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79"/>
  </p:normalViewPr>
  <p:slideViewPr>
    <p:cSldViewPr snapToGrid="0" snapToObjects="1" showGuide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8806-26C5-9645-A2BA-100E1A679C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6274" y="1202483"/>
            <a:ext cx="6181725" cy="2307480"/>
          </a:xfrm>
        </p:spPr>
        <p:txBody>
          <a:bodyPr anchor="b"/>
          <a:lstStyle>
            <a:lvl1pPr algn="l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EB08-1BC7-3A43-B906-E1BB823B64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6274" y="3657600"/>
            <a:ext cx="6181725" cy="1600200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Team Member Names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8C93-C59D-D944-ABF5-5F043CBA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232C88-828D-A549-88E7-285AB1C5D9F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2D32-B997-554F-B79B-0C938B76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1B60-F224-B94B-98CA-DC058C56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6D89F8-7034-D14A-961B-B496D47880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5F622-550B-C546-B00C-09D9FA15A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14063" r="12125" b="17875"/>
          <a:stretch/>
        </p:blipFill>
        <p:spPr>
          <a:xfrm>
            <a:off x="885826" y="1600199"/>
            <a:ext cx="3480956" cy="3143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43D82-503C-2B47-BC1C-39B447BB9C0A}"/>
              </a:ext>
            </a:extLst>
          </p:cNvPr>
          <p:cNvSpPr txBox="1"/>
          <p:nvPr userDrawn="1"/>
        </p:nvSpPr>
        <p:spPr>
          <a:xfrm>
            <a:off x="4529138" y="2157414"/>
            <a:ext cx="235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REPORT FOR:</a:t>
            </a:r>
          </a:p>
        </p:txBody>
      </p:sp>
    </p:spTree>
    <p:extLst>
      <p:ext uri="{BB962C8B-B14F-4D97-AF65-F5344CB8AC3E}">
        <p14:creationId xmlns:p14="http://schemas.microsoft.com/office/powerpoint/2010/main" val="17378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7D2-0E97-0146-9285-5063674A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E52D-CFB5-084A-B4D2-C32892F8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D64E-F9D0-074D-AF87-FF119833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232C88-828D-A549-88E7-285AB1C5D9F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02E5-9409-9946-BD61-2130575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7E86-775A-F746-B923-928C7948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6D89F8-7034-D14A-961B-B496D47880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47054-2958-7F4E-B356-5C3CBB4C4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14063" r="12125" b="17875"/>
          <a:stretch/>
        </p:blipFill>
        <p:spPr>
          <a:xfrm>
            <a:off x="271462" y="5698686"/>
            <a:ext cx="1157288" cy="10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4084A-8311-8148-974C-513A2096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A2B2-49E5-9B40-8608-881A7C03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558A-EA29-A94D-B156-CA66ECBE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2C88-828D-A549-88E7-285AB1C5D9F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872A-9163-BB47-BB13-BC64A76F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E227-2F4A-2943-96E1-41E6EFA3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89F8-7034-D14A-961B-B496D478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2F45-AB53-2140-B872-39F1FFC3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REVIEWLY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97951-367B-9F45-AB30-E5A935454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Libra 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Ephraim </a:t>
            </a:r>
            <a:r>
              <a:rPr lang="en-US" dirty="0" err="1">
                <a:solidFill>
                  <a:srgbClr val="002060"/>
                </a:solidFill>
              </a:rPr>
              <a:t>Schoeburn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Mike </a:t>
            </a:r>
            <a:r>
              <a:rPr lang="en-US" dirty="0" err="1">
                <a:solidFill>
                  <a:srgbClr val="002060"/>
                </a:solidFill>
              </a:rPr>
              <a:t>Dipalma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Yashwanth Kumar Pamidimukkala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96CC0F-C403-4358-A5EA-AE0E48EB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Reviewly</a:t>
            </a:r>
            <a:r>
              <a:rPr lang="en-US" b="1" dirty="0">
                <a:solidFill>
                  <a:srgbClr val="FF0000"/>
                </a:solidFill>
              </a:rPr>
              <a:t>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8FE9B-B1F6-449B-831D-50103F37881A}"/>
              </a:ext>
            </a:extLst>
          </p:cNvPr>
          <p:cNvSpPr/>
          <p:nvPr/>
        </p:nvSpPr>
        <p:spPr>
          <a:xfrm>
            <a:off x="2538235" y="3014889"/>
            <a:ext cx="1525977" cy="64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A62F-1E53-4839-9F3B-CBC1E21408D5}"/>
              </a:ext>
            </a:extLst>
          </p:cNvPr>
          <p:cNvSpPr txBox="1"/>
          <p:nvPr/>
        </p:nvSpPr>
        <p:spPr>
          <a:xfrm>
            <a:off x="2538236" y="3164229"/>
            <a:ext cx="186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Web Scraped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872F8-96CB-4833-8ACB-652A04C81175}"/>
              </a:ext>
            </a:extLst>
          </p:cNvPr>
          <p:cNvSpPr/>
          <p:nvPr/>
        </p:nvSpPr>
        <p:spPr>
          <a:xfrm>
            <a:off x="4876503" y="3249198"/>
            <a:ext cx="1608992" cy="103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74D13-C1F6-455D-9B35-81975AF3EAFD}"/>
              </a:ext>
            </a:extLst>
          </p:cNvPr>
          <p:cNvSpPr/>
          <p:nvPr/>
        </p:nvSpPr>
        <p:spPr>
          <a:xfrm>
            <a:off x="7241906" y="3249198"/>
            <a:ext cx="1608992" cy="103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85F0B-447A-4D6A-9E55-45A9DE5DB6A0}"/>
              </a:ext>
            </a:extLst>
          </p:cNvPr>
          <p:cNvSpPr txBox="1"/>
          <p:nvPr/>
        </p:nvSpPr>
        <p:spPr>
          <a:xfrm>
            <a:off x="7300154" y="3534099"/>
            <a:ext cx="149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Recommendation Engine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0E792-0A1F-4BAB-BEC3-4C5C1755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34" y="3968623"/>
            <a:ext cx="1514669" cy="710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834A54-A3E2-4F81-B4F4-78EEBDEC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75" y="3389652"/>
            <a:ext cx="1376442" cy="75671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A2CCA4-1BD0-4F63-828D-D831CB525FCF}"/>
              </a:ext>
            </a:extLst>
          </p:cNvPr>
          <p:cNvSpPr/>
          <p:nvPr/>
        </p:nvSpPr>
        <p:spPr>
          <a:xfrm>
            <a:off x="6485495" y="3668987"/>
            <a:ext cx="742950" cy="2306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01B0B-90DD-4F60-A4CE-F390853D2FDC}"/>
              </a:ext>
            </a:extLst>
          </p:cNvPr>
          <p:cNvSpPr/>
          <p:nvPr/>
        </p:nvSpPr>
        <p:spPr>
          <a:xfrm>
            <a:off x="4357756" y="2288424"/>
            <a:ext cx="5213839" cy="2825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E16B2-605E-4596-85BD-0A8BC5F24273}"/>
              </a:ext>
            </a:extLst>
          </p:cNvPr>
          <p:cNvSpPr txBox="1"/>
          <p:nvPr/>
        </p:nvSpPr>
        <p:spPr>
          <a:xfrm>
            <a:off x="5030913" y="2446427"/>
            <a:ext cx="301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0E6880-2FEA-46A7-B426-86E0EF42A38A}"/>
              </a:ext>
            </a:extLst>
          </p:cNvPr>
          <p:cNvSpPr/>
          <p:nvPr/>
        </p:nvSpPr>
        <p:spPr>
          <a:xfrm>
            <a:off x="4078455" y="3271795"/>
            <a:ext cx="811508" cy="22950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D02B6-0787-401C-BDBD-AA83F361EF8E}"/>
              </a:ext>
            </a:extLst>
          </p:cNvPr>
          <p:cNvSpPr/>
          <p:nvPr/>
        </p:nvSpPr>
        <p:spPr>
          <a:xfrm>
            <a:off x="4059632" y="4057319"/>
            <a:ext cx="811508" cy="22950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689D2-2ED5-4E37-A43B-AC18F56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768480-CFB4-480B-ABB7-E1FF605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Period: 27</a:t>
            </a:r>
            <a:r>
              <a:rPr lang="en-US" sz="1600" baseline="30000" dirty="0">
                <a:solidFill>
                  <a:srgbClr val="002060"/>
                </a:solidFill>
              </a:rPr>
              <a:t>th</a:t>
            </a:r>
            <a:r>
              <a:rPr lang="en-US" sz="1600" dirty="0">
                <a:solidFill>
                  <a:srgbClr val="002060"/>
                </a:solidFill>
              </a:rPr>
              <a:t> June, 2018 – 28</a:t>
            </a:r>
            <a:r>
              <a:rPr lang="en-US" sz="1600" baseline="30000" dirty="0">
                <a:solidFill>
                  <a:srgbClr val="002060"/>
                </a:solidFill>
              </a:rPr>
              <a:t>th</a:t>
            </a:r>
            <a:r>
              <a:rPr lang="en-US" sz="1600" dirty="0">
                <a:solidFill>
                  <a:srgbClr val="002060"/>
                </a:solidFill>
              </a:rPr>
              <a:t> July, 2018</a:t>
            </a:r>
          </a:p>
          <a:p>
            <a:r>
              <a:rPr lang="en-US" sz="1600" dirty="0">
                <a:solidFill>
                  <a:srgbClr val="002060"/>
                </a:solidFill>
              </a:rPr>
              <a:t>Worked on Recommendation Engine only for this time period.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Tasks: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Setup a simple csv file to explore and model the data.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Utilized Yelp data for building the prototype by narrowing the data to only restaurants in Toronto.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Explored the data and built a baseline model in </a:t>
            </a:r>
            <a:r>
              <a:rPr lang="en-US" sz="1200" dirty="0" err="1">
                <a:solidFill>
                  <a:srgbClr val="002060"/>
                </a:solidFill>
              </a:rPr>
              <a:t>jupyter</a:t>
            </a:r>
            <a:r>
              <a:rPr lang="en-US" sz="1200" dirty="0">
                <a:solidFill>
                  <a:srgbClr val="002060"/>
                </a:solidFill>
              </a:rPr>
              <a:t> notebook to perform text similarities and recommend similar users.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Software: 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Framework: </a:t>
            </a:r>
            <a:r>
              <a:rPr lang="en-US" sz="1200" dirty="0" err="1">
                <a:solidFill>
                  <a:srgbClr val="002060"/>
                </a:solidFill>
              </a:rPr>
              <a:t>Jupyter</a:t>
            </a:r>
            <a:r>
              <a:rPr lang="en-US" sz="1200" dirty="0">
                <a:solidFill>
                  <a:srgbClr val="002060"/>
                </a:solidFill>
              </a:rPr>
              <a:t> Notebook.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Language: Python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Libraries: </a:t>
            </a:r>
            <a:r>
              <a:rPr lang="en-US" sz="1200" dirty="0" err="1">
                <a:solidFill>
                  <a:srgbClr val="002060"/>
                </a:solidFill>
              </a:rPr>
              <a:t>nltk</a:t>
            </a:r>
            <a:r>
              <a:rPr lang="en-US" sz="1200" dirty="0">
                <a:solidFill>
                  <a:srgbClr val="002060"/>
                </a:solidFill>
              </a:rPr>
              <a:t>, </a:t>
            </a:r>
            <a:r>
              <a:rPr lang="en-US" sz="1200" dirty="0" err="1">
                <a:solidFill>
                  <a:srgbClr val="002060"/>
                </a:solidFill>
              </a:rPr>
              <a:t>sklearn</a:t>
            </a:r>
            <a:r>
              <a:rPr lang="en-US" sz="1200" dirty="0">
                <a:solidFill>
                  <a:srgbClr val="002060"/>
                </a:solidFill>
              </a:rPr>
              <a:t>, pandas, </a:t>
            </a:r>
            <a:r>
              <a:rPr lang="en-US" sz="1200" dirty="0" err="1">
                <a:solidFill>
                  <a:srgbClr val="002060"/>
                </a:solidFill>
              </a:rPr>
              <a:t>numpy</a:t>
            </a:r>
            <a:r>
              <a:rPr lang="en-US" sz="1200" dirty="0">
                <a:solidFill>
                  <a:srgbClr val="002060"/>
                </a:solidFill>
              </a:rPr>
              <a:t>, collections, </a:t>
            </a:r>
            <a:r>
              <a:rPr lang="en-US" sz="1200" dirty="0" err="1">
                <a:solidFill>
                  <a:srgbClr val="002060"/>
                </a:solidFill>
              </a:rPr>
              <a:t>os</a:t>
            </a:r>
            <a:r>
              <a:rPr lang="en-US" sz="1200" dirty="0">
                <a:solidFill>
                  <a:srgbClr val="002060"/>
                </a:solidFill>
              </a:rPr>
              <a:t>, re, string.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C3398E-64FA-421C-89DB-7A4D4A2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Recommendation Engine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054F06-8527-4BD9-99C0-0161F0B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66"/>
            <a:ext cx="10515600" cy="461438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Pre-condition: 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User U visits Business B</a:t>
            </a:r>
          </a:p>
          <a:p>
            <a:r>
              <a:rPr lang="en-US" sz="1800" dirty="0">
                <a:solidFill>
                  <a:srgbClr val="002060"/>
                </a:solidFill>
              </a:rPr>
              <a:t>Filter data: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Filter rows by users that review business B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Filter columns by places that user U reviewed.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Calculate cosine similarities: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Compute similarities by column to yield similarity score for each business.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Compute similarities by row to yield final similarities between users.</a:t>
            </a:r>
          </a:p>
          <a:p>
            <a:r>
              <a:rPr lang="en-US" sz="1800" dirty="0">
                <a:solidFill>
                  <a:srgbClr val="002060"/>
                </a:solidFill>
              </a:rPr>
              <a:t>Accuracy: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Return top 5 users similar to user U.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Aggregate their average rating </a:t>
            </a:r>
            <a:r>
              <a:rPr lang="en-US" sz="1600" dirty="0" err="1">
                <a:solidFill>
                  <a:srgbClr val="002060"/>
                </a:solidFill>
              </a:rPr>
              <a:t>R</a:t>
            </a:r>
            <a:r>
              <a:rPr lang="en-US" sz="1600" baseline="-25000" dirty="0" err="1">
                <a:solidFill>
                  <a:srgbClr val="002060"/>
                </a:solidFill>
              </a:rPr>
              <a:t>p</a:t>
            </a:r>
            <a:r>
              <a:rPr lang="en-US" sz="1600" dirty="0">
                <a:solidFill>
                  <a:srgbClr val="002060"/>
                </a:solidFill>
              </a:rPr>
              <a:t> for a business B which will be user U’s predicted rating.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Compare predicted rating </a:t>
            </a:r>
            <a:r>
              <a:rPr lang="en-US" sz="1600" dirty="0" err="1">
                <a:solidFill>
                  <a:srgbClr val="002060"/>
                </a:solidFill>
              </a:rPr>
              <a:t>R</a:t>
            </a:r>
            <a:r>
              <a:rPr lang="en-US" sz="1600" baseline="-25000" dirty="0" err="1">
                <a:solidFill>
                  <a:srgbClr val="002060"/>
                </a:solidFill>
              </a:rPr>
              <a:t>p</a:t>
            </a:r>
            <a:r>
              <a:rPr lang="en-US" sz="1600" dirty="0">
                <a:solidFill>
                  <a:srgbClr val="002060"/>
                </a:solidFill>
              </a:rPr>
              <a:t> with actual rating R</a:t>
            </a:r>
            <a:r>
              <a:rPr lang="en-US" sz="1600" baseline="-25000" dirty="0">
                <a:solidFill>
                  <a:srgbClr val="002060"/>
                </a:solidFill>
              </a:rPr>
              <a:t>a </a:t>
            </a:r>
            <a:r>
              <a:rPr lang="en-US" sz="1600" dirty="0">
                <a:solidFill>
                  <a:srgbClr val="002060"/>
                </a:solidFill>
              </a:rPr>
              <a:t>of user U. </a:t>
            </a:r>
          </a:p>
        </p:txBody>
      </p:sp>
    </p:spTree>
    <p:extLst>
      <p:ext uri="{BB962C8B-B14F-4D97-AF65-F5344CB8AC3E}">
        <p14:creationId xmlns:p14="http://schemas.microsoft.com/office/powerpoint/2010/main" val="30860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C455B6-91EB-439E-937A-DA1E9C75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2" b="24406"/>
          <a:stretch/>
        </p:blipFill>
        <p:spPr>
          <a:xfrm>
            <a:off x="8374583" y="173166"/>
            <a:ext cx="3587569" cy="2187251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C71E3-AE26-4879-A054-40CD057F7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4"/>
          <a:stretch/>
        </p:blipFill>
        <p:spPr>
          <a:xfrm>
            <a:off x="8313937" y="2360417"/>
            <a:ext cx="3587754" cy="1562748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43EEE2-E8A3-49CA-89DA-30696E9D5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7" b="35107"/>
          <a:stretch/>
        </p:blipFill>
        <p:spPr>
          <a:xfrm>
            <a:off x="8344260" y="4613160"/>
            <a:ext cx="3527108" cy="15627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194416-8D30-4B76-BF2E-99CF71E399D7}"/>
              </a:ext>
            </a:extLst>
          </p:cNvPr>
          <p:cNvSpPr txBox="1"/>
          <p:nvPr/>
        </p:nvSpPr>
        <p:spPr>
          <a:xfrm rot="5400000">
            <a:off x="10281868" y="3806498"/>
            <a:ext cx="69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D757F1A-CD67-4E4E-80D0-52BEDA382AA3}"/>
              </a:ext>
            </a:extLst>
          </p:cNvPr>
          <p:cNvSpPr/>
          <p:nvPr/>
        </p:nvSpPr>
        <p:spPr>
          <a:xfrm>
            <a:off x="1718613" y="1999968"/>
            <a:ext cx="377877" cy="954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11446-0DA1-4663-B084-B58F479086DF}"/>
              </a:ext>
            </a:extLst>
          </p:cNvPr>
          <p:cNvSpPr txBox="1"/>
          <p:nvPr/>
        </p:nvSpPr>
        <p:spPr>
          <a:xfrm>
            <a:off x="2437557" y="173166"/>
            <a:ext cx="545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each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Visiting a specific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Which reviews are best representative of users taste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715995-0A89-40B3-B665-825895624675}"/>
              </a:ext>
            </a:extLst>
          </p:cNvPr>
          <p:cNvSpPr/>
          <p:nvPr/>
        </p:nvSpPr>
        <p:spPr>
          <a:xfrm>
            <a:off x="1917290" y="1423219"/>
            <a:ext cx="6426970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89CAD23-3CAA-42C4-ADCA-B432438367ED}"/>
              </a:ext>
            </a:extLst>
          </p:cNvPr>
          <p:cNvSpPr/>
          <p:nvPr/>
        </p:nvSpPr>
        <p:spPr>
          <a:xfrm rot="985038">
            <a:off x="1796039" y="2353222"/>
            <a:ext cx="6642826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9FDABBF-D646-413E-B46D-500E3657FE74}"/>
              </a:ext>
            </a:extLst>
          </p:cNvPr>
          <p:cNvSpPr/>
          <p:nvPr/>
        </p:nvSpPr>
        <p:spPr>
          <a:xfrm rot="2075644">
            <a:off x="1236904" y="3570877"/>
            <a:ext cx="7698750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6CE37D-4C15-4F3C-8AD5-3B3E05FC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9" y="3038740"/>
            <a:ext cx="6427643" cy="33473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C3CCD1-0B8F-44EE-B164-3F0A82DE0FCE}"/>
              </a:ext>
            </a:extLst>
          </p:cNvPr>
          <p:cNvSpPr/>
          <p:nvPr/>
        </p:nvSpPr>
        <p:spPr>
          <a:xfrm>
            <a:off x="8606709" y="114977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10BE3-6FC9-4701-8916-DF05FDFD8ECF}"/>
              </a:ext>
            </a:extLst>
          </p:cNvPr>
          <p:cNvSpPr/>
          <p:nvPr/>
        </p:nvSpPr>
        <p:spPr>
          <a:xfrm>
            <a:off x="8606709" y="314179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7CB37C-987B-4C9E-A365-7A8FA7D1778D}"/>
              </a:ext>
            </a:extLst>
          </p:cNvPr>
          <p:cNvSpPr/>
          <p:nvPr/>
        </p:nvSpPr>
        <p:spPr>
          <a:xfrm>
            <a:off x="8606709" y="539453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B89C7E8F-99A2-45CB-A2D7-592A9E92C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6111" y="731993"/>
            <a:ext cx="1322882" cy="13228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26E0E3C-380D-4F8B-86A2-679A073B7E21}"/>
              </a:ext>
            </a:extLst>
          </p:cNvPr>
          <p:cNvSpPr txBox="1"/>
          <p:nvPr/>
        </p:nvSpPr>
        <p:spPr>
          <a:xfrm>
            <a:off x="147484" y="6386052"/>
            <a:ext cx="1163156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Goal: Iterate through every User – Business pair, Get top N reviews, compare their avg rating to our user’s actual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C47E49-69AD-4AE3-8AAA-97E899CBD058}"/>
              </a:ext>
            </a:extLst>
          </p:cNvPr>
          <p:cNvSpPr txBox="1"/>
          <p:nvPr/>
        </p:nvSpPr>
        <p:spPr>
          <a:xfrm>
            <a:off x="848032" y="427645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Problem Space: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096C79-A1DC-43BF-A4E2-A6FABA060653}"/>
              </a:ext>
            </a:extLst>
          </p:cNvPr>
          <p:cNvSpPr txBox="1"/>
          <p:nvPr/>
        </p:nvSpPr>
        <p:spPr>
          <a:xfrm>
            <a:off x="869091" y="2152104"/>
            <a:ext cx="10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3D5F76-B2F4-4BF4-B829-4004BCAD33C9}"/>
              </a:ext>
            </a:extLst>
          </p:cNvPr>
          <p:cNvSpPr txBox="1"/>
          <p:nvPr/>
        </p:nvSpPr>
        <p:spPr>
          <a:xfrm>
            <a:off x="5465905" y="1868992"/>
            <a:ext cx="289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Which reviews should user see?</a:t>
            </a:r>
          </a:p>
        </p:txBody>
      </p:sp>
    </p:spTree>
    <p:extLst>
      <p:ext uri="{BB962C8B-B14F-4D97-AF65-F5344CB8AC3E}">
        <p14:creationId xmlns:p14="http://schemas.microsoft.com/office/powerpoint/2010/main" val="24008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78D-6A60-4006-BB59-E4F92E8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Findings and Improvements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EDC-AEB3-478D-B83E-EA55F90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Findings: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RMSE = .83; Error of prediction within 1 star rating of user rating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Current model tends to be slow in computing similarities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Improvements: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Matrix Factorization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Hyperparameter tuning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Number of users to return (Default: 5)</a:t>
            </a:r>
          </a:p>
          <a:p>
            <a:pPr lvl="3"/>
            <a:r>
              <a:rPr lang="en-US" sz="1400" dirty="0" err="1">
                <a:solidFill>
                  <a:srgbClr val="002060"/>
                </a:solidFill>
              </a:rPr>
              <a:t>GridSearch</a:t>
            </a:r>
            <a:r>
              <a:rPr lang="en-US" sz="1400" dirty="0">
                <a:solidFill>
                  <a:srgbClr val="002060"/>
                </a:solidFill>
              </a:rPr>
              <a:t>: [1, 3, 5, 7, 9….]</a:t>
            </a:r>
          </a:p>
          <a:p>
            <a:pPr lvl="3"/>
            <a:r>
              <a:rPr lang="en-US" sz="1400" dirty="0">
                <a:solidFill>
                  <a:srgbClr val="002060"/>
                </a:solidFill>
              </a:rPr>
              <a:t>Percentage of total number of reviews on business</a:t>
            </a:r>
          </a:p>
          <a:p>
            <a:pPr lvl="3"/>
            <a:r>
              <a:rPr lang="en-US" sz="1400" dirty="0">
                <a:solidFill>
                  <a:srgbClr val="002060"/>
                </a:solidFill>
              </a:rPr>
              <a:t>Threshold Based on Similarity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Cloud Computing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AWS (EC2/RDS/S3) Instance</a:t>
            </a:r>
          </a:p>
        </p:txBody>
      </p:sp>
    </p:spTree>
    <p:extLst>
      <p:ext uri="{BB962C8B-B14F-4D97-AF65-F5344CB8AC3E}">
        <p14:creationId xmlns:p14="http://schemas.microsoft.com/office/powerpoint/2010/main" val="13646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DFD0-6313-441D-A791-AA851F8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Findings and Improvements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A08F-99AA-4BBD-B7E0-2A2A043B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Improvements: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Adding features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Sentiment analysis 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Topic modeling 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Metadata from restaurants 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Different Similarity Calculations</a:t>
            </a:r>
          </a:p>
          <a:p>
            <a:pPr lvl="2"/>
            <a:r>
              <a:rPr lang="en-US" sz="1600" dirty="0" err="1">
                <a:solidFill>
                  <a:srgbClr val="002060"/>
                </a:solidFill>
              </a:rPr>
              <a:t>Minhashing</a:t>
            </a:r>
            <a:endParaRPr lang="en-US" sz="1600" dirty="0">
              <a:solidFill>
                <a:srgbClr val="002060"/>
              </a:solidFill>
            </a:endParaRP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Jaccard </a:t>
            </a:r>
          </a:p>
          <a:p>
            <a:pPr lvl="2"/>
            <a:r>
              <a:rPr lang="en-US" sz="1600" dirty="0" err="1">
                <a:solidFill>
                  <a:srgbClr val="002060"/>
                </a:solidFill>
              </a:rPr>
              <a:t>Levenshtein</a:t>
            </a:r>
            <a:endParaRPr lang="en-US" sz="1600" dirty="0">
              <a:solidFill>
                <a:srgbClr val="002060"/>
              </a:solidFill>
            </a:endParaRP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59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90506-C5DC-44DD-B881-A7AB15EC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Potential 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962831-7347-454C-A442-D4D013E9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We have done data exploration and established a baseline model for our recommendation engine.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We would like take our project further with these steps: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Setup database and integrate with cloud technologies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Develop different models for our recommendation engine that would outperform our current model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Focus on making the model more robust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34437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5E40A-FFBF-4583-A13A-586727CAFCA5}"/>
              </a:ext>
            </a:extLst>
          </p:cNvPr>
          <p:cNvSpPr txBox="1"/>
          <p:nvPr/>
        </p:nvSpPr>
        <p:spPr>
          <a:xfrm>
            <a:off x="2847242" y="2690446"/>
            <a:ext cx="649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17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434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REVIEWLY</vt:lpstr>
      <vt:lpstr>Reviewly Architecture</vt:lpstr>
      <vt:lpstr>Project Summary</vt:lpstr>
      <vt:lpstr>Recommendation Engine Overview</vt:lpstr>
      <vt:lpstr>PowerPoint Presentation</vt:lpstr>
      <vt:lpstr>Findings and Improvements </vt:lpstr>
      <vt:lpstr>Findings and Improvements </vt:lpstr>
      <vt:lpstr>Potential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Walker</dc:creator>
  <cp:lastModifiedBy>Yashwanth Kumar P</cp:lastModifiedBy>
  <cp:revision>18</cp:revision>
  <dcterms:created xsi:type="dcterms:W3CDTF">2018-07-19T15:37:27Z</dcterms:created>
  <dcterms:modified xsi:type="dcterms:W3CDTF">2018-07-29T06:31:49Z</dcterms:modified>
</cp:coreProperties>
</file>