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64" r:id="rId7"/>
    <p:sldId id="273" r:id="rId8"/>
    <p:sldId id="271" r:id="rId9"/>
    <p:sldId id="272" r:id="rId10"/>
    <p:sldId id="265" r:id="rId11"/>
    <p:sldId id="266" r:id="rId12"/>
    <p:sldId id="267" r:id="rId13"/>
    <p:sldId id="268" r:id="rId14"/>
    <p:sldId id="262" r:id="rId15"/>
    <p:sldId id="274" r:id="rId16"/>
    <p:sldId id="26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79"/>
  </p:normalViewPr>
  <p:slideViewPr>
    <p:cSldViewPr snapToGrid="0" snapToObjects="1" showGuides="1">
      <p:cViewPr varScale="1">
        <p:scale>
          <a:sx n="65" d="100"/>
          <a:sy n="65" d="100"/>
        </p:scale>
        <p:origin x="702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8806-26C5-9645-A2BA-100E1A679C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86274" y="1202483"/>
            <a:ext cx="6181725" cy="2307480"/>
          </a:xfrm>
        </p:spPr>
        <p:txBody>
          <a:bodyPr anchor="b"/>
          <a:lstStyle>
            <a:lvl1pPr algn="l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EB08-1BC7-3A43-B906-E1BB823B64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86274" y="3657600"/>
            <a:ext cx="6181725" cy="1600200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Team Member Names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8C93-C59D-D944-ABF5-5F043CBA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232C88-828D-A549-88E7-285AB1C5D9FF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2D32-B997-554F-B79B-0C938B76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1B60-F224-B94B-98CA-DC058C56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6D89F8-7034-D14A-961B-B496D47880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5F622-550B-C546-B00C-09D9FA15A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14063" r="12125" b="17875"/>
          <a:stretch/>
        </p:blipFill>
        <p:spPr>
          <a:xfrm>
            <a:off x="885826" y="1600199"/>
            <a:ext cx="3480956" cy="3143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43D82-503C-2B47-BC1C-39B447BB9C0A}"/>
              </a:ext>
            </a:extLst>
          </p:cNvPr>
          <p:cNvSpPr txBox="1"/>
          <p:nvPr userDrawn="1"/>
        </p:nvSpPr>
        <p:spPr>
          <a:xfrm>
            <a:off x="4529138" y="2157414"/>
            <a:ext cx="235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REPORT FOR:</a:t>
            </a:r>
          </a:p>
        </p:txBody>
      </p:sp>
    </p:spTree>
    <p:extLst>
      <p:ext uri="{BB962C8B-B14F-4D97-AF65-F5344CB8AC3E}">
        <p14:creationId xmlns:p14="http://schemas.microsoft.com/office/powerpoint/2010/main" val="17378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7D2-0E97-0146-9285-5063674A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E52D-CFB5-084A-B4D2-C32892F8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D64E-F9D0-074D-AF87-FF119833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232C88-828D-A549-88E7-285AB1C5D9FF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02E5-9409-9946-BD61-2130575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7E86-775A-F746-B923-928C7948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6D89F8-7034-D14A-961B-B496D47880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47054-2958-7F4E-B356-5C3CBB4C4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14063" r="12125" b="17875"/>
          <a:stretch/>
        </p:blipFill>
        <p:spPr>
          <a:xfrm>
            <a:off x="271462" y="5698686"/>
            <a:ext cx="1157288" cy="10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4084A-8311-8148-974C-513A2096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CA2B2-49E5-9B40-8608-881A7C03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558A-EA29-A94D-B156-CA66ECBE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2C88-828D-A549-88E7-285AB1C5D9F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872A-9163-BB47-BB13-BC64A76F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E227-2F4A-2943-96E1-41E6EFA3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89F8-7034-D14A-961B-B496D478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7.svg"/><Relationship Id="rId10" Type="http://schemas.openxmlformats.org/officeDocument/2006/relationships/image" Target="../media/image14.JPG"/><Relationship Id="rId4" Type="http://schemas.openxmlformats.org/officeDocument/2006/relationships/image" Target="../media/image6.png"/><Relationship Id="rId9" Type="http://schemas.openxmlformats.org/officeDocument/2006/relationships/image" Target="../media/image13.JPG"/><Relationship Id="rId1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8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12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0" Type="http://schemas.openxmlformats.org/officeDocument/2006/relationships/image" Target="../media/image15.JP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JPG"/><Relationship Id="rId5" Type="http://schemas.openxmlformats.org/officeDocument/2006/relationships/image" Target="../media/image6.png"/><Relationship Id="rId10" Type="http://schemas.openxmlformats.org/officeDocument/2006/relationships/image" Target="../media/image16.JP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2F45-AB53-2140-B872-39F1FFC3D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97951-367B-9F45-AB30-E5A935454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6274" y="3657600"/>
            <a:ext cx="6648758" cy="1600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Libra 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Mike </a:t>
            </a:r>
            <a:r>
              <a:rPr lang="en-US" dirty="0" err="1"/>
              <a:t>DiPalma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Yashwanth Kumar </a:t>
            </a:r>
            <a:r>
              <a:rPr lang="en-US" dirty="0" err="1"/>
              <a:t>Pamidimukkala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Ephraim Schoenbrun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C455B6-91EB-439E-937A-DA1E9C750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6" b="75400"/>
          <a:stretch/>
        </p:blipFill>
        <p:spPr>
          <a:xfrm>
            <a:off x="8424302" y="877273"/>
            <a:ext cx="1057011" cy="711787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AC71E3-AE26-4879-A054-40CD057F7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9394" b="55119"/>
          <a:stretch/>
        </p:blipFill>
        <p:spPr>
          <a:xfrm>
            <a:off x="8290431" y="3857598"/>
            <a:ext cx="1117657" cy="701367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715995-0A89-40B3-B665-825895624675}"/>
              </a:ext>
            </a:extLst>
          </p:cNvPr>
          <p:cNvSpPr/>
          <p:nvPr/>
        </p:nvSpPr>
        <p:spPr>
          <a:xfrm rot="21134800">
            <a:off x="3645696" y="2583819"/>
            <a:ext cx="4799705" cy="435613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89CAD23-3CAA-42C4-ADCA-B432438367ED}"/>
              </a:ext>
            </a:extLst>
          </p:cNvPr>
          <p:cNvSpPr/>
          <p:nvPr/>
        </p:nvSpPr>
        <p:spPr>
          <a:xfrm rot="1549907">
            <a:off x="3159978" y="3681622"/>
            <a:ext cx="5502119" cy="428239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B89C7E8F-99A2-45CB-A2D7-592A9E92C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477" y="3066553"/>
            <a:ext cx="1322882" cy="1322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78ECB0-69DC-4ED9-8765-D7DB5C71A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429" y="2022480"/>
            <a:ext cx="2283983" cy="2088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AF8E320-ABBA-4F08-A5F4-15426AF9F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134" y="2733442"/>
            <a:ext cx="2265836" cy="228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8517A6-5E16-4EFB-955F-EE7B774F6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292" y="3857598"/>
            <a:ext cx="2329050" cy="2014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6D9062-D1DE-4737-9F07-E9F603ACD5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3800"/>
          <a:stretch/>
        </p:blipFill>
        <p:spPr>
          <a:xfrm>
            <a:off x="560609" y="2008494"/>
            <a:ext cx="1209502" cy="64442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D0A120D-015B-4C74-B657-C3208C8D9427}"/>
              </a:ext>
            </a:extLst>
          </p:cNvPr>
          <p:cNvGrpSpPr/>
          <p:nvPr/>
        </p:nvGrpSpPr>
        <p:grpSpPr>
          <a:xfrm>
            <a:off x="9526402" y="926825"/>
            <a:ext cx="2283983" cy="2088146"/>
            <a:chOff x="9908017" y="911508"/>
            <a:chExt cx="2283983" cy="208814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7483124-F607-4B84-8ED2-00F25DBA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8017" y="911508"/>
              <a:ext cx="2283983" cy="20881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5" name="Picture 1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EC6FC14-C048-4C4E-90A6-22DAB48AE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8620" r="64020" b="69672"/>
            <a:stretch/>
          </p:blipFill>
          <p:spPr>
            <a:xfrm>
              <a:off x="9908017" y="1316344"/>
              <a:ext cx="1233948" cy="276602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4AE290E-C9D1-4194-9C65-8042AADC2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30312" b="9565"/>
            <a:stretch/>
          </p:blipFill>
          <p:spPr>
            <a:xfrm>
              <a:off x="9921116" y="1573743"/>
              <a:ext cx="2216038" cy="1361186"/>
            </a:xfrm>
            <a:prstGeom prst="rect">
              <a:avLst/>
            </a:prstGeom>
          </p:spPr>
        </p:pic>
      </p:grp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B2E52F-F299-4DCB-8B09-4FF14803932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647"/>
          <a:stretch/>
        </p:blipFill>
        <p:spPr>
          <a:xfrm>
            <a:off x="9900368" y="1354611"/>
            <a:ext cx="2069489" cy="2150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296E65-466E-4C4E-99E1-47A39B99E3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6683" y="3886342"/>
            <a:ext cx="2332412" cy="1891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68CC0E-83D2-415E-8994-6BA414E732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05023" y="4558965"/>
            <a:ext cx="2065683" cy="2125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08DB0B-F569-4201-9B16-548500E9859D}"/>
              </a:ext>
            </a:extLst>
          </p:cNvPr>
          <p:cNvSpPr txBox="1"/>
          <p:nvPr/>
        </p:nvSpPr>
        <p:spPr>
          <a:xfrm>
            <a:off x="256919" y="234327"/>
            <a:ext cx="787010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(a-b)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want to get all the reviews, from every user, from all the places that the visitor has previously reviewed</a:t>
            </a:r>
          </a:p>
        </p:txBody>
      </p:sp>
    </p:spTree>
    <p:extLst>
      <p:ext uri="{BB962C8B-B14F-4D97-AF65-F5344CB8AC3E}">
        <p14:creationId xmlns:p14="http://schemas.microsoft.com/office/powerpoint/2010/main" val="340616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502D6-0F85-43DB-8B1C-649882906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900047"/>
              </p:ext>
            </p:extLst>
          </p:nvPr>
        </p:nvGraphicFramePr>
        <p:xfrm>
          <a:off x="1406012" y="961682"/>
          <a:ext cx="10515600" cy="541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8622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007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9078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2794464"/>
                    </a:ext>
                  </a:extLst>
                </a:gridCol>
              </a:tblGrid>
              <a:tr h="1353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30948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6083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84129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8421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FA0811-37E4-41C2-B7F8-07204EB0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00"/>
          <a:stretch/>
        </p:blipFill>
        <p:spPr>
          <a:xfrm>
            <a:off x="2656412" y="2576794"/>
            <a:ext cx="1209502" cy="64442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95A251-EAC9-408C-886D-B29479602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6" b="75400"/>
          <a:stretch/>
        </p:blipFill>
        <p:spPr>
          <a:xfrm>
            <a:off x="2652984" y="3924870"/>
            <a:ext cx="1212930" cy="81678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7A7BD1-64ED-4596-98B0-7988E8FDD0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9394" b="55119"/>
          <a:stretch/>
        </p:blipFill>
        <p:spPr>
          <a:xfrm>
            <a:off x="2596501" y="5295723"/>
            <a:ext cx="1269413" cy="796599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55B73894-8231-44B4-A939-9E3911BF8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9771" y="2269208"/>
            <a:ext cx="1322882" cy="132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23CD5-8146-4AE6-A194-BF1F036E96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2080" b="80050"/>
          <a:stretch/>
        </p:blipFill>
        <p:spPr>
          <a:xfrm>
            <a:off x="4676204" y="1442924"/>
            <a:ext cx="1322883" cy="416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AADCAE-299F-41AA-97FA-CFDDB6D94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8630" b="82542"/>
          <a:stretch/>
        </p:blipFill>
        <p:spPr>
          <a:xfrm>
            <a:off x="7328539" y="1442924"/>
            <a:ext cx="1163958" cy="398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A9B5DD-ED40-4EBB-91CF-F9A5D306BF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3201" b="79267"/>
          <a:stretch/>
        </p:blipFill>
        <p:spPr>
          <a:xfrm>
            <a:off x="9821949" y="1442924"/>
            <a:ext cx="1322882" cy="41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777A2-F878-4BEB-877C-AF1FCC9F6B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017" b="22840"/>
          <a:stretch/>
        </p:blipFill>
        <p:spPr>
          <a:xfrm>
            <a:off x="4195653" y="2510262"/>
            <a:ext cx="2283983" cy="92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356A8D-532B-4BF0-8C97-65D7FB26FE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376" b="30274"/>
          <a:stretch/>
        </p:blipFill>
        <p:spPr>
          <a:xfrm>
            <a:off x="6847990" y="2494699"/>
            <a:ext cx="2265836" cy="92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1922F6-07C7-4CBF-AF05-AE395D125E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334" b="25527"/>
          <a:stretch/>
        </p:blipFill>
        <p:spPr>
          <a:xfrm>
            <a:off x="9482180" y="2494699"/>
            <a:ext cx="2329050" cy="80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64EB29-B6A0-445D-95E4-EDCFCC68187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313" b="19792"/>
          <a:stretch/>
        </p:blipFill>
        <p:spPr>
          <a:xfrm>
            <a:off x="4195653" y="3763876"/>
            <a:ext cx="2216038" cy="112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5B437D-7C3E-4E25-9A47-04C73BD4529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7536" b="36603"/>
          <a:stretch/>
        </p:blipFill>
        <p:spPr>
          <a:xfrm>
            <a:off x="6946163" y="3915742"/>
            <a:ext cx="2069489" cy="825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E207D8-6304-4D7F-8CDA-301E16AE5A7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5666"/>
          <a:stretch/>
        </p:blipFill>
        <p:spPr>
          <a:xfrm>
            <a:off x="4171438" y="5157599"/>
            <a:ext cx="2332412" cy="1216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96C156-059B-4451-A6D2-13AF69D0715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0005" b="15188"/>
          <a:stretch/>
        </p:blipFill>
        <p:spPr>
          <a:xfrm>
            <a:off x="9565092" y="5118012"/>
            <a:ext cx="2065683" cy="1165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2C71CD-0DC9-49E7-A38A-A71066AAA0CC}"/>
              </a:ext>
            </a:extLst>
          </p:cNvPr>
          <p:cNvSpPr txBox="1"/>
          <p:nvPr/>
        </p:nvSpPr>
        <p:spPr>
          <a:xfrm>
            <a:off x="256919" y="234327"/>
            <a:ext cx="73901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User – Item Matrix for user U and business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C340A-31A6-4F64-9EE6-CEF56CBC2C9D}"/>
              </a:ext>
            </a:extLst>
          </p:cNvPr>
          <p:cNvSpPr txBox="1"/>
          <p:nvPr/>
        </p:nvSpPr>
        <p:spPr>
          <a:xfrm>
            <a:off x="7838769" y="172771"/>
            <a:ext cx="411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Note: Text was prepossessed and TFIDF    calculated before calculating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9242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502D6-0F85-43DB-8B1C-649882906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212609"/>
              </p:ext>
            </p:extLst>
          </p:nvPr>
        </p:nvGraphicFramePr>
        <p:xfrm>
          <a:off x="1398638" y="937139"/>
          <a:ext cx="10515600" cy="541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8622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007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9078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2794464"/>
                    </a:ext>
                  </a:extLst>
                </a:gridCol>
              </a:tblGrid>
              <a:tr h="1353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30948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6083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84129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8421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FA0811-37E4-41C2-B7F8-07204EB0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00"/>
          <a:stretch/>
        </p:blipFill>
        <p:spPr>
          <a:xfrm>
            <a:off x="2649038" y="2552251"/>
            <a:ext cx="1209502" cy="64442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95A251-EAC9-408C-886D-B29479602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6" b="75400"/>
          <a:stretch/>
        </p:blipFill>
        <p:spPr>
          <a:xfrm>
            <a:off x="2645610" y="3900327"/>
            <a:ext cx="1212930" cy="81678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7A7BD1-64ED-4596-98B0-7988E8FDD0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9394" b="55119"/>
          <a:stretch/>
        </p:blipFill>
        <p:spPr>
          <a:xfrm>
            <a:off x="2589127" y="5271180"/>
            <a:ext cx="1269413" cy="796599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55B73894-8231-44B4-A939-9E3911BF8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2397" y="2244665"/>
            <a:ext cx="1322882" cy="132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23CD5-8146-4AE6-A194-BF1F036E96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2080" b="80050"/>
          <a:stretch/>
        </p:blipFill>
        <p:spPr>
          <a:xfrm>
            <a:off x="4668830" y="1418381"/>
            <a:ext cx="1322883" cy="416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AADCAE-299F-41AA-97FA-CFDDB6D94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8630" b="82542"/>
          <a:stretch/>
        </p:blipFill>
        <p:spPr>
          <a:xfrm>
            <a:off x="7321165" y="1418381"/>
            <a:ext cx="1163958" cy="398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A9B5DD-ED40-4EBB-91CF-F9A5D306BF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3201" b="79267"/>
          <a:stretch/>
        </p:blipFill>
        <p:spPr>
          <a:xfrm>
            <a:off x="9814575" y="1418381"/>
            <a:ext cx="1322882" cy="41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356A8D-532B-4BF0-8C97-65D7FB26FE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376" b="30274"/>
          <a:stretch/>
        </p:blipFill>
        <p:spPr>
          <a:xfrm>
            <a:off x="6840616" y="2470156"/>
            <a:ext cx="2265836" cy="92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1922F6-07C7-4CBF-AF05-AE395D125E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334" b="25527"/>
          <a:stretch/>
        </p:blipFill>
        <p:spPr>
          <a:xfrm>
            <a:off x="9474806" y="2470156"/>
            <a:ext cx="2329050" cy="80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5B437D-7C3E-4E25-9A47-04C73BD452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7536" b="36603"/>
          <a:stretch/>
        </p:blipFill>
        <p:spPr>
          <a:xfrm>
            <a:off x="6938789" y="3891199"/>
            <a:ext cx="2069489" cy="825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96C156-059B-4451-A6D2-13AF69D071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0005" b="15188"/>
          <a:stretch/>
        </p:blipFill>
        <p:spPr>
          <a:xfrm>
            <a:off x="9557718" y="5093469"/>
            <a:ext cx="2065683" cy="1165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90DC747-CCCB-4373-8EFB-758012B2EC93}"/>
              </a:ext>
            </a:extLst>
          </p:cNvPr>
          <p:cNvSpPr/>
          <p:nvPr/>
        </p:nvSpPr>
        <p:spPr>
          <a:xfrm>
            <a:off x="4033071" y="937139"/>
            <a:ext cx="2592146" cy="54126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0DCD0-E3AA-4247-9684-F603FC4C3D54}"/>
              </a:ext>
            </a:extLst>
          </p:cNvPr>
          <p:cNvSpPr txBox="1"/>
          <p:nvPr/>
        </p:nvSpPr>
        <p:spPr>
          <a:xfrm>
            <a:off x="256919" y="234327"/>
            <a:ext cx="78701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(c) Calculating Cosine Similarity within each business</a:t>
            </a:r>
          </a:p>
        </p:txBody>
      </p:sp>
    </p:spTree>
    <p:extLst>
      <p:ext uri="{BB962C8B-B14F-4D97-AF65-F5344CB8AC3E}">
        <p14:creationId xmlns:p14="http://schemas.microsoft.com/office/powerpoint/2010/main" val="139219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502D6-0F85-43DB-8B1C-649882906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27915"/>
              </p:ext>
            </p:extLst>
          </p:nvPr>
        </p:nvGraphicFramePr>
        <p:xfrm>
          <a:off x="1413386" y="932185"/>
          <a:ext cx="10515600" cy="541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8622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007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9078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2794464"/>
                    </a:ext>
                  </a:extLst>
                </a:gridCol>
              </a:tblGrid>
              <a:tr h="1353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30948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6083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.381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84129"/>
                  </a:ext>
                </a:extLst>
              </a:tr>
              <a:tr h="1353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8421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FA0811-37E4-41C2-B7F8-07204EB0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00"/>
          <a:stretch/>
        </p:blipFill>
        <p:spPr>
          <a:xfrm>
            <a:off x="2663786" y="2547297"/>
            <a:ext cx="1209502" cy="64442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95A251-EAC9-408C-886D-B29479602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6" b="75400"/>
          <a:stretch/>
        </p:blipFill>
        <p:spPr>
          <a:xfrm>
            <a:off x="2660358" y="3895373"/>
            <a:ext cx="1212930" cy="81678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7A7BD1-64ED-4596-98B0-7988E8FDD0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9394" b="55119"/>
          <a:stretch/>
        </p:blipFill>
        <p:spPr>
          <a:xfrm>
            <a:off x="2603875" y="5266226"/>
            <a:ext cx="1269413" cy="796599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55B73894-8231-44B4-A939-9E3911BF8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145" y="2239711"/>
            <a:ext cx="1322882" cy="132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23CD5-8146-4AE6-A194-BF1F036E96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2080" b="80050"/>
          <a:stretch/>
        </p:blipFill>
        <p:spPr>
          <a:xfrm>
            <a:off x="4683578" y="1413427"/>
            <a:ext cx="1322883" cy="416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AADCAE-299F-41AA-97FA-CFDDB6D94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8630" b="82542"/>
          <a:stretch/>
        </p:blipFill>
        <p:spPr>
          <a:xfrm>
            <a:off x="7335913" y="1413427"/>
            <a:ext cx="1163958" cy="398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A9B5DD-ED40-4EBB-91CF-F9A5D306BF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3201" b="79267"/>
          <a:stretch/>
        </p:blipFill>
        <p:spPr>
          <a:xfrm>
            <a:off x="9829323" y="1413427"/>
            <a:ext cx="1322882" cy="41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7296A-8ED4-4D45-87B8-85A5C8E979EA}"/>
              </a:ext>
            </a:extLst>
          </p:cNvPr>
          <p:cNvSpPr txBox="1"/>
          <p:nvPr/>
        </p:nvSpPr>
        <p:spPr>
          <a:xfrm>
            <a:off x="256919" y="234327"/>
            <a:ext cx="78701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(d) Calculating Cosine Similarity within each business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98275B-81D5-4053-9D43-FAD29B614DAC}"/>
              </a:ext>
            </a:extLst>
          </p:cNvPr>
          <p:cNvSpPr/>
          <p:nvPr/>
        </p:nvSpPr>
        <p:spPr>
          <a:xfrm rot="5400000">
            <a:off x="5358359" y="-2954273"/>
            <a:ext cx="1322882" cy="118183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EDB139-98D8-422B-A312-1A6D7A5A9194}"/>
              </a:ext>
            </a:extLst>
          </p:cNvPr>
          <p:cNvSpPr/>
          <p:nvPr/>
        </p:nvSpPr>
        <p:spPr>
          <a:xfrm>
            <a:off x="601103" y="2293472"/>
            <a:ext cx="301685" cy="77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E28E9-2524-4D8F-8206-4AC3D95ABB7D}"/>
              </a:ext>
            </a:extLst>
          </p:cNvPr>
          <p:cNvSpPr/>
          <p:nvPr/>
        </p:nvSpPr>
        <p:spPr>
          <a:xfrm rot="5400000">
            <a:off x="1126288" y="3007160"/>
            <a:ext cx="574196" cy="176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090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78D-6A60-4006-BB59-E4F92E86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EDC-AEB3-478D-B83E-EA55F90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Our RMSE was 0.83, which means that the error in our model’s prediction was within 1 star rating of user rating.</a:t>
            </a:r>
          </a:p>
          <a:p>
            <a:pPr lvl="1"/>
            <a:r>
              <a:rPr lang="en-US" dirty="0"/>
              <a:t>We are curious if there are better ways to gauge accuracy of the model</a:t>
            </a:r>
          </a:p>
          <a:p>
            <a:pPr lvl="1"/>
            <a:r>
              <a:rPr lang="en-US" dirty="0"/>
              <a:t>We calculated the TFIDF for each iteration of a user-business pair, which limits the dictionary.  We are curious if expanding it to the entire corpus will a) improve our results, b) speed up the model</a:t>
            </a:r>
          </a:p>
          <a:p>
            <a:pPr lvl="1"/>
            <a:r>
              <a:rPr lang="en-US" dirty="0"/>
              <a:t>We calculated the cosine similarity of users within each business first.  We are curious if calculating the similarity of the entire matrix at once will improve accuracy and time</a:t>
            </a:r>
          </a:p>
          <a:p>
            <a:pPr lvl="1"/>
            <a:r>
              <a:rPr lang="en-US" dirty="0"/>
              <a:t>We calculated cosine similarity from the visitor to every other user.  We are curious if calculating everyone’s similarity at once would yield different results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5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78D-6A60-4006-BB59-E4F92E86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EDC-AEB3-478D-B83E-EA55F90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computation was very intensive, with the entire dataset taking nearly 26 hours.  </a:t>
            </a:r>
          </a:p>
          <a:p>
            <a:pPr lvl="1"/>
            <a:r>
              <a:rPr lang="en-US" dirty="0"/>
              <a:t>Code has been updated since to replace loops with vectorization and built in functions in </a:t>
            </a:r>
            <a:r>
              <a:rPr lang="en-US" dirty="0" err="1"/>
              <a:t>sklearn</a:t>
            </a:r>
            <a:r>
              <a:rPr lang="en-US" dirty="0"/>
              <a:t> that are optimized for these operations.  </a:t>
            </a:r>
          </a:p>
          <a:p>
            <a:pPr lvl="1"/>
            <a:r>
              <a:rPr lang="en-US" dirty="0"/>
              <a:t>However, further review should be given to see if there can be substantial improvements.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78D-6A60-4006-BB59-E4F92E86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EDC-AEB3-478D-B83E-EA55F90B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Matrix Factorization</a:t>
            </a:r>
          </a:p>
          <a:p>
            <a:r>
              <a:rPr lang="en-US" dirty="0"/>
              <a:t>Sampling to test model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AWS (EC2/RDS/S3) Instance</a:t>
            </a:r>
          </a:p>
          <a:p>
            <a:r>
              <a:rPr lang="en-US" dirty="0"/>
              <a:t>Hyperparameter tuning</a:t>
            </a:r>
          </a:p>
          <a:p>
            <a:pPr lvl="1"/>
            <a:r>
              <a:rPr lang="en-US" dirty="0"/>
              <a:t>Number of users to return</a:t>
            </a:r>
          </a:p>
          <a:p>
            <a:pPr lvl="2"/>
            <a:r>
              <a:rPr lang="en-US" dirty="0" err="1"/>
              <a:t>GridSearch</a:t>
            </a:r>
            <a:r>
              <a:rPr lang="en-US" dirty="0"/>
              <a:t>: [1, 3, 5, 7, 9….]</a:t>
            </a:r>
          </a:p>
          <a:p>
            <a:pPr lvl="2"/>
            <a:r>
              <a:rPr lang="en-US" dirty="0"/>
              <a:t>Percentage of total number of reviews on business</a:t>
            </a:r>
          </a:p>
          <a:p>
            <a:pPr lvl="2"/>
            <a:r>
              <a:rPr lang="en-US" dirty="0"/>
              <a:t>Threshold Based on Similarity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AEFF67-0161-4188-B43F-7D5853DEE28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features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Compiling user profiles from metadata from restaurants they rated highly</a:t>
            </a:r>
          </a:p>
          <a:p>
            <a:r>
              <a:rPr lang="en-US" dirty="0"/>
              <a:t>Process Text Differently</a:t>
            </a:r>
          </a:p>
          <a:p>
            <a:pPr lvl="1"/>
            <a:r>
              <a:rPr lang="en-US" dirty="0"/>
              <a:t>Topic modeling / LDA</a:t>
            </a:r>
          </a:p>
          <a:p>
            <a:pPr lvl="1"/>
            <a:r>
              <a:rPr lang="en-US" dirty="0"/>
              <a:t>Only retrieve nouns</a:t>
            </a:r>
          </a:p>
          <a:p>
            <a:pPr lvl="1"/>
            <a:r>
              <a:rPr lang="en-US" dirty="0"/>
              <a:t>N-Grams</a:t>
            </a:r>
          </a:p>
          <a:p>
            <a:r>
              <a:rPr lang="en-US" dirty="0"/>
              <a:t>Other Similarity Calculations</a:t>
            </a:r>
          </a:p>
          <a:p>
            <a:pPr lvl="1"/>
            <a:r>
              <a:rPr lang="en-US" dirty="0" err="1"/>
              <a:t>Minhashing</a:t>
            </a:r>
            <a:endParaRPr lang="en-US" dirty="0"/>
          </a:p>
          <a:p>
            <a:pPr lvl="1"/>
            <a:r>
              <a:rPr lang="en-US" dirty="0"/>
              <a:t>Jaccard </a:t>
            </a:r>
          </a:p>
          <a:p>
            <a:pPr lvl="1"/>
            <a:r>
              <a:rPr lang="en-US" dirty="0" err="1"/>
              <a:t>Levenshtein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4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90506-C5DC-44DD-B881-A7AB15EC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Potential 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962831-7347-454C-A442-D4D013E9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have done data exploration and established a baseline model for our recommendation engine.</a:t>
            </a:r>
          </a:p>
          <a:p>
            <a:r>
              <a:rPr lang="en-US" dirty="0"/>
              <a:t>We would like take our project further with these steps:</a:t>
            </a:r>
          </a:p>
          <a:p>
            <a:pPr lvl="1"/>
            <a:r>
              <a:rPr lang="en-US" dirty="0"/>
              <a:t>Setup database and integrate with cloud technologies</a:t>
            </a:r>
          </a:p>
          <a:p>
            <a:pPr lvl="1"/>
            <a:r>
              <a:rPr lang="en-US" dirty="0"/>
              <a:t>Focus on making the model more robust and scalable.</a:t>
            </a:r>
          </a:p>
          <a:p>
            <a:pPr lvl="1"/>
            <a:r>
              <a:rPr lang="en-US" dirty="0"/>
              <a:t>Develop different models for our recommendation engine that would outperform our current model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37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689D2-2ED5-4E37-A43B-AC18F56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768480-CFB4-480B-ABB7-E1FF605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Period: 27</a:t>
            </a:r>
            <a:r>
              <a:rPr lang="en-US" baseline="30000" dirty="0"/>
              <a:t>th</a:t>
            </a:r>
            <a:r>
              <a:rPr lang="en-US" dirty="0"/>
              <a:t> June, 2018 – 28</a:t>
            </a:r>
            <a:r>
              <a:rPr lang="en-US" baseline="30000" dirty="0"/>
              <a:t>th</a:t>
            </a:r>
            <a:r>
              <a:rPr lang="en-US" dirty="0"/>
              <a:t> July, 2018</a:t>
            </a:r>
          </a:p>
          <a:p>
            <a:r>
              <a:rPr lang="en-US" dirty="0"/>
              <a:t>Tasks: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Setup a simple csv file to explore and model the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Utilized Yelp data for building the prototype by narrowing the data to only restaurants in Toronto.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Explored the data and built a baseline model to perform text similarities and recommend similar users.</a:t>
            </a:r>
          </a:p>
        </p:txBody>
      </p:sp>
    </p:spTree>
    <p:extLst>
      <p:ext uri="{BB962C8B-B14F-4D97-AF65-F5344CB8AC3E}">
        <p14:creationId xmlns:p14="http://schemas.microsoft.com/office/powerpoint/2010/main" val="2758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AB92-14C6-4B6F-AE90-22F4B8AC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F774-5D90-4C66-B7FD-A0AD7DF7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of products gain better utility from websites when reviews are relevant to specific user</a:t>
            </a:r>
          </a:p>
          <a:p>
            <a:r>
              <a:rPr lang="en-US" dirty="0"/>
              <a:t>A curated group of reviews that represents the user’s preferences can improve user experience and increase site engagement, driving higher sales</a:t>
            </a:r>
          </a:p>
          <a:p>
            <a:endParaRPr lang="en-US" dirty="0"/>
          </a:p>
          <a:p>
            <a:r>
              <a:rPr lang="en-US" dirty="0"/>
              <a:t>We aim to build a predictive model that will return the reviews from users that are most similar to the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C455B6-91EB-439E-937A-DA1E9C750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2" b="24406"/>
          <a:stretch/>
        </p:blipFill>
        <p:spPr>
          <a:xfrm>
            <a:off x="8374583" y="173166"/>
            <a:ext cx="3587569" cy="2187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AC71E3-AE26-4879-A054-40CD057F7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4"/>
          <a:stretch/>
        </p:blipFill>
        <p:spPr>
          <a:xfrm>
            <a:off x="8397343" y="2555655"/>
            <a:ext cx="3587754" cy="1562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43EEE2-E8A3-49CA-89DA-30696E9D56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7" b="35107"/>
          <a:stretch/>
        </p:blipFill>
        <p:spPr>
          <a:xfrm>
            <a:off x="8404813" y="4926848"/>
            <a:ext cx="3527108" cy="1562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194416-8D30-4B76-BF2E-99CF71E399D7}"/>
              </a:ext>
            </a:extLst>
          </p:cNvPr>
          <p:cNvSpPr txBox="1"/>
          <p:nvPr/>
        </p:nvSpPr>
        <p:spPr>
          <a:xfrm rot="5400000">
            <a:off x="10112261" y="4060960"/>
            <a:ext cx="696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D757F1A-CD67-4E4E-80D0-52BEDA382AA3}"/>
              </a:ext>
            </a:extLst>
          </p:cNvPr>
          <p:cNvSpPr/>
          <p:nvPr/>
        </p:nvSpPr>
        <p:spPr>
          <a:xfrm>
            <a:off x="736050" y="1266791"/>
            <a:ext cx="377877" cy="1642278"/>
          </a:xfrm>
          <a:prstGeom prst="downArrow">
            <a:avLst/>
          </a:prstGeom>
          <a:solidFill>
            <a:srgbClr val="B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715995-0A89-40B3-B665-825895624675}"/>
              </a:ext>
            </a:extLst>
          </p:cNvPr>
          <p:cNvSpPr/>
          <p:nvPr/>
        </p:nvSpPr>
        <p:spPr>
          <a:xfrm rot="347634">
            <a:off x="1146761" y="1125126"/>
            <a:ext cx="7193886" cy="435613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89CAD23-3CAA-42C4-ADCA-B432438367ED}"/>
              </a:ext>
            </a:extLst>
          </p:cNvPr>
          <p:cNvSpPr/>
          <p:nvPr/>
        </p:nvSpPr>
        <p:spPr>
          <a:xfrm rot="1164703">
            <a:off x="796143" y="2010508"/>
            <a:ext cx="7731116" cy="428239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9FDABBF-D646-413E-B46D-500E3657FE74}"/>
              </a:ext>
            </a:extLst>
          </p:cNvPr>
          <p:cNvSpPr/>
          <p:nvPr/>
        </p:nvSpPr>
        <p:spPr>
          <a:xfrm rot="2044067">
            <a:off x="346887" y="3204276"/>
            <a:ext cx="8700026" cy="428239"/>
          </a:xfrm>
          <a:prstGeom prst="rightArrow">
            <a:avLst>
              <a:gd name="adj1" fmla="val 3278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6CE37D-4C15-4F3C-8AD5-3B3E05FC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9" y="3038740"/>
            <a:ext cx="6427643" cy="33473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BC3CCD1-0B8F-44EE-B164-3F0A82DE0FCE}"/>
              </a:ext>
            </a:extLst>
          </p:cNvPr>
          <p:cNvSpPr/>
          <p:nvPr/>
        </p:nvSpPr>
        <p:spPr>
          <a:xfrm>
            <a:off x="8606709" y="114977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10BE3-6FC9-4701-8916-DF05FDFD8ECF}"/>
              </a:ext>
            </a:extLst>
          </p:cNvPr>
          <p:cNvSpPr/>
          <p:nvPr/>
        </p:nvSpPr>
        <p:spPr>
          <a:xfrm>
            <a:off x="8606709" y="3141791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7CB37C-987B-4C9E-A365-7A8FA7D1778D}"/>
              </a:ext>
            </a:extLst>
          </p:cNvPr>
          <p:cNvSpPr/>
          <p:nvPr/>
        </p:nvSpPr>
        <p:spPr>
          <a:xfrm>
            <a:off x="8606709" y="539453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B89C7E8F-99A2-45CB-A2D7-592A9E92C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650" y="42202"/>
            <a:ext cx="1322882" cy="13228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096C79-A1DC-43BF-A4E2-A6FABA060653}"/>
              </a:ext>
            </a:extLst>
          </p:cNvPr>
          <p:cNvSpPr txBox="1"/>
          <p:nvPr/>
        </p:nvSpPr>
        <p:spPr>
          <a:xfrm>
            <a:off x="1036241" y="1745619"/>
            <a:ext cx="10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3D5F76-B2F4-4BF4-B829-4004BCAD33C9}"/>
              </a:ext>
            </a:extLst>
          </p:cNvPr>
          <p:cNvSpPr txBox="1"/>
          <p:nvPr/>
        </p:nvSpPr>
        <p:spPr>
          <a:xfrm>
            <a:off x="1857119" y="248145"/>
            <a:ext cx="61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reviews should user see?</a:t>
            </a:r>
          </a:p>
        </p:txBody>
      </p:sp>
    </p:spTree>
    <p:extLst>
      <p:ext uri="{BB962C8B-B14F-4D97-AF65-F5344CB8AC3E}">
        <p14:creationId xmlns:p14="http://schemas.microsoft.com/office/powerpoint/2010/main" val="24008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58FE9B-B1F6-449B-831D-50103F37881A}"/>
              </a:ext>
            </a:extLst>
          </p:cNvPr>
          <p:cNvSpPr/>
          <p:nvPr/>
        </p:nvSpPr>
        <p:spPr>
          <a:xfrm>
            <a:off x="1031857" y="2209294"/>
            <a:ext cx="3124867" cy="14641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AA62F-1E53-4839-9F3B-CBC1E21408D5}"/>
              </a:ext>
            </a:extLst>
          </p:cNvPr>
          <p:cNvSpPr txBox="1"/>
          <p:nvPr/>
        </p:nvSpPr>
        <p:spPr>
          <a:xfrm>
            <a:off x="1115179" y="2680609"/>
            <a:ext cx="304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Web Scraped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872F8-96CB-4833-8ACB-652A04C81175}"/>
              </a:ext>
            </a:extLst>
          </p:cNvPr>
          <p:cNvSpPr/>
          <p:nvPr/>
        </p:nvSpPr>
        <p:spPr>
          <a:xfrm>
            <a:off x="5043556" y="2680609"/>
            <a:ext cx="2935321" cy="203150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74D13-C1F6-455D-9B35-81975AF3EAFD}"/>
              </a:ext>
            </a:extLst>
          </p:cNvPr>
          <p:cNvSpPr/>
          <p:nvPr/>
        </p:nvSpPr>
        <p:spPr>
          <a:xfrm>
            <a:off x="9125795" y="2680609"/>
            <a:ext cx="2212258" cy="203150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85F0B-447A-4D6A-9E55-45A9DE5DB6A0}"/>
              </a:ext>
            </a:extLst>
          </p:cNvPr>
          <p:cNvSpPr txBox="1"/>
          <p:nvPr/>
        </p:nvSpPr>
        <p:spPr>
          <a:xfrm>
            <a:off x="9125796" y="3411856"/>
            <a:ext cx="2212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Recommendation Engine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0E792-0A1F-4BAB-BEC3-4C5C1755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9" y="3817185"/>
            <a:ext cx="3121870" cy="1464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834A54-A3E2-4F81-B4F4-78EEBDEC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71" y="2967270"/>
            <a:ext cx="2455663" cy="135003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A2CCA4-1BD0-4F63-828D-D831CB525FCF}"/>
              </a:ext>
            </a:extLst>
          </p:cNvPr>
          <p:cNvSpPr/>
          <p:nvPr/>
        </p:nvSpPr>
        <p:spPr>
          <a:xfrm>
            <a:off x="8094156" y="3552559"/>
            <a:ext cx="983938" cy="2306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101B0B-90DD-4F60-A4CE-F390853D2FDC}"/>
              </a:ext>
            </a:extLst>
          </p:cNvPr>
          <p:cNvSpPr/>
          <p:nvPr/>
        </p:nvSpPr>
        <p:spPr>
          <a:xfrm>
            <a:off x="4524810" y="2209294"/>
            <a:ext cx="6981390" cy="28256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E16B2-605E-4596-85BD-0A8BC5F24273}"/>
              </a:ext>
            </a:extLst>
          </p:cNvPr>
          <p:cNvSpPr txBox="1"/>
          <p:nvPr/>
        </p:nvSpPr>
        <p:spPr>
          <a:xfrm>
            <a:off x="6856725" y="2183342"/>
            <a:ext cx="30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Back End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0E6880-2FEA-46A7-B426-86E0EF42A38A}"/>
              </a:ext>
            </a:extLst>
          </p:cNvPr>
          <p:cNvSpPr/>
          <p:nvPr/>
        </p:nvSpPr>
        <p:spPr>
          <a:xfrm>
            <a:off x="4226686" y="2838594"/>
            <a:ext cx="811508" cy="22950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0D02B6-0787-401C-BDBD-AA83F361EF8E}"/>
              </a:ext>
            </a:extLst>
          </p:cNvPr>
          <p:cNvSpPr/>
          <p:nvPr/>
        </p:nvSpPr>
        <p:spPr>
          <a:xfrm>
            <a:off x="4226686" y="4317303"/>
            <a:ext cx="811508" cy="22950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4ADC038-7609-452F-BD45-6894AF068B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Reviewly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4B0B-6082-4220-A973-5584616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521-8713-4C30-A52D-C0381B6D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Yelp dataset, publicly available as part of the Yelp Data Challenge (</a:t>
            </a:r>
            <a:r>
              <a:rPr lang="en-US" dirty="0">
                <a:hlinkClick r:id="rId2"/>
              </a:rPr>
              <a:t>https://www.yelp.com/dataset/</a:t>
            </a:r>
            <a:r>
              <a:rPr lang="en-US" dirty="0"/>
              <a:t>)</a:t>
            </a:r>
          </a:p>
          <a:p>
            <a:r>
              <a:rPr lang="en-US" dirty="0"/>
              <a:t>Free-form text data of user reviews provides potential for more nuanced similarities and preferences</a:t>
            </a:r>
          </a:p>
          <a:p>
            <a:r>
              <a:rPr lang="en-US" dirty="0"/>
              <a:t>We filtered the data down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Restaurants</a:t>
            </a:r>
            <a:r>
              <a:rPr lang="en-US" dirty="0"/>
              <a:t> and filtered the data to the city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Toronto</a:t>
            </a:r>
            <a:r>
              <a:rPr lang="en-US" dirty="0"/>
              <a:t>, which had the most restaurant reviews</a:t>
            </a:r>
          </a:p>
          <a:p>
            <a:r>
              <a:rPr lang="en-US" dirty="0"/>
              <a:t>This gave us 73,045 users reviewing 7,149 restaurants</a:t>
            </a:r>
          </a:p>
        </p:txBody>
      </p:sp>
    </p:spTree>
    <p:extLst>
      <p:ext uri="{BB962C8B-B14F-4D97-AF65-F5344CB8AC3E}">
        <p14:creationId xmlns:p14="http://schemas.microsoft.com/office/powerpoint/2010/main" val="270054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B02-7B8D-44E4-A13B-69E71F96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Question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1D3A-AC3F-4F19-9AB8-900DA1CD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users express preferences, tastes, and behaviors in their review, comparing those keywords to other users’ can illustrate how similar two users are</a:t>
            </a:r>
          </a:p>
          <a:p>
            <a:r>
              <a:rPr lang="en-US" dirty="0"/>
              <a:t>We would want to compare users reviews of the same business, since each business might elicit different responses </a:t>
            </a:r>
          </a:p>
          <a:p>
            <a:r>
              <a:rPr lang="en-US" dirty="0"/>
              <a:t>But we also want to gauge the overall similarity between all of the users’ reviews</a:t>
            </a:r>
          </a:p>
        </p:txBody>
      </p:sp>
    </p:spTree>
    <p:extLst>
      <p:ext uri="{BB962C8B-B14F-4D97-AF65-F5344CB8AC3E}">
        <p14:creationId xmlns:p14="http://schemas.microsoft.com/office/powerpoint/2010/main" val="28926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5706-E86F-4B04-8BF2-B274CCE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Question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1803-91D6-464C-B8FA-145A51F5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 recommends new items based off of what similar users like</a:t>
            </a:r>
          </a:p>
          <a:p>
            <a:r>
              <a:rPr lang="en-US" dirty="0"/>
              <a:t>We can employ the same technique, but we would only need to find the similar users</a:t>
            </a:r>
          </a:p>
          <a:p>
            <a:r>
              <a:rPr lang="en-US" dirty="0"/>
              <a:t>Once we calculate the similar users, we would test our accuracy by averaging their ratings and comparing it to the visitor’s rating</a:t>
            </a:r>
          </a:p>
          <a:p>
            <a:r>
              <a:rPr lang="en-US" dirty="0"/>
              <a:t>We used Cosine Similarity over Jaccard to calculate distance since it accounts for word duplication</a:t>
            </a:r>
          </a:p>
          <a:p>
            <a:r>
              <a:rPr lang="en-US" dirty="0"/>
              <a:t>We used TF-IDF to calculate term importance</a:t>
            </a:r>
          </a:p>
        </p:txBody>
      </p:sp>
    </p:spTree>
    <p:extLst>
      <p:ext uri="{BB962C8B-B14F-4D97-AF65-F5344CB8AC3E}">
        <p14:creationId xmlns:p14="http://schemas.microsoft.com/office/powerpoint/2010/main" val="255850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9988-894C-46DA-9706-EA724CA6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7A-1F8B-47B3-B169-B7BC7255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Our model followed the following workflow: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User U visits Business B</a:t>
            </a:r>
          </a:p>
          <a:p>
            <a:r>
              <a:rPr lang="en-US" sz="2400" dirty="0"/>
              <a:t>Build Dataset: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Filter rows by users that review B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Filter columns by places that U reviewed.</a:t>
            </a:r>
          </a:p>
          <a:p>
            <a:r>
              <a:rPr lang="en-US" sz="2400" dirty="0"/>
              <a:t>Calculate cosine similarities: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sz="2000" dirty="0"/>
              <a:t>Compute similarities by column to yield similarity score for each business.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sz="2000" dirty="0"/>
              <a:t>Compute similarities by row to yield final similarities between users.</a:t>
            </a:r>
          </a:p>
          <a:p>
            <a:r>
              <a:rPr lang="en-US" sz="2400" dirty="0"/>
              <a:t>Accuracy: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US" sz="2000" dirty="0"/>
              <a:t>Return top 5 users similar to user U.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US" sz="2000" dirty="0"/>
              <a:t>Aggregate their average rating </a:t>
            </a:r>
            <a:r>
              <a:rPr lang="en-US" sz="2000" dirty="0" err="1"/>
              <a:t>R</a:t>
            </a:r>
            <a:r>
              <a:rPr lang="en-US" sz="2000" baseline="-25000" dirty="0" err="1"/>
              <a:t>p</a:t>
            </a:r>
            <a:r>
              <a:rPr lang="en-US" sz="2000" dirty="0"/>
              <a:t> for a business B which will be user U’s predicted rating.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US" sz="2000" dirty="0"/>
              <a:t>Compare predicted rating </a:t>
            </a:r>
            <a:r>
              <a:rPr lang="en-US" sz="2000" dirty="0" err="1"/>
              <a:t>R</a:t>
            </a:r>
            <a:r>
              <a:rPr lang="en-US" sz="2000" baseline="-25000" dirty="0" err="1"/>
              <a:t>p</a:t>
            </a:r>
            <a:r>
              <a:rPr lang="en-US" sz="2000" dirty="0"/>
              <a:t> with actual rating R</a:t>
            </a:r>
            <a:r>
              <a:rPr lang="en-US" sz="2000" baseline="-25000" dirty="0"/>
              <a:t>a </a:t>
            </a:r>
            <a:r>
              <a:rPr lang="en-US" sz="2000" dirty="0"/>
              <a:t>of user U.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Iterate for every User – Business permutation</a:t>
            </a:r>
          </a:p>
        </p:txBody>
      </p:sp>
    </p:spTree>
    <p:extLst>
      <p:ext uri="{BB962C8B-B14F-4D97-AF65-F5344CB8AC3E}">
        <p14:creationId xmlns:p14="http://schemas.microsoft.com/office/powerpoint/2010/main" val="276567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896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REVIEWLY</vt:lpstr>
      <vt:lpstr>Phase 1</vt:lpstr>
      <vt:lpstr>Problem Statement</vt:lpstr>
      <vt:lpstr>PowerPoint Presentation</vt:lpstr>
      <vt:lpstr>PowerPoint Presentation</vt:lpstr>
      <vt:lpstr>Dataset</vt:lpstr>
      <vt:lpstr>Data Science Question and Plan</vt:lpstr>
      <vt:lpstr>Data Science Question and Plan</vt:lpstr>
      <vt:lpstr>Preprocessing and Analysis</vt:lpstr>
      <vt:lpstr>PowerPoint Presentation</vt:lpstr>
      <vt:lpstr>PowerPoint Presentation</vt:lpstr>
      <vt:lpstr>PowerPoint Presentation</vt:lpstr>
      <vt:lpstr>PowerPoint Presentation</vt:lpstr>
      <vt:lpstr>Evaluate Results </vt:lpstr>
      <vt:lpstr>Evaluate Results </vt:lpstr>
      <vt:lpstr>Next Steps</vt:lpstr>
      <vt:lpstr>Potential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Walker</dc:creator>
  <cp:lastModifiedBy>Ephraim Schoenbrun</cp:lastModifiedBy>
  <cp:revision>35</cp:revision>
  <dcterms:created xsi:type="dcterms:W3CDTF">2018-07-19T15:37:27Z</dcterms:created>
  <dcterms:modified xsi:type="dcterms:W3CDTF">2018-07-29T08:32:19Z</dcterms:modified>
</cp:coreProperties>
</file>