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67" r:id="rId6"/>
    <p:sldId id="270" r:id="rId7"/>
    <p:sldId id="271" r:id="rId8"/>
    <p:sldId id="274" r:id="rId9"/>
    <p:sldId id="272" r:id="rId10"/>
    <p:sldId id="273" r:id="rId11"/>
    <p:sldId id="275" r:id="rId12"/>
    <p:sldId id="276" r:id="rId13"/>
    <p:sldId id="277" r:id="rId14"/>
    <p:sldId id="278" r:id="rId15"/>
    <p:sldId id="279"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3/11/2025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3/11/2025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591732" y="2689239"/>
            <a:ext cx="10735734" cy="1243584"/>
          </a:xfrm>
        </p:spPr>
        <p:txBody>
          <a:bodyPr/>
          <a:lstStyle/>
          <a:p>
            <a:r>
              <a:rPr lang="en-US" dirty="0"/>
              <a:t>Explanation of the Terms:</a:t>
            </a:r>
            <a:br>
              <a:rPr lang="en-US" dirty="0"/>
            </a:b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1CE26F6-FCA1-CCC6-5601-068EFAC78E0D}"/>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itle 3">
            <a:extLst>
              <a:ext uri="{FF2B5EF4-FFF2-40B4-BE49-F238E27FC236}">
                <a16:creationId xmlns:a16="http://schemas.microsoft.com/office/drawing/2014/main" id="{BC2011BB-CB95-6E2F-3044-0C8C56039D1D}"/>
              </a:ext>
            </a:extLst>
          </p:cNvPr>
          <p:cNvSpPr>
            <a:spLocks noGrp="1"/>
          </p:cNvSpPr>
          <p:nvPr>
            <p:ph type="title"/>
          </p:nvPr>
        </p:nvSpPr>
        <p:spPr>
          <a:xfrm>
            <a:off x="310718" y="5075808"/>
            <a:ext cx="9223899" cy="859055"/>
          </a:xfrm>
        </p:spPr>
        <p:txBody>
          <a:bodyPr>
            <a:noAutofit/>
          </a:bodyPr>
          <a:lstStyle/>
          <a:p>
            <a:r>
              <a:rPr lang="en-US" sz="3200" dirty="0"/>
              <a:t>Extracting Multiple Files from Different Sources Using Python</a:t>
            </a:r>
            <a:br>
              <a:rPr lang="en-US" sz="3200" dirty="0"/>
            </a:br>
            <a:br>
              <a:rPr lang="en-US" sz="3200" b="0" dirty="0"/>
            </a:br>
            <a:r>
              <a:rPr lang="en-US" sz="3200" b="0" dirty="0"/>
              <a:t>In ETL (Extract, Transform, Load) processes, extraction is the first step where data is collected from different sources such as databases, APIs, CSV files, JSON files, cloud storage, and more.</a:t>
            </a:r>
            <a:br>
              <a:rPr lang="en-US" sz="3200" b="0" dirty="0"/>
            </a:br>
            <a:endParaRPr lang="en-US" sz="3200" b="0" dirty="0"/>
          </a:p>
        </p:txBody>
      </p:sp>
    </p:spTree>
    <p:extLst>
      <p:ext uri="{BB962C8B-B14F-4D97-AF65-F5344CB8AC3E}">
        <p14:creationId xmlns:p14="http://schemas.microsoft.com/office/powerpoint/2010/main" val="2112709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F9861D-B133-0C36-6AD7-DBCD4A8F141E}"/>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itle 3">
            <a:extLst>
              <a:ext uri="{FF2B5EF4-FFF2-40B4-BE49-F238E27FC236}">
                <a16:creationId xmlns:a16="http://schemas.microsoft.com/office/drawing/2014/main" id="{354FF16C-8CE1-621D-8883-129D7A4650D4}"/>
              </a:ext>
            </a:extLst>
          </p:cNvPr>
          <p:cNvSpPr>
            <a:spLocks noGrp="1"/>
          </p:cNvSpPr>
          <p:nvPr>
            <p:ph type="title"/>
          </p:nvPr>
        </p:nvSpPr>
        <p:spPr>
          <a:xfrm>
            <a:off x="479394" y="552495"/>
            <a:ext cx="10407026" cy="859055"/>
          </a:xfrm>
        </p:spPr>
        <p:txBody>
          <a:bodyPr>
            <a:normAutofit fontScale="90000"/>
          </a:bodyPr>
          <a:lstStyle/>
          <a:p>
            <a:r>
              <a:rPr lang="en-US" dirty="0"/>
              <a:t>Common Dataset File Extensions:</a:t>
            </a:r>
          </a:p>
        </p:txBody>
      </p:sp>
      <p:pic>
        <p:nvPicPr>
          <p:cNvPr id="6" name="Picture 5">
            <a:extLst>
              <a:ext uri="{FF2B5EF4-FFF2-40B4-BE49-F238E27FC236}">
                <a16:creationId xmlns:a16="http://schemas.microsoft.com/office/drawing/2014/main" id="{A481BC15-D97A-9E1A-14EC-678A8793E89F}"/>
              </a:ext>
            </a:extLst>
          </p:cNvPr>
          <p:cNvPicPr>
            <a:picLocks noChangeAspect="1"/>
          </p:cNvPicPr>
          <p:nvPr/>
        </p:nvPicPr>
        <p:blipFill>
          <a:blip r:embed="rId2"/>
          <a:stretch>
            <a:fillRect/>
          </a:stretch>
        </p:blipFill>
        <p:spPr>
          <a:xfrm>
            <a:off x="648069" y="1411550"/>
            <a:ext cx="6773662" cy="5375429"/>
          </a:xfrm>
          <a:prstGeom prst="rect">
            <a:avLst/>
          </a:prstGeom>
        </p:spPr>
      </p:pic>
    </p:spTree>
    <p:extLst>
      <p:ext uri="{BB962C8B-B14F-4D97-AF65-F5344CB8AC3E}">
        <p14:creationId xmlns:p14="http://schemas.microsoft.com/office/powerpoint/2010/main" val="4148446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85F557A-73B7-2A26-F293-843B7D57A679}"/>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6" name="Picture 5">
            <a:extLst>
              <a:ext uri="{FF2B5EF4-FFF2-40B4-BE49-F238E27FC236}">
                <a16:creationId xmlns:a16="http://schemas.microsoft.com/office/drawing/2014/main" id="{3B83FEDE-259F-2D49-50FD-49E6CC033E9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6031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normAutofit fontScale="90000"/>
          </a:bodyPr>
          <a:lstStyle/>
          <a:p>
            <a:r>
              <a:rPr lang="en-US" sz="4000" b="1" dirty="0"/>
              <a:t>Data Warehouse: </a:t>
            </a:r>
            <a:r>
              <a:rPr lang="en-US" dirty="0"/>
              <a:t>A large, centralized repository of structured and integrated data collected from multiple sources.</a:t>
            </a:r>
            <a:br>
              <a:rPr lang="en-US" dirty="0"/>
            </a:br>
            <a:br>
              <a:rPr lang="en-US" dirty="0"/>
            </a:br>
            <a:r>
              <a:rPr lang="en-US" sz="3600" dirty="0"/>
              <a:t>Used for business intelligence (BI), reporting, and analytics.</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F917-D8BD-D43E-CB7A-7EB97247836F}"/>
              </a:ext>
            </a:extLst>
          </p:cNvPr>
          <p:cNvSpPr>
            <a:spLocks noGrp="1"/>
          </p:cNvSpPr>
          <p:nvPr>
            <p:ph type="title"/>
          </p:nvPr>
        </p:nvSpPr>
        <p:spPr/>
        <p:txBody>
          <a:bodyPr>
            <a:normAutofit fontScale="90000"/>
          </a:bodyPr>
          <a:lstStyle/>
          <a:p>
            <a:r>
              <a:rPr lang="en-US" sz="4000" b="1" dirty="0"/>
              <a:t>Data Warehousing: </a:t>
            </a:r>
            <a:r>
              <a:rPr lang="en-US" dirty="0"/>
              <a:t>The process of collecting, storing, and managing data in a data warehouse.</a:t>
            </a:r>
            <a:br>
              <a:rPr lang="en-US" dirty="0"/>
            </a:br>
            <a:br>
              <a:rPr lang="en-US" dirty="0"/>
            </a:br>
            <a:r>
              <a:rPr lang="en-US" sz="3600" dirty="0"/>
              <a:t>Includes data extraction, transformation, and loading (ETL).</a:t>
            </a:r>
            <a:endParaRPr lang="en-US" sz="3600" b="1" dirty="0"/>
          </a:p>
        </p:txBody>
      </p:sp>
      <p:sp>
        <p:nvSpPr>
          <p:cNvPr id="3" name="Slide Number Placeholder 2">
            <a:extLst>
              <a:ext uri="{FF2B5EF4-FFF2-40B4-BE49-F238E27FC236}">
                <a16:creationId xmlns:a16="http://schemas.microsoft.com/office/drawing/2014/main" id="{51021B86-F533-1D47-C2B8-9AA16BD06752}"/>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Tree>
    <p:extLst>
      <p:ext uri="{BB962C8B-B14F-4D97-AF65-F5344CB8AC3E}">
        <p14:creationId xmlns:p14="http://schemas.microsoft.com/office/powerpoint/2010/main" val="2520452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7FEB3-F29A-FCF0-B310-74ADCD84EEA0}"/>
              </a:ext>
            </a:extLst>
          </p:cNvPr>
          <p:cNvSpPr>
            <a:spLocks noGrp="1"/>
          </p:cNvSpPr>
          <p:nvPr>
            <p:ph type="title"/>
          </p:nvPr>
        </p:nvSpPr>
        <p:spPr/>
        <p:txBody>
          <a:bodyPr>
            <a:normAutofit/>
          </a:bodyPr>
          <a:lstStyle/>
          <a:p>
            <a:r>
              <a:rPr lang="en-US" sz="4000" b="1" dirty="0"/>
              <a:t>Database: </a:t>
            </a:r>
            <a:r>
              <a:rPr kumimoji="0" lang="en-US" altLang="en-US" sz="4000" b="0" i="0" u="none" strike="noStrike" cap="none" normalizeH="0" baseline="0" dirty="0">
                <a:ln>
                  <a:noFill/>
                </a:ln>
                <a:solidFill>
                  <a:schemeClr val="bg1"/>
                </a:solidFill>
                <a:effectLst/>
                <a:latin typeface="Arial" panose="020B0604020202020204" pitchFamily="34" charset="0"/>
              </a:rPr>
              <a:t>A system used to store, manage, and retrieve data in real time. </a:t>
            </a:r>
            <a:br>
              <a:rPr kumimoji="0" lang="en-US" altLang="en-US" sz="4000" b="0" i="0" u="none" strike="noStrike" cap="none" normalizeH="0" baseline="0" dirty="0">
                <a:ln>
                  <a:noFill/>
                </a:ln>
                <a:solidFill>
                  <a:schemeClr val="bg1"/>
                </a:solidFill>
                <a:effectLst/>
                <a:latin typeface="Arial" panose="020B0604020202020204" pitchFamily="34" charset="0"/>
              </a:rPr>
            </a:br>
            <a:endParaRPr lang="en-US" sz="4000" b="1" dirty="0"/>
          </a:p>
        </p:txBody>
      </p:sp>
      <p:sp>
        <p:nvSpPr>
          <p:cNvPr id="3" name="Slide Number Placeholder 2">
            <a:extLst>
              <a:ext uri="{FF2B5EF4-FFF2-40B4-BE49-F238E27FC236}">
                <a16:creationId xmlns:a16="http://schemas.microsoft.com/office/drawing/2014/main" id="{42FC7259-12C1-AFE3-0663-63544F75C958}"/>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Rectangle 1">
            <a:extLst>
              <a:ext uri="{FF2B5EF4-FFF2-40B4-BE49-F238E27FC236}">
                <a16:creationId xmlns:a16="http://schemas.microsoft.com/office/drawing/2014/main" id="{C3CD8E7B-1593-4F75-8423-B214A4979780}"/>
              </a:ext>
            </a:extLst>
          </p:cNvPr>
          <p:cNvSpPr>
            <a:spLocks noChangeArrowheads="1"/>
          </p:cNvSpPr>
          <p:nvPr/>
        </p:nvSpPr>
        <p:spPr bwMode="auto">
          <a:xfrm>
            <a:off x="533399" y="4745415"/>
            <a:ext cx="852700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bg1"/>
                </a:solidFill>
                <a:effectLst/>
                <a:latin typeface="Arial" panose="020B0604020202020204" pitchFamily="34" charset="0"/>
              </a:rPr>
              <a:t>Optimized for transactions (CRUD operations: Create, Read, Update, Delete). </a:t>
            </a:r>
          </a:p>
        </p:txBody>
      </p:sp>
    </p:spTree>
    <p:extLst>
      <p:ext uri="{BB962C8B-B14F-4D97-AF65-F5344CB8AC3E}">
        <p14:creationId xmlns:p14="http://schemas.microsoft.com/office/powerpoint/2010/main" val="2233040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5CA754-0516-1DBA-037F-4C9DBB04E02B}"/>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pic>
        <p:nvPicPr>
          <p:cNvPr id="5" name="Picture 4">
            <a:extLst>
              <a:ext uri="{FF2B5EF4-FFF2-40B4-BE49-F238E27FC236}">
                <a16:creationId xmlns:a16="http://schemas.microsoft.com/office/drawing/2014/main" id="{15946C4A-839A-74CC-276F-E15B493F12D4}"/>
              </a:ext>
            </a:extLst>
          </p:cNvPr>
          <p:cNvPicPr>
            <a:picLocks noChangeAspect="1"/>
          </p:cNvPicPr>
          <p:nvPr/>
        </p:nvPicPr>
        <p:blipFill>
          <a:blip r:embed="rId2"/>
          <a:stretch>
            <a:fillRect/>
          </a:stretch>
        </p:blipFill>
        <p:spPr>
          <a:xfrm>
            <a:off x="124287" y="3429000"/>
            <a:ext cx="8416031" cy="3284584"/>
          </a:xfrm>
          <a:prstGeom prst="rect">
            <a:avLst/>
          </a:prstGeom>
        </p:spPr>
      </p:pic>
    </p:spTree>
    <p:extLst>
      <p:ext uri="{BB962C8B-B14F-4D97-AF65-F5344CB8AC3E}">
        <p14:creationId xmlns:p14="http://schemas.microsoft.com/office/powerpoint/2010/main" val="2756331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39B4BA-AB78-A19F-B13C-FF61D1DAADCE}"/>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itle 3">
            <a:extLst>
              <a:ext uri="{FF2B5EF4-FFF2-40B4-BE49-F238E27FC236}">
                <a16:creationId xmlns:a16="http://schemas.microsoft.com/office/drawing/2014/main" id="{C5C4B55A-FDB4-5868-40B0-544BE7492780}"/>
              </a:ext>
            </a:extLst>
          </p:cNvPr>
          <p:cNvSpPr>
            <a:spLocks noGrp="1"/>
          </p:cNvSpPr>
          <p:nvPr>
            <p:ph type="title"/>
          </p:nvPr>
        </p:nvSpPr>
        <p:spPr>
          <a:xfrm>
            <a:off x="104136" y="789225"/>
            <a:ext cx="12422256" cy="859055"/>
          </a:xfrm>
        </p:spPr>
        <p:txBody>
          <a:bodyPr>
            <a:normAutofit/>
          </a:bodyPr>
          <a:lstStyle/>
          <a:p>
            <a:r>
              <a:rPr lang="en-US" sz="4000" dirty="0"/>
              <a:t>ETL Process (Extract, Transform, Load)</a:t>
            </a:r>
          </a:p>
        </p:txBody>
      </p:sp>
      <p:sp>
        <p:nvSpPr>
          <p:cNvPr id="6" name="TextBox 5">
            <a:extLst>
              <a:ext uri="{FF2B5EF4-FFF2-40B4-BE49-F238E27FC236}">
                <a16:creationId xmlns:a16="http://schemas.microsoft.com/office/drawing/2014/main" id="{E4654A62-B02E-C889-60E9-7194A6D36CE1}"/>
              </a:ext>
            </a:extLst>
          </p:cNvPr>
          <p:cNvSpPr txBox="1"/>
          <p:nvPr/>
        </p:nvSpPr>
        <p:spPr>
          <a:xfrm>
            <a:off x="104136" y="1913870"/>
            <a:ext cx="9226295" cy="4401205"/>
          </a:xfrm>
          <a:prstGeom prst="rect">
            <a:avLst/>
          </a:prstGeom>
          <a:noFill/>
        </p:spPr>
        <p:txBody>
          <a:bodyPr wrap="square">
            <a:spAutoFit/>
          </a:bodyPr>
          <a:lstStyle/>
          <a:p>
            <a:r>
              <a:rPr lang="fr-FR" sz="4000" b="1" dirty="0" err="1">
                <a:solidFill>
                  <a:schemeClr val="bg1"/>
                </a:solidFill>
              </a:rPr>
              <a:t>Extract</a:t>
            </a:r>
            <a:r>
              <a:rPr lang="fr-FR" sz="4000" dirty="0">
                <a:solidFill>
                  <a:schemeClr val="bg1"/>
                </a:solidFill>
              </a:rPr>
              <a:t>: </a:t>
            </a:r>
            <a:r>
              <a:rPr lang="fr-FR" sz="3200" dirty="0" err="1">
                <a:solidFill>
                  <a:schemeClr val="bg1"/>
                </a:solidFill>
              </a:rPr>
              <a:t>Retrieve</a:t>
            </a:r>
            <a:r>
              <a:rPr lang="fr-FR" sz="3200" dirty="0">
                <a:solidFill>
                  <a:schemeClr val="bg1"/>
                </a:solidFill>
              </a:rPr>
              <a:t> data </a:t>
            </a:r>
            <a:r>
              <a:rPr lang="fr-FR" sz="3200" dirty="0" err="1">
                <a:solidFill>
                  <a:schemeClr val="bg1"/>
                </a:solidFill>
              </a:rPr>
              <a:t>from</a:t>
            </a:r>
            <a:r>
              <a:rPr lang="fr-FR" sz="3200" dirty="0">
                <a:solidFill>
                  <a:schemeClr val="bg1"/>
                </a:solidFill>
              </a:rPr>
              <a:t> multiple sources (</a:t>
            </a:r>
            <a:r>
              <a:rPr lang="fr-FR" sz="3200" dirty="0" err="1">
                <a:solidFill>
                  <a:schemeClr val="bg1"/>
                </a:solidFill>
              </a:rPr>
              <a:t>databases</a:t>
            </a:r>
            <a:r>
              <a:rPr lang="fr-FR" sz="3200" dirty="0">
                <a:solidFill>
                  <a:schemeClr val="bg1"/>
                </a:solidFill>
              </a:rPr>
              <a:t>, APIs, flat files, cloud </a:t>
            </a:r>
            <a:r>
              <a:rPr lang="fr-FR" sz="3200" dirty="0" err="1">
                <a:solidFill>
                  <a:schemeClr val="bg1"/>
                </a:solidFill>
              </a:rPr>
              <a:t>storage</a:t>
            </a:r>
            <a:r>
              <a:rPr lang="fr-FR" sz="3200" dirty="0">
                <a:solidFill>
                  <a:schemeClr val="bg1"/>
                </a:solidFill>
              </a:rPr>
              <a:t>, etc.).</a:t>
            </a:r>
          </a:p>
          <a:p>
            <a:endParaRPr lang="fr-FR" sz="3200" dirty="0">
              <a:solidFill>
                <a:schemeClr val="bg1"/>
              </a:solidFill>
            </a:endParaRPr>
          </a:p>
          <a:p>
            <a:r>
              <a:rPr lang="en-US" sz="4000" b="1" dirty="0">
                <a:solidFill>
                  <a:schemeClr val="bg1"/>
                </a:solidFill>
              </a:rPr>
              <a:t>Transform</a:t>
            </a:r>
            <a:r>
              <a:rPr lang="en-US" sz="4000" dirty="0">
                <a:solidFill>
                  <a:schemeClr val="bg1"/>
                </a:solidFill>
              </a:rPr>
              <a:t>: </a:t>
            </a:r>
            <a:r>
              <a:rPr lang="en-US" sz="3200" dirty="0">
                <a:solidFill>
                  <a:schemeClr val="bg1"/>
                </a:solidFill>
              </a:rPr>
              <a:t>Clean, validate, aggregate, and reformat the data to make it suitable for analysis.</a:t>
            </a:r>
          </a:p>
          <a:p>
            <a:endParaRPr lang="en-US" sz="3200" dirty="0">
              <a:solidFill>
                <a:schemeClr val="bg1"/>
              </a:solidFill>
            </a:endParaRPr>
          </a:p>
          <a:p>
            <a:r>
              <a:rPr lang="en-US" sz="4000" b="1" dirty="0">
                <a:solidFill>
                  <a:schemeClr val="bg1"/>
                </a:solidFill>
              </a:rPr>
              <a:t>Load</a:t>
            </a:r>
            <a:r>
              <a:rPr lang="en-US" sz="4000" dirty="0">
                <a:solidFill>
                  <a:schemeClr val="bg1"/>
                </a:solidFill>
              </a:rPr>
              <a:t>: </a:t>
            </a:r>
            <a:r>
              <a:rPr lang="en-US" sz="3200" b="0" dirty="0">
                <a:solidFill>
                  <a:schemeClr val="bg1"/>
                </a:solidFill>
              </a:rPr>
              <a:t>Store the transformed data into a target system like a data warehouse.</a:t>
            </a:r>
            <a:endParaRPr lang="en-US" sz="3200" dirty="0">
              <a:solidFill>
                <a:schemeClr val="bg1"/>
              </a:solidFill>
            </a:endParaRPr>
          </a:p>
        </p:txBody>
      </p:sp>
    </p:spTree>
    <p:extLst>
      <p:ext uri="{BB962C8B-B14F-4D97-AF65-F5344CB8AC3E}">
        <p14:creationId xmlns:p14="http://schemas.microsoft.com/office/powerpoint/2010/main" val="1155641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BB6438-0258-C015-11FE-2977C720C5DB}"/>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itle 3">
            <a:extLst>
              <a:ext uri="{FF2B5EF4-FFF2-40B4-BE49-F238E27FC236}">
                <a16:creationId xmlns:a16="http://schemas.microsoft.com/office/drawing/2014/main" id="{67B378CB-8DB8-7311-9DF6-87A3B75EC993}"/>
              </a:ext>
            </a:extLst>
          </p:cNvPr>
          <p:cNvSpPr>
            <a:spLocks noGrp="1"/>
          </p:cNvSpPr>
          <p:nvPr>
            <p:ph type="title"/>
          </p:nvPr>
        </p:nvSpPr>
        <p:spPr>
          <a:xfrm>
            <a:off x="139646" y="1659546"/>
            <a:ext cx="7912401" cy="623656"/>
          </a:xfrm>
        </p:spPr>
        <p:txBody>
          <a:bodyPr>
            <a:noAutofit/>
          </a:bodyPr>
          <a:lstStyle/>
          <a:p>
            <a:r>
              <a:rPr lang="en-US" sz="3200" b="1" dirty="0">
                <a:solidFill>
                  <a:schemeClr val="bg1"/>
                </a:solidFill>
              </a:rPr>
              <a:t>ETL Example Flow:</a:t>
            </a:r>
            <a:br>
              <a:rPr lang="en-US" sz="3200" dirty="0">
                <a:solidFill>
                  <a:schemeClr val="bg1"/>
                </a:solidFill>
              </a:rPr>
            </a:br>
            <a:endParaRPr lang="en-US" sz="3200" b="0" dirty="0"/>
          </a:p>
        </p:txBody>
      </p:sp>
      <p:sp>
        <p:nvSpPr>
          <p:cNvPr id="6" name="TextBox 5">
            <a:extLst>
              <a:ext uri="{FF2B5EF4-FFF2-40B4-BE49-F238E27FC236}">
                <a16:creationId xmlns:a16="http://schemas.microsoft.com/office/drawing/2014/main" id="{14F23AF7-02CD-0858-B777-92878A187EEE}"/>
              </a:ext>
            </a:extLst>
          </p:cNvPr>
          <p:cNvSpPr txBox="1"/>
          <p:nvPr/>
        </p:nvSpPr>
        <p:spPr>
          <a:xfrm>
            <a:off x="139646" y="2283202"/>
            <a:ext cx="9297139" cy="3539430"/>
          </a:xfrm>
          <a:prstGeom prst="rect">
            <a:avLst/>
          </a:prstGeom>
          <a:noFill/>
        </p:spPr>
        <p:txBody>
          <a:bodyPr wrap="square">
            <a:spAutoFit/>
          </a:bodyPr>
          <a:lstStyle/>
          <a:p>
            <a:r>
              <a:rPr lang="en-US" sz="3200" b="1" dirty="0">
                <a:solidFill>
                  <a:schemeClr val="bg1"/>
                </a:solidFill>
              </a:rPr>
              <a:t>Extract data </a:t>
            </a:r>
            <a:r>
              <a:rPr lang="en-US" sz="3200" dirty="0">
                <a:solidFill>
                  <a:schemeClr val="bg1"/>
                </a:solidFill>
              </a:rPr>
              <a:t>from MySQL, CSV files, or APIs.</a:t>
            </a:r>
          </a:p>
          <a:p>
            <a:endParaRPr lang="en-US" sz="3200" dirty="0">
              <a:solidFill>
                <a:schemeClr val="bg1"/>
              </a:solidFill>
            </a:endParaRPr>
          </a:p>
          <a:p>
            <a:r>
              <a:rPr lang="en-US" sz="3200" b="1" dirty="0">
                <a:solidFill>
                  <a:schemeClr val="bg1"/>
                </a:solidFill>
              </a:rPr>
              <a:t>Transform</a:t>
            </a:r>
            <a:r>
              <a:rPr lang="en-US" sz="3200" dirty="0">
                <a:solidFill>
                  <a:schemeClr val="bg1"/>
                </a:solidFill>
              </a:rPr>
              <a:t> by removing duplicates, converting data types, and aggregating.</a:t>
            </a:r>
          </a:p>
          <a:p>
            <a:endParaRPr lang="en-US" sz="3200" dirty="0">
              <a:solidFill>
                <a:schemeClr val="bg1"/>
              </a:solidFill>
            </a:endParaRPr>
          </a:p>
          <a:p>
            <a:r>
              <a:rPr lang="en-US" sz="3200" b="1" dirty="0">
                <a:solidFill>
                  <a:schemeClr val="bg1"/>
                </a:solidFill>
              </a:rPr>
              <a:t>Load into </a:t>
            </a:r>
            <a:r>
              <a:rPr lang="en-US" sz="3200" dirty="0">
                <a:solidFill>
                  <a:schemeClr val="bg1"/>
                </a:solidFill>
              </a:rPr>
              <a:t>a PostgreSQL database or a data warehouse.</a:t>
            </a:r>
          </a:p>
        </p:txBody>
      </p:sp>
    </p:spTree>
    <p:extLst>
      <p:ext uri="{BB962C8B-B14F-4D97-AF65-F5344CB8AC3E}">
        <p14:creationId xmlns:p14="http://schemas.microsoft.com/office/powerpoint/2010/main" val="404665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45ACC8-EFBE-F1C4-0257-244ED6570C3F}"/>
              </a:ext>
            </a:extLst>
          </p:cNvPr>
          <p:cNvSpPr>
            <a:spLocks noGrp="1"/>
          </p:cNvSpPr>
          <p:nvPr>
            <p:ph type="body" idx="1"/>
          </p:nvPr>
        </p:nvSpPr>
        <p:spPr>
          <a:xfrm>
            <a:off x="337351" y="1074198"/>
            <a:ext cx="6605176" cy="300065"/>
          </a:xfrm>
        </p:spPr>
        <p:txBody>
          <a:bodyPr>
            <a:normAutofit lnSpcReduction="10000"/>
          </a:bodyPr>
          <a:lstStyle/>
          <a:p>
            <a:endParaRPr lang="en-US" dirty="0"/>
          </a:p>
        </p:txBody>
      </p:sp>
      <p:sp>
        <p:nvSpPr>
          <p:cNvPr id="3" name="Slide Number Placeholder 2">
            <a:extLst>
              <a:ext uri="{FF2B5EF4-FFF2-40B4-BE49-F238E27FC236}">
                <a16:creationId xmlns:a16="http://schemas.microsoft.com/office/drawing/2014/main" id="{FD37E62B-20BF-779C-53B5-38126EDB3CAC}"/>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pic>
        <p:nvPicPr>
          <p:cNvPr id="10" name="Picture 9">
            <a:extLst>
              <a:ext uri="{FF2B5EF4-FFF2-40B4-BE49-F238E27FC236}">
                <a16:creationId xmlns:a16="http://schemas.microsoft.com/office/drawing/2014/main" id="{522284F7-BED3-2602-7264-81B8C5EA3AA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513584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C2D1F8-A695-27ED-6BF7-34FDFD17B112}"/>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itle 3">
            <a:extLst>
              <a:ext uri="{FF2B5EF4-FFF2-40B4-BE49-F238E27FC236}">
                <a16:creationId xmlns:a16="http://schemas.microsoft.com/office/drawing/2014/main" id="{88E4098A-222D-0454-14FB-F58FCE507860}"/>
              </a:ext>
            </a:extLst>
          </p:cNvPr>
          <p:cNvSpPr>
            <a:spLocks noGrp="1"/>
          </p:cNvSpPr>
          <p:nvPr>
            <p:ph type="title"/>
          </p:nvPr>
        </p:nvSpPr>
        <p:spPr>
          <a:xfrm>
            <a:off x="184036" y="2904627"/>
            <a:ext cx="10043042" cy="1048745"/>
          </a:xfrm>
        </p:spPr>
        <p:txBody>
          <a:bodyPr>
            <a:noAutofit/>
          </a:bodyPr>
          <a:lstStyle/>
          <a:p>
            <a:r>
              <a:rPr lang="en-US" sz="3200" i="0" dirty="0">
                <a:effectLst/>
                <a:latin typeface="Open Sans" panose="020F0502020204030204" pitchFamily="34" charset="0"/>
              </a:rPr>
              <a:t>ETL </a:t>
            </a:r>
            <a:r>
              <a:rPr lang="en-US" sz="3200" b="0" i="0" dirty="0">
                <a:effectLst/>
                <a:latin typeface="Open Sans" panose="020F0502020204030204" pitchFamily="34" charset="0"/>
              </a:rPr>
              <a:t>operates at the integration server level,</a:t>
            </a:r>
            <a:br>
              <a:rPr lang="en-US" sz="3200" b="0" i="0" dirty="0">
                <a:effectLst/>
                <a:latin typeface="Open Sans" panose="020F0502020204030204" pitchFamily="34" charset="0"/>
              </a:rPr>
            </a:br>
            <a:r>
              <a:rPr lang="en-US" sz="3200" b="0" i="0" dirty="0">
                <a:effectLst/>
                <a:latin typeface="Open Sans" panose="020F0502020204030204" pitchFamily="34" charset="0"/>
              </a:rPr>
              <a:t> while</a:t>
            </a:r>
            <a:br>
              <a:rPr lang="en-US" sz="3200" b="0" i="0" dirty="0">
                <a:effectLst/>
                <a:latin typeface="Open Sans" panose="020F0502020204030204" pitchFamily="34" charset="0"/>
              </a:rPr>
            </a:br>
            <a:r>
              <a:rPr lang="en-US" sz="3200" i="0" dirty="0">
                <a:effectLst/>
                <a:latin typeface="Open Sans" panose="020F0502020204030204" pitchFamily="34" charset="0"/>
              </a:rPr>
              <a:t>ELT</a:t>
            </a:r>
            <a:r>
              <a:rPr lang="en-US" sz="3200" b="0" i="0" dirty="0">
                <a:effectLst/>
                <a:latin typeface="Open Sans" panose="020F0502020204030204" pitchFamily="34" charset="0"/>
              </a:rPr>
              <a:t> operates at the infrastructure level, using SQL and related procedural features of the relational database to optimize performance.</a:t>
            </a:r>
            <a:br>
              <a:rPr lang="en-US" sz="3200" b="0" i="0" dirty="0">
                <a:effectLst/>
                <a:latin typeface="Open Sans" panose="020F0502020204030204" pitchFamily="34" charset="0"/>
              </a:rPr>
            </a:br>
            <a:endParaRPr lang="en-US" sz="3200" dirty="0"/>
          </a:p>
        </p:txBody>
      </p:sp>
    </p:spTree>
    <p:extLst>
      <p:ext uri="{BB962C8B-B14F-4D97-AF65-F5344CB8AC3E}">
        <p14:creationId xmlns:p14="http://schemas.microsoft.com/office/powerpoint/2010/main" val="1868860574"/>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156</TotalTime>
  <Words>307</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Open Sans</vt:lpstr>
      <vt:lpstr>Trade Gothic LT Pro</vt:lpstr>
      <vt:lpstr>Trebuchet MS</vt:lpstr>
      <vt:lpstr>Office Theme</vt:lpstr>
      <vt:lpstr>Explanation of the Terms: </vt:lpstr>
      <vt:lpstr>Data Warehouse: A large, centralized repository of structured and integrated data collected from multiple sources.  Used for business intelligence (BI), reporting, and analytics.</vt:lpstr>
      <vt:lpstr>Data Warehousing: The process of collecting, storing, and managing data in a data warehouse.  Includes data extraction, transformation, and loading (ETL).</vt:lpstr>
      <vt:lpstr>Database: A system used to store, manage, and retrieve data in real time.  </vt:lpstr>
      <vt:lpstr>PowerPoint Presentation</vt:lpstr>
      <vt:lpstr>ETL Process (Extract, Transform, Load)</vt:lpstr>
      <vt:lpstr>ETL Example Flow: </vt:lpstr>
      <vt:lpstr>PowerPoint Presentation</vt:lpstr>
      <vt:lpstr>ETL operates at the integration server level,  while ELT operates at the infrastructure level, using SQL and related procedural features of the relational database to optimize performance. </vt:lpstr>
      <vt:lpstr>Extracting Multiple Files from Different Sources Using Python  In ETL (Extract, Transform, Load) processes, extraction is the first step where data is collected from different sources such as databases, APIs, CSV files, JSON files, cloud storage, and more. </vt:lpstr>
      <vt:lpstr>Common Dataset File Extensions: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3</cp:revision>
  <dcterms:created xsi:type="dcterms:W3CDTF">2025-03-11T07:10:43Z</dcterms:created>
  <dcterms:modified xsi:type="dcterms:W3CDTF">2025-03-11T09:47:29Z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