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35"/>
  </p:notesMasterIdLst>
  <p:handoutMasterIdLst>
    <p:handoutMasterId r:id="rId36"/>
  </p:handoutMasterIdLst>
  <p:sldIdLst>
    <p:sldId id="663" r:id="rId3"/>
    <p:sldId id="711" r:id="rId4"/>
    <p:sldId id="689" r:id="rId5"/>
    <p:sldId id="636" r:id="rId6"/>
    <p:sldId id="640" r:id="rId7"/>
    <p:sldId id="641" r:id="rId8"/>
    <p:sldId id="643" r:id="rId9"/>
    <p:sldId id="676" r:id="rId10"/>
    <p:sldId id="645" r:id="rId11"/>
    <p:sldId id="699" r:id="rId12"/>
    <p:sldId id="653" r:id="rId13"/>
    <p:sldId id="680" r:id="rId14"/>
    <p:sldId id="656" r:id="rId15"/>
    <p:sldId id="673" r:id="rId16"/>
    <p:sldId id="696" r:id="rId17"/>
    <p:sldId id="697" r:id="rId18"/>
    <p:sldId id="698" r:id="rId19"/>
    <p:sldId id="700" r:id="rId20"/>
    <p:sldId id="702" r:id="rId21"/>
    <p:sldId id="703" r:id="rId22"/>
    <p:sldId id="704" r:id="rId23"/>
    <p:sldId id="705" r:id="rId24"/>
    <p:sldId id="716" r:id="rId25"/>
    <p:sldId id="706" r:id="rId26"/>
    <p:sldId id="714" r:id="rId27"/>
    <p:sldId id="707" r:id="rId28"/>
    <p:sldId id="708" r:id="rId29"/>
    <p:sldId id="709" r:id="rId30"/>
    <p:sldId id="715" r:id="rId31"/>
    <p:sldId id="710" r:id="rId32"/>
    <p:sldId id="717" r:id="rId33"/>
    <p:sldId id="712" r:id="rId3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sen Huang" initials="mH" lastIdx="1" clrIdx="0">
    <p:extLst>
      <p:ext uri="{19B8F6BF-5375-455C-9EA6-DF929625EA0E}">
        <p15:presenceInfo xmlns:p15="http://schemas.microsoft.com/office/powerpoint/2012/main" userId="2b20e4ef86b4f9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302"/>
    <a:srgbClr val="E5CCB2"/>
    <a:srgbClr val="F2CBBC"/>
    <a:srgbClr val="D4D6EC"/>
    <a:srgbClr val="FFFBF3"/>
    <a:srgbClr val="BBE3E0"/>
    <a:srgbClr val="4FA7A7"/>
    <a:srgbClr val="B2B2B2"/>
    <a:srgbClr val="902190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 autoAdjust="0"/>
    <p:restoredTop sz="76005" autoAdjust="0"/>
  </p:normalViewPr>
  <p:slideViewPr>
    <p:cSldViewPr>
      <p:cViewPr varScale="1">
        <p:scale>
          <a:sx n="56" d="100"/>
          <a:sy n="56" d="100"/>
        </p:scale>
        <p:origin x="13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31T17:28:20.7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DE54-6988-4E0B-A8C2-FF8CA54D0466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22436E5A-31F3-4F1C-A935-EC83A5A59F1D}">
      <dgm:prSet phldrT="[文本]"/>
      <dgm:spPr/>
      <dgm:t>
        <a:bodyPr/>
        <a:lstStyle/>
        <a:p>
          <a:r>
            <a:rPr lang="en-US" altLang="zh-CN" dirty="0" smtClean="0"/>
            <a:t>Causal</a:t>
          </a:r>
          <a:endParaRPr lang="zh-CN" altLang="en-US" dirty="0"/>
        </a:p>
      </dgm:t>
    </dgm:pt>
    <dgm:pt modelId="{93C7FA36-8312-46C4-A74F-49ADA27EEC55}" type="parTrans" cxnId="{602AC06B-6437-4E7F-88A6-E70EB81BA835}">
      <dgm:prSet/>
      <dgm:spPr/>
      <dgm:t>
        <a:bodyPr/>
        <a:lstStyle/>
        <a:p>
          <a:endParaRPr lang="zh-CN" altLang="en-US"/>
        </a:p>
      </dgm:t>
    </dgm:pt>
    <dgm:pt modelId="{F8B33241-4120-4A69-BF56-2319D0CA76BE}" type="sibTrans" cxnId="{602AC06B-6437-4E7F-88A6-E70EB81BA835}">
      <dgm:prSet/>
      <dgm:spPr/>
      <dgm:t>
        <a:bodyPr/>
        <a:lstStyle/>
        <a:p>
          <a:endParaRPr lang="zh-CN" altLang="en-US"/>
        </a:p>
      </dgm:t>
    </dgm:pt>
    <dgm:pt modelId="{A24B5695-85F9-460B-AA8E-6DFFC1A891A1}">
      <dgm:prSet/>
      <dgm:spPr/>
      <dgm:t>
        <a:bodyPr/>
        <a:lstStyle/>
        <a:p>
          <a:r>
            <a:rPr lang="en-US" altLang="zh-CN" dirty="0" smtClean="0"/>
            <a:t>Sequential</a:t>
          </a:r>
          <a:endParaRPr lang="zh-CN" altLang="en-US" dirty="0"/>
        </a:p>
      </dgm:t>
    </dgm:pt>
    <dgm:pt modelId="{8D5A4FBC-C29E-4D38-92A5-D5512B3008CD}" type="parTrans" cxnId="{844FAD77-623A-4B90-9D68-F82E7EF2049B}">
      <dgm:prSet/>
      <dgm:spPr/>
      <dgm:t>
        <a:bodyPr/>
        <a:lstStyle/>
        <a:p>
          <a:endParaRPr lang="zh-CN" altLang="en-US"/>
        </a:p>
      </dgm:t>
    </dgm:pt>
    <dgm:pt modelId="{9E0C586B-FC9E-4D64-9A07-FFAE05BBBFB3}" type="sibTrans" cxnId="{844FAD77-623A-4B90-9D68-F82E7EF2049B}">
      <dgm:prSet/>
      <dgm:spPr/>
      <dgm:t>
        <a:bodyPr/>
        <a:lstStyle/>
        <a:p>
          <a:endParaRPr lang="zh-CN" altLang="en-US"/>
        </a:p>
      </dgm:t>
    </dgm:pt>
    <dgm:pt modelId="{9A8166A1-C63A-40C1-93E1-C456388A7874}">
      <dgm:prSet/>
      <dgm:spPr/>
      <dgm:t>
        <a:bodyPr/>
        <a:lstStyle/>
        <a:p>
          <a:r>
            <a:rPr lang="en-US" altLang="zh-CN" dirty="0" smtClean="0"/>
            <a:t>Atomicity</a:t>
          </a:r>
          <a:endParaRPr lang="zh-CN" altLang="en-US" dirty="0"/>
        </a:p>
      </dgm:t>
    </dgm:pt>
    <dgm:pt modelId="{FA2C68F8-0120-4B38-8BB8-DEF6C88405DD}" type="parTrans" cxnId="{0C100897-E6A8-4C55-BF0F-F791127437B5}">
      <dgm:prSet/>
      <dgm:spPr/>
      <dgm:t>
        <a:bodyPr/>
        <a:lstStyle/>
        <a:p>
          <a:endParaRPr lang="zh-CN" altLang="en-US"/>
        </a:p>
      </dgm:t>
    </dgm:pt>
    <dgm:pt modelId="{2123A302-8EEF-4356-99D3-D37CC9B2E8D6}" type="sibTrans" cxnId="{0C100897-E6A8-4C55-BF0F-F791127437B5}">
      <dgm:prSet/>
      <dgm:spPr/>
      <dgm:t>
        <a:bodyPr/>
        <a:lstStyle/>
        <a:p>
          <a:endParaRPr lang="zh-CN" altLang="en-US"/>
        </a:p>
      </dgm:t>
    </dgm:pt>
    <dgm:pt modelId="{DAB57F35-DFC2-412D-B7BE-643EE4C28DDE}">
      <dgm:prSet phldrT="[文本]"/>
      <dgm:spPr/>
      <dgm:t>
        <a:bodyPr/>
        <a:lstStyle/>
        <a:p>
          <a:r>
            <a:rPr lang="en-US" altLang="zh-CN" dirty="0" smtClean="0"/>
            <a:t>Pipelined-RAM</a:t>
          </a:r>
          <a:endParaRPr lang="zh-CN" altLang="en-US" dirty="0"/>
        </a:p>
      </dgm:t>
    </dgm:pt>
    <dgm:pt modelId="{4C36B308-7C59-41E6-9461-37D994D1F0E4}" type="sibTrans" cxnId="{2A7B9220-3E90-415F-82CC-9590A415CB98}">
      <dgm:prSet/>
      <dgm:spPr/>
      <dgm:t>
        <a:bodyPr/>
        <a:lstStyle/>
        <a:p>
          <a:endParaRPr lang="zh-CN" altLang="en-US"/>
        </a:p>
      </dgm:t>
    </dgm:pt>
    <dgm:pt modelId="{23849923-A026-49AA-8DA4-D21F55782DF5}" type="parTrans" cxnId="{2A7B9220-3E90-415F-82CC-9590A415CB98}">
      <dgm:prSet/>
      <dgm:spPr/>
      <dgm:t>
        <a:bodyPr/>
        <a:lstStyle/>
        <a:p>
          <a:endParaRPr lang="zh-CN" altLang="en-US"/>
        </a:p>
      </dgm:t>
    </dgm:pt>
    <dgm:pt modelId="{77A37D6D-B1F6-4131-BDA6-3C079D80BA4C}">
      <dgm:prSet phldrT="[文本]"/>
      <dgm:spPr>
        <a:solidFill>
          <a:schemeClr val="accent5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altLang="zh-CN" dirty="0" smtClean="0"/>
            <a:t>Eventual</a:t>
          </a:r>
          <a:endParaRPr lang="zh-CN" altLang="en-US" dirty="0"/>
        </a:p>
      </dgm:t>
    </dgm:pt>
    <dgm:pt modelId="{98E19AF3-B595-4492-8DF8-3908D7ACF097}" type="sibTrans" cxnId="{1E095FFD-5CFE-4E50-BD2F-035B20FEDF28}">
      <dgm:prSet/>
      <dgm:spPr/>
      <dgm:t>
        <a:bodyPr/>
        <a:lstStyle/>
        <a:p>
          <a:endParaRPr lang="zh-CN" altLang="en-US"/>
        </a:p>
      </dgm:t>
    </dgm:pt>
    <dgm:pt modelId="{CEB862A6-0B3A-4FCC-8510-B67C1F0640D0}" type="parTrans" cxnId="{1E095FFD-5CFE-4E50-BD2F-035B20FEDF28}">
      <dgm:prSet/>
      <dgm:spPr/>
      <dgm:t>
        <a:bodyPr/>
        <a:lstStyle/>
        <a:p>
          <a:endParaRPr lang="zh-CN" altLang="en-US"/>
        </a:p>
      </dgm:t>
    </dgm:pt>
    <dgm:pt modelId="{903EEEF0-F0A6-4426-AD30-4A665B0BFB09}" type="pres">
      <dgm:prSet presAssocID="{0F5BDE54-6988-4E0B-A8C2-FF8CA54D0466}" presName="CompostProcess" presStyleCnt="0">
        <dgm:presLayoutVars>
          <dgm:dir/>
          <dgm:resizeHandles val="exact"/>
        </dgm:presLayoutVars>
      </dgm:prSet>
      <dgm:spPr/>
    </dgm:pt>
    <dgm:pt modelId="{93636463-5F0F-434A-9952-86B39F7CF755}" type="pres">
      <dgm:prSet presAssocID="{0F5BDE54-6988-4E0B-A8C2-FF8CA54D0466}" presName="arrow" presStyleLbl="bgShp" presStyleIdx="0" presStyleCnt="1"/>
      <dgm:spPr/>
    </dgm:pt>
    <dgm:pt modelId="{EAF4E4E7-EDF3-4420-AA41-7BCE77E1F05C}" type="pres">
      <dgm:prSet presAssocID="{0F5BDE54-6988-4E0B-A8C2-FF8CA54D0466}" presName="linearProcess" presStyleCnt="0"/>
      <dgm:spPr/>
    </dgm:pt>
    <dgm:pt modelId="{C599569B-BEF4-4ED7-B1D2-05B714ADE187}" type="pres">
      <dgm:prSet presAssocID="{77A37D6D-B1F6-4131-BDA6-3C079D80BA4C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9B97BB-5E2D-418E-96E4-AF50D93B1350}" type="pres">
      <dgm:prSet presAssocID="{98E19AF3-B595-4492-8DF8-3908D7ACF097}" presName="sibTrans" presStyleCnt="0"/>
      <dgm:spPr/>
    </dgm:pt>
    <dgm:pt modelId="{1117A41D-0138-4722-BC0A-865472FE5442}" type="pres">
      <dgm:prSet presAssocID="{DAB57F35-DFC2-412D-B7BE-643EE4C28DD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A7E047-9EF5-4469-8F6B-E693CFABAF8A}" type="pres">
      <dgm:prSet presAssocID="{4C36B308-7C59-41E6-9461-37D994D1F0E4}" presName="sibTrans" presStyleCnt="0"/>
      <dgm:spPr/>
    </dgm:pt>
    <dgm:pt modelId="{71714912-93AF-4484-AE74-A9E8A67C39A7}" type="pres">
      <dgm:prSet presAssocID="{22436E5A-31F3-4F1C-A935-EC83A5A59F1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4D9450-9C29-4D98-B55A-A16E71FC3839}" type="pres">
      <dgm:prSet presAssocID="{F8B33241-4120-4A69-BF56-2319D0CA76BE}" presName="sibTrans" presStyleCnt="0"/>
      <dgm:spPr/>
    </dgm:pt>
    <dgm:pt modelId="{A466F025-07A6-4C64-A460-C3EC095D5474}" type="pres">
      <dgm:prSet presAssocID="{A24B5695-85F9-460B-AA8E-6DFFC1A891A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F9A68-B63F-4FCC-81D0-747D7EC63CB5}" type="pres">
      <dgm:prSet presAssocID="{9E0C586B-FC9E-4D64-9A07-FFAE05BBBFB3}" presName="sibTrans" presStyleCnt="0"/>
      <dgm:spPr/>
    </dgm:pt>
    <dgm:pt modelId="{F59462CF-8422-4E7F-8EDB-88F99457F8FD}" type="pres">
      <dgm:prSet presAssocID="{9A8166A1-C63A-40C1-93E1-C456388A787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C0827B-5A73-4605-9F0C-04EB73590D60}" type="presOf" srcId="{22436E5A-31F3-4F1C-A935-EC83A5A59F1D}" destId="{71714912-93AF-4484-AE74-A9E8A67C39A7}" srcOrd="0" destOrd="0" presId="urn:microsoft.com/office/officeart/2005/8/layout/hProcess9"/>
    <dgm:cxn modelId="{B3170B58-BECB-40B9-A798-6632E9DB99A0}" type="presOf" srcId="{DAB57F35-DFC2-412D-B7BE-643EE4C28DDE}" destId="{1117A41D-0138-4722-BC0A-865472FE5442}" srcOrd="0" destOrd="0" presId="urn:microsoft.com/office/officeart/2005/8/layout/hProcess9"/>
    <dgm:cxn modelId="{0C100897-E6A8-4C55-BF0F-F791127437B5}" srcId="{0F5BDE54-6988-4E0B-A8C2-FF8CA54D0466}" destId="{9A8166A1-C63A-40C1-93E1-C456388A7874}" srcOrd="4" destOrd="0" parTransId="{FA2C68F8-0120-4B38-8BB8-DEF6C88405DD}" sibTransId="{2123A302-8EEF-4356-99D3-D37CC9B2E8D6}"/>
    <dgm:cxn modelId="{844FAD77-623A-4B90-9D68-F82E7EF2049B}" srcId="{0F5BDE54-6988-4E0B-A8C2-FF8CA54D0466}" destId="{A24B5695-85F9-460B-AA8E-6DFFC1A891A1}" srcOrd="3" destOrd="0" parTransId="{8D5A4FBC-C29E-4D38-92A5-D5512B3008CD}" sibTransId="{9E0C586B-FC9E-4D64-9A07-FFAE05BBBFB3}"/>
    <dgm:cxn modelId="{855D1240-6D3D-4593-BF39-8AC94124E40F}" type="presOf" srcId="{A24B5695-85F9-460B-AA8E-6DFFC1A891A1}" destId="{A466F025-07A6-4C64-A460-C3EC095D5474}" srcOrd="0" destOrd="0" presId="urn:microsoft.com/office/officeart/2005/8/layout/hProcess9"/>
    <dgm:cxn modelId="{66A869A4-1B50-4361-82C6-0BF34D08938A}" type="presOf" srcId="{77A37D6D-B1F6-4131-BDA6-3C079D80BA4C}" destId="{C599569B-BEF4-4ED7-B1D2-05B714ADE187}" srcOrd="0" destOrd="0" presId="urn:microsoft.com/office/officeart/2005/8/layout/hProcess9"/>
    <dgm:cxn modelId="{2A7B9220-3E90-415F-82CC-9590A415CB98}" srcId="{0F5BDE54-6988-4E0B-A8C2-FF8CA54D0466}" destId="{DAB57F35-DFC2-412D-B7BE-643EE4C28DDE}" srcOrd="1" destOrd="0" parTransId="{23849923-A026-49AA-8DA4-D21F55782DF5}" sibTransId="{4C36B308-7C59-41E6-9461-37D994D1F0E4}"/>
    <dgm:cxn modelId="{602AC06B-6437-4E7F-88A6-E70EB81BA835}" srcId="{0F5BDE54-6988-4E0B-A8C2-FF8CA54D0466}" destId="{22436E5A-31F3-4F1C-A935-EC83A5A59F1D}" srcOrd="2" destOrd="0" parTransId="{93C7FA36-8312-46C4-A74F-49ADA27EEC55}" sibTransId="{F8B33241-4120-4A69-BF56-2319D0CA76BE}"/>
    <dgm:cxn modelId="{4AEAC6D1-A44E-4283-9DD9-3053CF8572D7}" type="presOf" srcId="{9A8166A1-C63A-40C1-93E1-C456388A7874}" destId="{F59462CF-8422-4E7F-8EDB-88F99457F8FD}" srcOrd="0" destOrd="0" presId="urn:microsoft.com/office/officeart/2005/8/layout/hProcess9"/>
    <dgm:cxn modelId="{1E095FFD-5CFE-4E50-BD2F-035B20FEDF28}" srcId="{0F5BDE54-6988-4E0B-A8C2-FF8CA54D0466}" destId="{77A37D6D-B1F6-4131-BDA6-3C079D80BA4C}" srcOrd="0" destOrd="0" parTransId="{CEB862A6-0B3A-4FCC-8510-B67C1F0640D0}" sibTransId="{98E19AF3-B595-4492-8DF8-3908D7ACF097}"/>
    <dgm:cxn modelId="{CB73F4BC-A69B-4818-82D1-4DB23A62AE70}" type="presOf" srcId="{0F5BDE54-6988-4E0B-A8C2-FF8CA54D0466}" destId="{903EEEF0-F0A6-4426-AD30-4A665B0BFB09}" srcOrd="0" destOrd="0" presId="urn:microsoft.com/office/officeart/2005/8/layout/hProcess9"/>
    <dgm:cxn modelId="{7753AE79-9550-4409-9FCB-9E3F102A714B}" type="presParOf" srcId="{903EEEF0-F0A6-4426-AD30-4A665B0BFB09}" destId="{93636463-5F0F-434A-9952-86B39F7CF755}" srcOrd="0" destOrd="0" presId="urn:microsoft.com/office/officeart/2005/8/layout/hProcess9"/>
    <dgm:cxn modelId="{B6D30C2A-F499-4FF3-85F2-1FFE38C07F60}" type="presParOf" srcId="{903EEEF0-F0A6-4426-AD30-4A665B0BFB09}" destId="{EAF4E4E7-EDF3-4420-AA41-7BCE77E1F05C}" srcOrd="1" destOrd="0" presId="urn:microsoft.com/office/officeart/2005/8/layout/hProcess9"/>
    <dgm:cxn modelId="{9B8F2094-9B69-4D2B-A101-6F85C9D371BA}" type="presParOf" srcId="{EAF4E4E7-EDF3-4420-AA41-7BCE77E1F05C}" destId="{C599569B-BEF4-4ED7-B1D2-05B714ADE187}" srcOrd="0" destOrd="0" presId="urn:microsoft.com/office/officeart/2005/8/layout/hProcess9"/>
    <dgm:cxn modelId="{6F66099A-7446-418B-ACCD-2E13B2749E4E}" type="presParOf" srcId="{EAF4E4E7-EDF3-4420-AA41-7BCE77E1F05C}" destId="{9B9B97BB-5E2D-418E-96E4-AF50D93B1350}" srcOrd="1" destOrd="0" presId="urn:microsoft.com/office/officeart/2005/8/layout/hProcess9"/>
    <dgm:cxn modelId="{0E65495A-A167-4E8D-A223-A12860EBD1A8}" type="presParOf" srcId="{EAF4E4E7-EDF3-4420-AA41-7BCE77E1F05C}" destId="{1117A41D-0138-4722-BC0A-865472FE5442}" srcOrd="2" destOrd="0" presId="urn:microsoft.com/office/officeart/2005/8/layout/hProcess9"/>
    <dgm:cxn modelId="{B7D25AA6-A137-4430-BA49-1280B0AA4EC5}" type="presParOf" srcId="{EAF4E4E7-EDF3-4420-AA41-7BCE77E1F05C}" destId="{03A7E047-9EF5-4469-8F6B-E693CFABAF8A}" srcOrd="3" destOrd="0" presId="urn:microsoft.com/office/officeart/2005/8/layout/hProcess9"/>
    <dgm:cxn modelId="{1687D785-2BF2-421D-AEF2-968D6E297567}" type="presParOf" srcId="{EAF4E4E7-EDF3-4420-AA41-7BCE77E1F05C}" destId="{71714912-93AF-4484-AE74-A9E8A67C39A7}" srcOrd="4" destOrd="0" presId="urn:microsoft.com/office/officeart/2005/8/layout/hProcess9"/>
    <dgm:cxn modelId="{63CE0CF0-DA21-4E5C-BC13-81D8018E282A}" type="presParOf" srcId="{EAF4E4E7-EDF3-4420-AA41-7BCE77E1F05C}" destId="{D94D9450-9C29-4D98-B55A-A16E71FC3839}" srcOrd="5" destOrd="0" presId="urn:microsoft.com/office/officeart/2005/8/layout/hProcess9"/>
    <dgm:cxn modelId="{FE494642-2D87-4DAB-B908-46FD1B0904B3}" type="presParOf" srcId="{EAF4E4E7-EDF3-4420-AA41-7BCE77E1F05C}" destId="{A466F025-07A6-4C64-A460-C3EC095D5474}" srcOrd="6" destOrd="0" presId="urn:microsoft.com/office/officeart/2005/8/layout/hProcess9"/>
    <dgm:cxn modelId="{B393E5E0-B0D8-42E9-8CF0-F81D3FCC5EC7}" type="presParOf" srcId="{EAF4E4E7-EDF3-4420-AA41-7BCE77E1F05C}" destId="{DE2F9A68-B63F-4FCC-81D0-747D7EC63CB5}" srcOrd="7" destOrd="0" presId="urn:microsoft.com/office/officeart/2005/8/layout/hProcess9"/>
    <dgm:cxn modelId="{28C0061C-5408-451C-8090-B4CC275275F1}" type="presParOf" srcId="{EAF4E4E7-EDF3-4420-AA41-7BCE77E1F05C}" destId="{F59462CF-8422-4E7F-8EDB-88F99457F8F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36463-5F0F-434A-9952-86B39F7CF755}">
      <dsp:nvSpPr>
        <dsp:cNvPr id="0" name=""/>
        <dsp:cNvSpPr/>
      </dsp:nvSpPr>
      <dsp:spPr>
        <a:xfrm>
          <a:off x="617219" y="0"/>
          <a:ext cx="6995160" cy="471646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9569B-BEF4-4ED7-B1D2-05B714ADE187}">
      <dsp:nvSpPr>
        <dsp:cNvPr id="0" name=""/>
        <dsp:cNvSpPr/>
      </dsp:nvSpPr>
      <dsp:spPr>
        <a:xfrm>
          <a:off x="7416" y="1414938"/>
          <a:ext cx="1560175" cy="1886584"/>
        </a:xfrm>
        <a:prstGeom prst="roundRect">
          <a:avLst/>
        </a:prstGeom>
        <a:solidFill>
          <a:schemeClr val="accent5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Eventual</a:t>
          </a:r>
          <a:endParaRPr lang="zh-CN" altLang="en-US" sz="2000" kern="1200" dirty="0"/>
        </a:p>
      </dsp:txBody>
      <dsp:txXfrm>
        <a:off x="83577" y="1491099"/>
        <a:ext cx="1407853" cy="1734262"/>
      </dsp:txXfrm>
    </dsp:sp>
    <dsp:sp modelId="{1117A41D-0138-4722-BC0A-865472FE5442}">
      <dsp:nvSpPr>
        <dsp:cNvPr id="0" name=""/>
        <dsp:cNvSpPr/>
      </dsp:nvSpPr>
      <dsp:spPr>
        <a:xfrm>
          <a:off x="1671064" y="1414938"/>
          <a:ext cx="1560175" cy="1886584"/>
        </a:xfrm>
        <a:prstGeom prst="roundRect">
          <a:avLst/>
        </a:prstGeom>
        <a:solidFill>
          <a:schemeClr val="accent5">
            <a:hueOff val="-295378"/>
            <a:satOff val="12720"/>
            <a:lumOff val="-10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Pipelined-RAM</a:t>
          </a:r>
          <a:endParaRPr lang="zh-CN" altLang="en-US" sz="2000" kern="1200" dirty="0"/>
        </a:p>
      </dsp:txBody>
      <dsp:txXfrm>
        <a:off x="1747225" y="1491099"/>
        <a:ext cx="1407853" cy="1734262"/>
      </dsp:txXfrm>
    </dsp:sp>
    <dsp:sp modelId="{71714912-93AF-4484-AE74-A9E8A67C39A7}">
      <dsp:nvSpPr>
        <dsp:cNvPr id="0" name=""/>
        <dsp:cNvSpPr/>
      </dsp:nvSpPr>
      <dsp:spPr>
        <a:xfrm>
          <a:off x="3334712" y="1414938"/>
          <a:ext cx="1560175" cy="1886584"/>
        </a:xfrm>
        <a:prstGeom prst="roundRect">
          <a:avLst/>
        </a:prstGeom>
        <a:solidFill>
          <a:schemeClr val="accent5">
            <a:hueOff val="-590756"/>
            <a:satOff val="25439"/>
            <a:lumOff val="-20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Causal</a:t>
          </a:r>
          <a:endParaRPr lang="zh-CN" altLang="en-US" sz="2000" kern="1200" dirty="0"/>
        </a:p>
      </dsp:txBody>
      <dsp:txXfrm>
        <a:off x="3410873" y="1491099"/>
        <a:ext cx="1407853" cy="1734262"/>
      </dsp:txXfrm>
    </dsp:sp>
    <dsp:sp modelId="{A466F025-07A6-4C64-A460-C3EC095D5474}">
      <dsp:nvSpPr>
        <dsp:cNvPr id="0" name=""/>
        <dsp:cNvSpPr/>
      </dsp:nvSpPr>
      <dsp:spPr>
        <a:xfrm>
          <a:off x="4998360" y="1414938"/>
          <a:ext cx="1560175" cy="1886584"/>
        </a:xfrm>
        <a:prstGeom prst="roundRect">
          <a:avLst/>
        </a:prstGeom>
        <a:solidFill>
          <a:schemeClr val="accent5">
            <a:hueOff val="-886133"/>
            <a:satOff val="38159"/>
            <a:lumOff val="-310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Sequential</a:t>
          </a:r>
          <a:endParaRPr lang="zh-CN" altLang="en-US" sz="2000" kern="1200" dirty="0"/>
        </a:p>
      </dsp:txBody>
      <dsp:txXfrm>
        <a:off x="5074521" y="1491099"/>
        <a:ext cx="1407853" cy="1734262"/>
      </dsp:txXfrm>
    </dsp:sp>
    <dsp:sp modelId="{F59462CF-8422-4E7F-8EDB-88F99457F8FD}">
      <dsp:nvSpPr>
        <dsp:cNvPr id="0" name=""/>
        <dsp:cNvSpPr/>
      </dsp:nvSpPr>
      <dsp:spPr>
        <a:xfrm>
          <a:off x="6662008" y="1414938"/>
          <a:ext cx="1560175" cy="1886584"/>
        </a:xfrm>
        <a:prstGeom prst="roundRect">
          <a:avLst/>
        </a:prstGeom>
        <a:solidFill>
          <a:schemeClr val="accent5">
            <a:hueOff val="-1181511"/>
            <a:satOff val="50878"/>
            <a:lumOff val="-4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Atomicity</a:t>
          </a:r>
          <a:endParaRPr lang="zh-CN" altLang="en-US" sz="2000" kern="1200" dirty="0"/>
        </a:p>
      </dsp:txBody>
      <dsp:txXfrm>
        <a:off x="6738169" y="1491099"/>
        <a:ext cx="1407853" cy="1734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05C2F-C2D0-41D0-B081-206A7C6C3D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55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良好封装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网络底层封装，提供类似单机编程环境</a:t>
            </a:r>
            <a:endParaRPr lang="en-US" altLang="zh-CN" dirty="0" smtClean="0"/>
          </a:p>
          <a:p>
            <a:r>
              <a:rPr lang="zh-CN" altLang="en-US" dirty="0" smtClean="0"/>
              <a:t>高层抽象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简单易用的访问接口</a:t>
            </a:r>
            <a:r>
              <a:rPr lang="en-US" altLang="zh-CN" cap="small" dirty="0" smtClean="0"/>
              <a:t>read &amp; write</a:t>
            </a:r>
          </a:p>
          <a:p>
            <a:r>
              <a:rPr lang="zh-CN" altLang="en-US" dirty="0" smtClean="0"/>
              <a:t>便于维护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减少异步代码，方便理解和维护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5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6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4AAD26-E8BD-4C47-91DA-6773BA517A81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5275E-8FBF-42D9-96D8-04BBD837C37B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2014</a:t>
            </a:r>
            <a:r>
              <a:rPr lang="zh-CN" altLang="en-US" smtClean="0"/>
              <a:t>年度工作述职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141BB-ECC9-4151-ABE2-AAFD000F9BC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2014</a:t>
            </a:r>
            <a:r>
              <a:rPr lang="zh-CN" altLang="en-US" smtClean="0"/>
              <a:t>年度工作述职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A8FD6020-B134-4FB4-ACFE-85208E4255AB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2014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年度工作述职</a:t>
            </a:r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25892930-ED79-4B5A-8C6B-ED07791596FB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1375-C275-42E3-B40B-4405ACDC7A95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B8E1-3F09-4C27-902E-15EAC7E695B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49225E8-9729-4A14-8D92-5D8B2D302B12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24C91459-B913-4C7C-8AA6-D592E51F54B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F93-C74F-455D-885C-155D01583F6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r>
              <a:rPr lang="en-US" altLang="zh-CN" smtClean="0"/>
              <a:t>2014</a:t>
            </a:r>
            <a:r>
              <a:rPr lang="zh-CN" altLang="en-US" smtClean="0"/>
              <a:t>年度工作述职</a:t>
            </a:r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B5E9-E1A8-443D-925D-4DB79D53086C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D19-DE2A-4118-8B60-25229F1C4E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F2D4-8D35-4AF1-97F8-F8C789E203FC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9EB2E-9199-4C33-A75B-E3AA4FDE03DC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2014</a:t>
            </a:r>
            <a:r>
              <a:rPr lang="zh-CN" altLang="en-US" smtClean="0"/>
              <a:t>年度工作述职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E1DF8-6824-45C3-AB7B-B9EC07BA0FC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3437-7305-4EAA-AE8D-C8D87BC26020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ECDE6-1933-4D1A-9005-64E4E4271800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C7750-5F94-41F5-AC20-244DB1E8D374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91976-62C8-4C99-9ADF-912FF448C964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53E60928-DC34-468C-947E-5F843CD8F0FC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年度工作述职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606C0DA-A5D6-45A4-90A7-95B1B7F5B0A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anose="020E0502030303020204" pitchFamily="3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omments" Target="../comments/comment1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7898" y="492756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ct val="80000"/>
              <a:buFont typeface="Wingdings 2"/>
              <a:buNone/>
              <a:tabLst/>
              <a:defRPr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研二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黄茂森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ct val="80000"/>
              <a:buFont typeface="Wingdings 2"/>
              <a:buNone/>
              <a:tabLst/>
              <a:defRPr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导师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黄宇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899592" y="1917576"/>
            <a:ext cx="7200000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移动</a:t>
            </a:r>
            <a:r>
              <a:rPr lang="zh-CN" altLang="en-US" kern="0" dirty="0">
                <a:solidFill>
                  <a:srgbClr val="7C1302"/>
                </a:solidFill>
                <a:latin typeface="Arial"/>
              </a:rPr>
              <a:t>计算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及云</a:t>
            </a:r>
            <a:r>
              <a:rPr lang="zh-CN" altLang="en-US" kern="0" dirty="0">
                <a:solidFill>
                  <a:srgbClr val="7C1302"/>
                </a:solidFill>
                <a:latin typeface="Arial"/>
              </a:rPr>
              <a:t>计算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场景下的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7C130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分布</a:t>
            </a:r>
            <a:r>
              <a:rPr lang="zh-CN" altLang="en-US" kern="0" dirty="0">
                <a:solidFill>
                  <a:srgbClr val="7C1302"/>
                </a:solidFill>
                <a:latin typeface="Arial"/>
              </a:rPr>
              <a:t>共享数据</a:t>
            </a: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7C130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服务技术研究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8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MDSM</a:t>
            </a:r>
            <a:r>
              <a:rPr lang="zh-CN" altLang="en-US" dirty="0" smtClean="0"/>
              <a:t>的应用开发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定义传感器收集和发送数据规则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何种传感器</a:t>
            </a:r>
            <a:r>
              <a:rPr lang="zh-CN" altLang="en-US" dirty="0"/>
              <a:t>，</a:t>
            </a:r>
            <a:r>
              <a:rPr lang="zh-CN" altLang="en-US" dirty="0" smtClean="0"/>
              <a:t>采集何样数据</a:t>
            </a:r>
            <a:endParaRPr lang="en-US" altLang="zh-CN" dirty="0" smtClean="0"/>
          </a:p>
          <a:p>
            <a:pPr lvl="1"/>
            <a:r>
              <a:rPr lang="zh-CN" altLang="en-US" dirty="0"/>
              <a:t>以</a:t>
            </a:r>
            <a:r>
              <a:rPr lang="zh-CN" altLang="en-US" dirty="0" smtClean="0"/>
              <a:t>怎样的频率转发给上层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DSM register</a:t>
            </a:r>
            <a:r>
              <a:rPr lang="zh-CN" altLang="en-US" dirty="0" smtClean="0"/>
              <a:t>及</a:t>
            </a:r>
            <a:r>
              <a:rPr lang="en-US" altLang="zh-CN" dirty="0" smtClean="0"/>
              <a:t>DSM</a:t>
            </a:r>
            <a:r>
              <a:rPr lang="zh-CN" altLang="en-US" dirty="0" smtClean="0"/>
              <a:t>读写序列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对应用建模，每项共享数据抽象为</a:t>
            </a:r>
            <a:r>
              <a:rPr lang="en-US" altLang="zh-CN" dirty="0" smtClean="0"/>
              <a:t>DSM register</a:t>
            </a:r>
          </a:p>
          <a:p>
            <a:pPr lvl="1"/>
            <a:r>
              <a:rPr lang="zh-CN" altLang="en-US" dirty="0" smtClean="0"/>
              <a:t>根据应用层逻辑定义</a:t>
            </a:r>
            <a:r>
              <a:rPr lang="en-US" altLang="zh-CN" dirty="0" smtClean="0"/>
              <a:t>DSM</a:t>
            </a:r>
            <a:r>
              <a:rPr lang="zh-CN" altLang="en-US" dirty="0" smtClean="0"/>
              <a:t>读写序列</a:t>
            </a:r>
            <a:endParaRPr lang="en-US" altLang="zh-CN" dirty="0" smtClean="0"/>
          </a:p>
          <a:p>
            <a:pPr marL="344487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App model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App view</a:t>
            </a:r>
            <a:r>
              <a:rPr lang="zh-CN" altLang="en-US" dirty="0" smtClean="0"/>
              <a:t>渲染方式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50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应用举例：</a:t>
            </a:r>
            <a:r>
              <a:rPr lang="zh-CN" altLang="en-US" dirty="0"/>
              <a:t>手机足球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每个玩家控制一个小球</a:t>
            </a:r>
            <a:r>
              <a:rPr lang="zh-CN" altLang="en-US" dirty="0"/>
              <a:t>，</a:t>
            </a:r>
            <a:r>
              <a:rPr lang="zh-CN" altLang="en-US" dirty="0" smtClean="0"/>
              <a:t>通过加速度传感器控制小球移动，目标球没有人控制</a:t>
            </a:r>
            <a:r>
              <a:rPr lang="zh-CN" altLang="en-US" dirty="0"/>
              <a:t>。</a:t>
            </a:r>
            <a:r>
              <a:rPr lang="zh-CN" altLang="en-US" dirty="0" smtClean="0"/>
              <a:t>将目标球撞进对方球门得分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221196"/>
            <a:ext cx="4464496" cy="36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DSM register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应用建模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register</a:t>
            </a:r>
            <a:r>
              <a:rPr lang="zh-CN" altLang="en-US" dirty="0"/>
              <a:t>，对应玩家球和目标球</a:t>
            </a:r>
            <a:endParaRPr lang="en-US" altLang="zh-CN" dirty="0"/>
          </a:p>
          <a:p>
            <a:pPr lvl="1"/>
            <a:r>
              <a:rPr lang="zh-CN" altLang="en-US" dirty="0"/>
              <a:t>玩家球</a:t>
            </a:r>
            <a:r>
              <a:rPr lang="en-US" altLang="zh-CN" dirty="0"/>
              <a:t>register</a:t>
            </a:r>
            <a:r>
              <a:rPr lang="zh-CN" altLang="en-US" dirty="0"/>
              <a:t>单写多读</a:t>
            </a:r>
            <a:endParaRPr lang="en-US" altLang="zh-CN" dirty="0"/>
          </a:p>
          <a:p>
            <a:pPr lvl="1"/>
            <a:r>
              <a:rPr lang="zh-CN" altLang="en-US" dirty="0"/>
              <a:t>目标球</a:t>
            </a:r>
            <a:r>
              <a:rPr lang="en-US" altLang="zh-CN" dirty="0"/>
              <a:t>register</a:t>
            </a:r>
            <a:r>
              <a:rPr lang="zh-CN" altLang="en-US" dirty="0"/>
              <a:t>多读多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举例：玩家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DSM</a:t>
            </a:r>
            <a:r>
              <a:rPr lang="zh-CN" altLang="en-US" dirty="0" smtClean="0"/>
              <a:t>操作序列</a:t>
            </a:r>
            <a:endParaRPr lang="en-US" altLang="zh-CN" dirty="0" smtClean="0"/>
          </a:p>
          <a:p>
            <a:pPr lvl="1"/>
            <a:r>
              <a:rPr lang="en-US" altLang="zh-CN" dirty="0"/>
              <a:t>Write(A)</a:t>
            </a:r>
          </a:p>
          <a:p>
            <a:pPr lvl="1"/>
            <a:r>
              <a:rPr lang="en-US" altLang="zh-CN" dirty="0"/>
              <a:t>Read(B)</a:t>
            </a:r>
          </a:p>
          <a:p>
            <a:pPr lvl="1"/>
            <a:r>
              <a:rPr lang="en-US" altLang="zh-CN" dirty="0"/>
              <a:t>Read(Goal)</a:t>
            </a:r>
          </a:p>
          <a:p>
            <a:pPr lvl="1"/>
            <a:r>
              <a:rPr lang="en-US" altLang="zh-CN" dirty="0"/>
              <a:t>Calculate(</a:t>
            </a:r>
            <a:r>
              <a:rPr lang="en-US" altLang="zh-CN" dirty="0" err="1"/>
              <a:t>A,B,Goal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Write(Goal)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66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以手机足球游戏为例度量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目的：度量</a:t>
            </a:r>
            <a:r>
              <a:rPr lang="en-US" altLang="zh-CN" dirty="0" smtClean="0"/>
              <a:t>consistency-latency </a:t>
            </a:r>
            <a:r>
              <a:rPr lang="en-US" altLang="zh-CN" dirty="0"/>
              <a:t>tradeoff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可调节参数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传感事件频率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注入网络延迟上限</a:t>
            </a:r>
            <a:endParaRPr lang="en-US" altLang="zh-CN" dirty="0" smtClean="0"/>
          </a:p>
          <a:p>
            <a:pPr marL="344487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度量指标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模型差异</a:t>
            </a:r>
            <a:r>
              <a:rPr lang="en-US" altLang="zh-CN" dirty="0" smtClean="0"/>
              <a:t>(</a:t>
            </a:r>
            <a:r>
              <a:rPr lang="zh-CN" altLang="en-US" dirty="0" smtClean="0"/>
              <a:t>位置、速度、加速度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事件等待延迟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29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传感事件频率下的模型偏差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023" y="58679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加速度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56176" y="58679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 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9036" y="1810454"/>
            <a:ext cx="8025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加速度偏差占优，位置偏差逐渐和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接近</a:t>
            </a:r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0853"/>
            <a:ext cx="3754760" cy="2663927"/>
          </a:xfrm>
        </p:spPr>
      </p:pic>
      <p:pic>
        <p:nvPicPr>
          <p:cNvPr id="9" name="内容占位符 8" descr="屏幕剪辑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80630"/>
            <a:ext cx="3732764" cy="2636602"/>
          </a:xfrm>
        </p:spPr>
      </p:pic>
    </p:spTree>
    <p:extLst>
      <p:ext uri="{BB962C8B-B14F-4D97-AF65-F5344CB8AC3E}">
        <p14:creationId xmlns:p14="http://schemas.microsoft.com/office/powerpoint/2010/main" val="13356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注入网络延迟下的模型偏差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023" y="579597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加速度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56176" y="57959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 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9036" y="1810454"/>
            <a:ext cx="8025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加速度偏差占优，位置偏差逐渐劣于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endParaRPr lang="zh-CN" altLang="en-US" sz="30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2828726"/>
            <a:ext cx="3681406" cy="25891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787497"/>
            <a:ext cx="3816424" cy="26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两种参数下的事件等待延迟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023" y="5439568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传感事件频率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69593" y="54395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 </a:t>
            </a:r>
            <a:r>
              <a:rPr lang="zh-CN" altLang="en-US" dirty="0" smtClean="0"/>
              <a:t>注入网络延迟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9036" y="1810454"/>
            <a:ext cx="8025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的延迟均高于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endParaRPr lang="zh-CN" altLang="en-US" sz="30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5" y="2431092"/>
            <a:ext cx="3874567" cy="27260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37" y="2420888"/>
            <a:ext cx="3974553" cy="27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度量结论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003232" cy="4411662"/>
          </a:xfrm>
        </p:spPr>
        <p:txBody>
          <a:bodyPr/>
          <a:lstStyle/>
          <a:p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在网络延迟较低时模型偏差更小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对网络延迟敏感，模型偏差随着延迟增大而增大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的响应时间更短，延迟更低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另外，实验表明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满足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PRAM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一致性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以及只有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1.12%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的读操作违背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causal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一致性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由于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TCP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的有序接收特性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9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中分布式共享数据服务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Quorum-based</a:t>
            </a:r>
            <a:r>
              <a:rPr lang="zh-CN" altLang="en-US" dirty="0" smtClean="0"/>
              <a:t>分布共享数据系统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Quorum-based</a:t>
            </a:r>
            <a:r>
              <a:rPr lang="zh-CN" altLang="en-US" dirty="0" smtClean="0"/>
              <a:t>系统的介绍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Quorum-based</a:t>
            </a:r>
            <a:r>
              <a:rPr lang="zh-CN" altLang="en-US" dirty="0" smtClean="0"/>
              <a:t>系统的问题空间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前期工作：搭建云平台上的</a:t>
            </a:r>
            <a:r>
              <a:rPr lang="en-US" altLang="zh-CN" dirty="0" smtClean="0"/>
              <a:t>Cassandra</a:t>
            </a:r>
            <a:r>
              <a:rPr lang="zh-CN" altLang="en-US" dirty="0" smtClean="0"/>
              <a:t>系统及调研相关工具</a:t>
            </a:r>
            <a:endParaRPr lang="en-US" altLang="zh-CN" dirty="0" smtClean="0"/>
          </a:p>
          <a:p>
            <a:r>
              <a:rPr lang="zh-CN" altLang="en-US" dirty="0" smtClean="0"/>
              <a:t>弱一致性的量化和度量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转向</a:t>
            </a:r>
            <a:r>
              <a:rPr lang="en-US" altLang="zh-CN" dirty="0" smtClean="0"/>
              <a:t>SLA —— </a:t>
            </a:r>
            <a:r>
              <a:rPr lang="zh-CN" altLang="en-US" dirty="0" smtClean="0"/>
              <a:t>为什么要量化度量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量化方案构想：</a:t>
            </a:r>
            <a:r>
              <a:rPr lang="en-US" altLang="zh-CN" dirty="0" smtClean="0"/>
              <a:t>inversion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51520"/>
          </a:xfrm>
        </p:spPr>
        <p:txBody>
          <a:bodyPr/>
          <a:lstStyle/>
          <a:p>
            <a:r>
              <a:rPr lang="en-US" altLang="zh-CN" dirty="0" smtClean="0"/>
              <a:t>Quorum-Based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Quorum</a:t>
                </a:r>
                <a:r>
                  <a:rPr lang="zh-CN" altLang="en-US" dirty="0" smtClean="0"/>
                  <a:t>是一个针对副本控制的投票系统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read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write</a:t>
                </a:r>
                <a:r>
                  <a:rPr lang="zh-CN" altLang="en-US" dirty="0" smtClean="0"/>
                  <a:t>操作的票数要求：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保证读写和写写不能同时发生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提高了效率和可用性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模板化应用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在实际系统中被广泛运用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Cassandra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Dynamo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移动设备分布共享数据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 indent="-342900"/>
            <a:r>
              <a:rPr lang="en-US" altLang="zh-CN" dirty="0" smtClean="0"/>
              <a:t>MDSM</a:t>
            </a:r>
            <a:r>
              <a:rPr lang="zh-CN" altLang="en-US" dirty="0" smtClean="0"/>
              <a:t>中间件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基于</a:t>
            </a:r>
            <a:r>
              <a:rPr lang="en-US" altLang="zh-CN" dirty="0" smtClean="0"/>
              <a:t>MDSM</a:t>
            </a:r>
            <a:r>
              <a:rPr lang="zh-CN" altLang="en-US" dirty="0" smtClean="0"/>
              <a:t>开发应用的方法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应用举例及实验度量</a:t>
            </a:r>
            <a:endParaRPr lang="en-US" altLang="zh-CN" dirty="0" smtClean="0"/>
          </a:p>
          <a:p>
            <a:pPr marL="863600" lvl="1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云中分布式共享数据服务</a:t>
            </a:r>
            <a:endParaRPr lang="en-US" altLang="zh-CN" dirty="0" smtClean="0"/>
          </a:p>
          <a:p>
            <a:pPr lvl="1" indent="-342900"/>
            <a:r>
              <a:rPr lang="en-US" altLang="zh-CN" dirty="0" smtClean="0"/>
              <a:t>Quorum-based</a:t>
            </a:r>
            <a:r>
              <a:rPr lang="zh-CN" altLang="en-US" dirty="0" smtClean="0"/>
              <a:t>分布共享数据系统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弱一致性的量化和度量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361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Quorum-based</a:t>
            </a:r>
            <a:r>
              <a:rPr lang="zh-CN" altLang="en-US" dirty="0" smtClean="0"/>
              <a:t>系统的</a:t>
            </a:r>
            <a:r>
              <a:rPr lang="zh-CN" altLang="en-US" dirty="0"/>
              <a:t>设计空间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维度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：空间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严格模型中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的取值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对严格模型放松的程度，使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引入随机性，随机放松严格模型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维度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：时间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读</a:t>
                </a:r>
                <a:r>
                  <a:rPr lang="zh-CN" altLang="en-US" dirty="0" smtClean="0"/>
                  <a:t>操作的消息轮数（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写</a:t>
                </a:r>
                <a:r>
                  <a:rPr lang="zh-CN" altLang="en-US" dirty="0" smtClean="0"/>
                  <a:t>操作的消息轮数（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Access pattern</a:t>
                </a:r>
                <a:r>
                  <a:rPr lang="zh-CN" altLang="en-US" dirty="0" smtClean="0"/>
                  <a:t>与消息轮数的关系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Cassandra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Cassandra</a:t>
            </a:r>
            <a:r>
              <a:rPr lang="zh-CN" altLang="en-US" dirty="0" smtClean="0"/>
              <a:t>是一个分布式存储系统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高可用性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高读操作吞吐量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扩展性强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支持多种拓扑结构</a:t>
            </a:r>
            <a:endParaRPr lang="en-US" altLang="zh-CN" dirty="0" smtClean="0"/>
          </a:p>
          <a:p>
            <a:r>
              <a:rPr lang="zh-CN" altLang="en-US" dirty="0" smtClean="0"/>
              <a:t>灵活的</a:t>
            </a:r>
            <a:r>
              <a:rPr lang="en-US" altLang="zh-CN" dirty="0" smtClean="0"/>
              <a:t>Quorum</a:t>
            </a:r>
            <a:r>
              <a:rPr lang="zh-CN" altLang="en-US" dirty="0" smtClean="0"/>
              <a:t>大小设置</a:t>
            </a:r>
            <a:endParaRPr lang="en-US" altLang="zh-CN" dirty="0" smtClean="0"/>
          </a:p>
          <a:p>
            <a:r>
              <a:rPr lang="zh-CN" altLang="en-US" dirty="0" smtClean="0"/>
              <a:t>方便的用户接口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cqlsh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简便的压力测试工具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cassandra</a:t>
            </a:r>
            <a:r>
              <a:rPr lang="en-US" altLang="zh-CN" dirty="0" smtClean="0"/>
              <a:t>-stress)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4672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Cassandra</a:t>
            </a:r>
            <a:r>
              <a:rPr lang="zh-CN" altLang="en-US" dirty="0" smtClean="0"/>
              <a:t>物理分布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5499"/>
            <a:ext cx="8229600" cy="4716000"/>
          </a:xfrm>
        </p:spPr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台阿里云主机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台位于</a:t>
            </a:r>
            <a:r>
              <a:rPr lang="zh-CN" altLang="en-US" dirty="0"/>
              <a:t>青岛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台位于</a:t>
            </a:r>
            <a:r>
              <a:rPr lang="zh-CN" altLang="en-US" dirty="0"/>
              <a:t>深圳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台位于</a:t>
            </a:r>
            <a:r>
              <a:rPr lang="zh-CN" altLang="en-US" dirty="0"/>
              <a:t>杭州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划分为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个数据中心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4487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41450"/>
            <a:ext cx="4429472" cy="37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Cassandra</a:t>
            </a:r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320" y="1449666"/>
            <a:ext cx="8229600" cy="5024218"/>
          </a:xfrm>
        </p:spPr>
        <p:txBody>
          <a:bodyPr>
            <a:noAutofit/>
          </a:bodyPr>
          <a:lstStyle/>
          <a:p>
            <a:pPr latinLnBrk="1"/>
            <a:r>
              <a:rPr lang="zh-CN" altLang="en-US" dirty="0" smtClean="0"/>
              <a:t>通过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镜像运行</a:t>
            </a:r>
            <a:r>
              <a:rPr lang="en-US" altLang="zh-CN" dirty="0" smtClean="0"/>
              <a:t>Cassandra</a:t>
            </a:r>
          </a:p>
          <a:p>
            <a:pPr lvl="1" latinLnBrk="1"/>
            <a:r>
              <a:rPr lang="en-US" altLang="zh-CN" sz="2000" dirty="0" err="1">
                <a:solidFill>
                  <a:srgbClr val="183691"/>
                </a:solidFill>
                <a:latin typeface="Consolas" panose="020B0609020204030204" pitchFamily="49" charset="0"/>
              </a:rPr>
              <a:t>docker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run --name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$name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-d </a:t>
            </a:r>
            <a:r>
              <a:rPr lang="en-US" altLang="zh-CN" sz="2000" dirty="0" smtClean="0">
                <a:solidFill>
                  <a:srgbClr val="183691"/>
                </a:solidFill>
                <a:latin typeface="Consolas" panose="020B0609020204030204" pitchFamily="49" charset="0"/>
              </a:rPr>
              <a:t>–e CASSANDRA_BROADCAST_ADDRESS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-p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$port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$port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-e CASSANDRA_SEEDS=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comma_seeds_ip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-e CASSANDRA_DC="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${host</a:t>
            </a:r>
            <a:r>
              <a:rPr lang="en-US" altLang="zh-CN" sz="2000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2}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" -e CASSANDRA_ENDPOINT_SNITCH=</a:t>
            </a:r>
            <a:r>
              <a:rPr lang="en-US" altLang="zh-CN" sz="2000" dirty="0" err="1">
                <a:solidFill>
                  <a:srgbClr val="183691"/>
                </a:solidFill>
                <a:latin typeface="Consolas" panose="020B0609020204030204" pitchFamily="49" charset="0"/>
              </a:rPr>
              <a:t>GossipingPropertyFileSnitch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-e CASSANDRA_CLUSTER_NAME=</a:t>
            </a:r>
            <a:r>
              <a:rPr lang="en-US" altLang="zh-CN" sz="2000" dirty="0" err="1">
                <a:solidFill>
                  <a:srgbClr val="183691"/>
                </a:solidFill>
                <a:latin typeface="Consolas" panose="020B0609020204030204" pitchFamily="49" charset="0"/>
              </a:rPr>
              <a:t>DisAlg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183691"/>
                </a:solidFill>
                <a:latin typeface="Consolas" panose="020B0609020204030204" pitchFamily="49" charset="0"/>
              </a:rPr>
              <a:t>cassandra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tag</a:t>
            </a:r>
            <a:endParaRPr lang="en-US" altLang="zh-CN" sz="2000" dirty="0" smtClean="0"/>
          </a:p>
          <a:p>
            <a:r>
              <a:rPr lang="zh-CN" altLang="en-US" dirty="0" smtClean="0"/>
              <a:t>配套脚本进行批量远程操作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远程批量启动和停止</a:t>
            </a:r>
            <a:r>
              <a:rPr lang="en-US" altLang="zh-CN" dirty="0" err="1" smtClean="0"/>
              <a:t>cassandra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远程运行日志汇总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远程文件系统操作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远程错误消息转发本地</a:t>
            </a:r>
            <a:endParaRPr lang="en-US" altLang="zh-CN" dirty="0" smtClean="0"/>
          </a:p>
          <a:p>
            <a:r>
              <a:rPr lang="zh-CN" altLang="en-US" dirty="0" smtClean="0"/>
              <a:t>建立局域网</a:t>
            </a:r>
            <a:r>
              <a:rPr lang="en-US" altLang="zh-CN" dirty="0"/>
              <a:t>C</a:t>
            </a:r>
            <a:r>
              <a:rPr lang="en-US" altLang="zh-CN" dirty="0" smtClean="0"/>
              <a:t>assandra</a:t>
            </a:r>
            <a:r>
              <a:rPr lang="zh-CN" altLang="en-US" dirty="0" smtClean="0"/>
              <a:t>系统支持多人同时调试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417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压力测试工具</a:t>
            </a:r>
            <a:r>
              <a:rPr lang="en-US" altLang="zh-CN" sz="4000" dirty="0" err="1">
                <a:ea typeface="黑体" panose="02010609060101010101" pitchFamily="49" charset="-122"/>
              </a:rPr>
              <a:t>cassandra</a:t>
            </a:r>
            <a:r>
              <a:rPr lang="en-US" altLang="zh-CN" sz="4000" dirty="0">
                <a:ea typeface="黑体" panose="02010609060101010101" pitchFamily="49" charset="-122"/>
              </a:rPr>
              <a:t>-stress</a:t>
            </a:r>
            <a:endParaRPr lang="zh-CN" altLang="en-US" sz="40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3970784" cy="4411662"/>
          </a:xfrm>
        </p:spPr>
        <p:txBody>
          <a:bodyPr/>
          <a:lstStyle/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workload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workload</a:t>
            </a:r>
            <a:r>
              <a:rPr lang="zh-CN" altLang="en-US" dirty="0" smtClean="0"/>
              <a:t>类型（读、写、混合）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混合</a:t>
            </a:r>
            <a:r>
              <a:rPr lang="en-US" altLang="zh-CN" dirty="0" smtClean="0"/>
              <a:t>workload</a:t>
            </a:r>
            <a:r>
              <a:rPr lang="zh-CN" altLang="en-US" dirty="0" smtClean="0"/>
              <a:t>的读写比例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workspace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schema</a:t>
            </a:r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consistency level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716016" y="1719263"/>
            <a:ext cx="3970784" cy="4411662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执行速率</a:t>
            </a:r>
            <a:endParaRPr lang="en-US" altLang="zh-CN" dirty="0"/>
          </a:p>
          <a:p>
            <a:pPr lvl="1"/>
            <a:r>
              <a:rPr lang="en-US" altLang="zh-CN" dirty="0"/>
              <a:t>Partition</a:t>
            </a:r>
            <a:r>
              <a:rPr lang="zh-CN" altLang="en-US" dirty="0"/>
              <a:t>操作执行速率</a:t>
            </a:r>
            <a:endParaRPr lang="en-US" altLang="zh-CN" dirty="0"/>
          </a:p>
          <a:p>
            <a:pPr lvl="1"/>
            <a:r>
              <a:rPr lang="en-US" altLang="zh-CN" dirty="0"/>
              <a:t>Row</a:t>
            </a:r>
            <a:r>
              <a:rPr lang="zh-CN" altLang="en-US" dirty="0"/>
              <a:t>操作执行速率</a:t>
            </a:r>
            <a:endParaRPr lang="en-US" altLang="zh-CN" dirty="0"/>
          </a:p>
          <a:p>
            <a:pPr lvl="1"/>
            <a:r>
              <a:rPr lang="zh-CN" altLang="en-US" dirty="0"/>
              <a:t>操作的各百分位延迟</a:t>
            </a:r>
            <a:endParaRPr lang="en-US" altLang="zh-CN" dirty="0"/>
          </a:p>
          <a:p>
            <a:pPr lvl="1"/>
            <a:r>
              <a:rPr lang="zh-CN" altLang="en-US" dirty="0"/>
              <a:t>垃圾回收的</a:t>
            </a:r>
            <a:r>
              <a:rPr lang="zh-CN" altLang="en-US" dirty="0" smtClean="0"/>
              <a:t>大小、时间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284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运维工具</a:t>
            </a:r>
            <a:r>
              <a:rPr lang="en-US" altLang="zh-CN" dirty="0" err="1" smtClean="0"/>
              <a:t>nodetool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管理节点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检视</a:t>
            </a:r>
            <a:r>
              <a:rPr lang="en-US" altLang="zh-CN" dirty="0" err="1" smtClean="0"/>
              <a:t>keyspace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控制和输出</a:t>
            </a:r>
            <a:r>
              <a:rPr lang="en-US" altLang="zh-CN" dirty="0" smtClean="0"/>
              <a:t>gossip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修复一个或多个表</a:t>
            </a:r>
            <a:endParaRPr lang="en-US" altLang="zh-CN" dirty="0" smtClean="0"/>
          </a:p>
          <a:p>
            <a:r>
              <a:rPr lang="zh-CN" altLang="en-US" dirty="0" smtClean="0"/>
              <a:t>设置服务的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等级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的状态信息</a:t>
            </a:r>
            <a:endParaRPr lang="en-US" altLang="zh-CN" dirty="0" smtClean="0"/>
          </a:p>
          <a:p>
            <a:r>
              <a:rPr lang="en-US" altLang="zh-CN" dirty="0" smtClean="0"/>
              <a:t>Flush</a:t>
            </a:r>
            <a:r>
              <a:rPr lang="zh-CN" altLang="en-US" dirty="0" smtClean="0"/>
              <a:t>数据到外部存储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27" y="476672"/>
            <a:ext cx="8229600" cy="1051520"/>
          </a:xfrm>
        </p:spPr>
        <p:txBody>
          <a:bodyPr/>
          <a:lstStyle/>
          <a:p>
            <a:r>
              <a:rPr lang="zh-CN" altLang="en-US" dirty="0" smtClean="0"/>
              <a:t>转向</a:t>
            </a:r>
            <a:r>
              <a:rPr lang="en-US" altLang="zh-CN" dirty="0" smtClean="0"/>
              <a:t>SLA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Service Level Agreement)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传统的一致性算法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实际部署</a:t>
            </a:r>
            <a:r>
              <a:rPr lang="zh-CN" altLang="en-US" dirty="0"/>
              <a:t>不</a:t>
            </a:r>
            <a:r>
              <a:rPr lang="zh-CN" altLang="en-US" dirty="0" smtClean="0"/>
              <a:t>满足服务质量要求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实际系统使用的算法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和经典算法不同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从服务质量考虑，以</a:t>
            </a:r>
            <a:r>
              <a:rPr lang="en-US" altLang="zh-CN" dirty="0" smtClean="0"/>
              <a:t>eventual consistency</a:t>
            </a:r>
            <a:r>
              <a:rPr lang="zh-CN" altLang="en-US" dirty="0" smtClean="0"/>
              <a:t>为主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以理论正确性为标准，转向实际应用中的</a:t>
            </a:r>
            <a:r>
              <a:rPr lang="en-US" altLang="zh-CN" dirty="0" smtClean="0"/>
              <a:t>SLA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51520"/>
          </a:xfrm>
        </p:spPr>
        <p:txBody>
          <a:bodyPr/>
          <a:lstStyle/>
          <a:p>
            <a:r>
              <a:rPr lang="zh-CN" altLang="en-US" dirty="0" smtClean="0"/>
              <a:t>对弱一致性的量化和度量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对任意一份系统运行的</a:t>
                </a:r>
                <a:r>
                  <a:rPr lang="en-US" altLang="zh-CN" dirty="0" smtClean="0"/>
                  <a:t>trace</a:t>
                </a:r>
              </a:p>
              <a:p>
                <a:pPr lvl="1"/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Atomicity</a:t>
                </a:r>
                <a:r>
                  <a:rPr lang="zh-CN" altLang="en-US" dirty="0" smtClean="0"/>
                  <a:t>为基准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度量</a:t>
                </a:r>
                <a:r>
                  <a:rPr lang="en-US" altLang="zh-CN" dirty="0" smtClean="0"/>
                  <a:t>trace</a:t>
                </a:r>
                <a:r>
                  <a:rPr lang="zh-CN" altLang="en-US" dirty="0" smtClean="0"/>
                  <a:t>相对对</a:t>
                </a:r>
                <a:r>
                  <a:rPr lang="en-US" altLang="zh-CN" dirty="0" smtClean="0"/>
                  <a:t>Atomicity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violation</a:t>
                </a:r>
                <a:endParaRPr lang="en-US" altLang="zh-CN" dirty="0"/>
              </a:p>
              <a:p>
                <a:r>
                  <a:rPr lang="zh-CN" altLang="en-US" dirty="0" smtClean="0"/>
                  <a:t>以往工作：将读操作</a:t>
                </a:r>
                <a:r>
                  <a:rPr lang="en-US" altLang="zh-CN" dirty="0" smtClean="0"/>
                  <a:t>invocation</a:t>
                </a:r>
                <a:r>
                  <a:rPr lang="zh-CN" altLang="en-US" dirty="0" smtClean="0"/>
                  <a:t>时机向前推移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𝑎𝑡𝑜𝑚𝑖𝑐𝑖𝑡𝑦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[Golab11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]</a:t>
                </a:r>
                <a:endParaRPr lang="en-US" altLang="zh-CN" b="0" dirty="0" smtClean="0"/>
              </a:p>
              <a:p>
                <a:pPr lvl="2"/>
                <a:r>
                  <a:rPr lang="en-US" altLang="zh-CN" dirty="0" smtClean="0">
                    <a:latin typeface="+mn-lt"/>
                    <a:ea typeface="黑体" panose="02010609060101010101" pitchFamily="49" charset="-122"/>
                  </a:rPr>
                  <a:t>trace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中的最大</a:t>
                </a:r>
                <a:r>
                  <a:rPr lang="en-US" altLang="zh-CN" dirty="0" smtClean="0">
                    <a:latin typeface="+mn-lt"/>
                    <a:ea typeface="黑体" panose="02010609060101010101" pitchFamily="49" charset="-122"/>
                  </a:rPr>
                  <a:t>violation</a:t>
                </a:r>
                <a:endParaRPr lang="en-US" altLang="zh-CN" dirty="0">
                  <a:latin typeface="+mn-lt"/>
                  <a:ea typeface="黑体" panose="02010609060101010101" pitchFamily="49" charset="-122"/>
                </a:endParaRPr>
              </a:p>
              <a:p>
                <a:pPr lvl="2"/>
                <a:r>
                  <a:rPr lang="en-US" altLang="zh-CN" dirty="0" smtClean="0"/>
                  <a:t>violation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的普遍性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en-US" altLang="zh-CN" b="0" dirty="0" smtClean="0"/>
                  <a:t>Metric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[Golab1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3]</a:t>
                </a:r>
                <a:endParaRPr lang="en-US" altLang="zh-CN" b="0" dirty="0" smtClean="0"/>
              </a:p>
              <a:p>
                <a:pPr lvl="2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𝑎𝑡𝑜𝑚𝑖𝑐𝑖𝑡𝑦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:r>
                  <a:rPr lang="en-US" altLang="zh-CN" dirty="0" err="1" smtClean="0"/>
                  <a:t>atomicity“happen</a:t>
                </a:r>
                <a:r>
                  <a:rPr lang="en-US" altLang="zh-CN" dirty="0" smtClean="0"/>
                  <a:t>-before”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violation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想法：用</a:t>
            </a:r>
            <a:r>
              <a:rPr lang="en-US" altLang="zh-CN" dirty="0"/>
              <a:t>inversion</a:t>
            </a:r>
            <a:r>
              <a:rPr lang="zh-CN" altLang="en-US" dirty="0"/>
              <a:t>来量化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Atomicity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violation</a:t>
            </a:r>
            <a:r>
              <a:rPr lang="zh-CN" altLang="en-US" dirty="0" smtClean="0"/>
              <a:t>体现为陈旧的读操作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Atomicity</a:t>
            </a:r>
            <a:r>
              <a:rPr lang="zh-CN" altLang="en-US" dirty="0" smtClean="0"/>
              <a:t>要求读到“最新”的值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考虑对操作做</a:t>
            </a:r>
            <a:r>
              <a:rPr lang="en-US" altLang="zh-CN" dirty="0" smtClean="0"/>
              <a:t>inverse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对排成全序的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中的操作做</a:t>
            </a:r>
            <a:r>
              <a:rPr lang="en-US" altLang="zh-CN" dirty="0" smtClean="0"/>
              <a:t>inverse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inverse</a:t>
            </a:r>
            <a:r>
              <a:rPr lang="zh-CN" altLang="en-US" dirty="0" smtClean="0"/>
              <a:t>带权重，统计总的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数量</a:t>
            </a:r>
            <a:endParaRPr lang="en-US" altLang="zh-CN" dirty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一进程间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权值高，不同进程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权值低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取最小的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总数作为对</a:t>
            </a:r>
            <a:r>
              <a:rPr lang="en-US" altLang="zh-CN" dirty="0" smtClean="0"/>
              <a:t>atomicity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violation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的例子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074445"/>
            <a:ext cx="6077119" cy="18713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4005064"/>
            <a:ext cx="75438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 b="0">
                <a:latin typeface="+mj-lt"/>
                <a:ea typeface="黑体" panose="02010609060101010101" pitchFamily="49" charset="-122"/>
              </a:defRPr>
            </a:lvl1pPr>
            <a:lvl2pPr marL="692150" lvl="1" indent="-347663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latin typeface="+mj-lt"/>
                <a:ea typeface="黑体" panose="02010609060101010101" pitchFamily="49" charset="-122"/>
              </a:defRPr>
            </a:lvl2pPr>
            <a:lvl3pPr marL="987425" indent="-293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latin typeface="+mj-lt"/>
              </a:defRPr>
            </a:lvl3pPr>
            <a:lvl4pPr marL="1281113" indent="-2921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600">
                <a:latin typeface="+mj-lt"/>
              </a:defRPr>
            </a:lvl4pPr>
            <a:lvl5pPr marL="15986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latin typeface="+mj-lt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/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/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/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/>
            </a:lvl9pPr>
          </a:lstStyle>
          <a:p>
            <a:r>
              <a:rPr lang="zh-CN" altLang="en-US" sz="2400" dirty="0"/>
              <a:t>一个可能的全序是</a:t>
            </a:r>
            <a:endParaRPr lang="en-US" altLang="zh-CN" sz="2400" dirty="0"/>
          </a:p>
          <a:p>
            <a:pPr lvl="1"/>
            <a:r>
              <a:rPr lang="en-US" altLang="zh-CN" sz="2000" dirty="0"/>
              <a:t>r(1,x) w(2,x) r(2,x) w(2,y) r(1,y) w(3,y) r(2,y) r(3,y)</a:t>
            </a:r>
          </a:p>
          <a:p>
            <a:r>
              <a:rPr lang="zh-CN" altLang="en-US" sz="2400" dirty="0"/>
              <a:t>经过交换</a:t>
            </a:r>
            <a:r>
              <a:rPr lang="en-US" altLang="zh-CN" sz="2400" dirty="0"/>
              <a:t>r(1,y)</a:t>
            </a:r>
            <a:r>
              <a:rPr lang="zh-CN" altLang="en-US" sz="2400" dirty="0"/>
              <a:t>与</a:t>
            </a:r>
            <a:r>
              <a:rPr lang="en-US" altLang="zh-CN" sz="2400" dirty="0"/>
              <a:t>w(2,y)</a:t>
            </a:r>
            <a:r>
              <a:rPr lang="zh-CN" altLang="en-US" sz="2400" dirty="0"/>
              <a:t>，</a:t>
            </a:r>
            <a:r>
              <a:rPr lang="en-US" altLang="zh-CN" sz="2400" dirty="0"/>
              <a:t>w(3,y)</a:t>
            </a:r>
            <a:r>
              <a:rPr lang="zh-CN" altLang="en-US" sz="2400" dirty="0"/>
              <a:t>与</a:t>
            </a:r>
            <a:r>
              <a:rPr lang="en-US" altLang="zh-CN" sz="2400" dirty="0"/>
              <a:t>r(2,y)</a:t>
            </a:r>
            <a:r>
              <a:rPr lang="zh-CN" altLang="en-US" sz="2400" dirty="0"/>
              <a:t>，得到</a:t>
            </a:r>
            <a:endParaRPr lang="en-US" altLang="zh-CN" sz="2400" dirty="0"/>
          </a:p>
          <a:p>
            <a:pPr lvl="1"/>
            <a:r>
              <a:rPr lang="en-US" altLang="zh-CN" sz="2000" dirty="0"/>
              <a:t>r(1,x) w(2,x) r(2,x) r(1,y) w(2,y) r(2,y) w(3,y) r(3,y)</a:t>
            </a:r>
          </a:p>
          <a:p>
            <a:r>
              <a:rPr lang="zh-CN" altLang="en-US" sz="2400" dirty="0"/>
              <a:t>两次交换都是进程间交换，如果进程间交换权重为</a:t>
            </a:r>
            <a:r>
              <a:rPr lang="en-US" altLang="zh-CN" sz="2400" dirty="0"/>
              <a:t>1</a:t>
            </a:r>
            <a:r>
              <a:rPr lang="zh-CN" altLang="en-US" sz="2400" dirty="0"/>
              <a:t>，总的</a:t>
            </a:r>
            <a:r>
              <a:rPr lang="en-US" altLang="zh-CN" sz="2400" dirty="0"/>
              <a:t>inversion</a:t>
            </a:r>
            <a:r>
              <a:rPr lang="zh-CN" altLang="en-US" sz="2400" dirty="0"/>
              <a:t>为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7200" y="1510066"/>
            <a:ext cx="7401151" cy="77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 smtClean="0"/>
              <a:t>变量</a:t>
            </a:r>
            <a:r>
              <a:rPr lang="en-US" altLang="zh-CN" sz="2400" kern="0" dirty="0" smtClean="0"/>
              <a:t>x</a:t>
            </a:r>
            <a:r>
              <a:rPr lang="zh-CN" altLang="en-US" sz="2400" kern="0" dirty="0" smtClean="0"/>
              <a:t>和</a:t>
            </a:r>
            <a:r>
              <a:rPr lang="en-US" altLang="zh-CN" sz="2400" kern="0" dirty="0" smtClean="0"/>
              <a:t>y</a:t>
            </a:r>
            <a:r>
              <a:rPr lang="zh-CN" altLang="en-US" sz="2400" kern="0" dirty="0" smtClean="0"/>
              <a:t>的初始值都是</a:t>
            </a:r>
            <a:r>
              <a:rPr lang="en-US" altLang="zh-CN" sz="2400" kern="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416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200" dirty="0">
                <a:solidFill>
                  <a:srgbClr val="7C1302"/>
                </a:solidFill>
              </a:rPr>
              <a:t/>
            </a:r>
            <a:br>
              <a:rPr lang="zh-CN" altLang="en-US" sz="3200" dirty="0">
                <a:solidFill>
                  <a:srgbClr val="7C1302"/>
                </a:solidFill>
              </a:rPr>
            </a:br>
            <a:r>
              <a:rPr lang="zh-CN" altLang="en-US" dirty="0" smtClean="0">
                <a:solidFill>
                  <a:srgbClr val="7C1302"/>
                </a:solidFill>
              </a:rPr>
              <a:t>移动设备分布共享数据服务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738" y="2276872"/>
            <a:ext cx="8229600" cy="409531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DSM</a:t>
            </a:r>
            <a:r>
              <a:rPr lang="zh-CN" altLang="en-US" dirty="0" smtClean="0"/>
              <a:t>中间件</a:t>
            </a:r>
            <a:r>
              <a:rPr lang="en-US" altLang="zh-CN" dirty="0" smtClean="0"/>
              <a:t>(MDSM)</a:t>
            </a:r>
          </a:p>
          <a:p>
            <a:pPr lvl="1"/>
            <a:r>
              <a:rPr lang="zh-CN" altLang="en-US" dirty="0" smtClean="0"/>
              <a:t>多种</a:t>
            </a:r>
            <a:r>
              <a:rPr lang="en-US" altLang="zh-CN" dirty="0" smtClean="0"/>
              <a:t>shared registers</a:t>
            </a:r>
          </a:p>
          <a:p>
            <a:pPr lvl="1"/>
            <a:r>
              <a:rPr lang="zh-CN" altLang="en-US" dirty="0" smtClean="0"/>
              <a:t>多样的一致性模型</a:t>
            </a:r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MDSM</a:t>
            </a:r>
            <a:r>
              <a:rPr lang="zh-CN" altLang="en-US" dirty="0" smtClean="0"/>
              <a:t>的应用开发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endParaRPr lang="en-US" altLang="zh-CN" dirty="0"/>
          </a:p>
          <a:p>
            <a:r>
              <a:rPr lang="zh-CN" altLang="en-US" dirty="0" smtClean="0"/>
              <a:t>应用举例：手机足球游戏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如何用</a:t>
            </a:r>
            <a:r>
              <a:rPr lang="en-US" altLang="zh-CN" dirty="0" smtClean="0"/>
              <a:t>MDSM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度量不同选项下的</a:t>
            </a:r>
            <a:r>
              <a:rPr lang="en-US" altLang="zh-CN" dirty="0" smtClean="0"/>
              <a:t>consistency-latency tradeoff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52622" y="1647200"/>
            <a:ext cx="4956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已被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ICPADS(CCF C</a:t>
            </a:r>
            <a:r>
              <a:rPr lang="zh-CN" altLang="en-US" sz="2000" dirty="0" smtClean="0"/>
              <a:t>类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接收，一作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75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的所有并行写排全序，对所有并行读写排全序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计算每种排序后的需要的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，取最优解</a:t>
            </a:r>
            <a:endParaRPr lang="en-US" altLang="zh-CN" dirty="0" smtClean="0"/>
          </a:p>
          <a:p>
            <a:r>
              <a:rPr lang="zh-CN" altLang="en-US" dirty="0" smtClean="0"/>
              <a:t>面临困难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排全序操作的时间复杂度是阶乘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是一个优化问题</a:t>
            </a:r>
            <a:endParaRPr lang="en-US" altLang="zh-CN" dirty="0" smtClean="0"/>
          </a:p>
          <a:p>
            <a:r>
              <a:rPr lang="zh-CN" altLang="en-US" dirty="0" smtClean="0"/>
              <a:t>可能的解决方法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concurrent</a:t>
            </a:r>
            <a:r>
              <a:rPr lang="zh-CN" altLang="en-US" dirty="0" smtClean="0"/>
              <a:t>操作聚为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，降低全排序复杂度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dictating write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等性质指导优化问题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cassandra</a:t>
            </a:r>
            <a:r>
              <a:rPr lang="zh-CN" altLang="en-US" dirty="0" smtClean="0"/>
              <a:t>上用魏师兄的</a:t>
            </a:r>
            <a:r>
              <a:rPr lang="en-US" altLang="zh-CN" dirty="0" smtClean="0"/>
              <a:t>2-atomicity</a:t>
            </a:r>
            <a:r>
              <a:rPr lang="zh-CN" altLang="en-US" dirty="0" smtClean="0"/>
              <a:t>探索</a:t>
            </a:r>
            <a:r>
              <a:rPr lang="en-US" altLang="zh-CN" dirty="0" smtClean="0"/>
              <a:t>quorum-based</a:t>
            </a:r>
            <a:r>
              <a:rPr lang="zh-CN" altLang="en-US" dirty="0" smtClean="0"/>
              <a:t>系统的设计空间</a:t>
            </a:r>
            <a:endParaRPr lang="en-US" altLang="zh-CN" dirty="0" smtClean="0"/>
          </a:p>
          <a:p>
            <a:r>
              <a:rPr lang="zh-CN" altLang="en-US" dirty="0" smtClean="0"/>
              <a:t>实现用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量化度量</a:t>
            </a:r>
            <a:r>
              <a:rPr lang="en-US" altLang="zh-CN" dirty="0" smtClean="0"/>
              <a:t>2-atomicity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atomicity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violation</a:t>
            </a:r>
            <a:r>
              <a:rPr lang="zh-CN" altLang="en-US" dirty="0" smtClean="0"/>
              <a:t>的算法</a:t>
            </a:r>
            <a:endParaRPr lang="en-US" altLang="zh-CN" dirty="0" smtClean="0"/>
          </a:p>
          <a:p>
            <a:r>
              <a:rPr lang="zh-CN" altLang="en-US" dirty="0" smtClean="0"/>
              <a:t>进一步度量其他一致性实现在运行时对</a:t>
            </a:r>
            <a:r>
              <a:rPr lang="en-US" altLang="zh-CN" dirty="0" smtClean="0"/>
              <a:t>atomicity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violation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53903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3068960"/>
            <a:ext cx="8229600" cy="2285801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5400" b="1" smtClean="0">
                <a:solidFill>
                  <a:schemeClr val="tx2"/>
                </a:solidFill>
                <a:cs typeface="+mj-cs"/>
              </a:rPr>
              <a:t>谢  谢</a:t>
            </a:r>
            <a:r>
              <a:rPr lang="zh-CN" altLang="en-US" sz="5400" b="1" dirty="0">
                <a:solidFill>
                  <a:schemeClr val="tx2"/>
                </a:solidFill>
                <a:cs typeface="+mj-cs"/>
              </a:rPr>
              <a:t>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7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MDSM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41747" y="2599310"/>
            <a:ext cx="2386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sz="1600" dirty="0" smtClean="0">
                <a:ea typeface="黑体" panose="02010609060101010101" pitchFamily="49" charset="-122"/>
              </a:rPr>
              <a:t>DSM </a:t>
            </a:r>
            <a:r>
              <a:rPr lang="en-US" altLang="zh-CN" sz="1600" cap="small" dirty="0" smtClean="0">
                <a:ea typeface="黑体" panose="02010609060101010101" pitchFamily="49" charset="-122"/>
              </a:rPr>
              <a:t>read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sz="1600" dirty="0" smtClean="0">
                <a:ea typeface="黑体" panose="02010609060101010101" pitchFamily="49" charset="-122"/>
              </a:rPr>
              <a:t>DSM </a:t>
            </a:r>
            <a:r>
              <a:rPr lang="en-US" altLang="zh-CN" sz="1600" cap="small" dirty="0" smtClean="0">
                <a:ea typeface="黑体" panose="02010609060101010101" pitchFamily="49" charset="-122"/>
              </a:rPr>
              <a:t>write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en-US" altLang="zh-CN" sz="1600" dirty="0">
                <a:ea typeface="黑体" panose="02010609060101010101" pitchFamily="49" charset="-122"/>
              </a:rPr>
              <a:t>App model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刷新</a:t>
            </a:r>
            <a:r>
              <a:rPr lang="en-US" altLang="zh-CN" sz="1600" dirty="0">
                <a:ea typeface="黑体" panose="02010609060101010101" pitchFamily="49" charset="-122"/>
              </a:rPr>
              <a:t>App view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</a:t>
            </a:r>
            <a:r>
              <a:rPr lang="en-US" altLang="zh-CN" sz="1600" dirty="0">
                <a:ea typeface="黑体" panose="02010609060101010101" pitchFamily="49" charset="-122"/>
              </a:rPr>
              <a:t>sensor event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en-US" altLang="zh-CN" sz="1600" dirty="0">
                <a:ea typeface="黑体" panose="02010609060101010101" pitchFamily="49" charset="-122"/>
              </a:rPr>
              <a:t>App controller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ea typeface="黑体" panose="02010609060101010101" pitchFamily="49" charset="-122"/>
              </a:rPr>
              <a:t>Sensor event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lang="en-US" altLang="zh-CN" sz="1600" dirty="0">
                <a:ea typeface="黑体" panose="02010609060101010101" pitchFamily="49" charset="-122"/>
              </a:rPr>
              <a:t>DSM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异步接收数据包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 </a:t>
            </a:r>
            <a:r>
              <a:rPr lang="en-US" altLang="zh-CN" sz="1600" dirty="0">
                <a:ea typeface="黑体" panose="02010609060101010101" pitchFamily="49" charset="-122"/>
              </a:rPr>
              <a:t>DSM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9.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监控模块收集信息</a:t>
            </a:r>
            <a:endParaRPr lang="zh-CN" altLang="en-US" sz="16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276568"/>
              </p:ext>
            </p:extLst>
          </p:nvPr>
        </p:nvGraphicFramePr>
        <p:xfrm>
          <a:off x="3059832" y="1628799"/>
          <a:ext cx="5091417" cy="475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Document" r:id="rId4" imgW="3004786" imgH="2805406" progId="Word.Document.8">
                  <p:embed/>
                </p:oleObj>
              </mc:Choice>
              <mc:Fallback>
                <p:oleObj name="Document" r:id="rId4" imgW="3004786" imgH="280540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1628799"/>
                        <a:ext cx="5091417" cy="4752529"/>
                      </a:xfrm>
                      <a:prstGeom prst="rect">
                        <a:avLst/>
                      </a:prstGeom>
                      <a:ln>
                        <a:solidFill>
                          <a:srgbClr val="F2CBB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4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1187624" y="3805494"/>
            <a:ext cx="6840760" cy="2810313"/>
          </a:xfrm>
          <a:prstGeom prst="roundRect">
            <a:avLst/>
          </a:prstGeom>
          <a:solidFill>
            <a:srgbClr val="FFFBF3"/>
          </a:solidFill>
          <a:ln>
            <a:solidFill>
              <a:srgbClr val="E5C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DSM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200602"/>
          </a:xfrm>
        </p:spPr>
        <p:txBody>
          <a:bodyPr/>
          <a:lstStyle/>
          <a:p>
            <a:r>
              <a:rPr lang="en-US" altLang="zh-CN" dirty="0" smtClean="0"/>
              <a:t>Shared register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zh-CN" altLang="en-US" dirty="0" smtClean="0"/>
              <a:t>上层接口</a:t>
            </a:r>
            <a:r>
              <a:rPr lang="en-US" altLang="zh-CN" cap="small" dirty="0" smtClean="0"/>
              <a:t>read &amp; write</a:t>
            </a:r>
            <a:endParaRPr lang="zh-CN" altLang="en-US" cap="small" dirty="0"/>
          </a:p>
        </p:txBody>
      </p:sp>
      <p:sp>
        <p:nvSpPr>
          <p:cNvPr id="7" name="圆角矩形 6"/>
          <p:cNvSpPr/>
          <p:nvPr/>
        </p:nvSpPr>
        <p:spPr>
          <a:xfrm>
            <a:off x="1619672" y="2852936"/>
            <a:ext cx="1694594" cy="703101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91680" y="4077073"/>
            <a:ext cx="1694594" cy="703101"/>
          </a:xfrm>
          <a:prstGeom prst="round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Shared Register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19672" y="5273795"/>
            <a:ext cx="6015192" cy="703101"/>
          </a:xfrm>
          <a:prstGeom prst="roundRect">
            <a:avLst/>
          </a:prstGeom>
          <a:gradFill>
            <a:gsLst>
              <a:gs pos="37000">
                <a:srgbClr val="F2CBBC"/>
              </a:gs>
              <a:gs pos="100000">
                <a:srgbClr val="DDF1F0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 Passing System(Network)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051720" y="3581087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11960" y="3581087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72200" y="3581086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2832349" y="3557501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20534" y="4782411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11960" y="4777809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76424" y="4795744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2852277" y="4777809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5053986" y="4785255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7183332" y="4782411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7171971" y="3581085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5037647" y="3588533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257305" y="619385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Distributed shared memory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431937" y="34961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14526" y="3743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798560" y="3715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128453" y="3720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752836" y="35091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576116" y="35211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547664" y="48156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864208" y="483845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77742" y="48445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344658" y="48415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90227" y="484310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44799" y="484113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805938" y="4101827"/>
            <a:ext cx="1694594" cy="703101"/>
          </a:xfrm>
          <a:prstGeom prst="round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Shared Register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935499" y="4101827"/>
            <a:ext cx="1694594" cy="703101"/>
          </a:xfrm>
          <a:prstGeom prst="round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Shared Register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792667" y="2850905"/>
            <a:ext cx="1694594" cy="703101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951096" y="2852936"/>
            <a:ext cx="1694594" cy="703101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Writer Multi Reader, SWMR</a:t>
            </a:r>
          </a:p>
          <a:p>
            <a:r>
              <a:rPr lang="en-US" altLang="zh-CN" dirty="0" smtClean="0"/>
              <a:t>Multi Writer Multi Reader, MWMR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475656" y="4005064"/>
            <a:ext cx="6048672" cy="2520280"/>
          </a:xfrm>
          <a:prstGeom prst="roundRect">
            <a:avLst/>
          </a:prstGeom>
          <a:solidFill>
            <a:srgbClr val="FFFBF3"/>
          </a:solidFill>
          <a:ln>
            <a:solidFill>
              <a:srgbClr val="E5C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单圆角矩形 19"/>
          <p:cNvSpPr/>
          <p:nvPr/>
        </p:nvSpPr>
        <p:spPr>
          <a:xfrm>
            <a:off x="2110048" y="4833156"/>
            <a:ext cx="1296144" cy="864096"/>
          </a:xfrm>
          <a:prstGeom prst="round1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848583" y="4833156"/>
            <a:ext cx="1308055" cy="864096"/>
          </a:xfrm>
          <a:prstGeom prst="round1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C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单圆角矩形 21"/>
          <p:cNvSpPr/>
          <p:nvPr/>
        </p:nvSpPr>
        <p:spPr>
          <a:xfrm>
            <a:off x="5587120" y="4833156"/>
            <a:ext cx="1361144" cy="864096"/>
          </a:xfrm>
          <a:prstGeom prst="round1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C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86741" y="3653095"/>
            <a:ext cx="0" cy="1216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949" y="361994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167370" y="3653095"/>
            <a:ext cx="0" cy="1185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530522" y="3619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119672" y="3653095"/>
            <a:ext cx="0" cy="1216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491880" y="361994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900301" y="3653095"/>
            <a:ext cx="0" cy="1185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63453" y="3619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870120" y="3653095"/>
            <a:ext cx="0" cy="1169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42328" y="36357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6650749" y="3645024"/>
            <a:ext cx="0" cy="1185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013901" y="3635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2109668" y="2978911"/>
            <a:ext cx="1393652" cy="641063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779912" y="3003961"/>
            <a:ext cx="1393652" cy="641063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554612" y="3003961"/>
            <a:ext cx="1393652" cy="641063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乘号 42"/>
          <p:cNvSpPr/>
          <p:nvPr/>
        </p:nvSpPr>
        <p:spPr>
          <a:xfrm>
            <a:off x="3923928" y="4141185"/>
            <a:ext cx="360040" cy="416259"/>
          </a:xfrm>
          <a:prstGeom prst="mathMultiply">
            <a:avLst>
              <a:gd name="adj1" fmla="val 57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281066" y="578127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MWMR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002204" y="57812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WMR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5774384" y="57868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31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DSM</a:t>
            </a:r>
            <a:r>
              <a:rPr lang="zh-CN" altLang="en-US" dirty="0" smtClean="0"/>
              <a:t>一致性频谱</a:t>
            </a:r>
            <a:endParaRPr lang="zh-CN" altLang="en-US" dirty="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274459"/>
              </p:ext>
            </p:extLst>
          </p:nvPr>
        </p:nvGraphicFramePr>
        <p:xfrm>
          <a:off x="457200" y="1719263"/>
          <a:ext cx="8229600" cy="471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7584" y="5229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weak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24328" y="51914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3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层机制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57414" y="2612500"/>
            <a:ext cx="1657206" cy="678192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38602" y="3766362"/>
            <a:ext cx="1944216" cy="936104"/>
          </a:xfrm>
          <a:prstGeom prst="round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349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Controller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4010" y="2640409"/>
            <a:ext cx="1632732" cy="678192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35587" y="487805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cap="small" dirty="0" smtClean="0"/>
              <a:t>Read/write</a:t>
            </a:r>
            <a:endParaRPr lang="zh-CN" altLang="en-US" cap="small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7204" y="487805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cap="small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收集数据</a:t>
            </a:r>
            <a:r>
              <a:rPr lang="en-US" altLang="zh-CN" cap="small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cap="small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反馈</a:t>
            </a:r>
            <a:endParaRPr lang="zh-CN" altLang="en-US" cap="small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212777" y="5510988"/>
            <a:ext cx="1071191" cy="432048"/>
          </a:xfrm>
          <a:prstGeom prst="roundRect">
            <a:avLst/>
          </a:prstGeom>
          <a:gradFill>
            <a:gsLst>
              <a:gs pos="37000">
                <a:srgbClr val="F2CBBC"/>
              </a:gs>
              <a:gs pos="100000">
                <a:srgbClr val="DDF1F0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传感器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499992" y="5517232"/>
            <a:ext cx="1071191" cy="432048"/>
          </a:xfrm>
          <a:prstGeom prst="roundRect">
            <a:avLst/>
          </a:prstGeom>
          <a:gradFill>
            <a:gsLst>
              <a:gs pos="37000">
                <a:srgbClr val="F2CBBC"/>
              </a:gs>
              <a:gs pos="100000">
                <a:srgbClr val="DDF1F0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6" idx="2"/>
          </p:cNvCxnSpPr>
          <p:nvPr/>
        </p:nvCxnSpPr>
        <p:spPr>
          <a:xfrm flipH="1" flipV="1">
            <a:off x="2886017" y="3290692"/>
            <a:ext cx="1524693" cy="47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 flipH="1">
            <a:off x="3725612" y="3002836"/>
            <a:ext cx="13018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-240000" flipH="1">
            <a:off x="3744000" y="4702466"/>
            <a:ext cx="62743" cy="84453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35587" y="4702466"/>
            <a:ext cx="1" cy="81042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753504" y="3611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87545" y="2596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1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层机制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 Controller</a:t>
            </a:r>
            <a:r>
              <a:rPr lang="zh-CN" altLang="en-US" dirty="0" smtClean="0"/>
              <a:t>处理事件</a:t>
            </a:r>
            <a:endParaRPr lang="zh-CN" altLang="en-US" dirty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591731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Network 9">
    <a:dk1>
      <a:srgbClr val="000000"/>
    </a:dk1>
    <a:lt1>
      <a:srgbClr val="FFFFFF"/>
    </a:lt1>
    <a:dk2>
      <a:srgbClr val="7C1302"/>
    </a:dk2>
    <a:lt2>
      <a:srgbClr val="CC9900"/>
    </a:lt2>
    <a:accent1>
      <a:srgbClr val="CC9900"/>
    </a:accent1>
    <a:accent2>
      <a:srgbClr val="CC3300"/>
    </a:accent2>
    <a:accent3>
      <a:srgbClr val="FFFFFF"/>
    </a:accent3>
    <a:accent4>
      <a:srgbClr val="000000"/>
    </a:accent4>
    <a:accent5>
      <a:srgbClr val="E2CAAA"/>
    </a:accent5>
    <a:accent6>
      <a:srgbClr val="B92D00"/>
    </a:accent6>
    <a:hlink>
      <a:srgbClr val="808080"/>
    </a:hlink>
    <a:folHlink>
      <a:srgbClr val="CC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13744</TotalTime>
  <Words>1431</Words>
  <Application>Microsoft Office PowerPoint</Application>
  <PresentationFormat>全屏显示(4:3)</PresentationFormat>
  <Paragraphs>325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仿宋</vt:lpstr>
      <vt:lpstr>黑体</vt:lpstr>
      <vt:lpstr>华文细黑</vt:lpstr>
      <vt:lpstr>宋体</vt:lpstr>
      <vt:lpstr>Arial</vt:lpstr>
      <vt:lpstr>Calibri</vt:lpstr>
      <vt:lpstr>Cambria Math</vt:lpstr>
      <vt:lpstr>Candara</vt:lpstr>
      <vt:lpstr>Consolas</vt:lpstr>
      <vt:lpstr>Courier New</vt:lpstr>
      <vt:lpstr>Wingdings</vt:lpstr>
      <vt:lpstr>Wingdings 2</vt:lpstr>
      <vt:lpstr>2_Network</vt:lpstr>
      <vt:lpstr>mopec-2</vt:lpstr>
      <vt:lpstr>Document</vt:lpstr>
      <vt:lpstr>PowerPoint 演示文稿</vt:lpstr>
      <vt:lpstr>目录</vt:lpstr>
      <vt:lpstr> 移动设备分布共享数据服务</vt:lpstr>
      <vt:lpstr>MDSM结构</vt:lpstr>
      <vt:lpstr>DSM概览</vt:lpstr>
      <vt:lpstr>Access Pattern</vt:lpstr>
      <vt:lpstr>DSM一致性频谱</vt:lpstr>
      <vt:lpstr>APP层机制</vt:lpstr>
      <vt:lpstr>APP层机制</vt:lpstr>
      <vt:lpstr>基于MDSM的应用开发方法</vt:lpstr>
      <vt:lpstr>应用举例：手机足球游戏</vt:lpstr>
      <vt:lpstr>DSM register</vt:lpstr>
      <vt:lpstr>以手机足球游戏为例度量</vt:lpstr>
      <vt:lpstr>传感事件频率下的模型偏差</vt:lpstr>
      <vt:lpstr>注入网络延迟下的模型偏差</vt:lpstr>
      <vt:lpstr>两种参数下的事件等待延迟</vt:lpstr>
      <vt:lpstr>度量结论</vt:lpstr>
      <vt:lpstr>云中分布式共享数据服务</vt:lpstr>
      <vt:lpstr>Quorum-Based系统</vt:lpstr>
      <vt:lpstr>Quorum-based系统的设计空间</vt:lpstr>
      <vt:lpstr>Cassandra</vt:lpstr>
      <vt:lpstr>Cassandra物理分布</vt:lpstr>
      <vt:lpstr>Cassandra运行环境</vt:lpstr>
      <vt:lpstr>压力测试工具cassandra-stress</vt:lpstr>
      <vt:lpstr>运维工具nodetool</vt:lpstr>
      <vt:lpstr>转向SLA（Service Level Agreement)</vt:lpstr>
      <vt:lpstr>对弱一致性的量化和度量</vt:lpstr>
      <vt:lpstr>想法：用inversion来量化</vt:lpstr>
      <vt:lpstr>计算inversion的例子</vt:lpstr>
      <vt:lpstr>计算inversion的算法</vt:lpstr>
      <vt:lpstr>未来工作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分布共享内存上的移动设备协同</dc:title>
  <dc:creator>maosen Huang</dc:creator>
  <cp:lastModifiedBy>maosen Huang</cp:lastModifiedBy>
  <cp:revision>1207</cp:revision>
  <cp:lastPrinted>2016-05-25T08:54:05Z</cp:lastPrinted>
  <dcterms:created xsi:type="dcterms:W3CDTF">2012-02-01T01:23:27Z</dcterms:created>
  <dcterms:modified xsi:type="dcterms:W3CDTF">2016-10-09T13:55:59Z</dcterms:modified>
</cp:coreProperties>
</file>