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8" r:id="rId8"/>
    <p:sldId id="261" r:id="rId9"/>
    <p:sldId id="270" r:id="rId10"/>
    <p:sldId id="262" r:id="rId11"/>
    <p:sldId id="269" r:id="rId12"/>
    <p:sldId id="263" r:id="rId13"/>
    <p:sldId id="264" r:id="rId14"/>
    <p:sldId id="266" r:id="rId15"/>
    <p:sldId id="265" r:id="rId16"/>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pPr/>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pPr/>
              <a:t>‹#›</a:t>
            </a:fld>
            <a:endParaRPr lang="en-IN"/>
          </a:p>
        </p:txBody>
      </p:sp>
    </p:spTree>
    <p:extLst>
      <p:ext uri="{BB962C8B-B14F-4D97-AF65-F5344CB8AC3E}">
        <p14:creationId xmlns:p14="http://schemas.microsoft.com/office/powerpoint/2010/main" xmlns=""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pPr/>
              <a:t>15</a:t>
            </a:fld>
            <a:endParaRPr lang="en-IN"/>
          </a:p>
        </p:txBody>
      </p:sp>
    </p:spTree>
    <p:extLst>
      <p:ext uri="{BB962C8B-B14F-4D97-AF65-F5344CB8AC3E}">
        <p14:creationId xmlns:p14="http://schemas.microsoft.com/office/powerpoint/2010/main" xmlns=""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github.com/methra33/Heart-Disease-Prediction-using-CNN.gi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rive.google.com/file/d/1mkpLL1jGAhRYDSB_G_iK6xSU4lmniETz/view?usp=driv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67372" y="3571876"/>
            <a:ext cx="4072774"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SANGHAMETHRA B</a:t>
            </a:r>
            <a:endParaRPr sz="3200" dirty="0">
              <a:latin typeface="Trebuchet MS"/>
              <a:cs typeface="Trebuchet MS"/>
            </a:endParaRPr>
          </a:p>
        </p:txBody>
      </p:sp>
      <p:sp>
        <p:nvSpPr>
          <p:cNvPr id="8" name="object 8"/>
          <p:cNvSpPr txBox="1"/>
          <p:nvPr/>
        </p:nvSpPr>
        <p:spPr>
          <a:xfrm>
            <a:off x="1738282" y="2819400"/>
            <a:ext cx="8160098" cy="1133644"/>
          </a:xfrm>
          <a:prstGeom prst="rect">
            <a:avLst/>
          </a:prstGeom>
        </p:spPr>
        <p:txBody>
          <a:bodyPr vert="horz" wrap="square" lIns="0" tIns="12700" rIns="0" bIns="0" rtlCol="0">
            <a:spAutoFit/>
          </a:bodyPr>
          <a:lstStyle/>
          <a:p>
            <a:pPr marL="12700">
              <a:lnSpc>
                <a:spcPct val="100000"/>
              </a:lnSpc>
              <a:spcBef>
                <a:spcPts val="100"/>
              </a:spcBef>
            </a:pPr>
            <a:r>
              <a:rPr lang="en-IN" sz="3600" b="1" dirty="0" smtClean="0">
                <a:solidFill>
                  <a:schemeClr val="accent1">
                    <a:lumMod val="50000"/>
                  </a:schemeClr>
                </a:solidFill>
                <a:latin typeface="Times New Roman" panose="02020603050405020304" pitchFamily="18" charset="0"/>
                <a:cs typeface="Times New Roman" panose="02020603050405020304" pitchFamily="18" charset="0"/>
              </a:rPr>
              <a:t>Heart Disease Prediction Using CNN</a:t>
            </a:r>
          </a:p>
          <a:p>
            <a:pPr marL="12700">
              <a:lnSpc>
                <a:spcPct val="100000"/>
              </a:lnSpc>
              <a:spcBef>
                <a:spcPts val="100"/>
              </a:spcBef>
            </a:pP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806538"/>
          </a:xfrm>
          <a:prstGeom prst="rect">
            <a:avLst/>
          </a:prstGeom>
        </p:spPr>
        <p:txBody>
          <a:bodyPr vert="horz" wrap="square" lIns="0" tIns="485775" rIns="0" bIns="0" rtlCol="0">
            <a:spAutoFit/>
          </a:bodyPr>
          <a:lstStyle/>
          <a:p>
            <a:pPr marL="12700">
              <a:lnSpc>
                <a:spcPct val="100000"/>
              </a:lnSpc>
              <a:spcBef>
                <a:spcPts val="105"/>
              </a:spcBef>
            </a:pPr>
            <a:r>
              <a:rPr lang="en-US" sz="4250" spc="-10" dirty="0" smtClean="0">
                <a:latin typeface="柗y餻枢"/>
              </a:rPr>
              <a:t>SOLUTION</a:t>
            </a:r>
            <a:r>
              <a:rPr lang="en-US" sz="3200" spc="-10" dirty="0" smtClean="0"/>
              <a:t>:</a:t>
            </a:r>
            <a:r>
              <a:rPr lang="en-IN" sz="3200" spc="-10" dirty="0" smtClean="0"/>
              <a:t/>
            </a:r>
            <a:br>
              <a:rPr lang="en-IN" sz="3200" spc="-10" dirty="0" smtClean="0"/>
            </a:br>
            <a:r>
              <a:rPr lang="en-IN" sz="3600" spc="-345" dirty="0"/>
              <a:t/>
            </a:r>
            <a:br>
              <a:rPr lang="en-IN" sz="3600" spc="-345" dirty="0"/>
            </a:br>
            <a:r>
              <a:rPr lang="en-IN" sz="3600" spc="-345" dirty="0"/>
              <a:t/>
            </a: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10</a:t>
            </a:fld>
            <a:endParaRPr spc="-50" dirty="0"/>
          </a:p>
        </p:txBody>
      </p:sp>
      <p:sp>
        <p:nvSpPr>
          <p:cNvPr id="15" name="TextBox 14">
            <a:extLst>
              <a:ext uri="{FF2B5EF4-FFF2-40B4-BE49-F238E27FC236}">
                <a16:creationId xmlns:a16="http://schemas.microsoft.com/office/drawing/2014/main" xmlns="" id="{7D9E3B44-F71A-F339-3B85-4D89ABB9C791}"/>
              </a:ext>
            </a:extLst>
          </p:cNvPr>
          <p:cNvSpPr txBox="1"/>
          <p:nvPr/>
        </p:nvSpPr>
        <p:spPr>
          <a:xfrm>
            <a:off x="166647" y="1571612"/>
            <a:ext cx="9572691" cy="2800767"/>
          </a:xfrm>
          <a:prstGeom prst="rect">
            <a:avLst/>
          </a:prstGeom>
          <a:noFill/>
        </p:spPr>
        <p:txBody>
          <a:bodyPr wrap="square">
            <a:spAutoFit/>
          </a:bodyPr>
          <a:lstStyle/>
          <a:p>
            <a:r>
              <a:rPr lang="en-US" sz="2200" b="0" i="0" dirty="0" smtClean="0">
                <a:solidFill>
                  <a:srgbClr val="0D0D0D"/>
                </a:solidFill>
                <a:effectLst/>
                <a:latin typeface="Times New Roman" panose="02020603050405020304" pitchFamily="18" charset="0"/>
                <a:cs typeface="Times New Roman" panose="02020603050405020304" pitchFamily="18" charset="0"/>
              </a:rPr>
              <a:t>Our solution involves the development of a </a:t>
            </a:r>
            <a:r>
              <a:rPr lang="en-US" sz="2200" b="0" i="0" dirty="0" err="1" smtClean="0">
                <a:solidFill>
                  <a:srgbClr val="0D0D0D"/>
                </a:solidFill>
                <a:effectLst/>
                <a:latin typeface="Times New Roman" panose="02020603050405020304" pitchFamily="18" charset="0"/>
                <a:cs typeface="Times New Roman" panose="02020603050405020304" pitchFamily="18" charset="0"/>
              </a:rPr>
              <a:t>Convolutional</a:t>
            </a:r>
            <a:r>
              <a:rPr lang="en-US" sz="2200" b="0" i="0" dirty="0" smtClean="0">
                <a:solidFill>
                  <a:srgbClr val="0D0D0D"/>
                </a:solidFill>
                <a:effectLst/>
                <a:latin typeface="Times New Roman" panose="02020603050405020304" pitchFamily="18" charset="0"/>
                <a:cs typeface="Times New Roman" panose="02020603050405020304" pitchFamily="18" charset="0"/>
              </a:rPr>
              <a:t> Neural Network (CNN)-based predictive model for heart disease detection. We will collect and preprocess comprehensive patient datasets, design and optimize the CNN architecture, train and validate the model using rigorous techniques, deploy it as a predictive tool for healthcare professionals, and continuously refine the solution based on real-world feedback. Through this approach, we aim to enhance early detection and intervention, ultimately improving patient outcomes in the fight against heart disease.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152512"/>
          </a:xfrm>
          <a:prstGeom prst="rect">
            <a:avLst/>
          </a:prstGeom>
        </p:spPr>
        <p:txBody>
          <a:bodyPr vert="horz" wrap="square" lIns="0" tIns="485775" rIns="0" bIns="0" rtlCol="0">
            <a:spAutoFit/>
          </a:bodyPr>
          <a:lstStyle/>
          <a:p>
            <a:pPr marL="12700">
              <a:lnSpc>
                <a:spcPct val="100000"/>
              </a:lnSpc>
              <a:spcBef>
                <a:spcPts val="105"/>
              </a:spcBef>
            </a:pPr>
            <a:r>
              <a:rPr lang="en-IN" sz="3600" spc="-345" dirty="0"/>
              <a:t/>
            </a:r>
            <a:br>
              <a:rPr lang="en-IN" sz="3600" spc="-345" dirty="0"/>
            </a:br>
            <a:r>
              <a:rPr lang="en-IN" sz="3600" spc="-345" dirty="0"/>
              <a:t/>
            </a: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11</a:t>
            </a:fld>
            <a:endParaRPr spc="-50" dirty="0"/>
          </a:p>
        </p:txBody>
      </p:sp>
      <p:sp>
        <p:nvSpPr>
          <p:cNvPr id="21" name="TextBox 20">
            <a:extLst>
              <a:ext uri="{FF2B5EF4-FFF2-40B4-BE49-F238E27FC236}">
                <a16:creationId xmlns:a16="http://schemas.microsoft.com/office/drawing/2014/main" xmlns="" id="{69FE0DD8-77AC-5F1F-57E3-9778454EA4D7}"/>
              </a:ext>
            </a:extLst>
          </p:cNvPr>
          <p:cNvSpPr txBox="1"/>
          <p:nvPr/>
        </p:nvSpPr>
        <p:spPr>
          <a:xfrm>
            <a:off x="738150" y="357166"/>
            <a:ext cx="6463522" cy="746358"/>
          </a:xfrm>
          <a:prstGeom prst="rect">
            <a:avLst/>
          </a:prstGeom>
          <a:noFill/>
        </p:spPr>
        <p:txBody>
          <a:bodyPr wrap="square">
            <a:spAutoFit/>
          </a:bodyPr>
          <a:lstStyle/>
          <a:p>
            <a:r>
              <a:rPr lang="en-IN" sz="4250" b="1" spc="-10" dirty="0">
                <a:solidFill>
                  <a:prstClr val="black"/>
                </a:solidFill>
                <a:latin typeface="Trebuchet MS"/>
                <a:ea typeface="+mj-ea"/>
              </a:rPr>
              <a:t>VALUE PROPOSITION</a:t>
            </a:r>
            <a:r>
              <a:rPr kumimoji="0" lang="en-IN" sz="4250" b="1" i="0" u="none" strike="noStrike" kern="0" cap="none" spc="-345" normalizeH="0" baseline="0" noProof="0" dirty="0">
                <a:ln>
                  <a:noFill/>
                </a:ln>
                <a:solidFill>
                  <a:prstClr val="black"/>
                </a:solidFill>
                <a:effectLst/>
                <a:uLnTx/>
                <a:uFillTx/>
                <a:latin typeface="Trebuchet MS"/>
                <a:ea typeface="+mj-ea"/>
              </a:rPr>
              <a:t>:</a:t>
            </a:r>
            <a:endParaRPr lang="en-IN" sz="4250" dirty="0"/>
          </a:p>
        </p:txBody>
      </p:sp>
      <p:sp>
        <p:nvSpPr>
          <p:cNvPr id="23" name="TextBox 22">
            <a:extLst>
              <a:ext uri="{FF2B5EF4-FFF2-40B4-BE49-F238E27FC236}">
                <a16:creationId xmlns:a16="http://schemas.microsoft.com/office/drawing/2014/main" xmlns="" id="{A39DA329-CD25-E1BB-5091-1410F2329253}"/>
              </a:ext>
            </a:extLst>
          </p:cNvPr>
          <p:cNvSpPr txBox="1"/>
          <p:nvPr/>
        </p:nvSpPr>
        <p:spPr>
          <a:xfrm>
            <a:off x="381000" y="1285860"/>
            <a:ext cx="10210800" cy="4832092"/>
          </a:xfrm>
          <a:prstGeom prst="rect">
            <a:avLst/>
          </a:prstGeom>
          <a:noFill/>
        </p:spPr>
        <p:txBody>
          <a:bodyPr wrap="square">
            <a:spAutoFit/>
          </a:bodyPr>
          <a:lstStyle/>
          <a:p>
            <a:pPr marL="457200" indent="-457200"/>
            <a:r>
              <a:rPr lang="en-US" sz="2200" b="1" dirty="0" smtClean="0">
                <a:latin typeface="Times New Roman" panose="02020603050405020304" pitchFamily="18" charset="0"/>
                <a:cs typeface="Times New Roman" panose="02020603050405020304" pitchFamily="18" charset="0"/>
              </a:rPr>
              <a:t>1. Accuracy</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Our CNN-based heart disease prediction system ensures precise and reliable diagnoses across a spectrum of cardiac conditions</a:t>
            </a:r>
            <a:r>
              <a:rPr lang="en-US" sz="2200" dirty="0" smtClean="0">
                <a:latin typeface="Times New Roman" panose="02020603050405020304" pitchFamily="18" charset="0"/>
                <a:cs typeface="Times New Roman" panose="02020603050405020304" pitchFamily="18" charset="0"/>
              </a:rPr>
              <a:t>.</a:t>
            </a:r>
          </a:p>
          <a:p>
            <a:pPr marL="457200" indent="-457200"/>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Efficiency: </a:t>
            </a:r>
            <a:r>
              <a:rPr lang="en-US" sz="2200" dirty="0">
                <a:latin typeface="Times New Roman" panose="02020603050405020304" pitchFamily="18" charset="0"/>
                <a:cs typeface="Times New Roman" panose="02020603050405020304" pitchFamily="18" charset="0"/>
              </a:rPr>
              <a:t>Swift and accurate predictions expedite diagnosis, aiding healthcare professionals in timely interventions and patient care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Versatility: </a:t>
            </a:r>
            <a:r>
              <a:rPr lang="en-US" sz="2200" dirty="0">
                <a:latin typeface="Times New Roman" panose="02020603050405020304" pitchFamily="18" charset="0"/>
                <a:cs typeface="Times New Roman" panose="02020603050405020304" pitchFamily="18" charset="0"/>
              </a:rPr>
              <a:t>Seamlessly integrates into diverse clinical settings, accommodating various imaging modalities and patient demographics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Automation: </a:t>
            </a:r>
            <a:r>
              <a:rPr lang="en-US" sz="2200" dirty="0">
                <a:latin typeface="Times New Roman" panose="02020603050405020304" pitchFamily="18" charset="0"/>
                <a:cs typeface="Times New Roman" panose="02020603050405020304" pitchFamily="18" charset="0"/>
              </a:rPr>
              <a:t>Automates diagnostic processes, reducing manual workload and optimizing resource allocation in healthcare facilities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5. Accessibility: </a:t>
            </a:r>
            <a:r>
              <a:rPr lang="en-US" sz="2200" dirty="0">
                <a:latin typeface="Times New Roman" panose="02020603050405020304" pitchFamily="18" charset="0"/>
                <a:cs typeface="Times New Roman" panose="02020603050405020304" pitchFamily="18" charset="0"/>
              </a:rPr>
              <a:t>Democratizes access to advanced cardiac diagnostic tools, benefiting healthcare providers, researchers, and patients alike.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64334" y="108505"/>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10" name="TextBox 9">
            <a:extLst>
              <a:ext uri="{FF2B5EF4-FFF2-40B4-BE49-F238E27FC236}">
                <a16:creationId xmlns:a16="http://schemas.microsoft.com/office/drawing/2014/main" xmlns="" id="{DF4AE2AC-69F7-408F-0A9B-ABD3794EB605}"/>
              </a:ext>
            </a:extLst>
          </p:cNvPr>
          <p:cNvSpPr txBox="1"/>
          <p:nvPr/>
        </p:nvSpPr>
        <p:spPr>
          <a:xfrm>
            <a:off x="482415" y="1152512"/>
            <a:ext cx="9271185" cy="5170646"/>
          </a:xfrm>
          <a:prstGeom prst="rect">
            <a:avLst/>
          </a:prstGeom>
          <a:noFill/>
        </p:spPr>
        <p:txBody>
          <a:bodyPr wrap="square">
            <a:spAutoFit/>
          </a:bodyPr>
          <a:lstStyle/>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Exceptional Accuracy: </a:t>
            </a:r>
            <a:r>
              <a:rPr lang="en-US" sz="2200" dirty="0">
                <a:latin typeface="Times New Roman" panose="02020603050405020304" pitchFamily="18" charset="0"/>
                <a:cs typeface="Times New Roman" panose="02020603050405020304" pitchFamily="18" charset="0"/>
              </a:rPr>
              <a:t>Our CNN-based heart disease prediction system achieves unmatched precision in diagnosing various cardiac conditions, employing advanced algorithms and deep learning techniques.</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Blazing Efficiency: </a:t>
            </a:r>
            <a:r>
              <a:rPr lang="en-US" sz="2200" dirty="0">
                <a:latin typeface="Times New Roman" panose="02020603050405020304" pitchFamily="18" charset="0"/>
                <a:cs typeface="Times New Roman" panose="02020603050405020304" pitchFamily="18" charset="0"/>
              </a:rPr>
              <a:t>Leveraging optimized architectures and parallel processing, our system swiftly analyzes medical images, significantly reducing diagnostic turnaround times.</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Versatile Integration: </a:t>
            </a:r>
            <a:r>
              <a:rPr lang="en-US" sz="2200" dirty="0">
                <a:latin typeface="Times New Roman" panose="02020603050405020304" pitchFamily="18" charset="0"/>
                <a:cs typeface="Times New Roman" panose="02020603050405020304" pitchFamily="18" charset="0"/>
              </a:rPr>
              <a:t>Seamlessly integrating into diverse healthcare systems and workflows, our solution adapts to different clinical settings and patient populations with ease.</a:t>
            </a:r>
          </a:p>
          <a:p>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Automated Streamlining: </a:t>
            </a:r>
            <a:r>
              <a:rPr lang="en-US" sz="2200" dirty="0">
                <a:latin typeface="Times New Roman" panose="02020603050405020304" pitchFamily="18" charset="0"/>
                <a:cs typeface="Times New Roman" panose="02020603050405020304" pitchFamily="18" charset="0"/>
              </a:rPr>
              <a:t>By automating diagnostic processes, our system minimizes manual effort for healthcare professionals, streamlining operations and enhancing efficiency in cardiac care delivery.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xmlns="" id="{6010AAB4-DE00-B7F4-6F91-E675972D5EAF}"/>
              </a:ext>
            </a:extLst>
          </p:cNvPr>
          <p:cNvSpPr txBox="1"/>
          <p:nvPr/>
        </p:nvSpPr>
        <p:spPr>
          <a:xfrm>
            <a:off x="527241" y="1005697"/>
            <a:ext cx="10368977" cy="5170646"/>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In the modeling phase of our heart disease prediction solution: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Architecture Design: </a:t>
            </a:r>
            <a:r>
              <a:rPr lang="en-US" sz="2200" dirty="0">
                <a:latin typeface="Times New Roman" panose="02020603050405020304" pitchFamily="18" charset="0"/>
                <a:cs typeface="Times New Roman" panose="02020603050405020304" pitchFamily="18" charset="0"/>
              </a:rPr>
              <a:t>We meticulously design the CNN architecture, optimizing layers, filters, and activations for accurate heart disease diagnosis from medical images.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Hyperparameter Tuning</a:t>
            </a:r>
            <a:r>
              <a:rPr lang="en-US" sz="2200" dirty="0">
                <a:latin typeface="Times New Roman" panose="02020603050405020304" pitchFamily="18" charset="0"/>
                <a:cs typeface="Times New Roman" panose="02020603050405020304" pitchFamily="18" charset="0"/>
              </a:rPr>
              <a:t>: Through rigorous experimentation, we fine-tune parameters like learning rate and batch size to enhance the model's diagnostic accuracy and generalization.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Data Augmentation: </a:t>
            </a:r>
            <a:r>
              <a:rPr lang="en-US" sz="2200" dirty="0">
                <a:latin typeface="Times New Roman" panose="02020603050405020304" pitchFamily="18" charset="0"/>
                <a:cs typeface="Times New Roman" panose="02020603050405020304" pitchFamily="18" charset="0"/>
              </a:rPr>
              <a:t>We augment the dataset with techniques like rotation and scaling to diversify training samples, improving the model's robustness to variations in imaging and patient demographics.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Regularization: </a:t>
            </a:r>
            <a:r>
              <a:rPr lang="en-US" sz="2200" dirty="0">
                <a:latin typeface="Times New Roman" panose="02020603050405020304" pitchFamily="18" charset="0"/>
                <a:cs typeface="Times New Roman" panose="02020603050405020304" pitchFamily="18" charset="0"/>
              </a:rPr>
              <a:t>Integrating dropout layers and weight decay, we mitigate overfitting, ensuring the model generalizes well to unseen cases for reliable diagnosis.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733F068-1D7B-BCF4-AB51-746BBC3325A5}"/>
              </a:ext>
            </a:extLst>
          </p:cNvPr>
          <p:cNvSpPr txBox="1"/>
          <p:nvPr/>
        </p:nvSpPr>
        <p:spPr>
          <a:xfrm>
            <a:off x="533400" y="674400"/>
            <a:ext cx="9982200" cy="5170646"/>
          </a:xfrm>
          <a:prstGeom prst="rect">
            <a:avLst/>
          </a:prstGeom>
          <a:noFill/>
        </p:spPr>
        <p:txBody>
          <a:bodyPr wrap="square">
            <a:spAutoFit/>
          </a:bodyPr>
          <a:lstStyle/>
          <a:p>
            <a:pPr algn="l">
              <a:buFont typeface="+mj-lt"/>
              <a:buAutoNum type="arabicPeriod" startAt="5"/>
            </a:pPr>
            <a:r>
              <a:rPr lang="en-US" sz="2200" b="1" i="0" dirty="0">
                <a:solidFill>
                  <a:srgbClr val="0D0D0D"/>
                </a:solidFill>
                <a:effectLst/>
                <a:latin typeface="Times New Roman" panose="02020603050405020304" pitchFamily="18" charset="0"/>
                <a:cs typeface="Times New Roman" panose="02020603050405020304" pitchFamily="18" charset="0"/>
              </a:rPr>
              <a:t>Training: </a:t>
            </a:r>
            <a:r>
              <a:rPr lang="en-US" sz="2200" b="0" i="0" dirty="0">
                <a:solidFill>
                  <a:srgbClr val="0D0D0D"/>
                </a:solidFill>
                <a:effectLst/>
                <a:latin typeface="Times New Roman" panose="02020603050405020304" pitchFamily="18" charset="0"/>
                <a:cs typeface="Times New Roman" panose="02020603050405020304" pitchFamily="18" charset="0"/>
              </a:rPr>
              <a:t>We train the CNN model on preprocessed medical images, monitoring metrics like loss and accuracy to assess progress and validate performance on separate data.</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6.Evaluation: </a:t>
            </a:r>
            <a:r>
              <a:rPr lang="en-US" sz="2200" b="0" i="0" dirty="0">
                <a:solidFill>
                  <a:srgbClr val="0D0D0D"/>
                </a:solidFill>
                <a:effectLst/>
                <a:latin typeface="Times New Roman" panose="02020603050405020304" pitchFamily="18" charset="0"/>
                <a:cs typeface="Times New Roman" panose="02020603050405020304" pitchFamily="18" charset="0"/>
              </a:rPr>
              <a:t>Assessing the model's ability to generalize to new data, we analyze diagnostic accuracy and confusion matrices on a held-out test set post-training.</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7.Fine-tuning and Optimization: </a:t>
            </a:r>
            <a:r>
              <a:rPr lang="en-US" sz="2200" b="0" i="0" dirty="0">
                <a:solidFill>
                  <a:srgbClr val="0D0D0D"/>
                </a:solidFill>
                <a:effectLst/>
                <a:latin typeface="Times New Roman" panose="02020603050405020304" pitchFamily="18" charset="0"/>
                <a:cs typeface="Times New Roman" panose="02020603050405020304" pitchFamily="18" charset="0"/>
              </a:rPr>
              <a:t>Post-evaluation, we refine the model by adjusting hyperparameters or exploring alternative architectures to enhance diagnostic accuracy further.</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8.Model Deployment: </a:t>
            </a:r>
            <a:r>
              <a:rPr lang="en-US" sz="2200" b="0" i="0" dirty="0">
                <a:solidFill>
                  <a:srgbClr val="0D0D0D"/>
                </a:solidFill>
                <a:effectLst/>
                <a:latin typeface="Times New Roman" panose="02020603050405020304" pitchFamily="18" charset="0"/>
                <a:cs typeface="Times New Roman" panose="02020603050405020304" pitchFamily="18" charset="0"/>
              </a:rPr>
              <a:t>With satisfactory performance, we integrate the model into our heart disease prediction system, providing real-time diagnostic assistance for healthcare professionals.</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65783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15</a:t>
            </a:fld>
            <a:endParaRPr spc="-25" dirty="0"/>
          </a:p>
        </p:txBody>
      </p:sp>
      <p:sp>
        <p:nvSpPr>
          <p:cNvPr id="8" name="object 8"/>
          <p:cNvSpPr txBox="1"/>
          <p:nvPr/>
        </p:nvSpPr>
        <p:spPr>
          <a:xfrm>
            <a:off x="1166778" y="5929330"/>
            <a:ext cx="1754835"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smtClean="0">
                <a:latin typeface="Trebuchet MS"/>
                <a:cs typeface="Trebuchet MS"/>
                <a:hlinkClick r:id="rId4"/>
              </a:rPr>
              <a:t>Demo_link</a:t>
            </a:r>
            <a:endParaRPr lang="en-IN" sz="2000" dirty="0">
              <a:latin typeface="Trebuchet MS"/>
              <a:cs typeface="Trebuchet MS"/>
            </a:endParaRPr>
          </a:p>
        </p:txBody>
      </p:sp>
      <p:pic>
        <p:nvPicPr>
          <p:cNvPr id="10" name="Picture 9">
            <a:extLst>
              <a:ext uri="{FF2B5EF4-FFF2-40B4-BE49-F238E27FC236}">
                <a16:creationId xmlns:a16="http://schemas.microsoft.com/office/drawing/2014/main" xmlns="" id="{FB8625D5-A600-A216-C0FD-C98094019541}"/>
              </a:ext>
            </a:extLst>
          </p:cNvPr>
          <p:cNvPicPr>
            <a:picLocks noChangeAspect="1"/>
          </p:cNvPicPr>
          <p:nvPr/>
        </p:nvPicPr>
        <p:blipFill>
          <a:blip r:embed="rId5"/>
          <a:stretch>
            <a:fillRect/>
          </a:stretch>
        </p:blipFill>
        <p:spPr>
          <a:xfrm>
            <a:off x="4904326" y="1507806"/>
            <a:ext cx="4849274" cy="3458058"/>
          </a:xfrm>
          <a:prstGeom prst="rect">
            <a:avLst/>
          </a:prstGeom>
        </p:spPr>
      </p:pic>
      <p:pic>
        <p:nvPicPr>
          <p:cNvPr id="1026" name="Picture 2"/>
          <p:cNvPicPr>
            <a:picLocks noChangeAspect="1" noChangeArrowheads="1"/>
          </p:cNvPicPr>
          <p:nvPr/>
        </p:nvPicPr>
        <p:blipFill>
          <a:blip r:embed="rId6"/>
          <a:srcRect/>
          <a:stretch>
            <a:fillRect/>
          </a:stretch>
        </p:blipFill>
        <p:spPr bwMode="auto">
          <a:xfrm>
            <a:off x="238084" y="1500174"/>
            <a:ext cx="4929222" cy="3577942"/>
          </a:xfrm>
          <a:prstGeom prst="rect">
            <a:avLst/>
          </a:prstGeom>
          <a:noFill/>
          <a:ln w="9525">
            <a:noFill/>
            <a:miter lim="800000"/>
            <a:headEnd/>
            <a:tailEnd/>
          </a:ln>
          <a:effectLst/>
        </p:spPr>
      </p:pic>
      <p:sp>
        <p:nvSpPr>
          <p:cNvPr id="11" name="object 8"/>
          <p:cNvSpPr txBox="1"/>
          <p:nvPr/>
        </p:nvSpPr>
        <p:spPr>
          <a:xfrm>
            <a:off x="2881290" y="5929330"/>
            <a:ext cx="4286280" cy="324448"/>
          </a:xfrm>
          <a:prstGeom prst="rect">
            <a:avLst/>
          </a:prstGeom>
        </p:spPr>
        <p:txBody>
          <a:bodyPr vert="horz" wrap="square" lIns="0" tIns="16510" rIns="0" bIns="0" rtlCol="0">
            <a:spAutoFit/>
          </a:bodyPr>
          <a:lstStyle/>
          <a:p>
            <a:pPr marL="12700">
              <a:lnSpc>
                <a:spcPct val="100000"/>
              </a:lnSpc>
              <a:spcBef>
                <a:spcPts val="130"/>
              </a:spcBef>
            </a:pPr>
            <a:r>
              <a:rPr lang="en-IN" sz="2000" dirty="0" err="1" smtClean="0">
                <a:latin typeface="Trebuchet MS"/>
                <a:cs typeface="Trebuchet MS"/>
                <a:hlinkClick r:id="rId7"/>
              </a:rPr>
              <a:t>Github_link</a:t>
            </a:r>
            <a:endParaRPr lang="en-IN" sz="2000" dirty="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9070" y="0"/>
            <a:ext cx="9764395" cy="1122362"/>
          </a:xfrm>
          <a:prstGeom prst="rect">
            <a:avLst/>
          </a:prstGeom>
        </p:spPr>
        <p:txBody>
          <a:bodyPr vert="horz" wrap="square" lIns="0" tIns="460692" rIns="0" bIns="0" rtlCol="0">
            <a:spAutoFit/>
          </a:bodyPr>
          <a:lstStyle/>
          <a:p>
            <a:pPr marL="193675">
              <a:lnSpc>
                <a:spcPct val="100000"/>
              </a:lnSpc>
              <a:spcBef>
                <a:spcPts val="130"/>
              </a:spcBef>
            </a:pPr>
            <a:r>
              <a:rPr sz="4250" smtClean="0"/>
              <a:t>PROJECT</a:t>
            </a:r>
            <a:r>
              <a:rPr sz="4250" spc="-90" smtClean="0"/>
              <a:t> </a:t>
            </a:r>
            <a:r>
              <a:rPr sz="4250" spc="-1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graphicFrame>
        <p:nvGraphicFramePr>
          <p:cNvPr id="23" name="Table 22">
            <a:extLst>
              <a:ext uri="{FF2B5EF4-FFF2-40B4-BE49-F238E27FC236}">
                <a16:creationId xmlns:a16="http://schemas.microsoft.com/office/drawing/2014/main" xmlns="" id="{7ECCDF9F-A7E5-54ED-4272-1383AAE7D9B0}"/>
              </a:ext>
            </a:extLst>
          </p:cNvPr>
          <p:cNvGraphicFramePr>
            <a:graphicFrameLocks noGrp="1"/>
          </p:cNvGraphicFramePr>
          <p:nvPr>
            <p:extLst>
              <p:ext uri="{D42A27DB-BD31-4B8C-83A1-F6EECF244321}">
                <p14:modId xmlns:p14="http://schemas.microsoft.com/office/powerpoint/2010/main" xmlns="" val="4214661818"/>
              </p:ext>
            </p:extLst>
          </p:nvPr>
        </p:nvGraphicFramePr>
        <p:xfrm>
          <a:off x="1495542" y="1190138"/>
          <a:ext cx="8128000" cy="64008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xmlns="" val="2309527675"/>
                    </a:ext>
                  </a:extLst>
                </a:gridCol>
              </a:tblGrid>
              <a:tr h="370840">
                <a:tc>
                  <a:txBody>
                    <a:bodyPr/>
                    <a:lstStyle/>
                    <a:p>
                      <a:r>
                        <a:rPr lang="en-IN" sz="3600" b="1" dirty="0" smtClean="0">
                          <a:solidFill>
                            <a:schemeClr val="accent1">
                              <a:lumMod val="50000"/>
                            </a:schemeClr>
                          </a:solidFill>
                          <a:latin typeface="Times New Roman" panose="02020603050405020304" pitchFamily="18" charset="0"/>
                          <a:cs typeface="Times New Roman" panose="02020603050405020304" pitchFamily="18" charset="0"/>
                        </a:rPr>
                        <a:t>Heart</a:t>
                      </a:r>
                      <a:r>
                        <a:rPr lang="en-IN" sz="3600" b="1" baseline="0"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sz="3600" b="1" dirty="0" smtClean="0">
                          <a:solidFill>
                            <a:schemeClr val="accent1">
                              <a:lumMod val="50000"/>
                            </a:schemeClr>
                          </a:solidFill>
                          <a:latin typeface="Times New Roman" panose="02020603050405020304" pitchFamily="18" charset="0"/>
                          <a:cs typeface="Times New Roman" panose="02020603050405020304" pitchFamily="18" charset="0"/>
                        </a:rPr>
                        <a:t>Disease</a:t>
                      </a:r>
                      <a:r>
                        <a:rPr lang="en-IN" sz="3600" b="1" baseline="0" dirty="0" smtClean="0">
                          <a:solidFill>
                            <a:schemeClr val="accent1">
                              <a:lumMod val="50000"/>
                            </a:schemeClr>
                          </a:solidFill>
                          <a:latin typeface="Times New Roman" panose="02020603050405020304" pitchFamily="18" charset="0"/>
                          <a:cs typeface="Times New Roman" panose="02020603050405020304" pitchFamily="18" charset="0"/>
                        </a:rPr>
                        <a:t> </a:t>
                      </a:r>
                      <a:r>
                        <a:rPr lang="en-IN" sz="3600" b="1" dirty="0" smtClean="0">
                          <a:solidFill>
                            <a:schemeClr val="accent1">
                              <a:lumMod val="50000"/>
                            </a:schemeClr>
                          </a:solidFill>
                          <a:latin typeface="Times New Roman" panose="02020603050405020304" pitchFamily="18" charset="0"/>
                          <a:cs typeface="Times New Roman" panose="02020603050405020304" pitchFamily="18" charset="0"/>
                        </a:rPr>
                        <a:t>Prediction </a:t>
                      </a:r>
                      <a:r>
                        <a:rPr lang="en-IN" sz="3600" b="1" dirty="0">
                          <a:solidFill>
                            <a:schemeClr val="accent1">
                              <a:lumMod val="50000"/>
                            </a:schemeClr>
                          </a:solidFill>
                          <a:latin typeface="Times New Roman" panose="02020603050405020304" pitchFamily="18" charset="0"/>
                          <a:cs typeface="Times New Roman" panose="02020603050405020304" pitchFamily="18" charset="0"/>
                        </a:rPr>
                        <a:t>Using CNN</a:t>
                      </a:r>
                    </a:p>
                  </a:txBody>
                  <a:tcPr/>
                </a:tc>
                <a:extLst>
                  <a:ext uri="{0D108BD9-81ED-4DB2-BD59-A6C34878D82A}">
                    <a16:rowId xmlns:a16="http://schemas.microsoft.com/office/drawing/2014/main" xmlns="" val="2597082733"/>
                  </a:ext>
                </a:extLst>
              </a:tr>
            </a:tbl>
          </a:graphicData>
        </a:graphic>
      </p:graphicFrame>
      <p:sp>
        <p:nvSpPr>
          <p:cNvPr id="25" name="TextBox 24">
            <a:extLst>
              <a:ext uri="{FF2B5EF4-FFF2-40B4-BE49-F238E27FC236}">
                <a16:creationId xmlns:a16="http://schemas.microsoft.com/office/drawing/2014/main" xmlns="" id="{FE44B46A-E161-260D-D37A-249F0FFE6B20}"/>
              </a:ext>
            </a:extLst>
          </p:cNvPr>
          <p:cNvSpPr txBox="1"/>
          <p:nvPr/>
        </p:nvSpPr>
        <p:spPr>
          <a:xfrm>
            <a:off x="1365483" y="2135689"/>
            <a:ext cx="8042835" cy="2677656"/>
          </a:xfrm>
          <a:prstGeom prst="rect">
            <a:avLst/>
          </a:prstGeom>
          <a:noFill/>
        </p:spPr>
        <p:txBody>
          <a:bodyPr wrap="square" rtlCol="0">
            <a:spAutoFit/>
          </a:bodyPr>
          <a:lstStyle/>
          <a:p>
            <a:r>
              <a:rPr lang="en-US" sz="2400" b="1" dirty="0"/>
              <a:t>Goal:</a:t>
            </a:r>
            <a:r>
              <a:rPr lang="en-US" sz="2400" dirty="0"/>
              <a:t> Develop a predictive model for heart disease diagnosis using advanced machine learning techniques.</a:t>
            </a:r>
          </a:p>
          <a:p>
            <a:r>
              <a:rPr lang="en-US" sz="2400" b="1" dirty="0"/>
              <a:t>Data:</a:t>
            </a:r>
            <a:r>
              <a:rPr lang="en-US" sz="2400" dirty="0"/>
              <a:t> Utilize a diverse dataset containing demographic, clinical, and physiological features related to heart health.</a:t>
            </a:r>
          </a:p>
          <a:p>
            <a:r>
              <a:rPr lang="en-US" sz="2400" b="1" dirty="0"/>
              <a:t>Approach:</a:t>
            </a:r>
            <a:r>
              <a:rPr lang="en-US" sz="2400" dirty="0"/>
              <a:t> Integrate </a:t>
            </a:r>
            <a:r>
              <a:rPr lang="en-US" sz="2400" dirty="0" err="1"/>
              <a:t>Convolutional</a:t>
            </a:r>
            <a:r>
              <a:rPr lang="en-US" sz="2400" dirty="0"/>
              <a:t> Neural Networks (CNNs) with traditional algorithms for accurate risk prediction and early </a:t>
            </a:r>
            <a:r>
              <a:rPr lang="en-US" sz="2400" dirty="0" err="1" smtClean="0"/>
              <a:t>interventio</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xmlns="" id="{D2CD28AB-248F-5BE1-52E9-50AA25E47335}"/>
              </a:ext>
            </a:extLst>
          </p:cNvPr>
          <p:cNvSpPr txBox="1"/>
          <p:nvPr/>
        </p:nvSpPr>
        <p:spPr>
          <a:xfrm>
            <a:off x="2160399" y="1380753"/>
            <a:ext cx="6956043" cy="4524315"/>
          </a:xfrm>
          <a:prstGeom prst="rect">
            <a:avLst/>
          </a:prstGeom>
          <a:noFill/>
        </p:spPr>
        <p:txBody>
          <a:bodyPr wrap="square" rtlCol="0">
            <a:spAutoFit/>
          </a:bodyPr>
          <a:lstStyle/>
          <a:p>
            <a:pPr marL="285750" indent="-285750">
              <a:buFont typeface="Wingdings" pitchFamily="2" charset="2"/>
              <a:buChar char="Ø"/>
            </a:pPr>
            <a:r>
              <a:rPr lang="en-US" sz="3600" dirty="0">
                <a:latin typeface="Times New Roman" panose="02020603050405020304" pitchFamily="18" charset="0"/>
                <a:cs typeface="Times New Roman" panose="02020603050405020304" pitchFamily="18" charset="0"/>
              </a:rPr>
              <a:t>Problem Statement</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Project Overview</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End users</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Solution and its Value Proposition</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The Wow in a Solution</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Modelling</a:t>
            </a:r>
          </a:p>
          <a:p>
            <a:pPr marL="285750" indent="-285750">
              <a:buFont typeface="Wingdings" pitchFamily="2" charset="2"/>
              <a:buChar char="Ø"/>
            </a:pPr>
            <a:r>
              <a:rPr lang="en-IN" sz="3600" dirty="0">
                <a:latin typeface="Times New Roman" panose="02020603050405020304" pitchFamily="18" charset="0"/>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xmlns="" id="{4FD06FE2-E65D-F44D-8645-7361CDDA939A}"/>
              </a:ext>
            </a:extLst>
          </p:cNvPr>
          <p:cNvSpPr txBox="1"/>
          <p:nvPr/>
        </p:nvSpPr>
        <p:spPr>
          <a:xfrm>
            <a:off x="834072" y="1640241"/>
            <a:ext cx="7922196" cy="3293209"/>
          </a:xfrm>
          <a:prstGeom prst="rect">
            <a:avLst/>
          </a:prstGeom>
          <a:noFill/>
        </p:spPr>
        <p:txBody>
          <a:bodyPr wrap="square">
            <a:spAutoFit/>
          </a:bodyPr>
          <a:lstStyle/>
          <a:p>
            <a:r>
              <a:rPr lang="en-US" sz="2400" dirty="0" smtClean="0"/>
              <a:t> </a:t>
            </a:r>
            <a:r>
              <a:rPr lang="en-US" sz="2300" dirty="0">
                <a:solidFill>
                  <a:srgbClr val="0D0D0D"/>
                </a:solidFill>
                <a:latin typeface="Times New Roman" panose="02020603050405020304" pitchFamily="18" charset="0"/>
                <a:cs typeface="Times New Roman" panose="02020603050405020304" pitchFamily="18" charset="0"/>
              </a:rPr>
              <a:t>The project aims to develop a </a:t>
            </a:r>
            <a:r>
              <a:rPr lang="en-US" sz="2300" dirty="0" err="1">
                <a:solidFill>
                  <a:srgbClr val="0D0D0D"/>
                </a:solidFill>
                <a:latin typeface="Times New Roman" panose="02020603050405020304" pitchFamily="18" charset="0"/>
                <a:cs typeface="Times New Roman" panose="02020603050405020304" pitchFamily="18" charset="0"/>
              </a:rPr>
              <a:t>Convolutional</a:t>
            </a:r>
            <a:r>
              <a:rPr lang="en-US" sz="2300" dirty="0">
                <a:solidFill>
                  <a:srgbClr val="0D0D0D"/>
                </a:solidFill>
                <a:latin typeface="Times New Roman" panose="02020603050405020304" pitchFamily="18" charset="0"/>
                <a:cs typeface="Times New Roman" panose="02020603050405020304" pitchFamily="18" charset="0"/>
              </a:rPr>
              <a:t> Neural Network (CNN)-based model for accurate heart disease prediction. Leveraging patient data, including demographics and clinical measurements, we seek to create a reliable tool for early detection and intervention. By preprocessing datasets, optimizing CNN architectures, and evaluating model efficacy, our goal is to empower healthcare professionals with a precise predictive solution, ultimately advancing cardiovascular health through innovative machine learning methodologies..</a:t>
            </a:r>
            <a:endParaRPr lang="en-IN" sz="23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a16="http://schemas.microsoft.com/office/drawing/2014/main" xmlns="" id="{F7CC7806-7A65-C1E7-46D4-9B8E4590554A}"/>
              </a:ext>
            </a:extLst>
          </p:cNvPr>
          <p:cNvSpPr txBox="1"/>
          <p:nvPr/>
        </p:nvSpPr>
        <p:spPr>
          <a:xfrm>
            <a:off x="914400" y="1643050"/>
            <a:ext cx="7897787" cy="5062924"/>
          </a:xfrm>
          <a:prstGeom prst="rect">
            <a:avLst/>
          </a:prstGeom>
          <a:noFill/>
        </p:spPr>
        <p:txBody>
          <a:bodyPr wrap="square">
            <a:spAutoFit/>
          </a:bodyPr>
          <a:lstStyle/>
          <a:p>
            <a:r>
              <a:rPr lang="en-US" sz="2300" dirty="0">
                <a:solidFill>
                  <a:srgbClr val="0D0D0D"/>
                </a:solidFill>
                <a:latin typeface="Times New Roman" panose="02020603050405020304" pitchFamily="18" charset="0"/>
                <a:cs typeface="Times New Roman" panose="02020603050405020304" pitchFamily="18" charset="0"/>
              </a:rPr>
              <a:t>The heart disease prediction project is a comprehensive endeavor aimed at leveraging machine learning techniques to develop a predictive model for diagnosing heart </a:t>
            </a:r>
            <a:r>
              <a:rPr lang="en-US" sz="2300" dirty="0" err="1" smtClean="0">
                <a:solidFill>
                  <a:srgbClr val="0D0D0D"/>
                </a:solidFill>
                <a:latin typeface="Times New Roman" panose="02020603050405020304" pitchFamily="18" charset="0"/>
                <a:cs typeface="Times New Roman" panose="02020603050405020304" pitchFamily="18" charset="0"/>
              </a:rPr>
              <a:t>disease.The</a:t>
            </a:r>
            <a:r>
              <a:rPr lang="en-US" sz="2300" dirty="0" smtClean="0">
                <a:solidFill>
                  <a:srgbClr val="0D0D0D"/>
                </a:solidFill>
                <a:latin typeface="Times New Roman" panose="02020603050405020304" pitchFamily="18" charset="0"/>
                <a:cs typeface="Times New Roman" panose="02020603050405020304" pitchFamily="18" charset="0"/>
              </a:rPr>
              <a:t> </a:t>
            </a:r>
            <a:r>
              <a:rPr lang="en-US" sz="2300" dirty="0">
                <a:solidFill>
                  <a:srgbClr val="0D0D0D"/>
                </a:solidFill>
                <a:latin typeface="Times New Roman" panose="02020603050405020304" pitchFamily="18" charset="0"/>
                <a:cs typeface="Times New Roman" panose="02020603050405020304" pitchFamily="18" charset="0"/>
              </a:rPr>
              <a:t>project begins by sourcing a diverse dataset comprising demographic information, clinical indicators, and physiological measurements of individuals. These features include age, sex, cholesterol levels, blood pressure readings, and various other attributes known to influence heart </a:t>
            </a:r>
            <a:r>
              <a:rPr lang="en-US" sz="2300" dirty="0" err="1" smtClean="0">
                <a:solidFill>
                  <a:srgbClr val="0D0D0D"/>
                </a:solidFill>
                <a:latin typeface="Times New Roman" panose="02020603050405020304" pitchFamily="18" charset="0"/>
                <a:cs typeface="Times New Roman" panose="02020603050405020304" pitchFamily="18" charset="0"/>
              </a:rPr>
              <a:t>health.Data</a:t>
            </a:r>
            <a:r>
              <a:rPr lang="en-US" sz="2300" dirty="0" smtClean="0">
                <a:solidFill>
                  <a:srgbClr val="0D0D0D"/>
                </a:solidFill>
                <a:latin typeface="Times New Roman" panose="02020603050405020304" pitchFamily="18" charset="0"/>
                <a:cs typeface="Times New Roman" panose="02020603050405020304" pitchFamily="18" charset="0"/>
              </a:rPr>
              <a:t> </a:t>
            </a:r>
            <a:r>
              <a:rPr lang="en-US" sz="2300" dirty="0">
                <a:solidFill>
                  <a:srgbClr val="0D0D0D"/>
                </a:solidFill>
                <a:latin typeface="Times New Roman" panose="02020603050405020304" pitchFamily="18" charset="0"/>
                <a:cs typeface="Times New Roman" panose="02020603050405020304" pitchFamily="18" charset="0"/>
              </a:rPr>
              <a:t>preprocessing is meticulously performed to handle missing values, encode categorical variables, and scale numerical features, ensuring the dataset's suitability for model training. </a:t>
            </a:r>
            <a:r>
              <a:rPr lang="en-US" sz="2300" dirty="0">
                <a:solidFill>
                  <a:srgbClr val="0D0D0D"/>
                </a:solidFill>
                <a:latin typeface="Times New Roman" panose="02020603050405020304" pitchFamily="18" charset="0"/>
                <a:cs typeface="Times New Roman" panose="02020603050405020304" pitchFamily="18" charset="0"/>
              </a:rPr>
              <a:t>Exploratory data analysis (EDA) techniques are then employed to gain insights into the dataset's characteristics, identify correlations, and guide feature selection.</a:t>
            </a:r>
          </a:p>
          <a:p>
            <a:pPr marL="342900" indent="-342900">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xmlns="" id="{F7CC7806-7A65-C1E7-46D4-9B8E4590554A}"/>
              </a:ext>
            </a:extLst>
          </p:cNvPr>
          <p:cNvSpPr txBox="1"/>
          <p:nvPr/>
        </p:nvSpPr>
        <p:spPr>
          <a:xfrm>
            <a:off x="914400" y="1731950"/>
            <a:ext cx="7897787" cy="4339650"/>
          </a:xfrm>
          <a:prstGeom prst="rect">
            <a:avLst/>
          </a:prstGeom>
          <a:noFill/>
        </p:spPr>
        <p:txBody>
          <a:bodyPr wrap="square">
            <a:spAutoFit/>
          </a:bodyPr>
          <a:lstStyle/>
          <a:p>
            <a:r>
              <a:rPr lang="en-US" sz="2300" dirty="0" smtClean="0">
                <a:solidFill>
                  <a:srgbClr val="0D0D0D"/>
                </a:solidFill>
                <a:latin typeface="Times New Roman" panose="02020603050405020304" pitchFamily="18" charset="0"/>
                <a:cs typeface="Times New Roman" panose="02020603050405020304" pitchFamily="18" charset="0"/>
              </a:rPr>
              <a:t>Multiple </a:t>
            </a:r>
            <a:r>
              <a:rPr lang="en-US" sz="2300" dirty="0">
                <a:solidFill>
                  <a:srgbClr val="0D0D0D"/>
                </a:solidFill>
                <a:latin typeface="Times New Roman" panose="02020603050405020304" pitchFamily="18" charset="0"/>
                <a:cs typeface="Times New Roman" panose="02020603050405020304" pitchFamily="18" charset="0"/>
              </a:rPr>
              <a:t>machine learning algorithms are explored for heart disease prediction, including Decision Trees, Naive </a:t>
            </a:r>
            <a:r>
              <a:rPr lang="en-US" sz="2300" dirty="0" err="1">
                <a:solidFill>
                  <a:srgbClr val="0D0D0D"/>
                </a:solidFill>
                <a:latin typeface="Times New Roman" panose="02020603050405020304" pitchFamily="18" charset="0"/>
                <a:cs typeface="Times New Roman" panose="02020603050405020304" pitchFamily="18" charset="0"/>
              </a:rPr>
              <a:t>Bayes</a:t>
            </a:r>
            <a:r>
              <a:rPr lang="en-US" sz="2300" dirty="0">
                <a:solidFill>
                  <a:srgbClr val="0D0D0D"/>
                </a:solidFill>
                <a:latin typeface="Times New Roman" panose="02020603050405020304" pitchFamily="18" charset="0"/>
                <a:cs typeface="Times New Roman" panose="02020603050405020304" pitchFamily="18" charset="0"/>
              </a:rPr>
              <a:t>, Logistic Regression, and </a:t>
            </a:r>
            <a:r>
              <a:rPr lang="en-US" sz="2300" dirty="0" err="1">
                <a:solidFill>
                  <a:srgbClr val="0D0D0D"/>
                </a:solidFill>
                <a:latin typeface="Times New Roman" panose="02020603050405020304" pitchFamily="18" charset="0"/>
                <a:cs typeface="Times New Roman" panose="02020603050405020304" pitchFamily="18" charset="0"/>
              </a:rPr>
              <a:t>XGBoost</a:t>
            </a:r>
            <a:r>
              <a:rPr lang="en-US" sz="2300" dirty="0">
                <a:solidFill>
                  <a:srgbClr val="0D0D0D"/>
                </a:solidFill>
                <a:latin typeface="Times New Roman" panose="02020603050405020304" pitchFamily="18" charset="0"/>
                <a:cs typeface="Times New Roman" panose="02020603050405020304" pitchFamily="18" charset="0"/>
              </a:rPr>
              <a:t>. Additionally, advanced deep learning techniques such as </a:t>
            </a:r>
            <a:r>
              <a:rPr lang="en-US" sz="2300" dirty="0" err="1">
                <a:solidFill>
                  <a:srgbClr val="0D0D0D"/>
                </a:solidFill>
                <a:latin typeface="Times New Roman" panose="02020603050405020304" pitchFamily="18" charset="0"/>
                <a:cs typeface="Times New Roman" panose="02020603050405020304" pitchFamily="18" charset="0"/>
              </a:rPr>
              <a:t>Convolutional</a:t>
            </a:r>
            <a:r>
              <a:rPr lang="en-US" sz="2300" dirty="0">
                <a:solidFill>
                  <a:srgbClr val="0D0D0D"/>
                </a:solidFill>
                <a:latin typeface="Times New Roman" panose="02020603050405020304" pitchFamily="18" charset="0"/>
                <a:cs typeface="Times New Roman" panose="02020603050405020304" pitchFamily="18" charset="0"/>
              </a:rPr>
              <a:t> Neural Networks (CNNs) are employed to effectively capture spatial patterns and relationships within the data.</a:t>
            </a:r>
          </a:p>
          <a:p>
            <a:r>
              <a:rPr lang="en-US" sz="2300" dirty="0">
                <a:solidFill>
                  <a:srgbClr val="0D0D0D"/>
                </a:solidFill>
                <a:latin typeface="Times New Roman" panose="02020603050405020304" pitchFamily="18" charset="0"/>
                <a:cs typeface="Times New Roman" panose="02020603050405020304" pitchFamily="18" charset="0"/>
              </a:rPr>
              <a:t>The CNN architecture is carefully designed, comprising </a:t>
            </a:r>
            <a:r>
              <a:rPr lang="en-US" sz="2300" dirty="0" err="1">
                <a:solidFill>
                  <a:srgbClr val="0D0D0D"/>
                </a:solidFill>
                <a:latin typeface="Times New Roman" panose="02020603050405020304" pitchFamily="18" charset="0"/>
                <a:cs typeface="Times New Roman" panose="02020603050405020304" pitchFamily="18" charset="0"/>
              </a:rPr>
              <a:t>convolutional</a:t>
            </a:r>
            <a:r>
              <a:rPr lang="en-US" sz="2300" dirty="0">
                <a:solidFill>
                  <a:srgbClr val="0D0D0D"/>
                </a:solidFill>
                <a:latin typeface="Times New Roman" panose="02020603050405020304" pitchFamily="18" charset="0"/>
                <a:cs typeface="Times New Roman" panose="02020603050405020304" pitchFamily="18" charset="0"/>
              </a:rPr>
              <a:t> layers for feature extraction, pooling layers for dimensionality reduction, and fully connected layers for classification. The model is trained using a combination of training and validation data, with </a:t>
            </a:r>
            <a:r>
              <a:rPr lang="en-US" sz="2300" dirty="0" err="1">
                <a:solidFill>
                  <a:srgbClr val="0D0D0D"/>
                </a:solidFill>
                <a:latin typeface="Times New Roman" panose="02020603050405020304" pitchFamily="18" charset="0"/>
                <a:cs typeface="Times New Roman" panose="02020603050405020304" pitchFamily="18" charset="0"/>
              </a:rPr>
              <a:t>hyperparameter</a:t>
            </a:r>
            <a:r>
              <a:rPr lang="en-US" sz="2300" dirty="0">
                <a:solidFill>
                  <a:srgbClr val="0D0D0D"/>
                </a:solidFill>
                <a:latin typeface="Times New Roman" panose="02020603050405020304" pitchFamily="18" charset="0"/>
                <a:cs typeface="Times New Roman" panose="02020603050405020304" pitchFamily="18" charset="0"/>
              </a:rPr>
              <a:t> tuning and optimization techniques applied to enhance performance</a:t>
            </a:r>
            <a:r>
              <a:rPr lang="en-US" sz="2300" dirty="0" smtClean="0">
                <a:solidFill>
                  <a:srgbClr val="0D0D0D"/>
                </a:solidFill>
                <a:latin typeface="Times New Roman" panose="02020603050405020304" pitchFamily="18" charset="0"/>
                <a:cs typeface="Times New Roman" panose="02020603050405020304" pitchFamily="18" charset="0"/>
              </a:rPr>
              <a:t>.</a:t>
            </a:r>
            <a:endParaRPr lang="en-US" sz="23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TextBox 11">
            <a:extLst>
              <a:ext uri="{FF2B5EF4-FFF2-40B4-BE49-F238E27FC236}">
                <a16:creationId xmlns:a16="http://schemas.microsoft.com/office/drawing/2014/main" xmlns="" id="{F7CC7806-7A65-C1E7-46D4-9B8E4590554A}"/>
              </a:ext>
            </a:extLst>
          </p:cNvPr>
          <p:cNvSpPr txBox="1"/>
          <p:nvPr/>
        </p:nvSpPr>
        <p:spPr>
          <a:xfrm>
            <a:off x="914400" y="1731950"/>
            <a:ext cx="7897787" cy="3293209"/>
          </a:xfrm>
          <a:prstGeom prst="rect">
            <a:avLst/>
          </a:prstGeom>
          <a:noFill/>
        </p:spPr>
        <p:txBody>
          <a:bodyPr wrap="square">
            <a:spAutoFit/>
          </a:bodyPr>
          <a:lstStyle/>
          <a:p>
            <a:r>
              <a:rPr lang="en-US" sz="2300" dirty="0" smtClean="0">
                <a:solidFill>
                  <a:srgbClr val="0D0D0D"/>
                </a:solidFill>
                <a:latin typeface="Times New Roman" panose="02020603050405020304" pitchFamily="18" charset="0"/>
                <a:cs typeface="Times New Roman" panose="02020603050405020304" pitchFamily="18" charset="0"/>
              </a:rPr>
              <a:t>Throughout </a:t>
            </a:r>
            <a:r>
              <a:rPr lang="en-US" sz="2300" dirty="0">
                <a:solidFill>
                  <a:srgbClr val="0D0D0D"/>
                </a:solidFill>
                <a:latin typeface="Times New Roman" panose="02020603050405020304" pitchFamily="18" charset="0"/>
                <a:cs typeface="Times New Roman" panose="02020603050405020304" pitchFamily="18" charset="0"/>
              </a:rPr>
              <a:t>the training process, model performance is rigorously evaluated using various metrics such as accuracy, precision, recall, and F1-score. </a:t>
            </a:r>
            <a:r>
              <a:rPr lang="en-US" sz="2300" dirty="0">
                <a:solidFill>
                  <a:srgbClr val="0D0D0D"/>
                </a:solidFill>
                <a:latin typeface="Times New Roman" panose="02020603050405020304" pitchFamily="18" charset="0"/>
                <a:cs typeface="Times New Roman" panose="02020603050405020304" pitchFamily="18" charset="0"/>
              </a:rPr>
              <a:t>Cross-validation techniques are employed to ensure the model's generalization ability and prevent </a:t>
            </a:r>
            <a:r>
              <a:rPr lang="en-US" sz="2300" dirty="0" err="1">
                <a:solidFill>
                  <a:srgbClr val="0D0D0D"/>
                </a:solidFill>
                <a:latin typeface="Times New Roman" panose="02020603050405020304" pitchFamily="18" charset="0"/>
                <a:cs typeface="Times New Roman" panose="02020603050405020304" pitchFamily="18" charset="0"/>
              </a:rPr>
              <a:t>overfitting</a:t>
            </a:r>
            <a:r>
              <a:rPr lang="en-US" sz="2300" dirty="0">
                <a:solidFill>
                  <a:srgbClr val="0D0D0D"/>
                </a:solidFill>
                <a:latin typeface="Times New Roman" panose="02020603050405020304" pitchFamily="18" charset="0"/>
                <a:cs typeface="Times New Roman" panose="02020603050405020304" pitchFamily="18" charset="0"/>
              </a:rPr>
              <a:t>.</a:t>
            </a:r>
          </a:p>
          <a:p>
            <a:r>
              <a:rPr lang="en-US" sz="2300" dirty="0">
                <a:solidFill>
                  <a:srgbClr val="0D0D0D"/>
                </a:solidFill>
                <a:latin typeface="Times New Roman" panose="02020603050405020304" pitchFamily="18" charset="0"/>
                <a:cs typeface="Times New Roman" panose="02020603050405020304" pitchFamily="18" charset="0"/>
              </a:rPr>
              <a:t>Once trained and evaluated, the model's performance is further validated using an independent test set to assess its real-world effectiveness. Continuous monitoring and maintenance of the deployed model ensure its reliability and relevance over time.</a:t>
            </a:r>
          </a:p>
          <a:p>
            <a:pPr marL="342900" indent="-342900">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25778" y="-7635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365117"/>
            <a:ext cx="2181225" cy="485775"/>
          </a:xfrm>
          <a:prstGeom prst="rect">
            <a:avLst/>
          </a:prstGeom>
        </p:spPr>
      </p:pic>
      <p:sp>
        <p:nvSpPr>
          <p:cNvPr id="7" name="object 7"/>
          <p:cNvSpPr txBox="1"/>
          <p:nvPr/>
        </p:nvSpPr>
        <p:spPr>
          <a:xfrm>
            <a:off x="739775" y="6666254"/>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TextBox 9">
            <a:extLst>
              <a:ext uri="{FF2B5EF4-FFF2-40B4-BE49-F238E27FC236}">
                <a16:creationId xmlns:a16="http://schemas.microsoft.com/office/drawing/2014/main" xmlns="" id="{F9D9EEA3-FF8E-D920-0075-C61803DDF9A0}"/>
              </a:ext>
            </a:extLst>
          </p:cNvPr>
          <p:cNvSpPr txBox="1"/>
          <p:nvPr/>
        </p:nvSpPr>
        <p:spPr>
          <a:xfrm>
            <a:off x="494548" y="1166656"/>
            <a:ext cx="8954252" cy="4493538"/>
          </a:xfrm>
          <a:prstGeom prst="rect">
            <a:avLst/>
          </a:prstGeom>
          <a:noFill/>
        </p:spPr>
        <p:txBody>
          <a:bodyPr wrap="square">
            <a:spAutoFit/>
          </a:bodyPr>
          <a:lstStyle/>
          <a:p>
            <a:pPr marL="457200" indent="-457200">
              <a:buAutoNum type="arabicPeriod"/>
            </a:pPr>
            <a:r>
              <a:rPr lang="en-US" sz="2200" b="1" dirty="0" smtClean="0">
                <a:solidFill>
                  <a:srgbClr val="0D0D0D"/>
                </a:solidFill>
                <a:latin typeface="Times New Roman" panose="02020603050405020304" pitchFamily="18" charset="0"/>
                <a:cs typeface="Times New Roman" panose="02020603050405020304" pitchFamily="18" charset="0"/>
              </a:rPr>
              <a:t>Patients</a:t>
            </a:r>
            <a:r>
              <a:rPr lang="en-US" sz="2200" b="1" dirty="0">
                <a:solidFill>
                  <a:srgbClr val="0D0D0D"/>
                </a:solidFill>
                <a:latin typeface="Times New Roman" panose="02020603050405020304" pitchFamily="18" charset="0"/>
                <a:cs typeface="Times New Roman" panose="02020603050405020304" pitchFamily="18" charset="0"/>
              </a:rPr>
              <a:t>: </a:t>
            </a:r>
            <a:r>
              <a:rPr lang="en-US" sz="2200" dirty="0" smtClean="0">
                <a:solidFill>
                  <a:srgbClr val="0D0D0D"/>
                </a:solidFill>
                <a:latin typeface="Times New Roman" panose="02020603050405020304" pitchFamily="18" charset="0"/>
                <a:cs typeface="Times New Roman" panose="02020603050405020304" pitchFamily="18" charset="0"/>
              </a:rPr>
              <a:t>Individuals seeking early detection and diagnosis of heart diseases for proactive health management and timely intervention to improve their well-being and quality of life.</a:t>
            </a:r>
          </a:p>
          <a:p>
            <a:pPr marL="457200" indent="-457200">
              <a:buAutoNum type="arabicPeriod"/>
            </a:pPr>
            <a:endParaRPr lang="en-US" sz="2200" dirty="0" smtClean="0">
              <a:solidFill>
                <a:srgbClr val="0D0D0D"/>
              </a:solidFill>
              <a:latin typeface="Times New Roman" panose="02020603050405020304" pitchFamily="18" charset="0"/>
              <a:cs typeface="Times New Roman" panose="02020603050405020304" pitchFamily="18" charset="0"/>
            </a:endParaRPr>
          </a:p>
          <a:p>
            <a:pPr marL="457200" indent="-457200">
              <a:buAutoNum type="arabicPeriod"/>
            </a:pPr>
            <a:r>
              <a:rPr lang="en-US" sz="2200" b="1" dirty="0" smtClean="0">
                <a:solidFill>
                  <a:srgbClr val="0D0D0D"/>
                </a:solidFill>
                <a:latin typeface="Times New Roman" panose="02020603050405020304" pitchFamily="18" charset="0"/>
                <a:cs typeface="Times New Roman" panose="02020603050405020304" pitchFamily="18" charset="0"/>
              </a:rPr>
              <a:t>Healthcare </a:t>
            </a:r>
            <a:r>
              <a:rPr lang="en-US" sz="2200" b="1" dirty="0">
                <a:solidFill>
                  <a:srgbClr val="0D0D0D"/>
                </a:solidFill>
                <a:latin typeface="Times New Roman" panose="02020603050405020304" pitchFamily="18" charset="0"/>
                <a:cs typeface="Times New Roman" panose="02020603050405020304" pitchFamily="18" charset="0"/>
              </a:rPr>
              <a:t>Professionals: </a:t>
            </a:r>
            <a:r>
              <a:rPr lang="en-US" sz="2200" dirty="0" smtClean="0">
                <a:solidFill>
                  <a:srgbClr val="0D0D0D"/>
                </a:solidFill>
                <a:latin typeface="Times New Roman" panose="02020603050405020304" pitchFamily="18" charset="0"/>
                <a:cs typeface="Times New Roman" panose="02020603050405020304" pitchFamily="18" charset="0"/>
              </a:rPr>
              <a:t>Doctors, cardiologists, and medical practitioners who utilize the system as a diagnostic aid to make informed decisions, provide personalized patient care, and optimize treatment plans for individuals with heart conditions.</a:t>
            </a:r>
          </a:p>
          <a:p>
            <a:pPr marL="457200" indent="-457200">
              <a:buAutoNum type="arabicPeriod"/>
            </a:pPr>
            <a:endParaRPr lang="en-US" sz="2200" dirty="0" smtClean="0">
              <a:solidFill>
                <a:srgbClr val="0D0D0D"/>
              </a:solidFill>
              <a:latin typeface="Times New Roman" panose="02020603050405020304" pitchFamily="18" charset="0"/>
              <a:cs typeface="Times New Roman" panose="02020603050405020304" pitchFamily="18" charset="0"/>
            </a:endParaRPr>
          </a:p>
          <a:p>
            <a:pPr marL="457200" indent="-457200">
              <a:buAutoNum type="arabicPeriod"/>
            </a:pPr>
            <a:r>
              <a:rPr lang="en-US" sz="2200" b="1" dirty="0" smtClean="0">
                <a:solidFill>
                  <a:srgbClr val="0D0D0D"/>
                </a:solidFill>
                <a:latin typeface="Times New Roman" panose="02020603050405020304" pitchFamily="18" charset="0"/>
                <a:cs typeface="Times New Roman" panose="02020603050405020304" pitchFamily="18" charset="0"/>
              </a:rPr>
              <a:t>Medical </a:t>
            </a:r>
            <a:r>
              <a:rPr lang="en-US" sz="2200" b="1" dirty="0">
                <a:solidFill>
                  <a:srgbClr val="0D0D0D"/>
                </a:solidFill>
                <a:latin typeface="Times New Roman" panose="02020603050405020304" pitchFamily="18" charset="0"/>
                <a:cs typeface="Times New Roman" panose="02020603050405020304" pitchFamily="18" charset="0"/>
              </a:rPr>
              <a:t>Researchers: </a:t>
            </a:r>
            <a:r>
              <a:rPr lang="en-US" sz="2200" dirty="0" smtClean="0">
                <a:solidFill>
                  <a:srgbClr val="0D0D0D"/>
                </a:solidFill>
                <a:latin typeface="Times New Roman" panose="02020603050405020304" pitchFamily="18" charset="0"/>
                <a:cs typeface="Times New Roman" panose="02020603050405020304" pitchFamily="18" charset="0"/>
              </a:rPr>
              <a:t>Professionals conducting studies or clinical trials related to heart diseases, who leverage the system for analysis and </a:t>
            </a:r>
            <a:r>
              <a:rPr lang="en-US" sz="2200" dirty="0">
                <a:solidFill>
                  <a:srgbClr val="0D0D0D"/>
                </a:solidFill>
                <a:latin typeface="Times New Roman" panose="02020603050405020304" pitchFamily="18" charset="0"/>
                <a:cs typeface="Times New Roman" panose="02020603050405020304" pitchFamily="18" charset="0"/>
              </a:rPr>
              <a:t>interpretation of medical data to advance research initiatives and develop innovative treatment strategies</a:t>
            </a:r>
            <a:r>
              <a:rPr lang="en-US" sz="2200" dirty="0" smtClean="0">
                <a:solidFill>
                  <a:srgbClr val="0D0D0D"/>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25778" y="-7635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9</a:t>
            </a:fld>
            <a:endParaRPr spc="-50" dirty="0"/>
          </a:p>
        </p:txBody>
      </p:sp>
      <p:sp>
        <p:nvSpPr>
          <p:cNvPr id="10" name="TextBox 9">
            <a:extLst>
              <a:ext uri="{FF2B5EF4-FFF2-40B4-BE49-F238E27FC236}">
                <a16:creationId xmlns:a16="http://schemas.microsoft.com/office/drawing/2014/main" xmlns="" id="{F9D9EEA3-FF8E-D920-0075-C61803DDF9A0}"/>
              </a:ext>
            </a:extLst>
          </p:cNvPr>
          <p:cNvSpPr txBox="1"/>
          <p:nvPr/>
        </p:nvSpPr>
        <p:spPr>
          <a:xfrm>
            <a:off x="494548" y="1166656"/>
            <a:ext cx="8954252" cy="3831818"/>
          </a:xfrm>
          <a:prstGeom prst="rect">
            <a:avLst/>
          </a:prstGeom>
          <a:noFill/>
        </p:spPr>
        <p:txBody>
          <a:bodyPr wrap="square">
            <a:spAutoFit/>
          </a:bodyPr>
          <a:lstStyle/>
          <a:p>
            <a:pPr marL="457200" indent="-457200"/>
            <a:endParaRPr lang="en-US" sz="2200" dirty="0">
              <a:solidFill>
                <a:srgbClr val="0D0D0D"/>
              </a:solidFill>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sz="2200" b="1" dirty="0">
                <a:solidFill>
                  <a:srgbClr val="0D0D0D"/>
                </a:solidFill>
                <a:latin typeface="Times New Roman" panose="02020603050405020304" pitchFamily="18" charset="0"/>
                <a:cs typeface="Times New Roman" panose="02020603050405020304" pitchFamily="18" charset="0"/>
              </a:rPr>
              <a:t>Healthcare Institutions: </a:t>
            </a:r>
            <a:r>
              <a:rPr lang="en-US" sz="2200" dirty="0">
                <a:solidFill>
                  <a:srgbClr val="0D0D0D"/>
                </a:solidFill>
                <a:latin typeface="Times New Roman" panose="02020603050405020304" pitchFamily="18" charset="0"/>
                <a:cs typeface="Times New Roman" panose="02020603050405020304" pitchFamily="18" charset="0"/>
              </a:rPr>
              <a:t>Hospitals, clinics, and medical centers that integrate the system into their diagnostic workflows to enhance accuracy and efficiency in detecting and managing heart conditions, thereby improving patient outcomes and optimizing healthcare delivery</a:t>
            </a:r>
            <a:r>
              <a:rPr lang="en-US" sz="2200" dirty="0" smtClean="0">
                <a:solidFill>
                  <a:srgbClr val="0D0D0D"/>
                </a:solidFill>
                <a:latin typeface="Times New Roman" panose="02020603050405020304" pitchFamily="18" charset="0"/>
                <a:cs typeface="Times New Roman" panose="02020603050405020304" pitchFamily="18" charset="0"/>
              </a:rPr>
              <a:t>.</a:t>
            </a:r>
          </a:p>
          <a:p>
            <a:pPr marL="457200" indent="-457200">
              <a:buFont typeface="+mj-lt"/>
              <a:buAutoNum type="arabicPeriod" startAt="4"/>
            </a:pPr>
            <a:endParaRPr lang="en-US" sz="2200" dirty="0" smtClean="0">
              <a:solidFill>
                <a:srgbClr val="0D0D0D"/>
              </a:solidFill>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sz="2200" b="1" dirty="0" smtClean="0">
                <a:solidFill>
                  <a:srgbClr val="0D0D0D"/>
                </a:solidFill>
                <a:latin typeface="Times New Roman" panose="02020603050405020304" pitchFamily="18" charset="0"/>
                <a:cs typeface="Times New Roman" panose="02020603050405020304" pitchFamily="18" charset="0"/>
              </a:rPr>
              <a:t>Healthcare </a:t>
            </a:r>
            <a:r>
              <a:rPr lang="en-US" sz="2200" b="1" dirty="0">
                <a:solidFill>
                  <a:srgbClr val="0D0D0D"/>
                </a:solidFill>
                <a:latin typeface="Times New Roman" panose="02020603050405020304" pitchFamily="18" charset="0"/>
                <a:cs typeface="Times New Roman" panose="02020603050405020304" pitchFamily="18" charset="0"/>
              </a:rPr>
              <a:t>Technology Companies: </a:t>
            </a:r>
            <a:r>
              <a:rPr lang="en-US" sz="2200" dirty="0">
                <a:solidFill>
                  <a:srgbClr val="0D0D0D"/>
                </a:solidFill>
                <a:latin typeface="Times New Roman" panose="02020603050405020304" pitchFamily="18" charset="0"/>
                <a:cs typeface="Times New Roman" panose="02020603050405020304" pitchFamily="18" charset="0"/>
              </a:rPr>
              <a:t>Organizations developing and offering healthcare technology solutions, who incorporate the system into their products or services to enhance patient care, promote cardiovascular health, and contribute to advancements in medical technology.</a:t>
            </a:r>
          </a:p>
          <a:p>
            <a:pPr marL="285750" indent="-285750">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1250</Words>
  <Application>Microsoft Office PowerPoint</Application>
  <PresentationFormat>Custom</PresentationFormat>
  <Paragraphs>106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PROJECT TITLE</vt:lpstr>
      <vt:lpstr>AGENDA</vt:lpstr>
      <vt:lpstr>PROBLEM STATEMENT</vt:lpstr>
      <vt:lpstr>PROJECT OVERVIEW</vt:lpstr>
      <vt:lpstr>PROJECT OVERVIEW</vt:lpstr>
      <vt:lpstr>PROJECT OVERVIEW</vt:lpstr>
      <vt:lpstr>WHO ARE THE END USERS?</vt:lpstr>
      <vt:lpstr>WHO ARE THE END USERS?</vt:lpstr>
      <vt:lpstr>SOLUTION:    </vt:lpstr>
      <vt:lpstr>   </vt:lpstr>
      <vt:lpstr>THE WOW IN YOUR SOLUTION</vt:lpstr>
      <vt:lpstr>MODELLING</vt:lpstr>
      <vt:lpstr>Slide 14</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TAMILSELVAN M A</dc:creator>
  <cp:lastModifiedBy>VINAYAGA</cp:lastModifiedBy>
  <cp:revision>12</cp:revision>
  <dcterms:created xsi:type="dcterms:W3CDTF">2024-04-03T15:53:18Z</dcterms:created>
  <dcterms:modified xsi:type="dcterms:W3CDTF">2024-04-04T18:22:00Z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