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41"/>
  </p:notesMasterIdLst>
  <p:handoutMasterIdLst>
    <p:handoutMasterId r:id="rId42"/>
  </p:handoutMasterIdLst>
  <p:sldIdLst>
    <p:sldId id="257" r:id="rId3"/>
    <p:sldId id="258" r:id="rId4"/>
    <p:sldId id="305" r:id="rId5"/>
    <p:sldId id="304"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5" r:id="rId21"/>
    <p:sldId id="286" r:id="rId22"/>
    <p:sldId id="287" r:id="rId23"/>
    <p:sldId id="290" r:id="rId24"/>
    <p:sldId id="289" r:id="rId25"/>
    <p:sldId id="288" r:id="rId26"/>
    <p:sldId id="291" r:id="rId27"/>
    <p:sldId id="292" r:id="rId28"/>
    <p:sldId id="293" r:id="rId29"/>
    <p:sldId id="294" r:id="rId30"/>
    <p:sldId id="295" r:id="rId31"/>
    <p:sldId id="296" r:id="rId32"/>
    <p:sldId id="297" r:id="rId33"/>
    <p:sldId id="298" r:id="rId34"/>
    <p:sldId id="299" r:id="rId35"/>
    <p:sldId id="300" r:id="rId36"/>
    <p:sldId id="301" r:id="rId37"/>
    <p:sldId id="261" r:id="rId38"/>
    <p:sldId id="303" r:id="rId39"/>
    <p:sldId id="26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426"/>
      </p:cViewPr>
      <p:guideLst/>
    </p:cSldViewPr>
  </p:slideViewPr>
  <p:notesTextViewPr>
    <p:cViewPr>
      <p:scale>
        <a:sx n="1" d="1"/>
        <a:sy n="1" d="1"/>
      </p:scale>
      <p:origin x="0" y="0"/>
    </p:cViewPr>
  </p:notesTextViewPr>
  <p:notesViewPr>
    <p:cSldViewPr snapToGrid="0" showGuides="1">
      <p:cViewPr varScale="1">
        <p:scale>
          <a:sx n="95" d="100"/>
          <a:sy n="95" d="100"/>
        </p:scale>
        <p:origin x="272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9A6D8C-04AB-4364-A5FA-3D598B40C630}" type="doc">
      <dgm:prSet loTypeId="urn:microsoft.com/office/officeart/2005/8/layout/chevron2" loCatId="process" qsTypeId="urn:microsoft.com/office/officeart/2005/8/quickstyle/simple2" qsCatId="simple" csTypeId="urn:microsoft.com/office/officeart/2005/8/colors/colorful1" csCatId="colorful" phldr="1"/>
      <dgm:spPr/>
      <dgm:t>
        <a:bodyPr/>
        <a:lstStyle/>
        <a:p>
          <a:endParaRPr lang="en-US"/>
        </a:p>
      </dgm:t>
    </dgm:pt>
    <dgm:pt modelId="{C41EA2C4-6F5F-4301-8AB0-597E41AC401F}">
      <dgm:prSet phldrT="[Text]" custT="1"/>
      <dgm:spPr/>
      <dgm:t>
        <a:bodyPr/>
        <a:lstStyle/>
        <a:p>
          <a:r>
            <a:rPr lang="tr-TR" sz="1000" dirty="0" smtClean="0">
              <a:solidFill>
                <a:schemeClr val="tx2">
                  <a:lumMod val="65000"/>
                  <a:lumOff val="35000"/>
                </a:schemeClr>
              </a:solidFill>
              <a:latin typeface="Candara" panose="020E0502030303020204" pitchFamily="34" charset="0"/>
            </a:rPr>
            <a:t>Problem Formülasyonu</a:t>
          </a:r>
          <a:endParaRPr lang="en-US" sz="1000" dirty="0">
            <a:solidFill>
              <a:schemeClr val="tx2">
                <a:lumMod val="65000"/>
                <a:lumOff val="35000"/>
              </a:schemeClr>
            </a:solidFill>
            <a:latin typeface="Candara" panose="020E0502030303020204" pitchFamily="34" charset="0"/>
          </a:endParaRPr>
        </a:p>
      </dgm:t>
    </dgm:pt>
    <dgm:pt modelId="{AB78206C-0F6E-42EA-9A06-899FA8809B11}" type="parTrans" cxnId="{303762C1-C455-4A2B-81C8-0DE5B2B2C180}">
      <dgm:prSet/>
      <dgm:spPr/>
      <dgm:t>
        <a:bodyPr/>
        <a:lstStyle/>
        <a:p>
          <a:endParaRPr lang="en-US">
            <a:latin typeface="Candara" panose="020E0502030303020204" pitchFamily="34" charset="0"/>
          </a:endParaRPr>
        </a:p>
      </dgm:t>
    </dgm:pt>
    <dgm:pt modelId="{56D0B32F-4170-496F-A92D-1CBF5C28626D}" type="sibTrans" cxnId="{303762C1-C455-4A2B-81C8-0DE5B2B2C180}">
      <dgm:prSet/>
      <dgm:spPr/>
      <dgm:t>
        <a:bodyPr/>
        <a:lstStyle/>
        <a:p>
          <a:endParaRPr lang="en-US">
            <a:latin typeface="Candara" panose="020E0502030303020204" pitchFamily="34" charset="0"/>
          </a:endParaRPr>
        </a:p>
      </dgm:t>
    </dgm:pt>
    <dgm:pt modelId="{593B0A63-3D39-4514-8CB0-11F8D7F413CC}">
      <dgm:prSet phldrT="[Text]" custT="1"/>
      <dgm:spPr/>
      <dgm:t>
        <a:bodyPr/>
        <a:lstStyle/>
        <a:p>
          <a:r>
            <a:rPr lang="tr-TR" sz="1400" dirty="0" smtClean="0">
              <a:latin typeface="Candara" panose="020E0502030303020204" pitchFamily="34" charset="0"/>
            </a:rPr>
            <a:t>Hedeflere Göre Problemin Nasıl İfade Edileceğini Kestir</a:t>
          </a:r>
          <a:endParaRPr lang="en-US" sz="1400" dirty="0">
            <a:latin typeface="Candara" panose="020E0502030303020204" pitchFamily="34" charset="0"/>
          </a:endParaRPr>
        </a:p>
      </dgm:t>
    </dgm:pt>
    <dgm:pt modelId="{276BE85A-4964-4EF6-B120-8BDFE7086AA4}" type="parTrans" cxnId="{288526DE-4C13-4883-A7AB-BA81C6D70A79}">
      <dgm:prSet/>
      <dgm:spPr/>
      <dgm:t>
        <a:bodyPr/>
        <a:lstStyle/>
        <a:p>
          <a:endParaRPr lang="en-US">
            <a:latin typeface="Candara" panose="020E0502030303020204" pitchFamily="34" charset="0"/>
          </a:endParaRPr>
        </a:p>
      </dgm:t>
    </dgm:pt>
    <dgm:pt modelId="{77631057-74D9-4DFD-9FCC-8D63A21BB89E}" type="sibTrans" cxnId="{288526DE-4C13-4883-A7AB-BA81C6D70A79}">
      <dgm:prSet/>
      <dgm:spPr/>
      <dgm:t>
        <a:bodyPr/>
        <a:lstStyle/>
        <a:p>
          <a:endParaRPr lang="en-US">
            <a:latin typeface="Candara" panose="020E0502030303020204" pitchFamily="34" charset="0"/>
          </a:endParaRPr>
        </a:p>
      </dgm:t>
    </dgm:pt>
    <dgm:pt modelId="{EA52E5F4-D402-4CC5-AE62-9F25D45FD277}">
      <dgm:prSet phldrT="[Text]" custT="1"/>
      <dgm:spPr/>
      <dgm:t>
        <a:bodyPr/>
        <a:lstStyle/>
        <a:p>
          <a:r>
            <a:rPr lang="tr-TR" sz="1000" dirty="0" smtClean="0">
              <a:solidFill>
                <a:schemeClr val="tx2">
                  <a:lumMod val="65000"/>
                  <a:lumOff val="35000"/>
                </a:schemeClr>
              </a:solidFill>
              <a:latin typeface="Candara" panose="020E0502030303020204" pitchFamily="34" charset="0"/>
            </a:rPr>
            <a:t>Veri Topla</a:t>
          </a:r>
          <a:endParaRPr lang="en-US" sz="1000" dirty="0">
            <a:solidFill>
              <a:schemeClr val="tx2">
                <a:lumMod val="65000"/>
                <a:lumOff val="35000"/>
              </a:schemeClr>
            </a:solidFill>
            <a:latin typeface="Candara" panose="020E0502030303020204" pitchFamily="34" charset="0"/>
          </a:endParaRPr>
        </a:p>
      </dgm:t>
    </dgm:pt>
    <dgm:pt modelId="{08BBC46C-6D13-444F-9D6A-0ED78D227924}" type="parTrans" cxnId="{0BDA45A4-1745-45C6-8B6B-85F67D83BE59}">
      <dgm:prSet/>
      <dgm:spPr/>
      <dgm:t>
        <a:bodyPr/>
        <a:lstStyle/>
        <a:p>
          <a:endParaRPr lang="en-US">
            <a:latin typeface="Candara" panose="020E0502030303020204" pitchFamily="34" charset="0"/>
          </a:endParaRPr>
        </a:p>
      </dgm:t>
    </dgm:pt>
    <dgm:pt modelId="{03A23D22-2BB2-4135-AC5B-1833828E3819}" type="sibTrans" cxnId="{0BDA45A4-1745-45C6-8B6B-85F67D83BE59}">
      <dgm:prSet/>
      <dgm:spPr/>
      <dgm:t>
        <a:bodyPr/>
        <a:lstStyle/>
        <a:p>
          <a:endParaRPr lang="en-US">
            <a:latin typeface="Candara" panose="020E0502030303020204" pitchFamily="34" charset="0"/>
          </a:endParaRPr>
        </a:p>
      </dgm:t>
    </dgm:pt>
    <dgm:pt modelId="{4860DB37-8314-437E-91E8-B60E21064F81}">
      <dgm:prSet phldrT="[Text]" custT="1"/>
      <dgm:spPr/>
      <dgm:t>
        <a:bodyPr/>
        <a:lstStyle/>
        <a:p>
          <a:r>
            <a:rPr lang="tr-TR" sz="1400" dirty="0" smtClean="0">
              <a:latin typeface="Candara" panose="020E0502030303020204" pitchFamily="34" charset="0"/>
            </a:rPr>
            <a:t>Problemin modellenmesi için uygun veriyi belirle</a:t>
          </a:r>
          <a:endParaRPr lang="en-US" sz="1400" dirty="0">
            <a:latin typeface="Candara" panose="020E0502030303020204" pitchFamily="34" charset="0"/>
          </a:endParaRPr>
        </a:p>
      </dgm:t>
    </dgm:pt>
    <dgm:pt modelId="{E244A288-E3C7-4461-BE2F-B9DF41559BE9}" type="parTrans" cxnId="{AD678E33-7656-4CDC-B7D9-17A865957253}">
      <dgm:prSet/>
      <dgm:spPr/>
      <dgm:t>
        <a:bodyPr/>
        <a:lstStyle/>
        <a:p>
          <a:endParaRPr lang="en-US">
            <a:latin typeface="Candara" panose="020E0502030303020204" pitchFamily="34" charset="0"/>
          </a:endParaRPr>
        </a:p>
      </dgm:t>
    </dgm:pt>
    <dgm:pt modelId="{7E7FD489-FBB6-4FAA-B86D-2808E420CC20}" type="sibTrans" cxnId="{AD678E33-7656-4CDC-B7D9-17A865957253}">
      <dgm:prSet/>
      <dgm:spPr/>
      <dgm:t>
        <a:bodyPr/>
        <a:lstStyle/>
        <a:p>
          <a:endParaRPr lang="en-US">
            <a:latin typeface="Candara" panose="020E0502030303020204" pitchFamily="34" charset="0"/>
          </a:endParaRPr>
        </a:p>
      </dgm:t>
    </dgm:pt>
    <dgm:pt modelId="{E446DAD9-7800-4B30-9271-7CB33FF84B4B}">
      <dgm:prSet phldrT="[Text]" custT="1"/>
      <dgm:spPr/>
      <dgm:t>
        <a:bodyPr/>
        <a:lstStyle/>
        <a:p>
          <a:r>
            <a:rPr lang="tr-TR" sz="1400" dirty="0" smtClean="0">
              <a:latin typeface="Candara" panose="020E0502030303020204" pitchFamily="34" charset="0"/>
            </a:rPr>
            <a:t>Veriyi toplamak ve depolamak için araçları geliştir</a:t>
          </a:r>
          <a:endParaRPr lang="en-US" sz="1400" dirty="0">
            <a:latin typeface="Candara" panose="020E0502030303020204" pitchFamily="34" charset="0"/>
          </a:endParaRPr>
        </a:p>
      </dgm:t>
    </dgm:pt>
    <dgm:pt modelId="{926E9AF8-11F4-4B26-9686-427855ECB834}" type="parTrans" cxnId="{8AE28742-E480-4DBF-8CF3-D2FA1CEBA7C1}">
      <dgm:prSet/>
      <dgm:spPr/>
      <dgm:t>
        <a:bodyPr/>
        <a:lstStyle/>
        <a:p>
          <a:endParaRPr lang="en-US">
            <a:latin typeface="Candara" panose="020E0502030303020204" pitchFamily="34" charset="0"/>
          </a:endParaRPr>
        </a:p>
      </dgm:t>
    </dgm:pt>
    <dgm:pt modelId="{21E5DF04-6AAC-49D8-90B0-F669D6555F45}" type="sibTrans" cxnId="{8AE28742-E480-4DBF-8CF3-D2FA1CEBA7C1}">
      <dgm:prSet/>
      <dgm:spPr/>
      <dgm:t>
        <a:bodyPr/>
        <a:lstStyle/>
        <a:p>
          <a:endParaRPr lang="en-US">
            <a:latin typeface="Candara" panose="020E0502030303020204" pitchFamily="34" charset="0"/>
          </a:endParaRPr>
        </a:p>
      </dgm:t>
    </dgm:pt>
    <dgm:pt modelId="{AE2D5F58-231C-4209-8033-CA6D1A8F92F2}">
      <dgm:prSet phldrT="[Text]" custT="1"/>
      <dgm:spPr/>
      <dgm:t>
        <a:bodyPr/>
        <a:lstStyle/>
        <a:p>
          <a:endParaRPr lang="tr-TR" sz="1000" dirty="0" smtClean="0">
            <a:latin typeface="Candara" panose="020E0502030303020204" pitchFamily="34" charset="0"/>
          </a:endParaRPr>
        </a:p>
        <a:p>
          <a:r>
            <a:rPr lang="tr-TR" sz="1000" dirty="0" smtClean="0">
              <a:latin typeface="Candara" panose="020E0502030303020204" pitchFamily="34" charset="0"/>
            </a:rPr>
            <a:t>Keşfedici </a:t>
          </a:r>
        </a:p>
        <a:p>
          <a:r>
            <a:rPr lang="tr-TR" sz="1000" dirty="0" smtClean="0">
              <a:latin typeface="Candara" panose="020E0502030303020204" pitchFamily="34" charset="0"/>
            </a:rPr>
            <a:t>Analiz</a:t>
          </a:r>
          <a:endParaRPr lang="en-US" sz="1000" dirty="0">
            <a:latin typeface="Candara" panose="020E0502030303020204" pitchFamily="34" charset="0"/>
          </a:endParaRPr>
        </a:p>
      </dgm:t>
    </dgm:pt>
    <dgm:pt modelId="{FA2B6560-8795-4DD9-964A-7F79A55A581B}" type="parTrans" cxnId="{7A40C91A-BD02-44C9-96D5-FAF7D29CE16B}">
      <dgm:prSet/>
      <dgm:spPr/>
      <dgm:t>
        <a:bodyPr/>
        <a:lstStyle/>
        <a:p>
          <a:endParaRPr lang="en-US">
            <a:latin typeface="Candara" panose="020E0502030303020204" pitchFamily="34" charset="0"/>
          </a:endParaRPr>
        </a:p>
      </dgm:t>
    </dgm:pt>
    <dgm:pt modelId="{281588AB-A1D8-4B94-82E4-4D404C5B52B1}" type="sibTrans" cxnId="{7A40C91A-BD02-44C9-96D5-FAF7D29CE16B}">
      <dgm:prSet/>
      <dgm:spPr/>
      <dgm:t>
        <a:bodyPr/>
        <a:lstStyle/>
        <a:p>
          <a:endParaRPr lang="en-US">
            <a:latin typeface="Candara" panose="020E0502030303020204" pitchFamily="34" charset="0"/>
          </a:endParaRPr>
        </a:p>
      </dgm:t>
    </dgm:pt>
    <dgm:pt modelId="{94C736C9-408B-454C-B45C-A203BDB9E7C9}">
      <dgm:prSet phldrT="[Text]" custT="1"/>
      <dgm:spPr/>
      <dgm:t>
        <a:bodyPr/>
        <a:lstStyle/>
        <a:p>
          <a:r>
            <a:rPr lang="tr-TR" sz="1400" dirty="0" smtClean="0">
              <a:latin typeface="Candara" panose="020E0502030303020204" pitchFamily="34" charset="0"/>
            </a:rPr>
            <a:t>Verinin karakteristiğini anla</a:t>
          </a:r>
          <a:endParaRPr lang="en-US" sz="1400" dirty="0">
            <a:latin typeface="Candara" panose="020E0502030303020204" pitchFamily="34" charset="0"/>
          </a:endParaRPr>
        </a:p>
      </dgm:t>
    </dgm:pt>
    <dgm:pt modelId="{E2DE613A-9540-4E87-9ED4-65804DC6F87B}" type="parTrans" cxnId="{D885D62F-0B51-4BD3-980E-57F520D39001}">
      <dgm:prSet/>
      <dgm:spPr/>
      <dgm:t>
        <a:bodyPr/>
        <a:lstStyle/>
        <a:p>
          <a:endParaRPr lang="en-US">
            <a:latin typeface="Candara" panose="020E0502030303020204" pitchFamily="34" charset="0"/>
          </a:endParaRPr>
        </a:p>
      </dgm:t>
    </dgm:pt>
    <dgm:pt modelId="{6A255E0C-2BA2-40EB-8820-691A93F43D29}" type="sibTrans" cxnId="{D885D62F-0B51-4BD3-980E-57F520D39001}">
      <dgm:prSet/>
      <dgm:spPr/>
      <dgm:t>
        <a:bodyPr/>
        <a:lstStyle/>
        <a:p>
          <a:endParaRPr lang="en-US">
            <a:latin typeface="Candara" panose="020E0502030303020204" pitchFamily="34" charset="0"/>
          </a:endParaRPr>
        </a:p>
      </dgm:t>
    </dgm:pt>
    <dgm:pt modelId="{3AFEA936-A1AE-4CDA-BA0D-16A6DE519C80}">
      <dgm:prSet phldrT="[Text]" custT="1"/>
      <dgm:spPr/>
      <dgm:t>
        <a:bodyPr/>
        <a:lstStyle/>
        <a:p>
          <a:r>
            <a:rPr lang="tr-TR" sz="1400" dirty="0" smtClean="0">
              <a:latin typeface="Candara" panose="020E0502030303020204" pitchFamily="34" charset="0"/>
            </a:rPr>
            <a:t>Önişleme/Modelleme Tekniklerini Belirle</a:t>
          </a:r>
          <a:endParaRPr lang="en-US" sz="1400" dirty="0">
            <a:latin typeface="Candara" panose="020E0502030303020204" pitchFamily="34" charset="0"/>
          </a:endParaRPr>
        </a:p>
      </dgm:t>
    </dgm:pt>
    <dgm:pt modelId="{A9850026-399F-41ED-9166-E869EAE97DAE}" type="parTrans" cxnId="{5A34A9B1-C2C2-4506-BA2F-50EAB903CF59}">
      <dgm:prSet/>
      <dgm:spPr/>
      <dgm:t>
        <a:bodyPr/>
        <a:lstStyle/>
        <a:p>
          <a:endParaRPr lang="en-US">
            <a:latin typeface="Candara" panose="020E0502030303020204" pitchFamily="34" charset="0"/>
          </a:endParaRPr>
        </a:p>
      </dgm:t>
    </dgm:pt>
    <dgm:pt modelId="{015B3CE5-59B2-41F3-8679-21F598F71E6C}" type="sibTrans" cxnId="{5A34A9B1-C2C2-4506-BA2F-50EAB903CF59}">
      <dgm:prSet/>
      <dgm:spPr/>
      <dgm:t>
        <a:bodyPr/>
        <a:lstStyle/>
        <a:p>
          <a:endParaRPr lang="en-US">
            <a:latin typeface="Candara" panose="020E0502030303020204" pitchFamily="34" charset="0"/>
          </a:endParaRPr>
        </a:p>
      </dgm:t>
    </dgm:pt>
    <dgm:pt modelId="{55EFB135-98FA-49F7-B0F8-F82199A6FA17}">
      <dgm:prSet phldrT="[Text]" custT="1"/>
      <dgm:spPr/>
      <dgm:t>
        <a:bodyPr/>
        <a:lstStyle/>
        <a:p>
          <a:r>
            <a:rPr lang="tr-TR" sz="1000" dirty="0" smtClean="0">
              <a:solidFill>
                <a:schemeClr val="tx2">
                  <a:lumMod val="65000"/>
                  <a:lumOff val="35000"/>
                </a:schemeClr>
              </a:solidFill>
              <a:latin typeface="Candara" panose="020E0502030303020204" pitchFamily="34" charset="0"/>
            </a:rPr>
            <a:t>Modelleme</a:t>
          </a:r>
          <a:endParaRPr lang="en-US" sz="1000" dirty="0">
            <a:solidFill>
              <a:schemeClr val="tx2">
                <a:lumMod val="65000"/>
                <a:lumOff val="35000"/>
              </a:schemeClr>
            </a:solidFill>
            <a:latin typeface="Candara" panose="020E0502030303020204" pitchFamily="34" charset="0"/>
          </a:endParaRPr>
        </a:p>
      </dgm:t>
    </dgm:pt>
    <dgm:pt modelId="{A74F6DB7-6C50-435B-BCDA-49125A57D15E}" type="parTrans" cxnId="{4F6E96FE-6EA8-42AC-BC2B-797548890DBA}">
      <dgm:prSet/>
      <dgm:spPr/>
      <dgm:t>
        <a:bodyPr/>
        <a:lstStyle/>
        <a:p>
          <a:endParaRPr lang="en-US">
            <a:latin typeface="Candara" panose="020E0502030303020204" pitchFamily="34" charset="0"/>
          </a:endParaRPr>
        </a:p>
      </dgm:t>
    </dgm:pt>
    <dgm:pt modelId="{EE7E747F-B222-4DF2-8439-7CF7521F8DD5}" type="sibTrans" cxnId="{4F6E96FE-6EA8-42AC-BC2B-797548890DBA}">
      <dgm:prSet/>
      <dgm:spPr/>
      <dgm:t>
        <a:bodyPr/>
        <a:lstStyle/>
        <a:p>
          <a:endParaRPr lang="en-US">
            <a:latin typeface="Candara" panose="020E0502030303020204" pitchFamily="34" charset="0"/>
          </a:endParaRPr>
        </a:p>
      </dgm:t>
    </dgm:pt>
    <dgm:pt modelId="{E70F9A37-7E67-4287-8EB6-F9E88E797EEA}">
      <dgm:prSet phldrT="[Text]" custT="1"/>
      <dgm:spPr/>
      <dgm:t>
        <a:bodyPr/>
        <a:lstStyle/>
        <a:p>
          <a:r>
            <a:rPr lang="tr-TR" sz="1400" dirty="0" smtClean="0">
              <a:latin typeface="Candara" panose="020E0502030303020204" pitchFamily="34" charset="0"/>
            </a:rPr>
            <a:t>Probleme uygun modeli kur</a:t>
          </a:r>
          <a:endParaRPr lang="en-US" sz="1400" dirty="0">
            <a:latin typeface="Candara" panose="020E0502030303020204" pitchFamily="34" charset="0"/>
          </a:endParaRPr>
        </a:p>
      </dgm:t>
    </dgm:pt>
    <dgm:pt modelId="{E290C699-E844-45BC-958C-00706D77DF23}" type="parTrans" cxnId="{2F906EF7-4061-453F-AD4C-E88362C16CCA}">
      <dgm:prSet/>
      <dgm:spPr/>
      <dgm:t>
        <a:bodyPr/>
        <a:lstStyle/>
        <a:p>
          <a:endParaRPr lang="en-US">
            <a:latin typeface="Candara" panose="020E0502030303020204" pitchFamily="34" charset="0"/>
          </a:endParaRPr>
        </a:p>
      </dgm:t>
    </dgm:pt>
    <dgm:pt modelId="{ECF68365-1180-44B2-9598-B9B76C9D5A5E}" type="sibTrans" cxnId="{2F906EF7-4061-453F-AD4C-E88362C16CCA}">
      <dgm:prSet/>
      <dgm:spPr/>
      <dgm:t>
        <a:bodyPr/>
        <a:lstStyle/>
        <a:p>
          <a:endParaRPr lang="en-US">
            <a:latin typeface="Candara" panose="020E0502030303020204" pitchFamily="34" charset="0"/>
          </a:endParaRPr>
        </a:p>
      </dgm:t>
    </dgm:pt>
    <dgm:pt modelId="{8E09865E-D719-40B0-BF64-ACCE63D18520}">
      <dgm:prSet phldrT="[Text]" custT="1"/>
      <dgm:spPr/>
      <dgm:t>
        <a:bodyPr/>
        <a:lstStyle/>
        <a:p>
          <a:r>
            <a:rPr lang="tr-TR" sz="1400" dirty="0" smtClean="0">
              <a:latin typeface="Candara" panose="020E0502030303020204" pitchFamily="34" charset="0"/>
            </a:rPr>
            <a:t>Parametrelerini Öğren (Machine Learning)</a:t>
          </a:r>
          <a:endParaRPr lang="en-US" sz="1400" dirty="0">
            <a:latin typeface="Candara" panose="020E0502030303020204" pitchFamily="34" charset="0"/>
          </a:endParaRPr>
        </a:p>
      </dgm:t>
    </dgm:pt>
    <dgm:pt modelId="{E8E29803-20CE-42DF-B3E0-10934CC23110}" type="parTrans" cxnId="{78574B62-2A20-44AB-9F58-19F52D57C3C0}">
      <dgm:prSet/>
      <dgm:spPr/>
      <dgm:t>
        <a:bodyPr/>
        <a:lstStyle/>
        <a:p>
          <a:endParaRPr lang="en-US">
            <a:latin typeface="Candara" panose="020E0502030303020204" pitchFamily="34" charset="0"/>
          </a:endParaRPr>
        </a:p>
      </dgm:t>
    </dgm:pt>
    <dgm:pt modelId="{2CA27913-6F53-4C05-BDFF-2E36F35803AE}" type="sibTrans" cxnId="{78574B62-2A20-44AB-9F58-19F52D57C3C0}">
      <dgm:prSet/>
      <dgm:spPr/>
      <dgm:t>
        <a:bodyPr/>
        <a:lstStyle/>
        <a:p>
          <a:endParaRPr lang="en-US">
            <a:latin typeface="Candara" panose="020E0502030303020204" pitchFamily="34" charset="0"/>
          </a:endParaRPr>
        </a:p>
      </dgm:t>
    </dgm:pt>
    <dgm:pt modelId="{B400376D-FB90-43F2-9866-E827AC83C4A1}">
      <dgm:prSet phldrT="[Text]" custT="1"/>
      <dgm:spPr/>
      <dgm:t>
        <a:bodyPr/>
        <a:lstStyle/>
        <a:p>
          <a:r>
            <a:rPr lang="tr-TR" sz="1000" dirty="0" smtClean="0">
              <a:solidFill>
                <a:schemeClr val="bg1"/>
              </a:solidFill>
              <a:latin typeface="Candara" panose="020E0502030303020204" pitchFamily="34" charset="0"/>
            </a:rPr>
            <a:t>Doğrulama</a:t>
          </a:r>
          <a:endParaRPr lang="en-US" sz="1000" dirty="0">
            <a:solidFill>
              <a:schemeClr val="bg1"/>
            </a:solidFill>
            <a:latin typeface="Candara" panose="020E0502030303020204" pitchFamily="34" charset="0"/>
          </a:endParaRPr>
        </a:p>
      </dgm:t>
    </dgm:pt>
    <dgm:pt modelId="{E24A27A9-6044-4C79-8421-845D5C91068E}" type="parTrans" cxnId="{71CC916A-335B-48A6-9150-D4C3C08001AC}">
      <dgm:prSet/>
      <dgm:spPr/>
      <dgm:t>
        <a:bodyPr/>
        <a:lstStyle/>
        <a:p>
          <a:endParaRPr lang="en-US">
            <a:latin typeface="Candara" panose="020E0502030303020204" pitchFamily="34" charset="0"/>
          </a:endParaRPr>
        </a:p>
      </dgm:t>
    </dgm:pt>
    <dgm:pt modelId="{8FD5254F-374C-409B-9E98-FFBD20D91FDB}" type="sibTrans" cxnId="{71CC916A-335B-48A6-9150-D4C3C08001AC}">
      <dgm:prSet/>
      <dgm:spPr/>
      <dgm:t>
        <a:bodyPr/>
        <a:lstStyle/>
        <a:p>
          <a:endParaRPr lang="en-US">
            <a:latin typeface="Candara" panose="020E0502030303020204" pitchFamily="34" charset="0"/>
          </a:endParaRPr>
        </a:p>
      </dgm:t>
    </dgm:pt>
    <dgm:pt modelId="{04956026-90BA-4081-AE66-63388AF7EB07}">
      <dgm:prSet phldrT="[Text]" custT="1"/>
      <dgm:spPr/>
      <dgm:t>
        <a:bodyPr/>
        <a:lstStyle/>
        <a:p>
          <a:r>
            <a:rPr lang="tr-TR" sz="1400" dirty="0" smtClean="0">
              <a:latin typeface="Candara" panose="020E0502030303020204" pitchFamily="34" charset="0"/>
            </a:rPr>
            <a:t>Modelin doğru çalışıp çalışmadığını kontrol et</a:t>
          </a:r>
          <a:endParaRPr lang="en-US" sz="1400" dirty="0">
            <a:latin typeface="Candara" panose="020E0502030303020204" pitchFamily="34" charset="0"/>
          </a:endParaRPr>
        </a:p>
      </dgm:t>
    </dgm:pt>
    <dgm:pt modelId="{D3C90440-ADA3-4CA0-93AE-7EAD2B0F30E7}" type="parTrans" cxnId="{FD4A28DF-9C59-477E-999F-40F5624D1EAA}">
      <dgm:prSet/>
      <dgm:spPr/>
      <dgm:t>
        <a:bodyPr/>
        <a:lstStyle/>
        <a:p>
          <a:endParaRPr lang="en-US">
            <a:latin typeface="Candara" panose="020E0502030303020204" pitchFamily="34" charset="0"/>
          </a:endParaRPr>
        </a:p>
      </dgm:t>
    </dgm:pt>
    <dgm:pt modelId="{13CC181B-46A9-4FCA-8215-D77C04DAE625}" type="sibTrans" cxnId="{FD4A28DF-9C59-477E-999F-40F5624D1EAA}">
      <dgm:prSet/>
      <dgm:spPr/>
      <dgm:t>
        <a:bodyPr/>
        <a:lstStyle/>
        <a:p>
          <a:endParaRPr lang="en-US">
            <a:latin typeface="Candara" panose="020E0502030303020204" pitchFamily="34" charset="0"/>
          </a:endParaRPr>
        </a:p>
      </dgm:t>
    </dgm:pt>
    <dgm:pt modelId="{3DB78448-C324-47EE-A9B4-75ACC1C2F6CE}">
      <dgm:prSet phldrT="[Text]" custT="1"/>
      <dgm:spPr/>
      <dgm:t>
        <a:bodyPr/>
        <a:lstStyle/>
        <a:p>
          <a:r>
            <a:rPr lang="tr-TR" sz="1400" dirty="0" smtClean="0">
              <a:latin typeface="Candara" panose="020E0502030303020204" pitchFamily="34" charset="0"/>
            </a:rPr>
            <a:t>Eğer çalışmıyorsa 2-5 adımlarını tekrarla</a:t>
          </a:r>
          <a:endParaRPr lang="en-US" sz="1400" dirty="0">
            <a:latin typeface="Candara" panose="020E0502030303020204" pitchFamily="34" charset="0"/>
          </a:endParaRPr>
        </a:p>
      </dgm:t>
    </dgm:pt>
    <dgm:pt modelId="{B10E92CC-08B3-4CC2-BDFA-63593226116E}" type="parTrans" cxnId="{1798BBE2-7B3C-40AE-B3D8-63F0B0B12274}">
      <dgm:prSet/>
      <dgm:spPr/>
      <dgm:t>
        <a:bodyPr/>
        <a:lstStyle/>
        <a:p>
          <a:endParaRPr lang="en-US">
            <a:latin typeface="Candara" panose="020E0502030303020204" pitchFamily="34" charset="0"/>
          </a:endParaRPr>
        </a:p>
      </dgm:t>
    </dgm:pt>
    <dgm:pt modelId="{39A2C892-C4D9-4F5A-9AD3-9866F8DC8490}" type="sibTrans" cxnId="{1798BBE2-7B3C-40AE-B3D8-63F0B0B12274}">
      <dgm:prSet/>
      <dgm:spPr/>
      <dgm:t>
        <a:bodyPr/>
        <a:lstStyle/>
        <a:p>
          <a:endParaRPr lang="en-US">
            <a:latin typeface="Candara" panose="020E0502030303020204" pitchFamily="34" charset="0"/>
          </a:endParaRPr>
        </a:p>
      </dgm:t>
    </dgm:pt>
    <dgm:pt modelId="{0624D706-31F5-4F33-8E4A-E0C41EF81327}">
      <dgm:prSet phldrT="[Text]" custT="1"/>
      <dgm:spPr/>
      <dgm:t>
        <a:bodyPr/>
        <a:lstStyle/>
        <a:p>
          <a:r>
            <a:rPr lang="tr-TR" sz="1000" dirty="0" smtClean="0">
              <a:latin typeface="Candara" panose="020E0502030303020204" pitchFamily="34" charset="0"/>
            </a:rPr>
            <a:t>Ürünleştirme</a:t>
          </a:r>
          <a:endParaRPr lang="en-US" sz="1000" dirty="0">
            <a:latin typeface="Candara" panose="020E0502030303020204" pitchFamily="34" charset="0"/>
          </a:endParaRPr>
        </a:p>
      </dgm:t>
    </dgm:pt>
    <dgm:pt modelId="{EF3C281C-57DA-4FE4-A9C5-A7C36AFA75B0}" type="parTrans" cxnId="{3E10FC54-B5DC-482F-8718-93AAA38E4473}">
      <dgm:prSet/>
      <dgm:spPr/>
      <dgm:t>
        <a:bodyPr/>
        <a:lstStyle/>
        <a:p>
          <a:endParaRPr lang="en-US">
            <a:latin typeface="Candara" panose="020E0502030303020204" pitchFamily="34" charset="0"/>
          </a:endParaRPr>
        </a:p>
      </dgm:t>
    </dgm:pt>
    <dgm:pt modelId="{788E2072-50AE-4CAB-95D3-9A317EDB07D3}" type="sibTrans" cxnId="{3E10FC54-B5DC-482F-8718-93AAA38E4473}">
      <dgm:prSet/>
      <dgm:spPr/>
      <dgm:t>
        <a:bodyPr/>
        <a:lstStyle/>
        <a:p>
          <a:endParaRPr lang="en-US">
            <a:latin typeface="Candara" panose="020E0502030303020204" pitchFamily="34" charset="0"/>
          </a:endParaRPr>
        </a:p>
      </dgm:t>
    </dgm:pt>
    <dgm:pt modelId="{8DD23F46-7F94-47C1-A2D9-B9466D0B0249}">
      <dgm:prSet phldrT="[Text]" custT="1"/>
      <dgm:spPr/>
      <dgm:t>
        <a:bodyPr/>
        <a:lstStyle/>
        <a:p>
          <a:r>
            <a:rPr lang="tr-TR" sz="1400" dirty="0" smtClean="0">
              <a:latin typeface="Candara" panose="020E0502030303020204" pitchFamily="34" charset="0"/>
            </a:rPr>
            <a:t>Çalışan yöntem oluşturulduktan sonra gerekli yerlere deploy edilmesi</a:t>
          </a:r>
          <a:endParaRPr lang="en-US" sz="1400" dirty="0">
            <a:latin typeface="Candara" panose="020E0502030303020204" pitchFamily="34" charset="0"/>
          </a:endParaRPr>
        </a:p>
      </dgm:t>
    </dgm:pt>
    <dgm:pt modelId="{7F1A3BA2-5AC1-4ECD-A572-61378BED4A74}" type="parTrans" cxnId="{AB665600-403E-468C-A331-5551F3280023}">
      <dgm:prSet/>
      <dgm:spPr/>
      <dgm:t>
        <a:bodyPr/>
        <a:lstStyle/>
        <a:p>
          <a:endParaRPr lang="en-US">
            <a:latin typeface="Candara" panose="020E0502030303020204" pitchFamily="34" charset="0"/>
          </a:endParaRPr>
        </a:p>
      </dgm:t>
    </dgm:pt>
    <dgm:pt modelId="{4963088F-5E8F-43B7-B73E-947F7284EC74}" type="sibTrans" cxnId="{AB665600-403E-468C-A331-5551F3280023}">
      <dgm:prSet/>
      <dgm:spPr/>
      <dgm:t>
        <a:bodyPr/>
        <a:lstStyle/>
        <a:p>
          <a:endParaRPr lang="en-US">
            <a:latin typeface="Candara" panose="020E0502030303020204" pitchFamily="34" charset="0"/>
          </a:endParaRPr>
        </a:p>
      </dgm:t>
    </dgm:pt>
    <dgm:pt modelId="{00D698F2-8A79-4533-9CD9-2B104E527909}" type="pres">
      <dgm:prSet presAssocID="{9D9A6D8C-04AB-4364-A5FA-3D598B40C630}" presName="linearFlow" presStyleCnt="0">
        <dgm:presLayoutVars>
          <dgm:dir/>
          <dgm:animLvl val="lvl"/>
          <dgm:resizeHandles val="exact"/>
        </dgm:presLayoutVars>
      </dgm:prSet>
      <dgm:spPr/>
    </dgm:pt>
    <dgm:pt modelId="{4FCA6EF1-76DF-4CB9-B1EA-DE09781A4B5F}" type="pres">
      <dgm:prSet presAssocID="{C41EA2C4-6F5F-4301-8AB0-597E41AC401F}" presName="composite" presStyleCnt="0"/>
      <dgm:spPr/>
    </dgm:pt>
    <dgm:pt modelId="{4140DD28-68E8-4DA7-B15D-57F3049FAB57}" type="pres">
      <dgm:prSet presAssocID="{C41EA2C4-6F5F-4301-8AB0-597E41AC401F}" presName="parentText" presStyleLbl="alignNode1" presStyleIdx="0" presStyleCnt="6" custScaleX="154810">
        <dgm:presLayoutVars>
          <dgm:chMax val="1"/>
          <dgm:bulletEnabled val="1"/>
        </dgm:presLayoutVars>
      </dgm:prSet>
      <dgm:spPr/>
      <dgm:t>
        <a:bodyPr/>
        <a:lstStyle/>
        <a:p>
          <a:endParaRPr lang="en-US"/>
        </a:p>
      </dgm:t>
    </dgm:pt>
    <dgm:pt modelId="{1964BE4B-2E3B-4BB9-8C4B-DFF244D945C7}" type="pres">
      <dgm:prSet presAssocID="{C41EA2C4-6F5F-4301-8AB0-597E41AC401F}" presName="descendantText" presStyleLbl="alignAcc1" presStyleIdx="0" presStyleCnt="6" custScaleX="83908" custLinFactNeighborX="4119" custLinFactNeighborY="11340">
        <dgm:presLayoutVars>
          <dgm:bulletEnabled val="1"/>
        </dgm:presLayoutVars>
      </dgm:prSet>
      <dgm:spPr/>
      <dgm:t>
        <a:bodyPr/>
        <a:lstStyle/>
        <a:p>
          <a:endParaRPr lang="en-US"/>
        </a:p>
      </dgm:t>
    </dgm:pt>
    <dgm:pt modelId="{C418DA43-7FCF-48C3-A46D-E3AB68212F23}" type="pres">
      <dgm:prSet presAssocID="{56D0B32F-4170-496F-A92D-1CBF5C28626D}" presName="sp" presStyleCnt="0"/>
      <dgm:spPr/>
    </dgm:pt>
    <dgm:pt modelId="{0333B582-0492-4839-B6AE-9E51B1A925DF}" type="pres">
      <dgm:prSet presAssocID="{EA52E5F4-D402-4CC5-AE62-9F25D45FD277}" presName="composite" presStyleCnt="0"/>
      <dgm:spPr/>
    </dgm:pt>
    <dgm:pt modelId="{CE075ABE-B60C-407E-9A6E-FD2503616902}" type="pres">
      <dgm:prSet presAssocID="{EA52E5F4-D402-4CC5-AE62-9F25D45FD277}" presName="parentText" presStyleLbl="alignNode1" presStyleIdx="1" presStyleCnt="6" custScaleX="160867">
        <dgm:presLayoutVars>
          <dgm:chMax val="1"/>
          <dgm:bulletEnabled val="1"/>
        </dgm:presLayoutVars>
      </dgm:prSet>
      <dgm:spPr/>
      <dgm:t>
        <a:bodyPr/>
        <a:lstStyle/>
        <a:p>
          <a:endParaRPr lang="en-US"/>
        </a:p>
      </dgm:t>
    </dgm:pt>
    <dgm:pt modelId="{095324F2-E068-4448-8560-22D21D9752B0}" type="pres">
      <dgm:prSet presAssocID="{EA52E5F4-D402-4CC5-AE62-9F25D45FD277}" presName="descendantText" presStyleLbl="alignAcc1" presStyleIdx="1" presStyleCnt="6" custScaleX="77257" custLinFactNeighborX="-5519" custLinFactNeighborY="13230">
        <dgm:presLayoutVars>
          <dgm:bulletEnabled val="1"/>
        </dgm:presLayoutVars>
      </dgm:prSet>
      <dgm:spPr/>
      <dgm:t>
        <a:bodyPr/>
        <a:lstStyle/>
        <a:p>
          <a:endParaRPr lang="en-US"/>
        </a:p>
      </dgm:t>
    </dgm:pt>
    <dgm:pt modelId="{C4B517DD-1946-4083-9A09-8DB8EA3D0D69}" type="pres">
      <dgm:prSet presAssocID="{03A23D22-2BB2-4135-AC5B-1833828E3819}" presName="sp" presStyleCnt="0"/>
      <dgm:spPr/>
    </dgm:pt>
    <dgm:pt modelId="{FDCBA9E2-1DAB-41AB-8A55-B0A2B6896771}" type="pres">
      <dgm:prSet presAssocID="{AE2D5F58-231C-4209-8033-CA6D1A8F92F2}" presName="composite" presStyleCnt="0"/>
      <dgm:spPr/>
    </dgm:pt>
    <dgm:pt modelId="{35409AC6-7226-43A9-A8C1-96F601C7E824}" type="pres">
      <dgm:prSet presAssocID="{AE2D5F58-231C-4209-8033-CA6D1A8F92F2}" presName="parentText" presStyleLbl="alignNode1" presStyleIdx="2" presStyleCnt="6" custScaleX="178365" custScaleY="138639">
        <dgm:presLayoutVars>
          <dgm:chMax val="1"/>
          <dgm:bulletEnabled val="1"/>
        </dgm:presLayoutVars>
      </dgm:prSet>
      <dgm:spPr/>
    </dgm:pt>
    <dgm:pt modelId="{843F0450-9940-4B46-8FAF-01C94CFA571D}" type="pres">
      <dgm:prSet presAssocID="{AE2D5F58-231C-4209-8033-CA6D1A8F92F2}" presName="descendantText" presStyleLbl="alignAcc1" presStyleIdx="2" presStyleCnt="6" custScaleX="83670" custLinFactNeighborX="-3537" custLinFactNeighborY="11341">
        <dgm:presLayoutVars>
          <dgm:bulletEnabled val="1"/>
        </dgm:presLayoutVars>
      </dgm:prSet>
      <dgm:spPr/>
      <dgm:t>
        <a:bodyPr/>
        <a:lstStyle/>
        <a:p>
          <a:endParaRPr lang="en-US"/>
        </a:p>
      </dgm:t>
    </dgm:pt>
    <dgm:pt modelId="{526E3C35-89AD-46CA-AA78-A53F614479DE}" type="pres">
      <dgm:prSet presAssocID="{281588AB-A1D8-4B94-82E4-4D404C5B52B1}" presName="sp" presStyleCnt="0"/>
      <dgm:spPr/>
    </dgm:pt>
    <dgm:pt modelId="{BADFB48B-52DF-47C8-9B9A-E8E5F59507FD}" type="pres">
      <dgm:prSet presAssocID="{55EFB135-98FA-49F7-B0F8-F82199A6FA17}" presName="composite" presStyleCnt="0"/>
      <dgm:spPr/>
    </dgm:pt>
    <dgm:pt modelId="{485CD327-E6F1-4A8F-8F4B-8A628E4A9F8F}" type="pres">
      <dgm:prSet presAssocID="{55EFB135-98FA-49F7-B0F8-F82199A6FA17}" presName="parentText" presStyleLbl="alignNode1" presStyleIdx="3" presStyleCnt="6" custScaleX="154758" custScaleY="117126">
        <dgm:presLayoutVars>
          <dgm:chMax val="1"/>
          <dgm:bulletEnabled val="1"/>
        </dgm:presLayoutVars>
      </dgm:prSet>
      <dgm:spPr/>
    </dgm:pt>
    <dgm:pt modelId="{D437017C-AA2F-4DA1-B4DA-935FFAFA80E4}" type="pres">
      <dgm:prSet presAssocID="{55EFB135-98FA-49F7-B0F8-F82199A6FA17}" presName="descendantText" presStyleLbl="alignAcc1" presStyleIdx="3" presStyleCnt="6" custScaleX="81594" custLinFactNeighborX="-3733" custLinFactNeighborY="-3780">
        <dgm:presLayoutVars>
          <dgm:bulletEnabled val="1"/>
        </dgm:presLayoutVars>
      </dgm:prSet>
      <dgm:spPr/>
      <dgm:t>
        <a:bodyPr/>
        <a:lstStyle/>
        <a:p>
          <a:endParaRPr lang="en-US"/>
        </a:p>
      </dgm:t>
    </dgm:pt>
    <dgm:pt modelId="{5FFC885A-BAD7-415B-90BE-42C17F9957DD}" type="pres">
      <dgm:prSet presAssocID="{EE7E747F-B222-4DF2-8439-7CF7521F8DD5}" presName="sp" presStyleCnt="0"/>
      <dgm:spPr/>
    </dgm:pt>
    <dgm:pt modelId="{FD013E80-4552-41C9-995F-8FDB41BE1368}" type="pres">
      <dgm:prSet presAssocID="{B400376D-FB90-43F2-9866-E827AC83C4A1}" presName="composite" presStyleCnt="0"/>
      <dgm:spPr/>
    </dgm:pt>
    <dgm:pt modelId="{41401D21-0742-4E37-A85F-0A97A2B3F8AB}" type="pres">
      <dgm:prSet presAssocID="{B400376D-FB90-43F2-9866-E827AC83C4A1}" presName="parentText" presStyleLbl="alignNode1" presStyleIdx="4" presStyleCnt="6" custScaleX="153137" custScaleY="132198">
        <dgm:presLayoutVars>
          <dgm:chMax val="1"/>
          <dgm:bulletEnabled val="1"/>
        </dgm:presLayoutVars>
      </dgm:prSet>
      <dgm:spPr/>
      <dgm:t>
        <a:bodyPr/>
        <a:lstStyle/>
        <a:p>
          <a:endParaRPr lang="en-US"/>
        </a:p>
      </dgm:t>
    </dgm:pt>
    <dgm:pt modelId="{90916DDC-F2C3-4BAB-9AE1-716E5BAF8DFD}" type="pres">
      <dgm:prSet presAssocID="{B400376D-FB90-43F2-9866-E827AC83C4A1}" presName="descendantText" presStyleLbl="alignAcc1" presStyleIdx="4" presStyleCnt="6" custScaleX="82961" custLinFactNeighborX="-3042" custLinFactNeighborY="-3780">
        <dgm:presLayoutVars>
          <dgm:bulletEnabled val="1"/>
        </dgm:presLayoutVars>
      </dgm:prSet>
      <dgm:spPr/>
      <dgm:t>
        <a:bodyPr/>
        <a:lstStyle/>
        <a:p>
          <a:endParaRPr lang="en-US"/>
        </a:p>
      </dgm:t>
    </dgm:pt>
    <dgm:pt modelId="{FA6E1091-D2FC-4FFA-BA2C-859A2134A52B}" type="pres">
      <dgm:prSet presAssocID="{8FD5254F-374C-409B-9E98-FFBD20D91FDB}" presName="sp" presStyleCnt="0"/>
      <dgm:spPr/>
    </dgm:pt>
    <dgm:pt modelId="{9B342525-DC8B-4472-8D10-8E1C64B2F090}" type="pres">
      <dgm:prSet presAssocID="{0624D706-31F5-4F33-8E4A-E0C41EF81327}" presName="composite" presStyleCnt="0"/>
      <dgm:spPr/>
    </dgm:pt>
    <dgm:pt modelId="{1B351B5A-68E8-48AF-9B55-A384E334EFE0}" type="pres">
      <dgm:prSet presAssocID="{0624D706-31F5-4F33-8E4A-E0C41EF81327}" presName="parentText" presStyleLbl="alignNode1" presStyleIdx="5" presStyleCnt="6" custScaleX="163903" custScaleY="134919">
        <dgm:presLayoutVars>
          <dgm:chMax val="1"/>
          <dgm:bulletEnabled val="1"/>
        </dgm:presLayoutVars>
      </dgm:prSet>
      <dgm:spPr/>
      <dgm:t>
        <a:bodyPr/>
        <a:lstStyle/>
        <a:p>
          <a:endParaRPr lang="en-US"/>
        </a:p>
      </dgm:t>
    </dgm:pt>
    <dgm:pt modelId="{CCFB313D-4FC2-4300-931E-0585A5A477E9}" type="pres">
      <dgm:prSet presAssocID="{0624D706-31F5-4F33-8E4A-E0C41EF81327}" presName="descendantText" presStyleLbl="alignAcc1" presStyleIdx="5" presStyleCnt="6" custScaleX="81023" custLinFactNeighborX="-3927" custLinFactNeighborY="-3780">
        <dgm:presLayoutVars>
          <dgm:bulletEnabled val="1"/>
        </dgm:presLayoutVars>
      </dgm:prSet>
      <dgm:spPr/>
      <dgm:t>
        <a:bodyPr/>
        <a:lstStyle/>
        <a:p>
          <a:endParaRPr lang="en-US"/>
        </a:p>
      </dgm:t>
    </dgm:pt>
  </dgm:ptLst>
  <dgm:cxnLst>
    <dgm:cxn modelId="{2239E7D2-D1E2-4E33-A774-CEA7D21BB682}" type="presOf" srcId="{94C736C9-408B-454C-B45C-A203BDB9E7C9}" destId="{843F0450-9940-4B46-8FAF-01C94CFA571D}" srcOrd="0" destOrd="0" presId="urn:microsoft.com/office/officeart/2005/8/layout/chevron2"/>
    <dgm:cxn modelId="{AB665600-403E-468C-A331-5551F3280023}" srcId="{0624D706-31F5-4F33-8E4A-E0C41EF81327}" destId="{8DD23F46-7F94-47C1-A2D9-B9466D0B0249}" srcOrd="0" destOrd="0" parTransId="{7F1A3BA2-5AC1-4ECD-A572-61378BED4A74}" sibTransId="{4963088F-5E8F-43B7-B73E-947F7284EC74}"/>
    <dgm:cxn modelId="{8DE3DD6B-973C-40FA-B3B1-0CB14A59C5B3}" type="presOf" srcId="{B400376D-FB90-43F2-9866-E827AC83C4A1}" destId="{41401D21-0742-4E37-A85F-0A97A2B3F8AB}" srcOrd="0" destOrd="0" presId="urn:microsoft.com/office/officeart/2005/8/layout/chevron2"/>
    <dgm:cxn modelId="{3E10FC54-B5DC-482F-8718-93AAA38E4473}" srcId="{9D9A6D8C-04AB-4364-A5FA-3D598B40C630}" destId="{0624D706-31F5-4F33-8E4A-E0C41EF81327}" srcOrd="5" destOrd="0" parTransId="{EF3C281C-57DA-4FE4-A9C5-A7C36AFA75B0}" sibTransId="{788E2072-50AE-4CAB-95D3-9A317EDB07D3}"/>
    <dgm:cxn modelId="{FD4A28DF-9C59-477E-999F-40F5624D1EAA}" srcId="{B400376D-FB90-43F2-9866-E827AC83C4A1}" destId="{04956026-90BA-4081-AE66-63388AF7EB07}" srcOrd="0" destOrd="0" parTransId="{D3C90440-ADA3-4CA0-93AE-7EAD2B0F30E7}" sibTransId="{13CC181B-46A9-4FCA-8215-D77C04DAE625}"/>
    <dgm:cxn modelId="{939D11E1-6D34-4386-9D3D-E837AD195537}" type="presOf" srcId="{3DB78448-C324-47EE-A9B4-75ACC1C2F6CE}" destId="{90916DDC-F2C3-4BAB-9AE1-716E5BAF8DFD}" srcOrd="0" destOrd="1" presId="urn:microsoft.com/office/officeart/2005/8/layout/chevron2"/>
    <dgm:cxn modelId="{4AF86124-98B7-4D72-89CB-B8AA630169DC}" type="presOf" srcId="{9D9A6D8C-04AB-4364-A5FA-3D598B40C630}" destId="{00D698F2-8A79-4533-9CD9-2B104E527909}" srcOrd="0" destOrd="0" presId="urn:microsoft.com/office/officeart/2005/8/layout/chevron2"/>
    <dgm:cxn modelId="{FED0E0A2-4F0F-41E3-AFBB-9A7C480DEB49}" type="presOf" srcId="{AE2D5F58-231C-4209-8033-CA6D1A8F92F2}" destId="{35409AC6-7226-43A9-A8C1-96F601C7E824}" srcOrd="0" destOrd="0" presId="urn:microsoft.com/office/officeart/2005/8/layout/chevron2"/>
    <dgm:cxn modelId="{DF96CFEF-8DC4-4A54-AE5A-61AF7F9B0A51}" type="presOf" srcId="{593B0A63-3D39-4514-8CB0-11F8D7F413CC}" destId="{1964BE4B-2E3B-4BB9-8C4B-DFF244D945C7}" srcOrd="0" destOrd="0" presId="urn:microsoft.com/office/officeart/2005/8/layout/chevron2"/>
    <dgm:cxn modelId="{66F205BD-0E7D-4486-9AF7-386B7F33B854}" type="presOf" srcId="{8E09865E-D719-40B0-BF64-ACCE63D18520}" destId="{D437017C-AA2F-4DA1-B4DA-935FFAFA80E4}" srcOrd="0" destOrd="1" presId="urn:microsoft.com/office/officeart/2005/8/layout/chevron2"/>
    <dgm:cxn modelId="{71CC916A-335B-48A6-9150-D4C3C08001AC}" srcId="{9D9A6D8C-04AB-4364-A5FA-3D598B40C630}" destId="{B400376D-FB90-43F2-9866-E827AC83C4A1}" srcOrd="4" destOrd="0" parTransId="{E24A27A9-6044-4C79-8421-845D5C91068E}" sibTransId="{8FD5254F-374C-409B-9E98-FFBD20D91FDB}"/>
    <dgm:cxn modelId="{477BCFBF-27BF-4A6A-8B71-FDCEDA3EFF7E}" type="presOf" srcId="{8DD23F46-7F94-47C1-A2D9-B9466D0B0249}" destId="{CCFB313D-4FC2-4300-931E-0585A5A477E9}" srcOrd="0" destOrd="0" presId="urn:microsoft.com/office/officeart/2005/8/layout/chevron2"/>
    <dgm:cxn modelId="{0BDA45A4-1745-45C6-8B6B-85F67D83BE59}" srcId="{9D9A6D8C-04AB-4364-A5FA-3D598B40C630}" destId="{EA52E5F4-D402-4CC5-AE62-9F25D45FD277}" srcOrd="1" destOrd="0" parTransId="{08BBC46C-6D13-444F-9D6A-0ED78D227924}" sibTransId="{03A23D22-2BB2-4135-AC5B-1833828E3819}"/>
    <dgm:cxn modelId="{D885D62F-0B51-4BD3-980E-57F520D39001}" srcId="{AE2D5F58-231C-4209-8033-CA6D1A8F92F2}" destId="{94C736C9-408B-454C-B45C-A203BDB9E7C9}" srcOrd="0" destOrd="0" parTransId="{E2DE613A-9540-4E87-9ED4-65804DC6F87B}" sibTransId="{6A255E0C-2BA2-40EB-8820-691A93F43D29}"/>
    <dgm:cxn modelId="{17BBA389-C044-4647-9470-AFFD480B5016}" type="presOf" srcId="{4860DB37-8314-437E-91E8-B60E21064F81}" destId="{095324F2-E068-4448-8560-22D21D9752B0}" srcOrd="0" destOrd="0" presId="urn:microsoft.com/office/officeart/2005/8/layout/chevron2"/>
    <dgm:cxn modelId="{AD678E33-7656-4CDC-B7D9-17A865957253}" srcId="{EA52E5F4-D402-4CC5-AE62-9F25D45FD277}" destId="{4860DB37-8314-437E-91E8-B60E21064F81}" srcOrd="0" destOrd="0" parTransId="{E244A288-E3C7-4461-BE2F-B9DF41559BE9}" sibTransId="{7E7FD489-FBB6-4FAA-B86D-2808E420CC20}"/>
    <dgm:cxn modelId="{E7FF86C5-CA07-4188-AE1B-EDA75E26DD6F}" type="presOf" srcId="{3AFEA936-A1AE-4CDA-BA0D-16A6DE519C80}" destId="{843F0450-9940-4B46-8FAF-01C94CFA571D}" srcOrd="0" destOrd="1" presId="urn:microsoft.com/office/officeart/2005/8/layout/chevron2"/>
    <dgm:cxn modelId="{6D3F4C31-A086-413C-95FD-47D2DD48380B}" type="presOf" srcId="{0624D706-31F5-4F33-8E4A-E0C41EF81327}" destId="{1B351B5A-68E8-48AF-9B55-A384E334EFE0}" srcOrd="0" destOrd="0" presId="urn:microsoft.com/office/officeart/2005/8/layout/chevron2"/>
    <dgm:cxn modelId="{288526DE-4C13-4883-A7AB-BA81C6D70A79}" srcId="{C41EA2C4-6F5F-4301-8AB0-597E41AC401F}" destId="{593B0A63-3D39-4514-8CB0-11F8D7F413CC}" srcOrd="0" destOrd="0" parTransId="{276BE85A-4964-4EF6-B120-8BDFE7086AA4}" sibTransId="{77631057-74D9-4DFD-9FCC-8D63A21BB89E}"/>
    <dgm:cxn modelId="{A7A86228-74F8-4C37-A6EB-663DF7A7363C}" type="presOf" srcId="{E70F9A37-7E67-4287-8EB6-F9E88E797EEA}" destId="{D437017C-AA2F-4DA1-B4DA-935FFAFA80E4}" srcOrd="0" destOrd="0" presId="urn:microsoft.com/office/officeart/2005/8/layout/chevron2"/>
    <dgm:cxn modelId="{E88BCCB2-DAF4-44FD-B60A-5A17CCA73247}" type="presOf" srcId="{C41EA2C4-6F5F-4301-8AB0-597E41AC401F}" destId="{4140DD28-68E8-4DA7-B15D-57F3049FAB57}" srcOrd="0" destOrd="0" presId="urn:microsoft.com/office/officeart/2005/8/layout/chevron2"/>
    <dgm:cxn modelId="{32270DDB-C1B6-4C80-B1FB-7407DF3196DB}" type="presOf" srcId="{E446DAD9-7800-4B30-9271-7CB33FF84B4B}" destId="{095324F2-E068-4448-8560-22D21D9752B0}" srcOrd="0" destOrd="1" presId="urn:microsoft.com/office/officeart/2005/8/layout/chevron2"/>
    <dgm:cxn modelId="{7A40C91A-BD02-44C9-96D5-FAF7D29CE16B}" srcId="{9D9A6D8C-04AB-4364-A5FA-3D598B40C630}" destId="{AE2D5F58-231C-4209-8033-CA6D1A8F92F2}" srcOrd="2" destOrd="0" parTransId="{FA2B6560-8795-4DD9-964A-7F79A55A581B}" sibTransId="{281588AB-A1D8-4B94-82E4-4D404C5B52B1}"/>
    <dgm:cxn modelId="{78574B62-2A20-44AB-9F58-19F52D57C3C0}" srcId="{55EFB135-98FA-49F7-B0F8-F82199A6FA17}" destId="{8E09865E-D719-40B0-BF64-ACCE63D18520}" srcOrd="1" destOrd="0" parTransId="{E8E29803-20CE-42DF-B3E0-10934CC23110}" sibTransId="{2CA27913-6F53-4C05-BDFF-2E36F35803AE}"/>
    <dgm:cxn modelId="{0EE7E2B0-F3A2-4DA5-9297-EA8F24F2017F}" type="presOf" srcId="{55EFB135-98FA-49F7-B0F8-F82199A6FA17}" destId="{485CD327-E6F1-4A8F-8F4B-8A628E4A9F8F}" srcOrd="0" destOrd="0" presId="urn:microsoft.com/office/officeart/2005/8/layout/chevron2"/>
    <dgm:cxn modelId="{5A34A9B1-C2C2-4506-BA2F-50EAB903CF59}" srcId="{AE2D5F58-231C-4209-8033-CA6D1A8F92F2}" destId="{3AFEA936-A1AE-4CDA-BA0D-16A6DE519C80}" srcOrd="1" destOrd="0" parTransId="{A9850026-399F-41ED-9166-E869EAE97DAE}" sibTransId="{015B3CE5-59B2-41F3-8679-21F598F71E6C}"/>
    <dgm:cxn modelId="{2F906EF7-4061-453F-AD4C-E88362C16CCA}" srcId="{55EFB135-98FA-49F7-B0F8-F82199A6FA17}" destId="{E70F9A37-7E67-4287-8EB6-F9E88E797EEA}" srcOrd="0" destOrd="0" parTransId="{E290C699-E844-45BC-958C-00706D77DF23}" sibTransId="{ECF68365-1180-44B2-9598-B9B76C9D5A5E}"/>
    <dgm:cxn modelId="{303762C1-C455-4A2B-81C8-0DE5B2B2C180}" srcId="{9D9A6D8C-04AB-4364-A5FA-3D598B40C630}" destId="{C41EA2C4-6F5F-4301-8AB0-597E41AC401F}" srcOrd="0" destOrd="0" parTransId="{AB78206C-0F6E-42EA-9A06-899FA8809B11}" sibTransId="{56D0B32F-4170-496F-A92D-1CBF5C28626D}"/>
    <dgm:cxn modelId="{4F6E96FE-6EA8-42AC-BC2B-797548890DBA}" srcId="{9D9A6D8C-04AB-4364-A5FA-3D598B40C630}" destId="{55EFB135-98FA-49F7-B0F8-F82199A6FA17}" srcOrd="3" destOrd="0" parTransId="{A74F6DB7-6C50-435B-BCDA-49125A57D15E}" sibTransId="{EE7E747F-B222-4DF2-8439-7CF7521F8DD5}"/>
    <dgm:cxn modelId="{1798BBE2-7B3C-40AE-B3D8-63F0B0B12274}" srcId="{B400376D-FB90-43F2-9866-E827AC83C4A1}" destId="{3DB78448-C324-47EE-A9B4-75ACC1C2F6CE}" srcOrd="1" destOrd="0" parTransId="{B10E92CC-08B3-4CC2-BDFA-63593226116E}" sibTransId="{39A2C892-C4D9-4F5A-9AD3-9866F8DC8490}"/>
    <dgm:cxn modelId="{ED55CDF4-AE9C-493F-838A-7DF137C3C760}" type="presOf" srcId="{04956026-90BA-4081-AE66-63388AF7EB07}" destId="{90916DDC-F2C3-4BAB-9AE1-716E5BAF8DFD}" srcOrd="0" destOrd="0" presId="urn:microsoft.com/office/officeart/2005/8/layout/chevron2"/>
    <dgm:cxn modelId="{6CEE17C3-3783-4A19-8A62-0D0F75C0F320}" type="presOf" srcId="{EA52E5F4-D402-4CC5-AE62-9F25D45FD277}" destId="{CE075ABE-B60C-407E-9A6E-FD2503616902}" srcOrd="0" destOrd="0" presId="urn:microsoft.com/office/officeart/2005/8/layout/chevron2"/>
    <dgm:cxn modelId="{8AE28742-E480-4DBF-8CF3-D2FA1CEBA7C1}" srcId="{EA52E5F4-D402-4CC5-AE62-9F25D45FD277}" destId="{E446DAD9-7800-4B30-9271-7CB33FF84B4B}" srcOrd="1" destOrd="0" parTransId="{926E9AF8-11F4-4B26-9686-427855ECB834}" sibTransId="{21E5DF04-6AAC-49D8-90B0-F669D6555F45}"/>
    <dgm:cxn modelId="{B18D4761-9638-4BB5-92AA-6839C6B4E7BF}" type="presParOf" srcId="{00D698F2-8A79-4533-9CD9-2B104E527909}" destId="{4FCA6EF1-76DF-4CB9-B1EA-DE09781A4B5F}" srcOrd="0" destOrd="0" presId="urn:microsoft.com/office/officeart/2005/8/layout/chevron2"/>
    <dgm:cxn modelId="{9AC8BD0D-40F1-411B-A0AB-89B19D0A3E76}" type="presParOf" srcId="{4FCA6EF1-76DF-4CB9-B1EA-DE09781A4B5F}" destId="{4140DD28-68E8-4DA7-B15D-57F3049FAB57}" srcOrd="0" destOrd="0" presId="urn:microsoft.com/office/officeart/2005/8/layout/chevron2"/>
    <dgm:cxn modelId="{3B802E39-1ED3-49ED-B796-71DFE4472EAD}" type="presParOf" srcId="{4FCA6EF1-76DF-4CB9-B1EA-DE09781A4B5F}" destId="{1964BE4B-2E3B-4BB9-8C4B-DFF244D945C7}" srcOrd="1" destOrd="0" presId="urn:microsoft.com/office/officeart/2005/8/layout/chevron2"/>
    <dgm:cxn modelId="{407D34D4-50CD-4793-962D-334EF595B047}" type="presParOf" srcId="{00D698F2-8A79-4533-9CD9-2B104E527909}" destId="{C418DA43-7FCF-48C3-A46D-E3AB68212F23}" srcOrd="1" destOrd="0" presId="urn:microsoft.com/office/officeart/2005/8/layout/chevron2"/>
    <dgm:cxn modelId="{CBA42531-0A54-4365-805E-6BEFA5FC0B28}" type="presParOf" srcId="{00D698F2-8A79-4533-9CD9-2B104E527909}" destId="{0333B582-0492-4839-B6AE-9E51B1A925DF}" srcOrd="2" destOrd="0" presId="urn:microsoft.com/office/officeart/2005/8/layout/chevron2"/>
    <dgm:cxn modelId="{9DD0BADB-931A-4F67-8337-C989EDF751A7}" type="presParOf" srcId="{0333B582-0492-4839-B6AE-9E51B1A925DF}" destId="{CE075ABE-B60C-407E-9A6E-FD2503616902}" srcOrd="0" destOrd="0" presId="urn:microsoft.com/office/officeart/2005/8/layout/chevron2"/>
    <dgm:cxn modelId="{D70BABC8-B297-4FC6-8F31-A3545CD7FE8C}" type="presParOf" srcId="{0333B582-0492-4839-B6AE-9E51B1A925DF}" destId="{095324F2-E068-4448-8560-22D21D9752B0}" srcOrd="1" destOrd="0" presId="urn:microsoft.com/office/officeart/2005/8/layout/chevron2"/>
    <dgm:cxn modelId="{10D71498-11E8-4AD4-87C8-39CF4F02F00B}" type="presParOf" srcId="{00D698F2-8A79-4533-9CD9-2B104E527909}" destId="{C4B517DD-1946-4083-9A09-8DB8EA3D0D69}" srcOrd="3" destOrd="0" presId="urn:microsoft.com/office/officeart/2005/8/layout/chevron2"/>
    <dgm:cxn modelId="{7BB8A647-3C22-42BD-9D38-7439DEC3E744}" type="presParOf" srcId="{00D698F2-8A79-4533-9CD9-2B104E527909}" destId="{FDCBA9E2-1DAB-41AB-8A55-B0A2B6896771}" srcOrd="4" destOrd="0" presId="urn:microsoft.com/office/officeart/2005/8/layout/chevron2"/>
    <dgm:cxn modelId="{FB694F18-5075-49EC-8AC8-182EA556D6FD}" type="presParOf" srcId="{FDCBA9E2-1DAB-41AB-8A55-B0A2B6896771}" destId="{35409AC6-7226-43A9-A8C1-96F601C7E824}" srcOrd="0" destOrd="0" presId="urn:microsoft.com/office/officeart/2005/8/layout/chevron2"/>
    <dgm:cxn modelId="{4BE0FE79-C868-4968-83C1-8D07A38B9F6B}" type="presParOf" srcId="{FDCBA9E2-1DAB-41AB-8A55-B0A2B6896771}" destId="{843F0450-9940-4B46-8FAF-01C94CFA571D}" srcOrd="1" destOrd="0" presId="urn:microsoft.com/office/officeart/2005/8/layout/chevron2"/>
    <dgm:cxn modelId="{C0FA2ECF-D20F-43A9-A5DB-A4CB5ADCD8B4}" type="presParOf" srcId="{00D698F2-8A79-4533-9CD9-2B104E527909}" destId="{526E3C35-89AD-46CA-AA78-A53F614479DE}" srcOrd="5" destOrd="0" presId="urn:microsoft.com/office/officeart/2005/8/layout/chevron2"/>
    <dgm:cxn modelId="{BAB2275F-7CFD-4B43-9D03-FB3DFAA24A05}" type="presParOf" srcId="{00D698F2-8A79-4533-9CD9-2B104E527909}" destId="{BADFB48B-52DF-47C8-9B9A-E8E5F59507FD}" srcOrd="6" destOrd="0" presId="urn:microsoft.com/office/officeart/2005/8/layout/chevron2"/>
    <dgm:cxn modelId="{99A5DD97-F545-4EF6-AD95-D966B2E9AE4F}" type="presParOf" srcId="{BADFB48B-52DF-47C8-9B9A-E8E5F59507FD}" destId="{485CD327-E6F1-4A8F-8F4B-8A628E4A9F8F}" srcOrd="0" destOrd="0" presId="urn:microsoft.com/office/officeart/2005/8/layout/chevron2"/>
    <dgm:cxn modelId="{17966804-1CB9-4745-8271-31A8B895F273}" type="presParOf" srcId="{BADFB48B-52DF-47C8-9B9A-E8E5F59507FD}" destId="{D437017C-AA2F-4DA1-B4DA-935FFAFA80E4}" srcOrd="1" destOrd="0" presId="urn:microsoft.com/office/officeart/2005/8/layout/chevron2"/>
    <dgm:cxn modelId="{FB20FBDE-84CA-4D9F-946A-686C26A491B0}" type="presParOf" srcId="{00D698F2-8A79-4533-9CD9-2B104E527909}" destId="{5FFC885A-BAD7-415B-90BE-42C17F9957DD}" srcOrd="7" destOrd="0" presId="urn:microsoft.com/office/officeart/2005/8/layout/chevron2"/>
    <dgm:cxn modelId="{00A5D5C8-8976-4180-B8EB-6A3FD04AB98A}" type="presParOf" srcId="{00D698F2-8A79-4533-9CD9-2B104E527909}" destId="{FD013E80-4552-41C9-995F-8FDB41BE1368}" srcOrd="8" destOrd="0" presId="urn:microsoft.com/office/officeart/2005/8/layout/chevron2"/>
    <dgm:cxn modelId="{EA9B2D27-C292-48C2-8038-E237335DE3F0}" type="presParOf" srcId="{FD013E80-4552-41C9-995F-8FDB41BE1368}" destId="{41401D21-0742-4E37-A85F-0A97A2B3F8AB}" srcOrd="0" destOrd="0" presId="urn:microsoft.com/office/officeart/2005/8/layout/chevron2"/>
    <dgm:cxn modelId="{409A84DC-191C-4CBB-8BF2-3AD37A133022}" type="presParOf" srcId="{FD013E80-4552-41C9-995F-8FDB41BE1368}" destId="{90916DDC-F2C3-4BAB-9AE1-716E5BAF8DFD}" srcOrd="1" destOrd="0" presId="urn:microsoft.com/office/officeart/2005/8/layout/chevron2"/>
    <dgm:cxn modelId="{CD0E659A-3B6F-48A6-9E5F-610D3896D203}" type="presParOf" srcId="{00D698F2-8A79-4533-9CD9-2B104E527909}" destId="{FA6E1091-D2FC-4FFA-BA2C-859A2134A52B}" srcOrd="9" destOrd="0" presId="urn:microsoft.com/office/officeart/2005/8/layout/chevron2"/>
    <dgm:cxn modelId="{C1AE3F4B-209E-4EA1-954A-AED8B7C94EC5}" type="presParOf" srcId="{00D698F2-8A79-4533-9CD9-2B104E527909}" destId="{9B342525-DC8B-4472-8D10-8E1C64B2F090}" srcOrd="10" destOrd="0" presId="urn:microsoft.com/office/officeart/2005/8/layout/chevron2"/>
    <dgm:cxn modelId="{4F2C651F-9BB1-46B8-A818-025DA89B2394}" type="presParOf" srcId="{9B342525-DC8B-4472-8D10-8E1C64B2F090}" destId="{1B351B5A-68E8-48AF-9B55-A384E334EFE0}" srcOrd="0" destOrd="0" presId="urn:microsoft.com/office/officeart/2005/8/layout/chevron2"/>
    <dgm:cxn modelId="{E5934552-9868-463A-8765-E865779F01AB}" type="presParOf" srcId="{9B342525-DC8B-4472-8D10-8E1C64B2F090}" destId="{CCFB313D-4FC2-4300-931E-0585A5A477E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40DD28-68E8-4DA7-B15D-57F3049FAB57}">
      <dsp:nvSpPr>
        <dsp:cNvPr id="0" name=""/>
        <dsp:cNvSpPr/>
      </dsp:nvSpPr>
      <dsp:spPr>
        <a:xfrm rot="5400000">
          <a:off x="922180" y="-25974"/>
          <a:ext cx="775315" cy="840186"/>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tr-TR" sz="1000" kern="1200" dirty="0" smtClean="0">
              <a:solidFill>
                <a:schemeClr val="tx2">
                  <a:lumMod val="65000"/>
                  <a:lumOff val="35000"/>
                </a:schemeClr>
              </a:solidFill>
              <a:latin typeface="Candara" panose="020E0502030303020204" pitchFamily="34" charset="0"/>
            </a:rPr>
            <a:t>Problem Formülasyonu</a:t>
          </a:r>
          <a:endParaRPr lang="en-US" sz="1000" kern="1200" dirty="0">
            <a:solidFill>
              <a:schemeClr val="tx2">
                <a:lumMod val="65000"/>
                <a:lumOff val="35000"/>
              </a:schemeClr>
            </a:solidFill>
            <a:latin typeface="Candara" panose="020E0502030303020204" pitchFamily="34" charset="0"/>
          </a:endParaRPr>
        </a:p>
      </dsp:txBody>
      <dsp:txXfrm rot="-5400000">
        <a:off x="889745" y="6461"/>
        <a:ext cx="840186" cy="775315"/>
      </dsp:txXfrm>
    </dsp:sp>
    <dsp:sp modelId="{1964BE4B-2E3B-4BB9-8C4B-DFF244D945C7}">
      <dsp:nvSpPr>
        <dsp:cNvPr id="0" name=""/>
        <dsp:cNvSpPr/>
      </dsp:nvSpPr>
      <dsp:spPr>
        <a:xfrm rot="5400000">
          <a:off x="4856947" y="-2689417"/>
          <a:ext cx="503955" cy="6010009"/>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tr-TR" sz="1400" kern="1200" dirty="0" smtClean="0">
              <a:latin typeface="Candara" panose="020E0502030303020204" pitchFamily="34" charset="0"/>
            </a:rPr>
            <a:t>Hedeflere Göre Problemin Nasıl İfade Edileceğini Kestir</a:t>
          </a:r>
          <a:endParaRPr lang="en-US" sz="1400" kern="1200" dirty="0">
            <a:latin typeface="Candara" panose="020E0502030303020204" pitchFamily="34" charset="0"/>
          </a:endParaRPr>
        </a:p>
      </dsp:txBody>
      <dsp:txXfrm rot="-5400000">
        <a:off x="2103921" y="88210"/>
        <a:ext cx="5985408" cy="454753"/>
      </dsp:txXfrm>
    </dsp:sp>
    <dsp:sp modelId="{CE075ABE-B60C-407E-9A6E-FD2503616902}">
      <dsp:nvSpPr>
        <dsp:cNvPr id="0" name=""/>
        <dsp:cNvSpPr/>
      </dsp:nvSpPr>
      <dsp:spPr>
        <a:xfrm rot="5400000">
          <a:off x="938617" y="653337"/>
          <a:ext cx="775315" cy="873059"/>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tr-TR" sz="1000" kern="1200" dirty="0" smtClean="0">
              <a:solidFill>
                <a:schemeClr val="tx2">
                  <a:lumMod val="65000"/>
                  <a:lumOff val="35000"/>
                </a:schemeClr>
              </a:solidFill>
              <a:latin typeface="Candara" panose="020E0502030303020204" pitchFamily="34" charset="0"/>
            </a:rPr>
            <a:t>Veri Topla</a:t>
          </a:r>
          <a:endParaRPr lang="en-US" sz="1000" kern="1200" dirty="0">
            <a:solidFill>
              <a:schemeClr val="tx2">
                <a:lumMod val="65000"/>
                <a:lumOff val="35000"/>
              </a:schemeClr>
            </a:solidFill>
            <a:latin typeface="Candara" panose="020E0502030303020204" pitchFamily="34" charset="0"/>
          </a:endParaRPr>
        </a:p>
      </dsp:txBody>
      <dsp:txXfrm rot="-5400000">
        <a:off x="889745" y="702209"/>
        <a:ext cx="873059" cy="775315"/>
      </dsp:txXfrm>
    </dsp:sp>
    <dsp:sp modelId="{095324F2-E068-4448-8560-22D21D9752B0}">
      <dsp:nvSpPr>
        <dsp:cNvPr id="0" name=""/>
        <dsp:cNvSpPr/>
      </dsp:nvSpPr>
      <dsp:spPr>
        <a:xfrm rot="5400000">
          <a:off x="5106606" y="-2245249"/>
          <a:ext cx="503955" cy="6532218"/>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tr-TR" sz="1400" kern="1200" dirty="0" smtClean="0">
              <a:latin typeface="Candara" panose="020E0502030303020204" pitchFamily="34" charset="0"/>
            </a:rPr>
            <a:t>Problemin modellenmesi için uygun veriyi belirle</a:t>
          </a:r>
          <a:endParaRPr lang="en-US" sz="1400" kern="1200" dirty="0">
            <a:latin typeface="Candara" panose="020E0502030303020204" pitchFamily="34" charset="0"/>
          </a:endParaRPr>
        </a:p>
        <a:p>
          <a:pPr marL="114300" lvl="1" indent="-114300" algn="l" defTabSz="622300">
            <a:lnSpc>
              <a:spcPct val="90000"/>
            </a:lnSpc>
            <a:spcBef>
              <a:spcPct val="0"/>
            </a:spcBef>
            <a:spcAft>
              <a:spcPct val="15000"/>
            </a:spcAft>
            <a:buChar char="••"/>
          </a:pPr>
          <a:r>
            <a:rPr lang="tr-TR" sz="1400" kern="1200" dirty="0" smtClean="0">
              <a:latin typeface="Candara" panose="020E0502030303020204" pitchFamily="34" charset="0"/>
            </a:rPr>
            <a:t>Veriyi toplamak ve depolamak için araçları geliştir</a:t>
          </a:r>
          <a:endParaRPr lang="en-US" sz="1400" kern="1200" dirty="0">
            <a:latin typeface="Candara" panose="020E0502030303020204" pitchFamily="34" charset="0"/>
          </a:endParaRPr>
        </a:p>
      </dsp:txBody>
      <dsp:txXfrm rot="-5400000">
        <a:off x="2092475" y="793483"/>
        <a:ext cx="6507617" cy="454753"/>
      </dsp:txXfrm>
    </dsp:sp>
    <dsp:sp modelId="{35409AC6-7226-43A9-A8C1-96F601C7E824}">
      <dsp:nvSpPr>
        <dsp:cNvPr id="0" name=""/>
        <dsp:cNvSpPr/>
      </dsp:nvSpPr>
      <dsp:spPr>
        <a:xfrm rot="5400000">
          <a:off x="836312" y="1451389"/>
          <a:ext cx="1074890" cy="968024"/>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tr-TR" sz="1000" kern="1200" dirty="0" smtClean="0">
            <a:latin typeface="Candara" panose="020E0502030303020204" pitchFamily="34" charset="0"/>
          </a:endParaRPr>
        </a:p>
        <a:p>
          <a:pPr lvl="0" algn="ctr" defTabSz="444500">
            <a:lnSpc>
              <a:spcPct val="90000"/>
            </a:lnSpc>
            <a:spcBef>
              <a:spcPct val="0"/>
            </a:spcBef>
            <a:spcAft>
              <a:spcPct val="35000"/>
            </a:spcAft>
          </a:pPr>
          <a:r>
            <a:rPr lang="tr-TR" sz="1000" kern="1200" dirty="0" smtClean="0">
              <a:latin typeface="Candara" panose="020E0502030303020204" pitchFamily="34" charset="0"/>
            </a:rPr>
            <a:t>Keşfedici </a:t>
          </a:r>
        </a:p>
        <a:p>
          <a:pPr lvl="0" algn="ctr" defTabSz="444500">
            <a:lnSpc>
              <a:spcPct val="90000"/>
            </a:lnSpc>
            <a:spcBef>
              <a:spcPct val="0"/>
            </a:spcBef>
            <a:spcAft>
              <a:spcPct val="35000"/>
            </a:spcAft>
          </a:pPr>
          <a:r>
            <a:rPr lang="tr-TR" sz="1000" kern="1200" dirty="0" smtClean="0">
              <a:latin typeface="Candara" panose="020E0502030303020204" pitchFamily="34" charset="0"/>
            </a:rPr>
            <a:t>Analiz</a:t>
          </a:r>
          <a:endParaRPr lang="en-US" sz="1000" kern="1200" dirty="0">
            <a:latin typeface="Candara" panose="020E0502030303020204" pitchFamily="34" charset="0"/>
          </a:endParaRPr>
        </a:p>
      </dsp:txBody>
      <dsp:txXfrm rot="-5400000">
        <a:off x="889745" y="1881968"/>
        <a:ext cx="968024" cy="106866"/>
      </dsp:txXfrm>
    </dsp:sp>
    <dsp:sp modelId="{843F0450-9940-4B46-8FAF-01C94CFA571D}">
      <dsp:nvSpPr>
        <dsp:cNvPr id="0" name=""/>
        <dsp:cNvSpPr/>
      </dsp:nvSpPr>
      <dsp:spPr>
        <a:xfrm rot="5400000">
          <a:off x="5647772" y="-1973969"/>
          <a:ext cx="503955" cy="7661689"/>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tr-TR" sz="1400" kern="1200" dirty="0" smtClean="0">
              <a:latin typeface="Candara" panose="020E0502030303020204" pitchFamily="34" charset="0"/>
            </a:rPr>
            <a:t>Verinin karakteristiğini anla</a:t>
          </a:r>
          <a:endParaRPr lang="en-US" sz="1400" kern="1200" dirty="0">
            <a:latin typeface="Candara" panose="020E0502030303020204" pitchFamily="34" charset="0"/>
          </a:endParaRPr>
        </a:p>
        <a:p>
          <a:pPr marL="114300" lvl="1" indent="-114300" algn="l" defTabSz="622300">
            <a:lnSpc>
              <a:spcPct val="90000"/>
            </a:lnSpc>
            <a:spcBef>
              <a:spcPct val="0"/>
            </a:spcBef>
            <a:spcAft>
              <a:spcPct val="15000"/>
            </a:spcAft>
            <a:buChar char="••"/>
          </a:pPr>
          <a:r>
            <a:rPr lang="tr-TR" sz="1400" kern="1200" dirty="0" smtClean="0">
              <a:latin typeface="Candara" panose="020E0502030303020204" pitchFamily="34" charset="0"/>
            </a:rPr>
            <a:t>Önişleme/Modelleme Tekniklerini Belirle</a:t>
          </a:r>
          <a:endParaRPr lang="en-US" sz="1400" kern="1200" dirty="0">
            <a:latin typeface="Candara" panose="020E0502030303020204" pitchFamily="34" charset="0"/>
          </a:endParaRPr>
        </a:p>
      </dsp:txBody>
      <dsp:txXfrm rot="-5400000">
        <a:off x="2068906" y="1629498"/>
        <a:ext cx="7637088" cy="454753"/>
      </dsp:txXfrm>
    </dsp:sp>
    <dsp:sp modelId="{485CD327-E6F1-4A8F-8F4B-8A628E4A9F8F}">
      <dsp:nvSpPr>
        <dsp:cNvPr id="0" name=""/>
        <dsp:cNvSpPr/>
      </dsp:nvSpPr>
      <dsp:spPr>
        <a:xfrm rot="5400000">
          <a:off x="855649" y="2427375"/>
          <a:ext cx="908096" cy="839904"/>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tr-TR" sz="1000" kern="1200" dirty="0" smtClean="0">
              <a:solidFill>
                <a:schemeClr val="tx2">
                  <a:lumMod val="65000"/>
                  <a:lumOff val="35000"/>
                </a:schemeClr>
              </a:solidFill>
              <a:latin typeface="Candara" panose="020E0502030303020204" pitchFamily="34" charset="0"/>
            </a:rPr>
            <a:t>Modelleme</a:t>
          </a:r>
          <a:endParaRPr lang="en-US" sz="1000" kern="1200" dirty="0">
            <a:solidFill>
              <a:schemeClr val="tx2">
                <a:lumMod val="65000"/>
                <a:lumOff val="35000"/>
              </a:schemeClr>
            </a:solidFill>
            <a:latin typeface="Candara" panose="020E0502030303020204" pitchFamily="34" charset="0"/>
          </a:endParaRPr>
        </a:p>
      </dsp:txBody>
      <dsp:txXfrm rot="-5400000">
        <a:off x="889745" y="2813231"/>
        <a:ext cx="839904" cy="68192"/>
      </dsp:txXfrm>
    </dsp:sp>
    <dsp:sp modelId="{D437017C-AA2F-4DA1-B4DA-935FFAFA80E4}">
      <dsp:nvSpPr>
        <dsp:cNvPr id="0" name=""/>
        <dsp:cNvSpPr/>
      </dsp:nvSpPr>
      <dsp:spPr>
        <a:xfrm rot="5400000">
          <a:off x="5460645" y="-950505"/>
          <a:ext cx="503955" cy="7286206"/>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tr-TR" sz="1400" kern="1200" dirty="0" smtClean="0">
              <a:latin typeface="Candara" panose="020E0502030303020204" pitchFamily="34" charset="0"/>
            </a:rPr>
            <a:t>Probleme uygun modeli kur</a:t>
          </a:r>
          <a:endParaRPr lang="en-US" sz="1400" kern="1200" dirty="0">
            <a:latin typeface="Candara" panose="020E0502030303020204" pitchFamily="34" charset="0"/>
          </a:endParaRPr>
        </a:p>
        <a:p>
          <a:pPr marL="114300" lvl="1" indent="-114300" algn="l" defTabSz="622300">
            <a:lnSpc>
              <a:spcPct val="90000"/>
            </a:lnSpc>
            <a:spcBef>
              <a:spcPct val="0"/>
            </a:spcBef>
            <a:spcAft>
              <a:spcPct val="15000"/>
            </a:spcAft>
            <a:buChar char="••"/>
          </a:pPr>
          <a:r>
            <a:rPr lang="tr-TR" sz="1400" kern="1200" dirty="0" smtClean="0">
              <a:latin typeface="Candara" panose="020E0502030303020204" pitchFamily="34" charset="0"/>
            </a:rPr>
            <a:t>Parametrelerini Öğren (Machine Learning)</a:t>
          </a:r>
          <a:endParaRPr lang="en-US" sz="1400" kern="1200" dirty="0">
            <a:latin typeface="Candara" panose="020E0502030303020204" pitchFamily="34" charset="0"/>
          </a:endParaRPr>
        </a:p>
      </dsp:txBody>
      <dsp:txXfrm rot="-5400000">
        <a:off x="2069520" y="2465221"/>
        <a:ext cx="7261605" cy="454753"/>
      </dsp:txXfrm>
    </dsp:sp>
    <dsp:sp modelId="{41401D21-0742-4E37-A85F-0A97A2B3F8AB}">
      <dsp:nvSpPr>
        <dsp:cNvPr id="0" name=""/>
        <dsp:cNvSpPr/>
      </dsp:nvSpPr>
      <dsp:spPr>
        <a:xfrm rot="5400000">
          <a:off x="792822" y="3318730"/>
          <a:ext cx="1024952" cy="831106"/>
        </a:xfrm>
        <a:prstGeom prst="chevron">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tr-TR" sz="1000" kern="1200" dirty="0" smtClean="0">
              <a:solidFill>
                <a:schemeClr val="bg1"/>
              </a:solidFill>
              <a:latin typeface="Candara" panose="020E0502030303020204" pitchFamily="34" charset="0"/>
            </a:rPr>
            <a:t>Doğrulama</a:t>
          </a:r>
          <a:endParaRPr lang="en-US" sz="1000" kern="1200" dirty="0">
            <a:solidFill>
              <a:schemeClr val="bg1"/>
            </a:solidFill>
            <a:latin typeface="Candara" panose="020E0502030303020204" pitchFamily="34" charset="0"/>
          </a:endParaRPr>
        </a:p>
      </dsp:txBody>
      <dsp:txXfrm rot="-5400000">
        <a:off x="889745" y="3637360"/>
        <a:ext cx="831106" cy="193846"/>
      </dsp:txXfrm>
    </dsp:sp>
    <dsp:sp modelId="{90916DDC-F2C3-4BAB-9AE1-716E5BAF8DFD}">
      <dsp:nvSpPr>
        <dsp:cNvPr id="0" name=""/>
        <dsp:cNvSpPr/>
      </dsp:nvSpPr>
      <dsp:spPr>
        <a:xfrm rot="5400000">
          <a:off x="5588204" y="-186642"/>
          <a:ext cx="503955" cy="7532392"/>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tr-TR" sz="1400" kern="1200" dirty="0" smtClean="0">
              <a:latin typeface="Candara" panose="020E0502030303020204" pitchFamily="34" charset="0"/>
            </a:rPr>
            <a:t>Modelin doğru çalışıp çalışmadığını kontrol et</a:t>
          </a:r>
          <a:endParaRPr lang="en-US" sz="1400" kern="1200" dirty="0">
            <a:latin typeface="Candara" panose="020E0502030303020204" pitchFamily="34" charset="0"/>
          </a:endParaRPr>
        </a:p>
        <a:p>
          <a:pPr marL="114300" lvl="1" indent="-114300" algn="l" defTabSz="622300">
            <a:lnSpc>
              <a:spcPct val="90000"/>
            </a:lnSpc>
            <a:spcBef>
              <a:spcPct val="0"/>
            </a:spcBef>
            <a:spcAft>
              <a:spcPct val="15000"/>
            </a:spcAft>
            <a:buChar char="••"/>
          </a:pPr>
          <a:r>
            <a:rPr lang="tr-TR" sz="1400" kern="1200" dirty="0" smtClean="0">
              <a:latin typeface="Candara" panose="020E0502030303020204" pitchFamily="34" charset="0"/>
            </a:rPr>
            <a:t>Eğer çalışmıyorsa 2-5 adımlarını tekrarla</a:t>
          </a:r>
          <a:endParaRPr lang="en-US" sz="1400" kern="1200" dirty="0">
            <a:latin typeface="Candara" panose="020E0502030303020204" pitchFamily="34" charset="0"/>
          </a:endParaRPr>
        </a:p>
      </dsp:txBody>
      <dsp:txXfrm rot="-5400000">
        <a:off x="2073986" y="3352177"/>
        <a:ext cx="7507791" cy="454753"/>
      </dsp:txXfrm>
    </dsp:sp>
    <dsp:sp modelId="{1B351B5A-68E8-48AF-9B55-A384E334EFE0}">
      <dsp:nvSpPr>
        <dsp:cNvPr id="0" name=""/>
        <dsp:cNvSpPr/>
      </dsp:nvSpPr>
      <dsp:spPr>
        <a:xfrm rot="5400000">
          <a:off x="811489" y="4245447"/>
          <a:ext cx="1046048" cy="889536"/>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tr-TR" sz="1000" kern="1200" dirty="0" smtClean="0">
              <a:latin typeface="Candara" panose="020E0502030303020204" pitchFamily="34" charset="0"/>
            </a:rPr>
            <a:t>Ürünleştirme</a:t>
          </a:r>
          <a:endParaRPr lang="en-US" sz="1000" kern="1200" dirty="0">
            <a:latin typeface="Candara" panose="020E0502030303020204" pitchFamily="34" charset="0"/>
          </a:endParaRPr>
        </a:p>
      </dsp:txBody>
      <dsp:txXfrm rot="-5400000">
        <a:off x="889745" y="4611959"/>
        <a:ext cx="889536" cy="156512"/>
      </dsp:txXfrm>
    </dsp:sp>
    <dsp:sp modelId="{CCFB313D-4FC2-4300-931E-0585A5A477E9}">
      <dsp:nvSpPr>
        <dsp:cNvPr id="0" name=""/>
        <dsp:cNvSpPr/>
      </dsp:nvSpPr>
      <dsp:spPr>
        <a:xfrm rot="5400000">
          <a:off x="5439345" y="943193"/>
          <a:ext cx="503955" cy="7184584"/>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tr-TR" sz="1400" kern="1200" dirty="0" smtClean="0">
              <a:latin typeface="Candara" panose="020E0502030303020204" pitchFamily="34" charset="0"/>
            </a:rPr>
            <a:t>Çalışan yöntem oluşturulduktan sonra gerekli yerlere deploy edilmesi</a:t>
          </a:r>
          <a:endParaRPr lang="en-US" sz="1400" kern="1200" dirty="0">
            <a:latin typeface="Candara" panose="020E0502030303020204" pitchFamily="34" charset="0"/>
          </a:endParaRPr>
        </a:p>
      </dsp:txBody>
      <dsp:txXfrm rot="-5400000">
        <a:off x="2099031" y="4308109"/>
        <a:ext cx="7159983" cy="45475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1/16/2017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1/16/2017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
        <p:nvSpPr>
          <p:cNvPr id="10" name="Rectangle 9"/>
          <p:cNvSpPr/>
          <p:nvPr/>
        </p:nvSpPr>
        <p:spPr>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Text Placeholder 3"/>
          <p:cNvSpPr>
            <a:spLocks noGrp="1"/>
          </p:cNvSpPr>
          <p:nvPr>
            <p:ph type="body" sz="half" idx="14"/>
          </p:nvPr>
        </p:nvSpPr>
        <p:spPr>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3" name="Picture Placeholder 2"/>
          <p:cNvSpPr>
            <a:spLocks noGrp="1"/>
          </p:cNvSpPr>
          <p:nvPr>
            <p:ph type="pic" idx="1"/>
          </p:nvPr>
        </p:nvSpPr>
        <p:spPr>
          <a:xfrm>
            <a:off x="12954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Picture Placeholder 2"/>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9A3335-6331-4872-A8B7-ECD55539F4D0}"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9A3335-6331-4872-A8B7-ECD55539F4D0}"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9A3335-6331-4872-A8B7-ECD55539F4D0}"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15" name="Picture Placeholder 14"/>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smtClean="0"/>
              <a:t>Click icon to add picture</a:t>
            </a:r>
            <a:endParaRPr lang="en-US"/>
          </a:p>
        </p:txBody>
      </p:sp>
      <p:sp>
        <p:nvSpPr>
          <p:cNvPr id="16" name="Instructional Text"/>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sz="1200" b="1" i="1">
                <a:latin typeface="Arial" pitchFamily="34" charset="0"/>
                <a:cs typeface="Arial" pitchFamily="34" charset="0"/>
              </a:rPr>
              <a:t>NOTE:</a:t>
            </a:r>
          </a:p>
          <a:p>
            <a:r>
              <a:rPr sz="1200" i="1">
                <a:latin typeface="Arial" pitchFamily="34" charset="0"/>
                <a:cs typeface="Arial" pitchFamily="34" charset="0"/>
              </a:rPr>
              <a:t>To change the  image on this slide, select the picture and delete it. Then click the Pictures icon in the placeholder to insert your own image.</a:t>
            </a:r>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9A3335-6331-4872-A8B7-ECD55539F4D0}"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9A3335-6331-4872-A8B7-ECD55539F4D0}" type="datetimeFigureOut">
              <a:rPr lang="en-US" smtClean="0"/>
              <a:t>1/16/2017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9A3335-6331-4872-A8B7-ECD55539F4D0}" type="datetimeFigureOut">
              <a:rPr lang="en-US" smtClean="0"/>
              <a:t>1/16/2017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A3335-6331-4872-A8B7-ECD55539F4D0}" type="datetimeFigureOut">
              <a:rPr lang="en-US" smtClean="0"/>
              <a:t>1/16/2017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000">
                <a:solidFill>
                  <a:schemeClr val="tx1"/>
                </a:solidFill>
              </a:defRPr>
            </a:lvl1pPr>
          </a:lstStyle>
          <a:p>
            <a:fld id="{A79A3335-6331-4872-A8B7-ECD55539F4D0}" type="datetimeFigureOut">
              <a:rPr lang="en-US" smtClean="0"/>
              <a:pPr/>
              <a:t>1/16/2017</a:t>
            </a:fld>
            <a:endParaRPr lang="en-US"/>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0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en.wikipedia.org/wiki/Kalman_filt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7708" y="1845009"/>
            <a:ext cx="5120640" cy="2560320"/>
          </a:xfrm>
        </p:spPr>
        <p:txBody>
          <a:bodyPr/>
          <a:lstStyle/>
          <a:p>
            <a:pPr algn="ctr"/>
            <a:r>
              <a:rPr lang="tr-TR" dirty="0" smtClean="0">
                <a:latin typeface="Candara" panose="020E0502030303020204" pitchFamily="34" charset="0"/>
              </a:rPr>
              <a:t>Veri Bilimi</a:t>
            </a:r>
            <a:endParaRPr lang="en-US" dirty="0">
              <a:latin typeface="Candara" panose="020E0502030303020204" pitchFamily="34" charset="0"/>
            </a:endParaRPr>
          </a:p>
        </p:txBody>
      </p:sp>
      <p:sp>
        <p:nvSpPr>
          <p:cNvPr id="3" name="Subtitle 2"/>
          <p:cNvSpPr>
            <a:spLocks noGrp="1"/>
          </p:cNvSpPr>
          <p:nvPr>
            <p:ph type="subTitle" idx="1"/>
          </p:nvPr>
        </p:nvSpPr>
        <p:spPr>
          <a:xfrm>
            <a:off x="1132770" y="4648200"/>
            <a:ext cx="4715578" cy="1600200"/>
          </a:xfrm>
        </p:spPr>
        <p:txBody>
          <a:bodyPr/>
          <a:lstStyle/>
          <a:p>
            <a:pPr algn="ctr"/>
            <a:r>
              <a:rPr lang="tr-TR" dirty="0" smtClean="0">
                <a:latin typeface="Candara" panose="020E0502030303020204" pitchFamily="34" charset="0"/>
              </a:rPr>
              <a:t>Akıllı Algoritmalar, Daha Zeki Yazılımlar ve Başarılı Kararlar</a:t>
            </a:r>
            <a:endParaRPr lang="en-US" dirty="0">
              <a:latin typeface="Candara" panose="020E0502030303020204" pitchFamily="34" charset="0"/>
            </a:endParaRPr>
          </a:p>
        </p:txBody>
      </p:sp>
      <p:pic>
        <p:nvPicPr>
          <p:cNvPr id="5" name="Picture Placeholder 4" descr="City street with motion blur" title="Sample Picture"/>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1" y="1421286"/>
            <a:ext cx="4880609" cy="1809813"/>
          </a:xfrm>
          <a:prstGeom prst="rect">
            <a:avLst/>
          </a:prstGeom>
        </p:spPr>
      </p:pic>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latin typeface="Candara" panose="020E0502030303020204" pitchFamily="34" charset="0"/>
              </a:rPr>
              <a:t>Veri Bilimci Ne Yapar?</a:t>
            </a:r>
            <a:endParaRPr lang="en-US" dirty="0">
              <a:latin typeface="Candara" panose="020E0502030303020204" pitchFamily="34" charset="0"/>
            </a:endParaRPr>
          </a:p>
        </p:txBody>
      </p:sp>
      <p:sp>
        <p:nvSpPr>
          <p:cNvPr id="3" name="Content Placeholder 2"/>
          <p:cNvSpPr>
            <a:spLocks noGrp="1"/>
          </p:cNvSpPr>
          <p:nvPr>
            <p:ph idx="1"/>
          </p:nvPr>
        </p:nvSpPr>
        <p:spPr>
          <a:xfrm>
            <a:off x="1295400" y="2069432"/>
            <a:ext cx="9601200" cy="3801979"/>
          </a:xfrm>
        </p:spPr>
        <p:txBody>
          <a:bodyPr/>
          <a:lstStyle/>
          <a:p>
            <a:r>
              <a:rPr lang="tr-TR" dirty="0" smtClean="0">
                <a:latin typeface="Candara" panose="020E0502030303020204" pitchFamily="34" charset="0"/>
              </a:rPr>
              <a:t>Problem formülasyonu</a:t>
            </a:r>
          </a:p>
          <a:p>
            <a:r>
              <a:rPr lang="tr-TR" dirty="0" smtClean="0">
                <a:latin typeface="Candara" panose="020E0502030303020204" pitchFamily="34" charset="0"/>
              </a:rPr>
              <a:t>Veri toplama yöntemi</a:t>
            </a:r>
          </a:p>
          <a:p>
            <a:r>
              <a:rPr lang="tr-TR" dirty="0" smtClean="0">
                <a:latin typeface="Candara" panose="020E0502030303020204" pitchFamily="34" charset="0"/>
              </a:rPr>
              <a:t>Verinin temizlenmesi</a:t>
            </a:r>
          </a:p>
          <a:p>
            <a:r>
              <a:rPr lang="tr-TR" dirty="0" smtClean="0">
                <a:latin typeface="Candara" panose="020E0502030303020204" pitchFamily="34" charset="0"/>
              </a:rPr>
              <a:t>Farklı kaynaklardan gelecek verilerin füzyonu</a:t>
            </a:r>
          </a:p>
          <a:p>
            <a:r>
              <a:rPr lang="tr-TR" b="1" dirty="0" smtClean="0">
                <a:latin typeface="Candara" panose="020E0502030303020204" pitchFamily="34" charset="0"/>
              </a:rPr>
              <a:t>Modelleme</a:t>
            </a:r>
            <a:r>
              <a:rPr lang="tr-TR" b="1" dirty="0">
                <a:latin typeface="Candara" panose="020E0502030303020204" pitchFamily="34" charset="0"/>
              </a:rPr>
              <a:t> </a:t>
            </a:r>
            <a:r>
              <a:rPr lang="tr-TR" b="1" dirty="0" smtClean="0">
                <a:latin typeface="Candara" panose="020E0502030303020204" pitchFamily="34" charset="0"/>
              </a:rPr>
              <a:t>ve Model Doğrulama</a:t>
            </a:r>
          </a:p>
          <a:p>
            <a:r>
              <a:rPr lang="tr-TR" dirty="0" smtClean="0">
                <a:latin typeface="Candara" panose="020E0502030303020204" pitchFamily="34" charset="0"/>
              </a:rPr>
              <a:t>Görselleştirme ve Bilgi Dağıtımı</a:t>
            </a:r>
          </a:p>
          <a:p>
            <a:r>
              <a:rPr lang="tr-TR" dirty="0" smtClean="0">
                <a:latin typeface="Candara" panose="020E0502030303020204" pitchFamily="34" charset="0"/>
              </a:rPr>
              <a:t>Otomatizasyon</a:t>
            </a:r>
          </a:p>
        </p:txBody>
      </p:sp>
    </p:spTree>
    <p:extLst>
      <p:ext uri="{BB962C8B-B14F-4D97-AF65-F5344CB8AC3E}">
        <p14:creationId xmlns:p14="http://schemas.microsoft.com/office/powerpoint/2010/main" val="91898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latin typeface="Candara" panose="020E0502030303020204" pitchFamily="34" charset="0"/>
              </a:rPr>
              <a:t>Veri Bilimci Ne Yapar?</a:t>
            </a:r>
            <a:endParaRPr lang="en-US" dirty="0">
              <a:latin typeface="Candara" panose="020E0502030303020204" pitchFamily="34" charset="0"/>
            </a:endParaRPr>
          </a:p>
        </p:txBody>
      </p:sp>
      <p:sp>
        <p:nvSpPr>
          <p:cNvPr id="3" name="Content Placeholder 2"/>
          <p:cNvSpPr>
            <a:spLocks noGrp="1"/>
          </p:cNvSpPr>
          <p:nvPr>
            <p:ph idx="1"/>
          </p:nvPr>
        </p:nvSpPr>
        <p:spPr>
          <a:xfrm>
            <a:off x="1295400" y="2069432"/>
            <a:ext cx="9601200" cy="3801979"/>
          </a:xfrm>
        </p:spPr>
        <p:txBody>
          <a:bodyPr/>
          <a:lstStyle/>
          <a:p>
            <a:r>
              <a:rPr lang="tr-TR" dirty="0" smtClean="0">
                <a:latin typeface="Candara" panose="020E0502030303020204" pitchFamily="34" charset="0"/>
              </a:rPr>
              <a:t>Problem formülasyonu</a:t>
            </a:r>
          </a:p>
          <a:p>
            <a:r>
              <a:rPr lang="tr-TR" dirty="0" smtClean="0">
                <a:latin typeface="Candara" panose="020E0502030303020204" pitchFamily="34" charset="0"/>
              </a:rPr>
              <a:t>Veri toplama yöntemi</a:t>
            </a:r>
          </a:p>
          <a:p>
            <a:r>
              <a:rPr lang="tr-TR" dirty="0" smtClean="0">
                <a:latin typeface="Candara" panose="020E0502030303020204" pitchFamily="34" charset="0"/>
              </a:rPr>
              <a:t>Verinin temizlenmesi</a:t>
            </a:r>
          </a:p>
          <a:p>
            <a:r>
              <a:rPr lang="tr-TR" dirty="0" smtClean="0">
                <a:latin typeface="Candara" panose="020E0502030303020204" pitchFamily="34" charset="0"/>
              </a:rPr>
              <a:t>Farklı kaynaklardan gelecek verilerin füzyonu</a:t>
            </a:r>
          </a:p>
          <a:p>
            <a:r>
              <a:rPr lang="tr-TR" dirty="0" smtClean="0">
                <a:latin typeface="Candara" panose="020E0502030303020204" pitchFamily="34" charset="0"/>
              </a:rPr>
              <a:t>Modelleme</a:t>
            </a:r>
            <a:r>
              <a:rPr lang="tr-TR" dirty="0">
                <a:latin typeface="Candara" panose="020E0502030303020204" pitchFamily="34" charset="0"/>
              </a:rPr>
              <a:t> </a:t>
            </a:r>
            <a:r>
              <a:rPr lang="tr-TR" dirty="0" smtClean="0">
                <a:latin typeface="Candara" panose="020E0502030303020204" pitchFamily="34" charset="0"/>
              </a:rPr>
              <a:t>ve Model Doğrulama</a:t>
            </a:r>
          </a:p>
          <a:p>
            <a:r>
              <a:rPr lang="tr-TR" b="1" dirty="0" smtClean="0">
                <a:latin typeface="Candara" panose="020E0502030303020204" pitchFamily="34" charset="0"/>
              </a:rPr>
              <a:t>Görselleştirme ve Bilgi Dağıtımı</a:t>
            </a:r>
          </a:p>
          <a:p>
            <a:r>
              <a:rPr lang="tr-TR" dirty="0" smtClean="0">
                <a:latin typeface="Candara" panose="020E0502030303020204" pitchFamily="34" charset="0"/>
              </a:rPr>
              <a:t>Otomatizasyon</a:t>
            </a:r>
          </a:p>
        </p:txBody>
      </p:sp>
    </p:spTree>
    <p:extLst>
      <p:ext uri="{BB962C8B-B14F-4D97-AF65-F5344CB8AC3E}">
        <p14:creationId xmlns:p14="http://schemas.microsoft.com/office/powerpoint/2010/main" val="353707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latin typeface="Candara" panose="020E0502030303020204" pitchFamily="34" charset="0"/>
              </a:rPr>
              <a:t>Veri Bilimci Ne Yapar?</a:t>
            </a:r>
            <a:endParaRPr lang="en-US" dirty="0">
              <a:latin typeface="Candara" panose="020E0502030303020204" pitchFamily="34" charset="0"/>
            </a:endParaRPr>
          </a:p>
        </p:txBody>
      </p:sp>
      <p:sp>
        <p:nvSpPr>
          <p:cNvPr id="3" name="Content Placeholder 2"/>
          <p:cNvSpPr>
            <a:spLocks noGrp="1"/>
          </p:cNvSpPr>
          <p:nvPr>
            <p:ph idx="1"/>
          </p:nvPr>
        </p:nvSpPr>
        <p:spPr>
          <a:xfrm>
            <a:off x="1295400" y="2069432"/>
            <a:ext cx="9601200" cy="3801979"/>
          </a:xfrm>
        </p:spPr>
        <p:txBody>
          <a:bodyPr/>
          <a:lstStyle/>
          <a:p>
            <a:r>
              <a:rPr lang="tr-TR" dirty="0" smtClean="0">
                <a:latin typeface="Candara" panose="020E0502030303020204" pitchFamily="34" charset="0"/>
              </a:rPr>
              <a:t>Problem formülasyonu</a:t>
            </a:r>
          </a:p>
          <a:p>
            <a:r>
              <a:rPr lang="tr-TR" dirty="0" smtClean="0">
                <a:latin typeface="Candara" panose="020E0502030303020204" pitchFamily="34" charset="0"/>
              </a:rPr>
              <a:t>Veri toplama yöntemi</a:t>
            </a:r>
          </a:p>
          <a:p>
            <a:r>
              <a:rPr lang="tr-TR" dirty="0" smtClean="0">
                <a:latin typeface="Candara" panose="020E0502030303020204" pitchFamily="34" charset="0"/>
              </a:rPr>
              <a:t>Verinin temizlenmesi</a:t>
            </a:r>
          </a:p>
          <a:p>
            <a:r>
              <a:rPr lang="tr-TR" dirty="0" smtClean="0">
                <a:latin typeface="Candara" panose="020E0502030303020204" pitchFamily="34" charset="0"/>
              </a:rPr>
              <a:t>Farklı kaynaklardan gelecek verilerin füzyonu</a:t>
            </a:r>
          </a:p>
          <a:p>
            <a:r>
              <a:rPr lang="tr-TR" dirty="0" smtClean="0">
                <a:latin typeface="Candara" panose="020E0502030303020204" pitchFamily="34" charset="0"/>
              </a:rPr>
              <a:t>Modelleme</a:t>
            </a:r>
            <a:r>
              <a:rPr lang="tr-TR" dirty="0">
                <a:latin typeface="Candara" panose="020E0502030303020204" pitchFamily="34" charset="0"/>
              </a:rPr>
              <a:t> </a:t>
            </a:r>
            <a:r>
              <a:rPr lang="tr-TR" dirty="0" smtClean="0">
                <a:latin typeface="Candara" panose="020E0502030303020204" pitchFamily="34" charset="0"/>
              </a:rPr>
              <a:t>ve Model Doğrulama</a:t>
            </a:r>
          </a:p>
          <a:p>
            <a:r>
              <a:rPr lang="tr-TR" dirty="0" smtClean="0">
                <a:latin typeface="Candara" panose="020E0502030303020204" pitchFamily="34" charset="0"/>
              </a:rPr>
              <a:t>Görselleştirme ve Bilgi Dağıtımı</a:t>
            </a:r>
          </a:p>
          <a:p>
            <a:r>
              <a:rPr lang="tr-TR" b="1" dirty="0" smtClean="0">
                <a:latin typeface="Candara" panose="020E0502030303020204" pitchFamily="34" charset="0"/>
              </a:rPr>
              <a:t>Otomatizasyon</a:t>
            </a:r>
          </a:p>
        </p:txBody>
      </p:sp>
    </p:spTree>
    <p:extLst>
      <p:ext uri="{BB962C8B-B14F-4D97-AF65-F5344CB8AC3E}">
        <p14:creationId xmlns:p14="http://schemas.microsoft.com/office/powerpoint/2010/main" val="218595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latin typeface="Candara" panose="020E0502030303020204" pitchFamily="34" charset="0"/>
              </a:rPr>
              <a:t>Makine Öğrenmesi Nedir?</a:t>
            </a:r>
            <a:endParaRPr lang="en-US" dirty="0">
              <a:latin typeface="Candara" panose="020E0502030303020204" pitchFamily="34" charset="0"/>
            </a:endParaRPr>
          </a:p>
        </p:txBody>
      </p:sp>
      <p:sp>
        <p:nvSpPr>
          <p:cNvPr id="3" name="Content Placeholder 2"/>
          <p:cNvSpPr>
            <a:spLocks noGrp="1"/>
          </p:cNvSpPr>
          <p:nvPr>
            <p:ph idx="1"/>
          </p:nvPr>
        </p:nvSpPr>
        <p:spPr>
          <a:xfrm>
            <a:off x="1295400" y="2069432"/>
            <a:ext cx="9601200" cy="3801979"/>
          </a:xfrm>
        </p:spPr>
        <p:txBody>
          <a:bodyPr/>
          <a:lstStyle/>
          <a:p>
            <a:r>
              <a:rPr lang="tr-TR" dirty="0" smtClean="0">
                <a:latin typeface="Candara" panose="020E0502030303020204" pitchFamily="34" charset="0"/>
              </a:rPr>
              <a:t>Makine öğrenmesi, veriden otomatik olarak öğrenip çıkarımlar yapabilen teknikler olarak adlandırılır.</a:t>
            </a:r>
          </a:p>
          <a:p>
            <a:r>
              <a:rPr lang="tr-TR" dirty="0" smtClean="0">
                <a:latin typeface="Candara" panose="020E0502030303020204" pitchFamily="34" charset="0"/>
              </a:rPr>
              <a:t>Tom Mitchell’ın tanımı: «Bir bilgisayar programı, task T’deki ölçüm metriği P ile ölçülen performansı, deneyim E ile artıyorsa, bu program task T’yi, deneyim E ve performans P ile öğreniyor demektir.»</a:t>
            </a:r>
          </a:p>
          <a:p>
            <a:r>
              <a:rPr lang="tr-TR" dirty="0" smtClean="0">
                <a:latin typeface="Candara" panose="020E0502030303020204" pitchFamily="34" charset="0"/>
              </a:rPr>
              <a:t>Task T, deneyim E, performans P nedir?</a:t>
            </a:r>
          </a:p>
          <a:p>
            <a:pPr lvl="1"/>
            <a:r>
              <a:rPr lang="tr-TR" dirty="0" smtClean="0">
                <a:latin typeface="Candara" panose="020E0502030303020204" pitchFamily="34" charset="0"/>
              </a:rPr>
              <a:t>Probleme göre değişir.</a:t>
            </a:r>
          </a:p>
          <a:p>
            <a:pPr lvl="1"/>
            <a:r>
              <a:rPr lang="tr-TR" dirty="0" smtClean="0">
                <a:latin typeface="Candara" panose="020E0502030303020204" pitchFamily="34" charset="0"/>
              </a:rPr>
              <a:t>Veri bilimcinin bir görevi de bunları belirlemektir.</a:t>
            </a:r>
          </a:p>
        </p:txBody>
      </p:sp>
    </p:spTree>
    <p:extLst>
      <p:ext uri="{BB962C8B-B14F-4D97-AF65-F5344CB8AC3E}">
        <p14:creationId xmlns:p14="http://schemas.microsoft.com/office/powerpoint/2010/main" val="189763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latin typeface="Candara" panose="020E0502030303020204" pitchFamily="34" charset="0"/>
              </a:rPr>
              <a:t>Makine Öğrenmesi – Öğrenme Türleri</a:t>
            </a:r>
            <a:endParaRPr lang="en-US" dirty="0">
              <a:latin typeface="Candara" panose="020E0502030303020204" pitchFamily="34" charset="0"/>
            </a:endParaRPr>
          </a:p>
        </p:txBody>
      </p:sp>
      <p:sp>
        <p:nvSpPr>
          <p:cNvPr id="3" name="Content Placeholder 2"/>
          <p:cNvSpPr>
            <a:spLocks noGrp="1"/>
          </p:cNvSpPr>
          <p:nvPr>
            <p:ph idx="1"/>
          </p:nvPr>
        </p:nvSpPr>
        <p:spPr>
          <a:xfrm>
            <a:off x="1295400" y="2069432"/>
            <a:ext cx="10559716" cy="4267200"/>
          </a:xfrm>
        </p:spPr>
        <p:txBody>
          <a:bodyPr>
            <a:normAutofit fontScale="92500" lnSpcReduction="10000"/>
          </a:bodyPr>
          <a:lstStyle/>
          <a:p>
            <a:r>
              <a:rPr lang="tr-TR" dirty="0" smtClean="0">
                <a:latin typeface="Candara" panose="020E0502030303020204" pitchFamily="34" charset="0"/>
              </a:rPr>
              <a:t>Gözetimli (Supervised) Yöntemler</a:t>
            </a:r>
          </a:p>
          <a:p>
            <a:pPr lvl="1"/>
            <a:r>
              <a:rPr lang="tr-TR" dirty="0" smtClean="0">
                <a:latin typeface="Candara" panose="020E0502030303020204" pitchFamily="34" charset="0"/>
              </a:rPr>
              <a:t>Her sektörde en sık kullanılan yöntemlerdir. Öğrenme setinde, veriler ve çıktıları verilerek makine öğrenmesi yöntemlerinin genel popülasyona dair bir kural seti öğrenmesi beklenir. Örnek: Kanser sınıflandırması. Öncesinde kanser olarak sınıflandırılmış CT görüntülerini modelleyerek, yeni gelen CT görüntülerinin otomatik olarak sınıflandırılmasının öğrenilmesi bu yöntemler arasındadır.</a:t>
            </a:r>
          </a:p>
          <a:p>
            <a:r>
              <a:rPr lang="tr-TR" dirty="0" smtClean="0">
                <a:latin typeface="Candara" panose="020E0502030303020204" pitchFamily="34" charset="0"/>
              </a:rPr>
              <a:t>Gözetimsiz (Unsupervised) Yöntemler</a:t>
            </a:r>
          </a:p>
          <a:p>
            <a:pPr lvl="1"/>
            <a:r>
              <a:rPr lang="tr-TR" dirty="0" smtClean="0">
                <a:latin typeface="Candara" panose="020E0502030303020204" pitchFamily="34" charset="0"/>
              </a:rPr>
              <a:t>Bu yöntemlerde verideki çıktılar bilinmediği için verideki yapıların otomatik olarak bulunması hedeflenir. Örneğin: Müşterileri satın alma geçmişlerine göre gruplamak. </a:t>
            </a:r>
            <a:endParaRPr lang="tr-TR" dirty="0">
              <a:latin typeface="Candara" panose="020E0502030303020204" pitchFamily="34" charset="0"/>
            </a:endParaRPr>
          </a:p>
          <a:p>
            <a:r>
              <a:rPr lang="tr-TR" dirty="0" smtClean="0">
                <a:latin typeface="Candara" panose="020E0502030303020204" pitchFamily="34" charset="0"/>
              </a:rPr>
              <a:t>Reinforcement (Güçlendirici) Öğrenme</a:t>
            </a:r>
          </a:p>
          <a:p>
            <a:pPr lvl="1"/>
            <a:r>
              <a:rPr lang="tr-TR" dirty="0" smtClean="0">
                <a:latin typeface="Candara" panose="020E0502030303020204" pitchFamily="34" charset="0"/>
              </a:rPr>
              <a:t>Bu öğrenme yönteminde gözetimsiz yöntemlerde olduğu gibi bir çıktı yoktur ancak modeller belli hedeflere ulaştığında «ödüllendirilerek» öğrenme sağlanır. Robotların modellenmesi genellikle bu yöntemle yapılır.</a:t>
            </a:r>
          </a:p>
        </p:txBody>
      </p:sp>
    </p:spTree>
    <p:extLst>
      <p:ext uri="{BB962C8B-B14F-4D97-AF65-F5344CB8AC3E}">
        <p14:creationId xmlns:p14="http://schemas.microsoft.com/office/powerpoint/2010/main" val="1761795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latin typeface="Candara" panose="020E0502030303020204" pitchFamily="34" charset="0"/>
              </a:rPr>
              <a:t>Gözetimli Yöntemler - Regresyon</a:t>
            </a:r>
            <a:endParaRPr lang="en-US" dirty="0">
              <a:latin typeface="Candara" panose="020E0502030303020204" pitchFamily="34" charset="0"/>
            </a:endParaRPr>
          </a:p>
        </p:txBody>
      </p:sp>
      <p:sp>
        <p:nvSpPr>
          <p:cNvPr id="3" name="Content Placeholder 2"/>
          <p:cNvSpPr>
            <a:spLocks noGrp="1"/>
          </p:cNvSpPr>
          <p:nvPr>
            <p:ph idx="1"/>
          </p:nvPr>
        </p:nvSpPr>
        <p:spPr>
          <a:xfrm>
            <a:off x="1295400" y="2069432"/>
            <a:ext cx="10559716" cy="4267200"/>
          </a:xfrm>
        </p:spPr>
        <p:txBody>
          <a:bodyPr>
            <a:normAutofit fontScale="92500" lnSpcReduction="20000"/>
          </a:bodyPr>
          <a:lstStyle/>
          <a:p>
            <a:r>
              <a:rPr lang="tr-TR" dirty="0" smtClean="0">
                <a:latin typeface="Candara" panose="020E0502030303020204" pitchFamily="34" charset="0"/>
              </a:rPr>
              <a:t>Regresyon, çıktısı sürekli değişken olan problemler için kullanılan yöntemlere verilen genel addır. </a:t>
            </a:r>
          </a:p>
          <a:p>
            <a:pPr lvl="1"/>
            <a:r>
              <a:rPr lang="tr-TR" dirty="0" smtClean="0">
                <a:latin typeface="Candara" panose="020E0502030303020204" pitchFamily="34" charset="0"/>
              </a:rPr>
              <a:t>Örneğin: Bir havayolu şirketinin bağımsız değişkenlere göre (örn: mevsim, hava durumu, dolar kuru, politik değşikenler vs.) beklenen yolcu sayısını kestirmesi, sigorta şirketlerinin gelecek hasar taleplerini modellemesi, bir enerji firmasının o sene gelecek elektrik tüketimini tahmin etmesi, solar patlamalar sebebiyle bozulacak uydu sayısının modellenmesi, toplu taşım sistemlerini kullanacak yolcu sayısı kestirimi, bir ilaç kullanımına bağlı olarak kanda ölçülen değerlerin modellenmesi vs.</a:t>
            </a:r>
          </a:p>
          <a:p>
            <a:r>
              <a:rPr lang="tr-TR" dirty="0" smtClean="0">
                <a:latin typeface="Candara" panose="020E0502030303020204" pitchFamily="34" charset="0"/>
              </a:rPr>
              <a:t>Regresyon modellerinden yapılan kestirimler daha sonra fiyatlandırma, politika belirleme, doz ayarlama, sistem optimizasyonu gibi problemlerin çözümü için kullanılır.</a:t>
            </a:r>
          </a:p>
          <a:p>
            <a:r>
              <a:rPr lang="tr-TR" dirty="0" smtClean="0">
                <a:latin typeface="Candara" panose="020E0502030303020204" pitchFamily="34" charset="0"/>
              </a:rPr>
              <a:t>Lineer veya non-lineer olabilir</a:t>
            </a:r>
          </a:p>
          <a:p>
            <a:pPr lvl="1"/>
            <a:r>
              <a:rPr lang="tr-TR" dirty="0" smtClean="0">
                <a:latin typeface="Candara" panose="020E0502030303020204" pitchFamily="34" charset="0"/>
              </a:rPr>
              <a:t>Lineer ortalama regresyonu, SVM, yapay sinir ağları, Random Forests, Stochastic Gradient Boosting vs.</a:t>
            </a:r>
          </a:p>
        </p:txBody>
      </p:sp>
    </p:spTree>
    <p:extLst>
      <p:ext uri="{BB962C8B-B14F-4D97-AF65-F5344CB8AC3E}">
        <p14:creationId xmlns:p14="http://schemas.microsoft.com/office/powerpoint/2010/main" val="3421003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latin typeface="Candara" panose="020E0502030303020204" pitchFamily="34" charset="0"/>
              </a:rPr>
              <a:t>Gözetimli Yöntemler - Sınıflandırma</a:t>
            </a:r>
            <a:endParaRPr lang="en-US" dirty="0">
              <a:latin typeface="Candara" panose="020E0502030303020204" pitchFamily="34" charset="0"/>
            </a:endParaRPr>
          </a:p>
        </p:txBody>
      </p:sp>
      <p:sp>
        <p:nvSpPr>
          <p:cNvPr id="3" name="Content Placeholder 2"/>
          <p:cNvSpPr>
            <a:spLocks noGrp="1"/>
          </p:cNvSpPr>
          <p:nvPr>
            <p:ph idx="1"/>
          </p:nvPr>
        </p:nvSpPr>
        <p:spPr>
          <a:xfrm>
            <a:off x="1295400" y="2069432"/>
            <a:ext cx="10559716" cy="4267200"/>
          </a:xfrm>
        </p:spPr>
        <p:txBody>
          <a:bodyPr>
            <a:normAutofit lnSpcReduction="10000"/>
          </a:bodyPr>
          <a:lstStyle/>
          <a:p>
            <a:r>
              <a:rPr lang="tr-TR" dirty="0" smtClean="0">
                <a:latin typeface="Candara" panose="020E0502030303020204" pitchFamily="34" charset="0"/>
              </a:rPr>
              <a:t>Sınıflandırma, çıktısı grup veya sınıflar olan gözetimli modelleme yöntemlerine verilen genel addır.</a:t>
            </a:r>
          </a:p>
          <a:p>
            <a:pPr lvl="1"/>
            <a:r>
              <a:rPr lang="tr-TR" dirty="0" smtClean="0">
                <a:latin typeface="Candara" panose="020E0502030303020204" pitchFamily="34" charset="0"/>
              </a:rPr>
              <a:t>Örneğin, bir CT taramasının kanserli olup olmadığı, bir futbol takımının maçı kazanıp kazanamayacağı, bir müşterinin bir ürünü satın alıp almayacağı, kan değerlerine göre bir gende mutasyon olup olmadığının veya nasıl bir mutasyon olduğunun tespiti, bir makine parçasının bozulup bozulmayacağı, görüntülerdeki objelerin tanımlanması vs.</a:t>
            </a:r>
          </a:p>
          <a:p>
            <a:r>
              <a:rPr lang="tr-TR" dirty="0" smtClean="0">
                <a:latin typeface="Candara" panose="020E0502030303020204" pitchFamily="34" charset="0"/>
              </a:rPr>
              <a:t>Sınıflandırma yöntemleri yine regresyon problemleri gibi lineer veya non-lineer olabilir.</a:t>
            </a:r>
          </a:p>
          <a:p>
            <a:pPr lvl="1"/>
            <a:r>
              <a:rPr lang="tr-TR" dirty="0">
                <a:latin typeface="Candara" panose="020E0502030303020204" pitchFamily="34" charset="0"/>
              </a:rPr>
              <a:t>Lineer ortalama regresyonu, SVM, yapay sinir ağları, Random Forests, Stochastic Gradient </a:t>
            </a:r>
            <a:r>
              <a:rPr lang="tr-TR" dirty="0" smtClean="0">
                <a:latin typeface="Candara" panose="020E0502030303020204" pitchFamily="34" charset="0"/>
              </a:rPr>
              <a:t>Boosting, Naive Bayes, Bayesian Networks </a:t>
            </a:r>
            <a:r>
              <a:rPr lang="tr-TR" dirty="0">
                <a:latin typeface="Candara" panose="020E0502030303020204" pitchFamily="34" charset="0"/>
              </a:rPr>
              <a:t>vs.</a:t>
            </a:r>
          </a:p>
          <a:p>
            <a:r>
              <a:rPr lang="tr-TR" dirty="0" smtClean="0">
                <a:latin typeface="Candara" panose="020E0502030303020204" pitchFamily="34" charset="0"/>
              </a:rPr>
              <a:t>Bazı yöntemler regresyon modellerine sınır değer (threshold) uygulayarak sınıflandırma yapar, diğerleri direkt olarak sınıfları modeller.</a:t>
            </a:r>
          </a:p>
        </p:txBody>
      </p:sp>
    </p:spTree>
    <p:extLst>
      <p:ext uri="{BB962C8B-B14F-4D97-AF65-F5344CB8AC3E}">
        <p14:creationId xmlns:p14="http://schemas.microsoft.com/office/powerpoint/2010/main" val="74529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latin typeface="Candara" panose="020E0502030303020204" pitchFamily="34" charset="0"/>
              </a:rPr>
              <a:t>Gözetimsiz Yöntemler - Kümeleme</a:t>
            </a:r>
            <a:endParaRPr lang="en-US" dirty="0">
              <a:latin typeface="Candara" panose="020E0502030303020204" pitchFamily="34" charset="0"/>
            </a:endParaRPr>
          </a:p>
        </p:txBody>
      </p:sp>
      <p:sp>
        <p:nvSpPr>
          <p:cNvPr id="3" name="Content Placeholder 2"/>
          <p:cNvSpPr>
            <a:spLocks noGrp="1"/>
          </p:cNvSpPr>
          <p:nvPr>
            <p:ph idx="1"/>
          </p:nvPr>
        </p:nvSpPr>
        <p:spPr>
          <a:xfrm>
            <a:off x="1295400" y="2069432"/>
            <a:ext cx="10559716" cy="4267200"/>
          </a:xfrm>
        </p:spPr>
        <p:txBody>
          <a:bodyPr>
            <a:normAutofit/>
          </a:bodyPr>
          <a:lstStyle/>
          <a:p>
            <a:r>
              <a:rPr lang="tr-TR" dirty="0" smtClean="0">
                <a:latin typeface="Candara" panose="020E0502030303020204" pitchFamily="34" charset="0"/>
              </a:rPr>
              <a:t>Çıktısını bilmediğimiz durumlarda da veriden bilgi çıkarma ihtiyacı doğabilir. Bu durumda gözetimsiz yöntemler kullanıyoruz.</a:t>
            </a:r>
          </a:p>
          <a:p>
            <a:r>
              <a:rPr lang="tr-TR" dirty="0" smtClean="0">
                <a:latin typeface="Candara" panose="020E0502030303020204" pitchFamily="34" charset="0"/>
              </a:rPr>
              <a:t>Kümeleme, birbirine benzer verilerin bir araya toplanarak gruplara ayrılmasına verilen genel addır.</a:t>
            </a:r>
          </a:p>
          <a:p>
            <a:pPr lvl="1"/>
            <a:r>
              <a:rPr lang="tr-TR" dirty="0" smtClean="0">
                <a:latin typeface="Candara" panose="020E0502030303020204" pitchFamily="34" charset="0"/>
              </a:rPr>
              <a:t>Örneğin: Müşterilerin segmentlere ayrılması (pazarlama), gen ekspresyon verilerinin kümelenerek veri boyutunun küçültülmesi (biyoteknoloji), telekomünikasyon kulelerinin optimum lokasyonunun belirlenmesi (telekom), bir hastanedeki hastaların semptomlarının şiddetine göre otomatik olarak gruplara ayrılması (sağlık), bir server’a gelen isteklerin gruplanarak birbirinden ayırt edilmesi (siber güvenlik), dökümanların otomatik olarak konularına göre ayrılması (doğal dil işleme), Müzik/film/kitap önerileri (recommender systems) vs.</a:t>
            </a:r>
          </a:p>
        </p:txBody>
      </p:sp>
    </p:spTree>
    <p:extLst>
      <p:ext uri="{BB962C8B-B14F-4D97-AF65-F5344CB8AC3E}">
        <p14:creationId xmlns:p14="http://schemas.microsoft.com/office/powerpoint/2010/main" val="689009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latin typeface="Candara" panose="020E0502030303020204" pitchFamily="34" charset="0"/>
              </a:rPr>
              <a:t>Optimizasyon</a:t>
            </a:r>
            <a:endParaRPr lang="en-US" dirty="0">
              <a:latin typeface="Candara" panose="020E0502030303020204" pitchFamily="34" charset="0"/>
            </a:endParaRPr>
          </a:p>
        </p:txBody>
      </p:sp>
      <p:sp>
        <p:nvSpPr>
          <p:cNvPr id="3" name="Content Placeholder 2"/>
          <p:cNvSpPr>
            <a:spLocks noGrp="1"/>
          </p:cNvSpPr>
          <p:nvPr>
            <p:ph idx="1"/>
          </p:nvPr>
        </p:nvSpPr>
        <p:spPr>
          <a:xfrm>
            <a:off x="1295400" y="2069432"/>
            <a:ext cx="10559716" cy="4267200"/>
          </a:xfrm>
        </p:spPr>
        <p:txBody>
          <a:bodyPr>
            <a:normAutofit/>
          </a:bodyPr>
          <a:lstStyle/>
          <a:p>
            <a:r>
              <a:rPr lang="tr-TR" dirty="0" smtClean="0">
                <a:latin typeface="Candara" panose="020E0502030303020204" pitchFamily="34" charset="0"/>
              </a:rPr>
              <a:t>Optimizasyon veri biliminin en önemli konularından bir tanesidir.</a:t>
            </a:r>
          </a:p>
          <a:p>
            <a:r>
              <a:rPr lang="tr-TR" dirty="0" smtClean="0">
                <a:latin typeface="Candara" panose="020E0502030303020204" pitchFamily="34" charset="0"/>
              </a:rPr>
              <a:t>Akıllı şehirler, ağ yapısı düzenlemesi, rota optimizasyonu, yatırım optimizasyonu, sistem parametre optimizasyonu, havalimanı planlama optimizasyonu vs. gibi birçok alanda kullanılır.</a:t>
            </a:r>
          </a:p>
          <a:p>
            <a:r>
              <a:rPr lang="tr-TR" dirty="0" smtClean="0">
                <a:latin typeface="Candara" panose="020E0502030303020204" pitchFamily="34" charset="0"/>
              </a:rPr>
              <a:t>Her makine öğrenmesi yöntemi aslında bir parametre optimizasyonu problemidir.</a:t>
            </a:r>
          </a:p>
          <a:p>
            <a:r>
              <a:rPr lang="tr-TR" dirty="0" smtClean="0">
                <a:latin typeface="Candara" panose="020E0502030303020204" pitchFamily="34" charset="0"/>
              </a:rPr>
              <a:t>UPS Rota optimizasyonu sayesinde yıllık 300 milyon dolar tasarruf yapabilmiştir.</a:t>
            </a:r>
          </a:p>
        </p:txBody>
      </p:sp>
    </p:spTree>
    <p:extLst>
      <p:ext uri="{BB962C8B-B14F-4D97-AF65-F5344CB8AC3E}">
        <p14:creationId xmlns:p14="http://schemas.microsoft.com/office/powerpoint/2010/main" val="4098461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latin typeface="Candara" panose="020E0502030303020204" pitchFamily="34" charset="0"/>
              </a:rPr>
              <a:t>Zaman Serisi Analizi</a:t>
            </a:r>
            <a:endParaRPr lang="en-US" dirty="0">
              <a:latin typeface="Candara" panose="020E0502030303020204" pitchFamily="34" charset="0"/>
            </a:endParaRPr>
          </a:p>
        </p:txBody>
      </p:sp>
      <p:sp>
        <p:nvSpPr>
          <p:cNvPr id="3" name="Content Placeholder 2"/>
          <p:cNvSpPr>
            <a:spLocks noGrp="1"/>
          </p:cNvSpPr>
          <p:nvPr>
            <p:ph idx="1"/>
          </p:nvPr>
        </p:nvSpPr>
        <p:spPr>
          <a:xfrm>
            <a:off x="1295400" y="2069432"/>
            <a:ext cx="10559716" cy="4267200"/>
          </a:xfrm>
        </p:spPr>
        <p:txBody>
          <a:bodyPr>
            <a:normAutofit/>
          </a:bodyPr>
          <a:lstStyle/>
          <a:p>
            <a:r>
              <a:rPr lang="tr-TR" dirty="0" smtClean="0">
                <a:latin typeface="Candara" panose="020E0502030303020204" pitchFamily="34" charset="0"/>
              </a:rPr>
              <a:t>Zamana bağlı değişkenlerin modellendiği yöntemlerdir.</a:t>
            </a:r>
          </a:p>
          <a:p>
            <a:pPr lvl="1"/>
            <a:r>
              <a:rPr lang="tr-TR" dirty="0" smtClean="0">
                <a:latin typeface="Candara" panose="020E0502030303020204" pitchFamily="34" charset="0"/>
              </a:rPr>
              <a:t>Yatırım tahminleri, mobil kullanım modelleri, video analizi, hastalık yayılımı analizleri, doğal dil modellemesi, ses verisi modelleme, biolojik sistem modelleri, fiziksel tepki modelleme vs.</a:t>
            </a:r>
          </a:p>
          <a:p>
            <a:pPr marL="320040" lvl="1" indent="0">
              <a:buNone/>
            </a:pPr>
            <a:endParaRPr lang="tr-TR" dirty="0" smtClean="0">
              <a:latin typeface="Candara" panose="020E0502030303020204" pitchFamily="34" charset="0"/>
            </a:endParaRPr>
          </a:p>
          <a:p>
            <a:r>
              <a:rPr lang="tr-TR" dirty="0" smtClean="0">
                <a:latin typeface="Candara" panose="020E0502030303020204" pitchFamily="34" charset="0"/>
              </a:rPr>
              <a:t>Geleneksel İstatistiksel yöntemlerin yanında derin öğrenme yöntemleri de sıklıkla kullanılır. </a:t>
            </a:r>
          </a:p>
          <a:p>
            <a:r>
              <a:rPr lang="tr-TR" dirty="0" smtClean="0">
                <a:latin typeface="Candara" panose="020E0502030303020204" pitchFamily="34" charset="0"/>
              </a:rPr>
              <a:t>Sınıflandırma, regresyon ve kümeleme problemi olabilirler.</a:t>
            </a:r>
          </a:p>
        </p:txBody>
      </p:sp>
    </p:spTree>
    <p:extLst>
      <p:ext uri="{BB962C8B-B14F-4D97-AF65-F5344CB8AC3E}">
        <p14:creationId xmlns:p14="http://schemas.microsoft.com/office/powerpoint/2010/main" val="1218928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latin typeface="Candara" panose="020E0502030303020204" pitchFamily="34" charset="0"/>
              </a:rPr>
              <a:t>Biz Kimiz?</a:t>
            </a:r>
            <a:endParaRPr lang="en-US" dirty="0">
              <a:latin typeface="Candara" panose="020E0502030303020204" pitchFamily="34" charset="0"/>
            </a:endParaRPr>
          </a:p>
        </p:txBody>
      </p:sp>
      <p:sp>
        <p:nvSpPr>
          <p:cNvPr id="3" name="Content Placeholder 2"/>
          <p:cNvSpPr>
            <a:spLocks noGrp="1"/>
          </p:cNvSpPr>
          <p:nvPr>
            <p:ph idx="1"/>
          </p:nvPr>
        </p:nvSpPr>
        <p:spPr>
          <a:xfrm>
            <a:off x="1295400" y="2069432"/>
            <a:ext cx="9601200" cy="3801979"/>
          </a:xfrm>
        </p:spPr>
        <p:txBody>
          <a:bodyPr>
            <a:normAutofit fontScale="70000" lnSpcReduction="20000"/>
          </a:bodyPr>
          <a:lstStyle/>
          <a:p>
            <a:r>
              <a:rPr lang="tr-TR" dirty="0" smtClean="0">
                <a:latin typeface="Candara" panose="020E0502030303020204" pitchFamily="34" charset="0"/>
              </a:rPr>
              <a:t>Norn Analitik, makine öğrenmesi ve veri bilimi uygulamaları üzerine çalışan bir ileri analitik şirketidir.</a:t>
            </a:r>
          </a:p>
          <a:p>
            <a:r>
              <a:rPr lang="tr-TR" dirty="0" smtClean="0">
                <a:latin typeface="Candara" panose="020E0502030303020204" pitchFamily="34" charset="0"/>
              </a:rPr>
              <a:t>4 yıllık veri bilimi danışmanlığı ve modelleme tecrübesi sonrası 2016’da şirketleştik.</a:t>
            </a:r>
          </a:p>
          <a:p>
            <a:r>
              <a:rPr lang="tr-TR" dirty="0" smtClean="0">
                <a:latin typeface="Candara" panose="020E0502030303020204" pitchFamily="34" charset="0"/>
              </a:rPr>
              <a:t>Şimdiye kadar üzerinde çalıştığımız projeler:</a:t>
            </a:r>
          </a:p>
          <a:p>
            <a:pPr lvl="1"/>
            <a:r>
              <a:rPr lang="tr-TR" dirty="0" smtClean="0">
                <a:latin typeface="Candara" panose="020E0502030303020204" pitchFamily="34" charset="0"/>
              </a:rPr>
              <a:t>Güvenlik kameralarından anomali/tehlikeli durum tespiti (ISRA Vision ödüllü proje)</a:t>
            </a:r>
          </a:p>
          <a:p>
            <a:pPr lvl="1"/>
            <a:r>
              <a:rPr lang="tr-TR" dirty="0" smtClean="0">
                <a:latin typeface="Candara" panose="020E0502030303020204" pitchFamily="34" charset="0"/>
              </a:rPr>
              <a:t>E-ticaret şirketleri için müşteri segmentasyonu, kişiye özel pazarlama</a:t>
            </a:r>
          </a:p>
          <a:p>
            <a:pPr lvl="1"/>
            <a:r>
              <a:rPr lang="tr-TR" dirty="0" smtClean="0">
                <a:latin typeface="Candara" panose="020E0502030303020204" pitchFamily="34" charset="0"/>
              </a:rPr>
              <a:t>E-spor takımları için ileri analitik yöntemleri ile strateji optimizasyonu</a:t>
            </a:r>
          </a:p>
          <a:p>
            <a:pPr lvl="1"/>
            <a:r>
              <a:rPr lang="tr-TR" dirty="0" smtClean="0">
                <a:latin typeface="Candara" panose="020E0502030303020204" pitchFamily="34" charset="0"/>
              </a:rPr>
              <a:t>Mobil kullanım modellemesi ve içerik optimizasyonu (Crowdsignals.io)</a:t>
            </a:r>
          </a:p>
          <a:p>
            <a:pPr lvl="1"/>
            <a:r>
              <a:rPr lang="tr-TR" dirty="0" smtClean="0">
                <a:latin typeface="Candara" panose="020E0502030303020204" pitchFamily="34" charset="0"/>
              </a:rPr>
              <a:t>Büyük veride hileli aktarımların tespiti ve ayrıştırılması</a:t>
            </a:r>
          </a:p>
          <a:p>
            <a:pPr lvl="1"/>
            <a:r>
              <a:rPr lang="tr-TR" dirty="0" smtClean="0">
                <a:latin typeface="Candara" panose="020E0502030303020204" pitchFamily="34" charset="0"/>
              </a:rPr>
              <a:t>Sigorta hasar talebi tahmini (BNP Paribas, ABD)</a:t>
            </a:r>
          </a:p>
          <a:p>
            <a:pPr lvl="1"/>
            <a:r>
              <a:rPr lang="tr-TR" dirty="0" smtClean="0">
                <a:latin typeface="Candara" panose="020E0502030303020204" pitchFamily="34" charset="0"/>
              </a:rPr>
              <a:t>Telekom sektöründe müşterilerin taşıyıcı değiştirme</a:t>
            </a:r>
            <a:r>
              <a:rPr lang="tr-TR" dirty="0" smtClean="0">
                <a:latin typeface="Candara" panose="020E0502030303020204" pitchFamily="34" charset="0"/>
              </a:rPr>
              <a:t> </a:t>
            </a:r>
            <a:r>
              <a:rPr lang="tr-TR" dirty="0">
                <a:latin typeface="Candara" panose="020E0502030303020204" pitchFamily="34" charset="0"/>
              </a:rPr>
              <a:t>ihtimali modellemesi (Operatör: Orange, Fransa) </a:t>
            </a:r>
            <a:endParaRPr lang="tr-TR" dirty="0" smtClean="0">
              <a:latin typeface="Candara" panose="020E0502030303020204" pitchFamily="34" charset="0"/>
            </a:endParaRPr>
          </a:p>
          <a:p>
            <a:pPr lvl="1"/>
            <a:r>
              <a:rPr lang="tr-TR" dirty="0" smtClean="0">
                <a:latin typeface="Candara" panose="020E0502030303020204" pitchFamily="34" charset="0"/>
              </a:rPr>
              <a:t>EEG verilerinden biyometrik tanımlama (METU)</a:t>
            </a:r>
          </a:p>
          <a:p>
            <a:pPr lvl="1"/>
            <a:r>
              <a:rPr lang="tr-TR" dirty="0" smtClean="0">
                <a:latin typeface="Candara" panose="020E0502030303020204" pitchFamily="34" charset="0"/>
              </a:rPr>
              <a:t>FMF hastalarında biyo-işaretçiler yardımıyla MEFV geni mutasyonu modellemesi ve tahmini (Erciyes Üniversitesi ile ortak çalışma)</a:t>
            </a:r>
          </a:p>
        </p:txBody>
      </p:sp>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latin typeface="Candara" panose="020E0502030303020204" pitchFamily="34" charset="0"/>
              </a:rPr>
              <a:t>Görselleştirme</a:t>
            </a:r>
            <a:endParaRPr lang="en-US" dirty="0">
              <a:latin typeface="Candara" panose="020E0502030303020204" pitchFamily="34" charset="0"/>
            </a:endParaRPr>
          </a:p>
        </p:txBody>
      </p:sp>
      <p:sp>
        <p:nvSpPr>
          <p:cNvPr id="3" name="Content Placeholder 2"/>
          <p:cNvSpPr>
            <a:spLocks noGrp="1"/>
          </p:cNvSpPr>
          <p:nvPr>
            <p:ph idx="1"/>
          </p:nvPr>
        </p:nvSpPr>
        <p:spPr>
          <a:xfrm>
            <a:off x="1295400" y="2069432"/>
            <a:ext cx="10559716" cy="4267200"/>
          </a:xfrm>
        </p:spPr>
        <p:txBody>
          <a:bodyPr>
            <a:normAutofit/>
          </a:bodyPr>
          <a:lstStyle/>
          <a:p>
            <a:r>
              <a:rPr lang="tr-TR" dirty="0" smtClean="0">
                <a:latin typeface="Candara" panose="020E0502030303020204" pitchFamily="34" charset="0"/>
              </a:rPr>
              <a:t>Görselleştirme hem keşif hem de özetleme/raporlama için kullanılan bir araçtır.</a:t>
            </a:r>
          </a:p>
          <a:p>
            <a:r>
              <a:rPr lang="tr-TR" dirty="0" smtClean="0">
                <a:latin typeface="Candara" panose="020E0502030303020204" pitchFamily="34" charset="0"/>
              </a:rPr>
              <a:t>Modellemeya başlamadan önce görselleştirme yaparak uygulanacak önişleme veya modelleme yöntemlerine karar verilebilir.</a:t>
            </a:r>
          </a:p>
          <a:p>
            <a:r>
              <a:rPr lang="tr-TR" dirty="0" smtClean="0">
                <a:latin typeface="Candara" panose="020E0502030303020204" pitchFamily="34" charset="0"/>
              </a:rPr>
              <a:t>Raporlama sırasında görselleştirme yapılarak sonuçlar daha iyi açıklanabilir.</a:t>
            </a:r>
          </a:p>
          <a:p>
            <a:pPr marL="0" indent="0">
              <a:buNone/>
            </a:pPr>
            <a:endParaRPr lang="tr-TR" dirty="0" smtClean="0">
              <a:latin typeface="Candara" panose="020E0502030303020204" pitchFamily="34" charset="0"/>
            </a:endParaRPr>
          </a:p>
          <a:p>
            <a:endParaRPr lang="tr-TR" dirty="0" smtClean="0">
              <a:latin typeface="Candara" panose="020E0502030303020204" pitchFamily="34" charset="0"/>
            </a:endParaRPr>
          </a:p>
        </p:txBody>
      </p:sp>
    </p:spTree>
    <p:extLst>
      <p:ext uri="{BB962C8B-B14F-4D97-AF65-F5344CB8AC3E}">
        <p14:creationId xmlns:p14="http://schemas.microsoft.com/office/powerpoint/2010/main" val="143123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latin typeface="Candara" panose="020E0502030303020204" pitchFamily="34" charset="0"/>
              </a:rPr>
              <a:t>Görselleştirme – Keşif</a:t>
            </a:r>
            <a:endParaRPr lang="en-US" dirty="0">
              <a:latin typeface="Candara" panose="020E0502030303020204" pitchFamily="34" charset="0"/>
            </a:endParaRPr>
          </a:p>
        </p:txBody>
      </p:sp>
      <p:pic>
        <p:nvPicPr>
          <p:cNvPr id="1026" name="Picture 2" descr="http://robslink.com/SAS/democd67/anscombe_quartet.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0400" y="1828800"/>
            <a:ext cx="57912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589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latin typeface="Candara" panose="020E0502030303020204" pitchFamily="34" charset="0"/>
              </a:rPr>
              <a:t>Görselleştirme – Keşif</a:t>
            </a:r>
            <a:endParaRPr lang="en-US" dirty="0">
              <a:latin typeface="Candara" panose="020E0502030303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1813" y="1828800"/>
            <a:ext cx="7568373" cy="4343400"/>
          </a:xfrm>
        </p:spPr>
      </p:pic>
    </p:spTree>
    <p:extLst>
      <p:ext uri="{BB962C8B-B14F-4D97-AF65-F5344CB8AC3E}">
        <p14:creationId xmlns:p14="http://schemas.microsoft.com/office/powerpoint/2010/main" val="242053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latin typeface="Candara" panose="020E0502030303020204" pitchFamily="34" charset="0"/>
              </a:rPr>
              <a:t>Görselleştirme – Raporlama</a:t>
            </a:r>
            <a:endParaRPr lang="en-US" dirty="0">
              <a:latin typeface="Candara" panose="020E0502030303020204" pitchFamily="34" charset="0"/>
            </a:endParaRPr>
          </a:p>
        </p:txBody>
      </p:sp>
      <p:pic>
        <p:nvPicPr>
          <p:cNvPr id="2050" name="Picture 2" descr="http://junkcharts.typepad.com/.a/6a00d8341e992c53ef017d3c729d93970c-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38" y="2036555"/>
            <a:ext cx="5389014" cy="431933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junkcharts.typepad.com/.a/6a00d8341e992c53ef017d3c72d9c8970c-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0187" y="1643522"/>
            <a:ext cx="5381625" cy="5105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69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latin typeface="Candara" panose="020E0502030303020204" pitchFamily="34" charset="0"/>
              </a:rPr>
              <a:t>Görselleştirme – Raporlama</a:t>
            </a:r>
            <a:endParaRPr lang="en-US" dirty="0">
              <a:latin typeface="Candara" panose="020E0502030303020204" pitchFamily="34" charset="0"/>
            </a:endParaRPr>
          </a:p>
        </p:txBody>
      </p:sp>
      <p:pic>
        <p:nvPicPr>
          <p:cNvPr id="4" name="Picture 3"/>
          <p:cNvPicPr>
            <a:picLocks noChangeAspect="1"/>
          </p:cNvPicPr>
          <p:nvPr/>
        </p:nvPicPr>
        <p:blipFill>
          <a:blip r:embed="rId2"/>
          <a:stretch>
            <a:fillRect/>
          </a:stretch>
        </p:blipFill>
        <p:spPr>
          <a:xfrm>
            <a:off x="3226158" y="1572628"/>
            <a:ext cx="5739684" cy="5285372"/>
          </a:xfrm>
          <a:prstGeom prst="rect">
            <a:avLst/>
          </a:prstGeom>
        </p:spPr>
      </p:pic>
    </p:spTree>
    <p:extLst>
      <p:ext uri="{BB962C8B-B14F-4D97-AF65-F5344CB8AC3E}">
        <p14:creationId xmlns:p14="http://schemas.microsoft.com/office/powerpoint/2010/main" val="3980228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latin typeface="Candara" panose="020E0502030303020204" pitchFamily="34" charset="0"/>
              </a:rPr>
              <a:t>Mühendislik Yöntemleri</a:t>
            </a:r>
            <a:endParaRPr lang="en-US" dirty="0">
              <a:latin typeface="Candara" panose="020E0502030303020204" pitchFamily="34" charset="0"/>
            </a:endParaRPr>
          </a:p>
        </p:txBody>
      </p:sp>
      <p:sp>
        <p:nvSpPr>
          <p:cNvPr id="3" name="Content Placeholder 2"/>
          <p:cNvSpPr>
            <a:spLocks noGrp="1"/>
          </p:cNvSpPr>
          <p:nvPr>
            <p:ph idx="1"/>
          </p:nvPr>
        </p:nvSpPr>
        <p:spPr>
          <a:xfrm>
            <a:off x="1295400" y="2069432"/>
            <a:ext cx="10559716" cy="4267200"/>
          </a:xfrm>
        </p:spPr>
        <p:txBody>
          <a:bodyPr>
            <a:normAutofit/>
          </a:bodyPr>
          <a:lstStyle/>
          <a:p>
            <a:r>
              <a:rPr lang="tr-TR" dirty="0" smtClean="0">
                <a:latin typeface="Candara" panose="020E0502030303020204" pitchFamily="34" charset="0"/>
              </a:rPr>
              <a:t>Mühendislikte sıkça kullanılan bazı temel veri bilimi yöntemleri vardır. Bunlardan en önemlileri Kalman Filtresi, PCA ve ICA olarak düşünülebilir.</a:t>
            </a:r>
          </a:p>
          <a:p>
            <a:r>
              <a:rPr lang="tr-TR" dirty="0" smtClean="0">
                <a:latin typeface="Candara" panose="020E0502030303020204" pitchFamily="34" charset="0"/>
              </a:rPr>
              <a:t>Sensör modellemesi yapan tüm mühendislik firmaları bir noktada bu yöntemlerden en az birini kullanmıştır. Ancak bu yöntemler çoğunlukla körlemesine kullanılmaktadır. Bu yöntemlerden biraz bahsedip sonra körlemesine kullanmanın sonuçlarını göstereceğiz.</a:t>
            </a:r>
          </a:p>
          <a:p>
            <a:endParaRPr lang="tr-TR" dirty="0" smtClean="0">
              <a:latin typeface="Candara" panose="020E0502030303020204" pitchFamily="34" charset="0"/>
            </a:endParaRPr>
          </a:p>
        </p:txBody>
      </p:sp>
    </p:spTree>
    <p:extLst>
      <p:ext uri="{BB962C8B-B14F-4D97-AF65-F5344CB8AC3E}">
        <p14:creationId xmlns:p14="http://schemas.microsoft.com/office/powerpoint/2010/main" val="277361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latin typeface="Candara" panose="020E0502030303020204" pitchFamily="34" charset="0"/>
              </a:rPr>
              <a:t>Kalman Filtresi</a:t>
            </a:r>
            <a:endParaRPr lang="tr-TR" dirty="0">
              <a:latin typeface="Candara" panose="020E0502030303020204" pitchFamily="34" charset="0"/>
            </a:endParaRPr>
          </a:p>
        </p:txBody>
      </p:sp>
      <p:sp>
        <p:nvSpPr>
          <p:cNvPr id="3" name="Content Placeholder 2"/>
          <p:cNvSpPr>
            <a:spLocks noGrp="1"/>
          </p:cNvSpPr>
          <p:nvPr>
            <p:ph idx="1"/>
          </p:nvPr>
        </p:nvSpPr>
        <p:spPr/>
        <p:txBody>
          <a:bodyPr/>
          <a:lstStyle/>
          <a:p>
            <a:r>
              <a:rPr lang="tr-TR" dirty="0" smtClean="0">
                <a:latin typeface="Candara" panose="020E0502030303020204" pitchFamily="34" charset="0"/>
              </a:rPr>
              <a:t>Kalman filtresi, sensör hatalarını azaltmak üzerine kurulu, adaptif bir durum kestirimi yöntemidir. Örneğin, otonom robotumuz GPS ile yerinin bilgisini; üzerindeki diğer sensörlerle de hareketinin bilgisini alıyor olsun. Hareket modeline bakarak bir sonraki adımda nerede olacağını tahmin edebilir. Ancak sensör hatalarından, robotun servolarındaki problemlerden vs. ötürü tahmin ettiği yere gidemeyebilir. Geldiği noktada tekrar aldığı sensör bilgisine ve bir önceki adımda yaptığı hataya göre modelindeki varyasyonu öğrenen robot, bir sonraki adımda bunu daha iyi hesaba katarak daha iyi bir tahmin yapabilir.</a:t>
            </a:r>
          </a:p>
          <a:p>
            <a:r>
              <a:rPr lang="tr-TR" dirty="0" smtClean="0">
                <a:latin typeface="Candara" panose="020E0502030303020204" pitchFamily="34" charset="0"/>
              </a:rPr>
              <a:t>Bu yöntem Google’ın, Tesla’nın hatta CERN Hadron çarpıştırıcısının kullandığı bir kestirim yöntemidir.</a:t>
            </a:r>
            <a:endParaRPr lang="tr-TR" dirty="0">
              <a:latin typeface="Candara" panose="020E0502030303020204" pitchFamily="34" charset="0"/>
            </a:endParaRPr>
          </a:p>
        </p:txBody>
      </p:sp>
    </p:spTree>
    <p:extLst>
      <p:ext uri="{BB962C8B-B14F-4D97-AF65-F5344CB8AC3E}">
        <p14:creationId xmlns:p14="http://schemas.microsoft.com/office/powerpoint/2010/main" val="2226563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latin typeface="Candara" panose="020E0502030303020204" pitchFamily="34" charset="0"/>
              </a:rPr>
              <a:t>Kalman Filtresi – Nasıl Çalışır?</a:t>
            </a:r>
            <a:endParaRPr lang="tr-TR" dirty="0">
              <a:latin typeface="Candara" panose="020E0502030303020204" pitchFamily="34" charset="0"/>
            </a:endParaRPr>
          </a:p>
        </p:txBody>
      </p:sp>
      <p:sp>
        <p:nvSpPr>
          <p:cNvPr id="3" name="Content Placeholder 2"/>
          <p:cNvSpPr>
            <a:spLocks noGrp="1"/>
          </p:cNvSpPr>
          <p:nvPr>
            <p:ph idx="1"/>
          </p:nvPr>
        </p:nvSpPr>
        <p:spPr/>
        <p:txBody>
          <a:bodyPr>
            <a:normAutofit fontScale="92500" lnSpcReduction="10000"/>
          </a:bodyPr>
          <a:lstStyle/>
          <a:p>
            <a:r>
              <a:rPr lang="tr-TR" dirty="0" smtClean="0">
                <a:latin typeface="Candara" panose="020E0502030303020204" pitchFamily="34" charset="0"/>
              </a:rPr>
              <a:t>Kalman filtresinin çalışabilmesi için aşağıdaki bilgilere ihtiyaç vardır:</a:t>
            </a:r>
          </a:p>
          <a:p>
            <a:pPr lvl="1"/>
            <a:r>
              <a:rPr lang="tr-TR" dirty="0" smtClean="0">
                <a:latin typeface="Candara" panose="020E0502030303020204" pitchFamily="34" charset="0"/>
              </a:rPr>
              <a:t>Süreç fonksiyonu (F). Bu fonksiyon dinamik sistemin nasıl ilerlediğini gösterir. Robot hareketi söz konusu olduğunda bu fonksiyonlar Newton’un hareket fonksiyonlarıdır.</a:t>
            </a:r>
          </a:p>
          <a:p>
            <a:pPr lvl="1"/>
            <a:r>
              <a:rPr lang="tr-TR" dirty="0" smtClean="0">
                <a:latin typeface="Candara" panose="020E0502030303020204" pitchFamily="34" charset="0"/>
              </a:rPr>
              <a:t>Süreç fonksiyon hata matrisi (P). Bu matris süreç fonksiyonunda ne kadar hata olduğunu gösterir. Bir önceki örnekte servolardan kaynaklanan bir hata olduğu durumda robot olması gerektiği gibi hareket edemeyeceği için bu hata matrisindeki değerler yüksek olacaktır. Bu matris her iterayonda hataya bağlı  olarak Kalman filtresi tarafından güncellenir.</a:t>
            </a:r>
          </a:p>
          <a:p>
            <a:pPr lvl="1"/>
            <a:r>
              <a:rPr lang="tr-TR" dirty="0" smtClean="0">
                <a:latin typeface="Candara" panose="020E0502030303020204" pitchFamily="34" charset="0"/>
              </a:rPr>
              <a:t>Kontrol girdisi fonksiyonu(B): Bu fonksiyon kontrol tasarımına göre her problem için ayrı ayrı kontrol mühendisleri tarafından belirlenir. </a:t>
            </a:r>
          </a:p>
          <a:p>
            <a:pPr lvl="1"/>
            <a:r>
              <a:rPr lang="tr-TR" dirty="0" smtClean="0">
                <a:latin typeface="Candara" panose="020E0502030303020204" pitchFamily="34" charset="0"/>
              </a:rPr>
              <a:t>Gözlem fonksiyonu(H). Gözlem fonksiyonu sürecin durum vektöründen ne kadarını sensörlerle algıladığımızı gösteren matristir. Örneğin robotumuzun pozisyon verisini sadece belli checkpointlerde alabildiğimizi düşünün. Bu durumda bu noktalarda gözlem fonksiyonumuz pozisyon verisini içerecek şekildedir ancak bu noktalar dışında pozisyon verisini gözlemleyemiyor oluruz.</a:t>
            </a:r>
            <a:endParaRPr lang="tr-TR" dirty="0">
              <a:latin typeface="Candara" panose="020E0502030303020204" pitchFamily="34" charset="0"/>
            </a:endParaRPr>
          </a:p>
        </p:txBody>
      </p:sp>
    </p:spTree>
    <p:extLst>
      <p:ext uri="{BB962C8B-B14F-4D97-AF65-F5344CB8AC3E}">
        <p14:creationId xmlns:p14="http://schemas.microsoft.com/office/powerpoint/2010/main" val="371635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latin typeface="Candara" panose="020E0502030303020204" pitchFamily="34" charset="0"/>
              </a:rPr>
              <a:t>Kalman Filtresi – Nasıl Çalışır? (2)</a:t>
            </a:r>
            <a:endParaRPr lang="tr-TR" dirty="0">
              <a:latin typeface="Candara" panose="020E0502030303020204" pitchFamily="34" charset="0"/>
            </a:endParaRPr>
          </a:p>
        </p:txBody>
      </p:sp>
      <p:sp>
        <p:nvSpPr>
          <p:cNvPr id="3" name="Content Placeholder 2"/>
          <p:cNvSpPr>
            <a:spLocks noGrp="1"/>
          </p:cNvSpPr>
          <p:nvPr>
            <p:ph idx="1"/>
          </p:nvPr>
        </p:nvSpPr>
        <p:spPr/>
        <p:txBody>
          <a:bodyPr>
            <a:normAutofit lnSpcReduction="10000"/>
          </a:bodyPr>
          <a:lstStyle/>
          <a:p>
            <a:r>
              <a:rPr lang="tr-TR" dirty="0" smtClean="0">
                <a:latin typeface="Candara" panose="020E0502030303020204" pitchFamily="34" charset="0"/>
              </a:rPr>
              <a:t>Kalman filtresinin çalışabilmesi için aşağıdaki bilgilere ihtiyaç vardır (devam):</a:t>
            </a:r>
          </a:p>
          <a:p>
            <a:pPr lvl="1"/>
            <a:r>
              <a:rPr lang="tr-TR" dirty="0" smtClean="0">
                <a:latin typeface="Candara" panose="020E0502030303020204" pitchFamily="34" charset="0"/>
              </a:rPr>
              <a:t>Gözlem fonksiyonu hata matrisi(K): Bu hata matrisi sensörlerimizin hata oranlarını içeren matristir. Bu matrisin değerleri genellikle sensör spec dökümanında belirtilir. Bu matris de filtre tarafından hataya bağlı olarak her adımda güncellenir.</a:t>
            </a:r>
          </a:p>
          <a:p>
            <a:pPr lvl="1"/>
            <a:r>
              <a:rPr lang="tr-TR" dirty="0" smtClean="0">
                <a:latin typeface="Candara" panose="020E0502030303020204" pitchFamily="34" charset="0"/>
              </a:rPr>
              <a:t>Zaman aralığı(dt). İki süreç adımı arasındaki zaman aralığıdır. Genelde sensör örneklem hızlarına bağlı olarak belirlenir.</a:t>
            </a:r>
          </a:p>
          <a:p>
            <a:pPr lvl="1"/>
            <a:r>
              <a:rPr lang="tr-TR" dirty="0" smtClean="0">
                <a:latin typeface="Candara" panose="020E0502030303020204" pitchFamily="34" charset="0"/>
              </a:rPr>
              <a:t>Süreç gürültü matrisi(Q): Bu matris süreçte oluşacak kontrol edemediğimiz etkilerden kaynaklı gürültüleri temsil etmek için kullanılır. Örneğin roboton hareketi sırasında oluşabilecek beklenmedik bozukluklar gibi. Eğer süreci iyi modelleyemediğimizi düşünüyorsak bunu yüksek tutarız.</a:t>
            </a:r>
          </a:p>
          <a:p>
            <a:pPr lvl="1"/>
            <a:r>
              <a:rPr lang="tr-TR" dirty="0" smtClean="0">
                <a:latin typeface="Candara" panose="020E0502030303020204" pitchFamily="34" charset="0"/>
              </a:rPr>
              <a:t>Sensör gürültü matrisi(R): Bu matris sensörlerde oluşacak kontrol edemediğimiz etkilerden kaynaklı gürültüleri temsil etmek için kullanılır. Eğer sensörlerimizin stabil olmadığını düşünüyorsak bunu yüksek tutarız.</a:t>
            </a:r>
            <a:endParaRPr lang="tr-TR" dirty="0">
              <a:latin typeface="Candara" panose="020E0502030303020204" pitchFamily="34" charset="0"/>
            </a:endParaRPr>
          </a:p>
        </p:txBody>
      </p:sp>
    </p:spTree>
    <p:extLst>
      <p:ext uri="{BB962C8B-B14F-4D97-AF65-F5344CB8AC3E}">
        <p14:creationId xmlns:p14="http://schemas.microsoft.com/office/powerpoint/2010/main" val="110682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latin typeface="Candara" panose="020E0502030303020204" pitchFamily="34" charset="0"/>
              </a:rPr>
              <a:t>Kalman Filtresi – Nasıl Çalışır? (3)</a:t>
            </a:r>
            <a:endParaRPr lang="tr-TR" dirty="0">
              <a:latin typeface="Candara" panose="020E0502030303020204" pitchFamily="34" charset="0"/>
            </a:endParaRPr>
          </a:p>
        </p:txBody>
      </p:sp>
      <p:sp>
        <p:nvSpPr>
          <p:cNvPr id="3" name="Content Placeholder 2"/>
          <p:cNvSpPr>
            <a:spLocks noGrp="1"/>
          </p:cNvSpPr>
          <p:nvPr>
            <p:ph idx="1"/>
          </p:nvPr>
        </p:nvSpPr>
        <p:spPr/>
        <p:txBody>
          <a:bodyPr>
            <a:normAutofit lnSpcReduction="10000"/>
          </a:bodyPr>
          <a:lstStyle/>
          <a:p>
            <a:r>
              <a:rPr lang="tr-TR" dirty="0" smtClean="0">
                <a:latin typeface="Candara" panose="020E0502030303020204" pitchFamily="34" charset="0"/>
              </a:rPr>
              <a:t>Kalman filtresinin çalışma adımları şu şekildedir:</a:t>
            </a:r>
          </a:p>
          <a:p>
            <a:pPr lvl="1"/>
            <a:r>
              <a:rPr lang="tr-TR" dirty="0" smtClean="0">
                <a:latin typeface="Candara" panose="020E0502030303020204" pitchFamily="34" charset="0"/>
              </a:rPr>
              <a:t>Initialization (Başlangıç)</a:t>
            </a:r>
          </a:p>
          <a:p>
            <a:pPr lvl="2"/>
            <a:r>
              <a:rPr lang="tr-TR" dirty="0" smtClean="0">
                <a:latin typeface="Candara" panose="020E0502030303020204" pitchFamily="34" charset="0"/>
              </a:rPr>
              <a:t>Başlangıç durum vektörünü oluştur.</a:t>
            </a:r>
          </a:p>
          <a:p>
            <a:pPr lvl="2"/>
            <a:r>
              <a:rPr lang="tr-TR" dirty="0" smtClean="0">
                <a:latin typeface="Candara" panose="020E0502030303020204" pitchFamily="34" charset="0"/>
              </a:rPr>
              <a:t>Başlangıç süreç matrislerini (F, P, H, K, Q, R, B, dt) belirle.</a:t>
            </a:r>
          </a:p>
          <a:p>
            <a:pPr lvl="1"/>
            <a:r>
              <a:rPr lang="tr-TR" dirty="0" smtClean="0">
                <a:latin typeface="Candara" panose="020E0502030303020204" pitchFamily="34" charset="0"/>
              </a:rPr>
              <a:t>Bir sonraki durumu tahmin et</a:t>
            </a:r>
          </a:p>
          <a:p>
            <a:pPr lvl="2"/>
            <a:r>
              <a:rPr lang="tr-TR" dirty="0" smtClean="0">
                <a:latin typeface="Candara" panose="020E0502030303020204" pitchFamily="34" charset="0"/>
              </a:rPr>
              <a:t>Sistem matrisini kullanarak bir sonraki durumu tahmin et</a:t>
            </a:r>
          </a:p>
          <a:p>
            <a:pPr lvl="2"/>
            <a:r>
              <a:rPr lang="tr-TR" dirty="0" smtClean="0">
                <a:latin typeface="Candara" panose="020E0502030303020204" pitchFamily="34" charset="0"/>
              </a:rPr>
              <a:t>Tahmindeki belirsizliği tahmin et</a:t>
            </a:r>
          </a:p>
          <a:p>
            <a:pPr lvl="1"/>
            <a:r>
              <a:rPr lang="tr-TR" dirty="0" smtClean="0">
                <a:latin typeface="Candara" panose="020E0502030303020204" pitchFamily="34" charset="0"/>
              </a:rPr>
              <a:t>Filtre matrislerini güncelle</a:t>
            </a:r>
          </a:p>
          <a:p>
            <a:pPr lvl="2"/>
            <a:r>
              <a:rPr lang="tr-TR" dirty="0" smtClean="0">
                <a:latin typeface="Candara" panose="020E0502030303020204" pitchFamily="34" charset="0"/>
              </a:rPr>
              <a:t>Sensörden verileri al</a:t>
            </a:r>
            <a:r>
              <a:rPr lang="tr-TR" dirty="0">
                <a:latin typeface="Candara" panose="020E0502030303020204" pitchFamily="34" charset="0"/>
              </a:rPr>
              <a:t> </a:t>
            </a:r>
            <a:r>
              <a:rPr lang="tr-TR" dirty="0" smtClean="0">
                <a:latin typeface="Candara" panose="020E0502030303020204" pitchFamily="34" charset="0"/>
              </a:rPr>
              <a:t>ve bu verilere bakarak hatayı hesapla</a:t>
            </a:r>
          </a:p>
          <a:p>
            <a:pPr lvl="2"/>
            <a:r>
              <a:rPr lang="tr-TR" dirty="0" smtClean="0">
                <a:latin typeface="Candara" panose="020E0502030303020204" pitchFamily="34" charset="0"/>
              </a:rPr>
              <a:t>Hataya ve matrislerin önceki değerlerine göre matrisleri güncelle</a:t>
            </a:r>
          </a:p>
          <a:p>
            <a:pPr lvl="2"/>
            <a:r>
              <a:rPr lang="tr-TR" dirty="0" smtClean="0">
                <a:latin typeface="Candara" panose="020E0502030303020204" pitchFamily="34" charset="0"/>
              </a:rPr>
              <a:t>Güncellenen matrislere göre durumdaki hatayı azalt</a:t>
            </a:r>
            <a:endParaRPr lang="tr-TR" dirty="0">
              <a:latin typeface="Candara" panose="020E0502030303020204" pitchFamily="34" charset="0"/>
            </a:endParaRPr>
          </a:p>
          <a:p>
            <a:pPr lvl="1"/>
            <a:r>
              <a:rPr lang="tr-TR" dirty="0">
                <a:latin typeface="Candara" panose="020E0502030303020204" pitchFamily="34" charset="0"/>
              </a:rPr>
              <a:t>Hesaplama denklemleri için: </a:t>
            </a:r>
            <a:r>
              <a:rPr lang="tr-TR" dirty="0">
                <a:latin typeface="Candara" panose="020E0502030303020204" pitchFamily="34" charset="0"/>
                <a:hlinkClick r:id="rId2"/>
              </a:rPr>
              <a:t>https://</a:t>
            </a:r>
            <a:r>
              <a:rPr lang="tr-TR" dirty="0" smtClean="0">
                <a:latin typeface="Candara" panose="020E0502030303020204" pitchFamily="34" charset="0"/>
                <a:hlinkClick r:id="rId2"/>
              </a:rPr>
              <a:t>en.wikipedia.org/wiki/Kalman_filter</a:t>
            </a:r>
            <a:r>
              <a:rPr lang="tr-TR" dirty="0" smtClean="0">
                <a:latin typeface="Candara" panose="020E0502030303020204" pitchFamily="34" charset="0"/>
              </a:rPr>
              <a:t> </a:t>
            </a:r>
          </a:p>
        </p:txBody>
      </p:sp>
    </p:spTree>
    <p:extLst>
      <p:ext uri="{BB962C8B-B14F-4D97-AF65-F5344CB8AC3E}">
        <p14:creationId xmlns:p14="http://schemas.microsoft.com/office/powerpoint/2010/main" val="422755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latin typeface="Candara" panose="020E0502030303020204" pitchFamily="34" charset="0"/>
              </a:rPr>
              <a:t>Aktif Projelerimiz</a:t>
            </a:r>
            <a:endParaRPr lang="en-US" dirty="0">
              <a:latin typeface="Candara" panose="020E0502030303020204" pitchFamily="34" charset="0"/>
            </a:endParaRPr>
          </a:p>
        </p:txBody>
      </p:sp>
      <p:sp>
        <p:nvSpPr>
          <p:cNvPr id="3" name="Content Placeholder 2"/>
          <p:cNvSpPr>
            <a:spLocks noGrp="1"/>
          </p:cNvSpPr>
          <p:nvPr>
            <p:ph idx="1"/>
          </p:nvPr>
        </p:nvSpPr>
        <p:spPr>
          <a:xfrm>
            <a:off x="1295400" y="2069432"/>
            <a:ext cx="9601200" cy="3801979"/>
          </a:xfrm>
        </p:spPr>
        <p:txBody>
          <a:bodyPr>
            <a:normAutofit/>
          </a:bodyPr>
          <a:lstStyle/>
          <a:p>
            <a:r>
              <a:rPr lang="tr-TR" dirty="0" smtClean="0">
                <a:latin typeface="Candara" panose="020E0502030303020204" pitchFamily="34" charset="0"/>
              </a:rPr>
              <a:t>Aktif projelerimiz:</a:t>
            </a:r>
          </a:p>
          <a:p>
            <a:pPr lvl="1"/>
            <a:r>
              <a:rPr lang="tr-TR" dirty="0" smtClean="0">
                <a:latin typeface="Candara" panose="020E0502030303020204" pitchFamily="34" charset="0"/>
              </a:rPr>
              <a:t>E-spor takımları için ileri analitik yöntemleri ile strateji optimizasyonu</a:t>
            </a:r>
          </a:p>
          <a:p>
            <a:pPr lvl="2"/>
            <a:r>
              <a:rPr lang="tr-TR" dirty="0" smtClean="0">
                <a:latin typeface="Candara" panose="020E0502030303020204" pitchFamily="34" charset="0"/>
              </a:rPr>
              <a:t>Danışmanlığını yapmakta olduğumuz e-spor takımı için rakiplerinin davranışlarını modelleyerek en başarılı karşı stratejiyi öğreniyoruz. </a:t>
            </a:r>
          </a:p>
          <a:p>
            <a:pPr lvl="1"/>
            <a:r>
              <a:rPr lang="tr-TR" dirty="0" smtClean="0">
                <a:latin typeface="Candara" panose="020E0502030303020204" pitchFamily="34" charset="0"/>
              </a:rPr>
              <a:t>Kişiselleştirilmiş tıp için sensör modellemesi ve analizi</a:t>
            </a:r>
          </a:p>
          <a:p>
            <a:pPr lvl="2"/>
            <a:r>
              <a:rPr lang="tr-TR" dirty="0" smtClean="0">
                <a:latin typeface="Candara" panose="020E0502030303020204" pitchFamily="34" charset="0"/>
              </a:rPr>
              <a:t>Böbrek hastası çocuklarda, giyilebilir sensörleri kullanarak semptomlardan tanıya giden modelleri oluşturuyoruz. </a:t>
            </a:r>
          </a:p>
          <a:p>
            <a:pPr lvl="1"/>
            <a:r>
              <a:rPr lang="tr-TR" dirty="0" smtClean="0">
                <a:latin typeface="Candara" panose="020E0502030303020204" pitchFamily="34" charset="0"/>
              </a:rPr>
              <a:t>Akciğer CT taramalarından kanserli lezyon tespiti</a:t>
            </a:r>
          </a:p>
          <a:p>
            <a:pPr lvl="2"/>
            <a:r>
              <a:rPr lang="tr-TR" dirty="0" smtClean="0">
                <a:latin typeface="Candara" panose="020E0502030303020204" pitchFamily="34" charset="0"/>
              </a:rPr>
              <a:t>Doktorların gözden kaçırabileceği kadar küçük lezyonları derin öğrenme ile tespit ederek erken teşhis ihtimalini arttırmayı hedefliyoruz.</a:t>
            </a:r>
          </a:p>
        </p:txBody>
      </p:sp>
    </p:spTree>
    <p:extLst>
      <p:ext uri="{BB962C8B-B14F-4D97-AF65-F5344CB8AC3E}">
        <p14:creationId xmlns:p14="http://schemas.microsoft.com/office/powerpoint/2010/main" val="96861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latin typeface="Candara" panose="020E0502030303020204" pitchFamily="34" charset="0"/>
              </a:rPr>
              <a:t>Kalman Filtresi – Yapılan Hatalar</a:t>
            </a:r>
            <a:endParaRPr lang="tr-TR" dirty="0">
              <a:latin typeface="Candara" panose="020E0502030303020204" pitchFamily="34" charset="0"/>
            </a:endParaRPr>
          </a:p>
        </p:txBody>
      </p:sp>
      <p:sp>
        <p:nvSpPr>
          <p:cNvPr id="3" name="Content Placeholder 2"/>
          <p:cNvSpPr>
            <a:spLocks noGrp="1"/>
          </p:cNvSpPr>
          <p:nvPr>
            <p:ph idx="1"/>
          </p:nvPr>
        </p:nvSpPr>
        <p:spPr/>
        <p:txBody>
          <a:bodyPr>
            <a:normAutofit fontScale="92500" lnSpcReduction="20000"/>
          </a:bodyPr>
          <a:lstStyle/>
          <a:p>
            <a:r>
              <a:rPr lang="tr-TR" dirty="0" smtClean="0">
                <a:latin typeface="Candara" panose="020E0502030303020204" pitchFamily="34" charset="0"/>
              </a:rPr>
              <a:t>Temel Kalman filtresi sadece lineer süreç fonksiyonları ve gözlem fonksiyonları lineer olduğu sürece çalışır.</a:t>
            </a:r>
          </a:p>
          <a:p>
            <a:r>
              <a:rPr lang="tr-TR" dirty="0" smtClean="0">
                <a:latin typeface="Candara" panose="020E0502030303020204" pitchFamily="34" charset="0"/>
              </a:rPr>
              <a:t>Dünyadaki bir çok süreç veya gözlem doğrusal değildir. Newton’un hareket denklemleri bile aslında non-lineer hareketlere bir yakınsama olarak görülebilir. Düşük hızlarda etkili olmasa da yüksek hızlı (jet, füze gibi) objeler için hareket lineer değil non-lineer olacaktır. (Dünya’nın şekli ve yerçekiminden ötürü)</a:t>
            </a:r>
          </a:p>
          <a:p>
            <a:r>
              <a:rPr lang="tr-TR" dirty="0" smtClean="0">
                <a:latin typeface="Candara" panose="020E0502030303020204" pitchFamily="34" charset="0"/>
              </a:rPr>
              <a:t>Kalman filtresi non-lineer durumlarda hatalı durum kestirimi yapar ve bu hata her iterasyonda artar.</a:t>
            </a:r>
          </a:p>
          <a:p>
            <a:r>
              <a:rPr lang="tr-TR" dirty="0" smtClean="0">
                <a:latin typeface="Candara" panose="020E0502030303020204" pitchFamily="34" charset="0"/>
              </a:rPr>
              <a:t>Çözüm için non-lineer yöntemler vardır: Extended Kalman Filtresi, Unscented Kalman Filtresi.</a:t>
            </a:r>
          </a:p>
          <a:p>
            <a:r>
              <a:rPr lang="tr-TR" dirty="0" smtClean="0">
                <a:latin typeface="Candara" panose="020E0502030303020204" pitchFamily="34" charset="0"/>
              </a:rPr>
              <a:t>EKF, diferansiyel denklem lineerizasyonu ile çalışırken; UKF örneklem oluşturmaya dayalı daha istatistiksel bir yöntem izler. EKF de non-lineeritenin yüksek olduğu durumlarda hatalı çalışır.</a:t>
            </a:r>
          </a:p>
        </p:txBody>
      </p:sp>
    </p:spTree>
    <p:extLst>
      <p:ext uri="{BB962C8B-B14F-4D97-AF65-F5344CB8AC3E}">
        <p14:creationId xmlns:p14="http://schemas.microsoft.com/office/powerpoint/2010/main" val="919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latin typeface="Candara" panose="020E0502030303020204" pitchFamily="34" charset="0"/>
              </a:rPr>
              <a:t>PCA</a:t>
            </a:r>
            <a:endParaRPr lang="tr-TR" dirty="0">
              <a:latin typeface="Candara" panose="020E0502030303020204" pitchFamily="34" charset="0"/>
            </a:endParaRPr>
          </a:p>
        </p:txBody>
      </p:sp>
      <p:sp>
        <p:nvSpPr>
          <p:cNvPr id="3" name="Content Placeholder 2"/>
          <p:cNvSpPr>
            <a:spLocks noGrp="1"/>
          </p:cNvSpPr>
          <p:nvPr>
            <p:ph idx="1"/>
          </p:nvPr>
        </p:nvSpPr>
        <p:spPr/>
        <p:txBody>
          <a:bodyPr/>
          <a:lstStyle/>
          <a:p>
            <a:r>
              <a:rPr lang="tr-TR" dirty="0" smtClean="0">
                <a:latin typeface="Candara" panose="020E0502030303020204" pitchFamily="34" charset="0"/>
              </a:rPr>
              <a:t>PCA (Principal Components Analysis) bir matristeki en kuvvetli vektörleri bulmaya yönelik bir analizdir. Aslında tek yaptığı matrisin eigen ayrıştırmasını yapmak olan bu yöntem özellikle görüntü işlemede sıklıkla kullanılmaktadır.</a:t>
            </a:r>
          </a:p>
          <a:p>
            <a:r>
              <a:rPr lang="tr-TR" dirty="0" smtClean="0">
                <a:latin typeface="Candara" panose="020E0502030303020204" pitchFamily="34" charset="0"/>
              </a:rPr>
              <a:t>PCA sadece Gaussian veri ile çalışabilir. Aslında mühendislerin analizini yaptığı verilerin çoğu Gaussian değildir. Bu yüzden PCA’den elde edilen öznitelik vektörleri doğru olmadığı için, modellerin de doğru tespit oranını düşürmektedir.</a:t>
            </a:r>
            <a:endParaRPr lang="tr-TR" dirty="0">
              <a:latin typeface="Candara" panose="020E0502030303020204" pitchFamily="34" charset="0"/>
            </a:endParaRPr>
          </a:p>
        </p:txBody>
      </p:sp>
    </p:spTree>
    <p:extLst>
      <p:ext uri="{BB962C8B-B14F-4D97-AF65-F5344CB8AC3E}">
        <p14:creationId xmlns:p14="http://schemas.microsoft.com/office/powerpoint/2010/main" val="1775140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latin typeface="Candara" panose="020E0502030303020204" pitchFamily="34" charset="0"/>
              </a:rPr>
              <a:t>ICA</a:t>
            </a:r>
            <a:endParaRPr lang="tr-TR" dirty="0">
              <a:latin typeface="Candara" panose="020E0502030303020204" pitchFamily="34" charset="0"/>
            </a:endParaRPr>
          </a:p>
        </p:txBody>
      </p:sp>
      <p:sp>
        <p:nvSpPr>
          <p:cNvPr id="3" name="Content Placeholder 2"/>
          <p:cNvSpPr>
            <a:spLocks noGrp="1"/>
          </p:cNvSpPr>
          <p:nvPr>
            <p:ph idx="1"/>
          </p:nvPr>
        </p:nvSpPr>
        <p:spPr/>
        <p:txBody>
          <a:bodyPr/>
          <a:lstStyle/>
          <a:p>
            <a:r>
              <a:rPr lang="tr-TR" dirty="0" smtClean="0">
                <a:latin typeface="Candara" panose="020E0502030303020204" pitchFamily="34" charset="0"/>
              </a:rPr>
              <a:t>ICA (Independent Components Analysis) verinin yüksek seviye istatistiklerini kullanarak ayrıştırma yapan bir yöntemdir. Bu yöntem verideki bağımsız bileşenleri bulmaya çalışır.</a:t>
            </a:r>
          </a:p>
          <a:p>
            <a:r>
              <a:rPr lang="tr-TR" dirty="0" smtClean="0">
                <a:latin typeface="Candara" panose="020E0502030303020204" pitchFamily="34" charset="0"/>
              </a:rPr>
              <a:t>PCA’in aksine sadece Gaussian olmayan veriyle çalışabilir. İşlemsel olarak ağır bir yöntem olduğu için yakınsama yöntemiyle hesaplanan algoritmalar geliştirilmiştir.</a:t>
            </a:r>
            <a:endParaRPr lang="tr-TR" dirty="0">
              <a:latin typeface="Candara" panose="020E0502030303020204" pitchFamily="34" charset="0"/>
            </a:endParaRPr>
          </a:p>
        </p:txBody>
      </p:sp>
    </p:spTree>
    <p:extLst>
      <p:ext uri="{BB962C8B-B14F-4D97-AF65-F5344CB8AC3E}">
        <p14:creationId xmlns:p14="http://schemas.microsoft.com/office/powerpoint/2010/main" val="534729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latin typeface="Candara" panose="020E0502030303020204" pitchFamily="34" charset="0"/>
              </a:rPr>
              <a:t>PCA vs. ICA (Non- Gaussian Data)</a:t>
            </a:r>
            <a:endParaRPr lang="tr-TR" dirty="0">
              <a:latin typeface="Candara" panose="020E0502030303020204" pitchFamily="34" charset="0"/>
            </a:endParaRPr>
          </a:p>
        </p:txBody>
      </p:sp>
      <p:pic>
        <p:nvPicPr>
          <p:cNvPr id="4098" name="Picture 2" descr="http://gerfficient.com/wp-content/uploads/2016/07/pca-vs-ic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8675" y="1463434"/>
            <a:ext cx="8982075" cy="513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517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latin typeface="Candara" panose="020E0502030303020204" pitchFamily="34" charset="0"/>
              </a:rPr>
              <a:t>PCA vs. ICA (Verimin Gaussian Olduğunu Nasıl Bilebilirim?)</a:t>
            </a:r>
            <a:endParaRPr lang="tr-TR" dirty="0">
              <a:latin typeface="Candara" panose="020E0502030303020204" pitchFamily="34" charset="0"/>
            </a:endParaRPr>
          </a:p>
        </p:txBody>
      </p:sp>
      <p:sp>
        <p:nvSpPr>
          <p:cNvPr id="4" name="Content Placeholder 2"/>
          <p:cNvSpPr>
            <a:spLocks noGrp="1"/>
          </p:cNvSpPr>
          <p:nvPr>
            <p:ph idx="1"/>
          </p:nvPr>
        </p:nvSpPr>
        <p:spPr>
          <a:xfrm>
            <a:off x="1139825" y="1779587"/>
            <a:ext cx="9601200" cy="4343400"/>
          </a:xfrm>
        </p:spPr>
        <p:txBody>
          <a:bodyPr>
            <a:normAutofit/>
          </a:bodyPr>
          <a:lstStyle/>
          <a:p>
            <a:r>
              <a:rPr lang="tr-TR" dirty="0" smtClean="0">
                <a:latin typeface="Candara" panose="020E0502030303020204" pitchFamily="34" charset="0"/>
              </a:rPr>
              <a:t>Görselleştirme teknikleri ile</a:t>
            </a:r>
          </a:p>
          <a:p>
            <a:pPr marL="0" indent="0">
              <a:buNone/>
            </a:pPr>
            <a:endParaRPr lang="tr-TR" dirty="0" smtClean="0">
              <a:latin typeface="Candara" panose="020E0502030303020204" pitchFamily="34" charset="0"/>
            </a:endParaRPr>
          </a:p>
          <a:p>
            <a:pPr marL="0" indent="0">
              <a:buNone/>
            </a:pPr>
            <a:endParaRPr lang="tr-TR" dirty="0">
              <a:latin typeface="Candara" panose="020E0502030303020204" pitchFamily="34" charset="0"/>
            </a:endParaRPr>
          </a:p>
          <a:p>
            <a:pPr marL="0" indent="0">
              <a:buNone/>
            </a:pPr>
            <a:endParaRPr lang="tr-TR" dirty="0" smtClean="0">
              <a:latin typeface="Candara" panose="020E0502030303020204" pitchFamily="34" charset="0"/>
            </a:endParaRPr>
          </a:p>
          <a:p>
            <a:pPr marL="0" indent="0">
              <a:buNone/>
            </a:pPr>
            <a:endParaRPr lang="tr-TR" dirty="0">
              <a:latin typeface="Candara" panose="020E0502030303020204" pitchFamily="34" charset="0"/>
            </a:endParaRPr>
          </a:p>
          <a:p>
            <a:r>
              <a:rPr lang="tr-TR" dirty="0" smtClean="0">
                <a:latin typeface="Candara" panose="020E0502030303020204" pitchFamily="34" charset="0"/>
              </a:rPr>
              <a:t>Normalite testleri ile?</a:t>
            </a:r>
          </a:p>
          <a:p>
            <a:pPr lvl="1"/>
            <a:r>
              <a:rPr lang="tr-TR" dirty="0" smtClean="0">
                <a:latin typeface="Candara" panose="020E0502030303020204" pitchFamily="34" charset="0"/>
              </a:rPr>
              <a:t>Genellikle hayır. Çoğu istatistikçi bu testleri kullansa da bu testler pratikte çok nadiren kullanışlıdır. Veri sayınız 5000’den büyükse hatalı sonuç verirler.</a:t>
            </a:r>
            <a:endParaRPr lang="tr-TR" dirty="0">
              <a:latin typeface="Candara" panose="020E0502030303020204" pitchFamily="34" charset="0"/>
            </a:endParaRPr>
          </a:p>
        </p:txBody>
      </p:sp>
      <p:pic>
        <p:nvPicPr>
          <p:cNvPr id="6146" name="Picture 2" descr="normal ve non normal data ile ilgili gö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725" y="2208091"/>
            <a:ext cx="5553798" cy="185126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onlinestatbook.com/2/advanced_graphs/graphics/qq_non-normal_fig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0948" y="1971673"/>
            <a:ext cx="4810125" cy="2324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774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latin typeface="Candara" panose="020E0502030303020204" pitchFamily="34" charset="0"/>
              </a:rPr>
              <a:t>Bonus: Derin Öğrenme</a:t>
            </a:r>
            <a:endParaRPr lang="tr-TR" dirty="0">
              <a:latin typeface="Candara" panose="020E0502030303020204" pitchFamily="34" charset="0"/>
            </a:endParaRPr>
          </a:p>
        </p:txBody>
      </p:sp>
      <p:sp>
        <p:nvSpPr>
          <p:cNvPr id="3" name="Content Placeholder 2"/>
          <p:cNvSpPr>
            <a:spLocks noGrp="1"/>
          </p:cNvSpPr>
          <p:nvPr>
            <p:ph idx="1"/>
          </p:nvPr>
        </p:nvSpPr>
        <p:spPr/>
        <p:txBody>
          <a:bodyPr>
            <a:normAutofit fontScale="92500" lnSpcReduction="10000"/>
          </a:bodyPr>
          <a:lstStyle/>
          <a:p>
            <a:r>
              <a:rPr lang="tr-TR" dirty="0" smtClean="0"/>
              <a:t>Derin öğrenme: Çok katmanlı ve çok nodlu yapay sinir ağları.</a:t>
            </a:r>
          </a:p>
          <a:p>
            <a:r>
              <a:rPr lang="tr-TR" dirty="0" smtClean="0"/>
              <a:t>Yeni bir konsept değil.</a:t>
            </a:r>
          </a:p>
          <a:p>
            <a:r>
              <a:rPr lang="tr-TR" dirty="0" smtClean="0"/>
              <a:t>Neden şimdi: Çünkü artık çok güçlü GPUlarımız var.</a:t>
            </a:r>
          </a:p>
          <a:p>
            <a:r>
              <a:rPr lang="tr-TR" dirty="0" smtClean="0"/>
              <a:t>Görüntü işleme, ses işleme, doğal dil modelleme, sensör modelleme alanlarında oldukça başarılı.</a:t>
            </a:r>
          </a:p>
          <a:p>
            <a:r>
              <a:rPr lang="tr-TR" dirty="0" smtClean="0"/>
              <a:t>Bu alanlarda veri boyutu ve kombinasyonları çok fazla olduğu için büyük network modellerine ihtiyaç var.</a:t>
            </a:r>
          </a:p>
          <a:p>
            <a:r>
              <a:rPr lang="tr-TR" dirty="0" smtClean="0"/>
              <a:t>Kanser tedavisi, ilaç keşfi, yapay zeka gibi alanlarda ise başarısı giderek artıyor.</a:t>
            </a:r>
          </a:p>
          <a:p>
            <a:r>
              <a:rPr lang="tr-TR" dirty="0" smtClean="0"/>
              <a:t>Örnek: Google AlphaGo, Google Translate.</a:t>
            </a:r>
            <a:endParaRPr lang="tr-TR" dirty="0"/>
          </a:p>
        </p:txBody>
      </p:sp>
    </p:spTree>
    <p:extLst>
      <p:ext uri="{BB962C8B-B14F-4D97-AF65-F5344CB8AC3E}">
        <p14:creationId xmlns:p14="http://schemas.microsoft.com/office/powerpoint/2010/main" val="3122177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latin typeface="Candara" panose="020E0502030303020204" pitchFamily="34" charset="0"/>
              </a:rPr>
              <a:t>Veri Bilimi Süreci</a:t>
            </a:r>
            <a:endParaRPr lang="en-US" dirty="0">
              <a:latin typeface="Candara" panose="020E0502030303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81914410"/>
              </p:ext>
            </p:extLst>
          </p:nvPr>
        </p:nvGraphicFramePr>
        <p:xfrm>
          <a:off x="781049" y="1571624"/>
          <a:ext cx="10944225" cy="5219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2142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latin typeface="Candara" panose="020E0502030303020204" pitchFamily="34" charset="0"/>
              </a:rPr>
              <a:t>Diğer Eğitimlerimiz</a:t>
            </a:r>
            <a:endParaRPr lang="tr-TR" dirty="0">
              <a:latin typeface="Candara" panose="020E0502030303020204" pitchFamily="34" charset="0"/>
            </a:endParaRPr>
          </a:p>
        </p:txBody>
      </p:sp>
      <p:sp>
        <p:nvSpPr>
          <p:cNvPr id="3" name="Content Placeholder 2"/>
          <p:cNvSpPr>
            <a:spLocks noGrp="1"/>
          </p:cNvSpPr>
          <p:nvPr>
            <p:ph idx="1"/>
          </p:nvPr>
        </p:nvSpPr>
        <p:spPr>
          <a:xfrm>
            <a:off x="6534150" y="1981200"/>
            <a:ext cx="5353050" cy="4343400"/>
          </a:xfrm>
        </p:spPr>
        <p:txBody>
          <a:bodyPr>
            <a:normAutofit/>
          </a:bodyPr>
          <a:lstStyle/>
          <a:p>
            <a:r>
              <a:rPr lang="tr-TR" dirty="0" smtClean="0">
                <a:latin typeface="Candara" panose="020E0502030303020204" pitchFamily="34" charset="0"/>
              </a:rPr>
              <a:t>Detaylı Eğitimler</a:t>
            </a:r>
          </a:p>
          <a:p>
            <a:pPr lvl="1"/>
            <a:r>
              <a:rPr lang="tr-TR" dirty="0" smtClean="0">
                <a:latin typeface="Candara" panose="020E0502030303020204" pitchFamily="34" charset="0"/>
              </a:rPr>
              <a:t>İstatistiksel Yöntemler</a:t>
            </a:r>
          </a:p>
          <a:p>
            <a:pPr lvl="2"/>
            <a:r>
              <a:rPr lang="tr-TR" dirty="0" smtClean="0">
                <a:latin typeface="Candara" panose="020E0502030303020204" pitchFamily="34" charset="0"/>
              </a:rPr>
              <a:t>Bayesian Yöntemler, Biyoistatistik uygulamaları</a:t>
            </a:r>
          </a:p>
          <a:p>
            <a:pPr lvl="1"/>
            <a:r>
              <a:rPr lang="tr-TR" dirty="0" smtClean="0">
                <a:latin typeface="Candara" panose="020E0502030303020204" pitchFamily="34" charset="0"/>
              </a:rPr>
              <a:t>Derin Öğrenme</a:t>
            </a:r>
          </a:p>
          <a:p>
            <a:pPr lvl="1"/>
            <a:r>
              <a:rPr lang="tr-TR" dirty="0" smtClean="0">
                <a:latin typeface="Candara" panose="020E0502030303020204" pitchFamily="34" charset="0"/>
              </a:rPr>
              <a:t>Recommender Sistemler</a:t>
            </a:r>
          </a:p>
          <a:p>
            <a:pPr lvl="1"/>
            <a:r>
              <a:rPr lang="tr-TR" dirty="0" smtClean="0">
                <a:latin typeface="Candara" panose="020E0502030303020204" pitchFamily="34" charset="0"/>
              </a:rPr>
              <a:t>Finansal Analiz Yöntemleri</a:t>
            </a:r>
            <a:endParaRPr lang="tr-TR" dirty="0">
              <a:latin typeface="Candara" panose="020E0502030303020204" pitchFamily="34" charset="0"/>
            </a:endParaRPr>
          </a:p>
          <a:p>
            <a:pPr lvl="1"/>
            <a:r>
              <a:rPr lang="tr-TR" dirty="0" smtClean="0">
                <a:latin typeface="Candara" panose="020E0502030303020204" pitchFamily="34" charset="0"/>
              </a:rPr>
              <a:t>Şirketlerin İhtiyaçlarına Özel Tanımlanan Eğitimler</a:t>
            </a:r>
          </a:p>
        </p:txBody>
      </p:sp>
      <p:sp>
        <p:nvSpPr>
          <p:cNvPr id="4" name="Content Placeholder 2"/>
          <p:cNvSpPr txBox="1">
            <a:spLocks/>
          </p:cNvSpPr>
          <p:nvPr/>
        </p:nvSpPr>
        <p:spPr>
          <a:xfrm>
            <a:off x="1447800" y="1981200"/>
            <a:ext cx="4981575" cy="4343400"/>
          </a:xfrm>
          <a:prstGeom prst="rect">
            <a:avLst/>
          </a:prstGeom>
        </p:spPr>
        <p:txBody>
          <a:bodyPr vert="horz" lIns="91440" tIns="45720" rIns="91440" bIns="45720" rtlCol="0">
            <a:normAutofit lnSpcReduction="10000"/>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r>
              <a:rPr lang="tr-TR" smtClean="0">
                <a:latin typeface="Candara" panose="020E0502030303020204" pitchFamily="34" charset="0"/>
              </a:rPr>
              <a:t>R/Python ile Veri Bilimi</a:t>
            </a:r>
          </a:p>
          <a:p>
            <a:pPr lvl="1"/>
            <a:r>
              <a:rPr lang="tr-TR" smtClean="0">
                <a:latin typeface="Candara" panose="020E0502030303020204" pitchFamily="34" charset="0"/>
              </a:rPr>
              <a:t>R/Python Temelleri</a:t>
            </a:r>
          </a:p>
          <a:p>
            <a:pPr lvl="1"/>
            <a:r>
              <a:rPr lang="tr-TR" smtClean="0">
                <a:latin typeface="Candara" panose="020E0502030303020204" pitchFamily="34" charset="0"/>
              </a:rPr>
              <a:t>Veri formatları ve depolanması</a:t>
            </a:r>
          </a:p>
          <a:p>
            <a:pPr lvl="1"/>
            <a:r>
              <a:rPr lang="tr-TR" smtClean="0">
                <a:latin typeface="Candara" panose="020E0502030303020204" pitchFamily="34" charset="0"/>
              </a:rPr>
              <a:t>Veri Önişleme</a:t>
            </a:r>
          </a:p>
          <a:p>
            <a:pPr lvl="1"/>
            <a:r>
              <a:rPr lang="tr-TR" smtClean="0">
                <a:latin typeface="Candara" panose="020E0502030303020204" pitchFamily="34" charset="0"/>
              </a:rPr>
              <a:t>Görselleştirme - I</a:t>
            </a:r>
          </a:p>
          <a:p>
            <a:pPr lvl="1"/>
            <a:r>
              <a:rPr lang="tr-TR" smtClean="0">
                <a:latin typeface="Candara" panose="020E0502030303020204" pitchFamily="34" charset="0"/>
              </a:rPr>
              <a:t>Regresyon</a:t>
            </a:r>
          </a:p>
          <a:p>
            <a:pPr lvl="1"/>
            <a:r>
              <a:rPr lang="tr-TR" smtClean="0">
                <a:latin typeface="Candara" panose="020E0502030303020204" pitchFamily="34" charset="0"/>
              </a:rPr>
              <a:t>Sınıflandırma</a:t>
            </a:r>
          </a:p>
          <a:p>
            <a:pPr lvl="1"/>
            <a:r>
              <a:rPr lang="tr-TR" smtClean="0">
                <a:latin typeface="Candara" panose="020E0502030303020204" pitchFamily="34" charset="0"/>
              </a:rPr>
              <a:t>Kümeleme</a:t>
            </a:r>
          </a:p>
          <a:p>
            <a:pPr lvl="1"/>
            <a:r>
              <a:rPr lang="tr-TR" smtClean="0">
                <a:latin typeface="Candara" panose="020E0502030303020204" pitchFamily="34" charset="0"/>
              </a:rPr>
              <a:t>Doğrulama</a:t>
            </a:r>
          </a:p>
          <a:p>
            <a:pPr lvl="1"/>
            <a:r>
              <a:rPr lang="tr-TR" smtClean="0">
                <a:latin typeface="Candara" panose="020E0502030303020204" pitchFamily="34" charset="0"/>
              </a:rPr>
              <a:t>Görselleştirme - II</a:t>
            </a:r>
          </a:p>
          <a:p>
            <a:pPr lvl="1"/>
            <a:r>
              <a:rPr lang="tr-TR" smtClean="0">
                <a:latin typeface="Candara" panose="020E0502030303020204" pitchFamily="34" charset="0"/>
              </a:rPr>
              <a:t>İleri Teknikler (Ensemble Modelleri, Derin Öğrenme)</a:t>
            </a:r>
            <a:endParaRPr lang="tr-TR" dirty="0" smtClean="0">
              <a:latin typeface="Candara" panose="020E0502030303020204" pitchFamily="34" charset="0"/>
            </a:endParaRPr>
          </a:p>
        </p:txBody>
      </p:sp>
    </p:spTree>
    <p:extLst>
      <p:ext uri="{BB962C8B-B14F-4D97-AF65-F5344CB8AC3E}">
        <p14:creationId xmlns:p14="http://schemas.microsoft.com/office/powerpoint/2010/main" val="1111067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tr-TR" dirty="0" smtClean="0">
                <a:latin typeface="Candara" panose="020E0502030303020204" pitchFamily="34" charset="0"/>
              </a:rPr>
              <a:t>Uygulamalar</a:t>
            </a:r>
            <a:endParaRPr lang="en-US" dirty="0">
              <a:latin typeface="Candara" panose="020E0502030303020204" pitchFamily="34" charset="0"/>
            </a:endParaRPr>
          </a:p>
        </p:txBody>
      </p:sp>
      <p:sp>
        <p:nvSpPr>
          <p:cNvPr id="3" name="Subtitle 2"/>
          <p:cNvSpPr>
            <a:spLocks noGrp="1"/>
          </p:cNvSpPr>
          <p:nvPr>
            <p:ph type="subTitle" idx="1"/>
          </p:nvPr>
        </p:nvSpPr>
        <p:spPr>
          <a:xfrm>
            <a:off x="2933700" y="4462483"/>
            <a:ext cx="4400550" cy="1600200"/>
          </a:xfrm>
        </p:spPr>
        <p:txBody>
          <a:bodyPr/>
          <a:lstStyle/>
          <a:p>
            <a:pPr marL="342900" indent="-342900">
              <a:buFontTx/>
              <a:buChar char="-"/>
            </a:pPr>
            <a:r>
              <a:rPr lang="tr-TR" dirty="0" smtClean="0">
                <a:latin typeface="Candara" panose="020E0502030303020204" pitchFamily="34" charset="0"/>
              </a:rPr>
              <a:t>Yüz Tanıma</a:t>
            </a:r>
          </a:p>
          <a:p>
            <a:pPr marL="342900" indent="-342900">
              <a:buFontTx/>
              <a:buChar char="-"/>
            </a:pPr>
            <a:r>
              <a:rPr lang="tr-TR" dirty="0" smtClean="0">
                <a:latin typeface="Candara" panose="020E0502030303020204" pitchFamily="34" charset="0"/>
              </a:rPr>
              <a:t>Kanser Teşhisi</a:t>
            </a:r>
          </a:p>
          <a:p>
            <a:pPr marL="342900" indent="-342900">
              <a:buFontTx/>
              <a:buChar char="-"/>
            </a:pPr>
            <a:r>
              <a:rPr lang="tr-TR" dirty="0" smtClean="0">
                <a:latin typeface="Candara" panose="020E0502030303020204" pitchFamily="34" charset="0"/>
              </a:rPr>
              <a:t>Futbol Maçı Sonuç Tahmini</a:t>
            </a:r>
            <a:endParaRPr lang="en-US" dirty="0">
              <a:latin typeface="Candara" panose="020E0502030303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11204" y="244805"/>
            <a:ext cx="3169191" cy="3257557"/>
          </a:xfrm>
          <a:prstGeom prst="rect">
            <a:avLst/>
          </a:prstGeom>
        </p:spPr>
      </p:pic>
    </p:spTree>
    <p:extLst>
      <p:ext uri="{BB962C8B-B14F-4D97-AF65-F5344CB8AC3E}">
        <p14:creationId xmlns:p14="http://schemas.microsoft.com/office/powerpoint/2010/main" val="163667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latin typeface="Candara" panose="020E0502030303020204" pitchFamily="34" charset="0"/>
              </a:rPr>
              <a:t>Veri Bilimi Nedir?</a:t>
            </a:r>
            <a:endParaRPr lang="en-US" dirty="0">
              <a:latin typeface="Candara" panose="020E0502030303020204" pitchFamily="34" charset="0"/>
            </a:endParaRPr>
          </a:p>
        </p:txBody>
      </p:sp>
      <p:sp>
        <p:nvSpPr>
          <p:cNvPr id="3" name="Content Placeholder 2"/>
          <p:cNvSpPr>
            <a:spLocks noGrp="1"/>
          </p:cNvSpPr>
          <p:nvPr>
            <p:ph idx="1"/>
          </p:nvPr>
        </p:nvSpPr>
        <p:spPr>
          <a:xfrm>
            <a:off x="1295400" y="2069432"/>
            <a:ext cx="9601200" cy="3801979"/>
          </a:xfrm>
        </p:spPr>
        <p:txBody>
          <a:bodyPr/>
          <a:lstStyle/>
          <a:p>
            <a:r>
              <a:rPr lang="tr-TR" dirty="0" smtClean="0">
                <a:latin typeface="Candara" panose="020E0502030303020204" pitchFamily="34" charset="0"/>
              </a:rPr>
              <a:t>Veri bilimi, veya «Veri Güdümlü Bilim», herhangi bir alanda edinilen verilerden bilgi ve görü çıkarmakla uğraşan interdisipliner bir çalışma alanıdır.</a:t>
            </a:r>
          </a:p>
          <a:p>
            <a:r>
              <a:rPr lang="tr-TR" dirty="0" smtClean="0">
                <a:latin typeface="Candara" panose="020E0502030303020204" pitchFamily="34" charset="0"/>
              </a:rPr>
              <a:t>McKinsey grubunun yaptığı çalışmaya göre 2018 yılında, sadece ABD’de, yaklaşık 5 milyon veri bilimciye ihtiyaç duyulacaktır.</a:t>
            </a:r>
          </a:p>
          <a:p>
            <a:r>
              <a:rPr lang="tr-TR" dirty="0" smtClean="0">
                <a:latin typeface="Candara" panose="020E0502030303020204" pitchFamily="34" charset="0"/>
              </a:rPr>
              <a:t>Türkiye’de yeni yeni popüler hale gelen bu alan aslında yeni olmamakla birlikte, topladığımız verinin çok artması sebebiyle popülerlik kazanmıştır.</a:t>
            </a:r>
            <a:endParaRPr lang="en-US" dirty="0">
              <a:latin typeface="Candara" panose="020E0502030303020204" pitchFamily="34" charset="0"/>
            </a:endParaRPr>
          </a:p>
        </p:txBody>
      </p:sp>
    </p:spTree>
    <p:extLst>
      <p:ext uri="{BB962C8B-B14F-4D97-AF65-F5344CB8AC3E}">
        <p14:creationId xmlns:p14="http://schemas.microsoft.com/office/powerpoint/2010/main" val="3115449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latin typeface="Candara" panose="020E0502030303020204" pitchFamily="34" charset="0"/>
              </a:rPr>
              <a:t>Veri Bilimci Ne Yapar?</a:t>
            </a:r>
            <a:endParaRPr lang="en-US" dirty="0">
              <a:latin typeface="Candara" panose="020E0502030303020204" pitchFamily="34" charset="0"/>
            </a:endParaRPr>
          </a:p>
        </p:txBody>
      </p:sp>
      <p:sp>
        <p:nvSpPr>
          <p:cNvPr id="3" name="Content Placeholder 2"/>
          <p:cNvSpPr>
            <a:spLocks noGrp="1"/>
          </p:cNvSpPr>
          <p:nvPr>
            <p:ph idx="1"/>
          </p:nvPr>
        </p:nvSpPr>
        <p:spPr>
          <a:xfrm>
            <a:off x="1295400" y="2069432"/>
            <a:ext cx="9601200" cy="3801979"/>
          </a:xfrm>
        </p:spPr>
        <p:txBody>
          <a:bodyPr/>
          <a:lstStyle/>
          <a:p>
            <a:r>
              <a:rPr lang="tr-TR" dirty="0" smtClean="0">
                <a:latin typeface="Candara" panose="020E0502030303020204" pitchFamily="34" charset="0"/>
              </a:rPr>
              <a:t>Problem formülasyonu</a:t>
            </a:r>
          </a:p>
          <a:p>
            <a:r>
              <a:rPr lang="tr-TR" dirty="0" smtClean="0">
                <a:latin typeface="Candara" panose="020E0502030303020204" pitchFamily="34" charset="0"/>
              </a:rPr>
              <a:t>Veri toplama yöntemi</a:t>
            </a:r>
          </a:p>
          <a:p>
            <a:r>
              <a:rPr lang="tr-TR" dirty="0" smtClean="0">
                <a:latin typeface="Candara" panose="020E0502030303020204" pitchFamily="34" charset="0"/>
              </a:rPr>
              <a:t>Verinin temizlenmesi</a:t>
            </a:r>
          </a:p>
          <a:p>
            <a:r>
              <a:rPr lang="tr-TR" dirty="0" smtClean="0">
                <a:latin typeface="Candara" panose="020E0502030303020204" pitchFamily="34" charset="0"/>
              </a:rPr>
              <a:t>Farklı kaynaklardan gelecek verilerin füzyonu</a:t>
            </a:r>
          </a:p>
          <a:p>
            <a:r>
              <a:rPr lang="tr-TR" dirty="0" smtClean="0">
                <a:latin typeface="Candara" panose="020E0502030303020204" pitchFamily="34" charset="0"/>
              </a:rPr>
              <a:t>Modelleme</a:t>
            </a:r>
            <a:r>
              <a:rPr lang="tr-TR" dirty="0">
                <a:latin typeface="Candara" panose="020E0502030303020204" pitchFamily="34" charset="0"/>
              </a:rPr>
              <a:t> </a:t>
            </a:r>
            <a:r>
              <a:rPr lang="tr-TR" dirty="0" smtClean="0">
                <a:latin typeface="Candara" panose="020E0502030303020204" pitchFamily="34" charset="0"/>
              </a:rPr>
              <a:t>ve Model Doğrulama</a:t>
            </a:r>
          </a:p>
          <a:p>
            <a:r>
              <a:rPr lang="tr-TR" dirty="0" smtClean="0">
                <a:latin typeface="Candara" panose="020E0502030303020204" pitchFamily="34" charset="0"/>
              </a:rPr>
              <a:t>Görselleştirme ve Bilgi Dağıtımı</a:t>
            </a:r>
          </a:p>
          <a:p>
            <a:r>
              <a:rPr lang="tr-TR" dirty="0" smtClean="0">
                <a:latin typeface="Candara" panose="020E0502030303020204" pitchFamily="34" charset="0"/>
              </a:rPr>
              <a:t>Otomatizasyon</a:t>
            </a:r>
          </a:p>
        </p:txBody>
      </p:sp>
    </p:spTree>
    <p:extLst>
      <p:ext uri="{BB962C8B-B14F-4D97-AF65-F5344CB8AC3E}">
        <p14:creationId xmlns:p14="http://schemas.microsoft.com/office/powerpoint/2010/main" val="398390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latin typeface="Candara" panose="020E0502030303020204" pitchFamily="34" charset="0"/>
              </a:rPr>
              <a:t>Veri Bilimci Ne Yapar?</a:t>
            </a:r>
            <a:endParaRPr lang="en-US" dirty="0">
              <a:latin typeface="Candara" panose="020E0502030303020204" pitchFamily="34" charset="0"/>
            </a:endParaRPr>
          </a:p>
        </p:txBody>
      </p:sp>
      <p:sp>
        <p:nvSpPr>
          <p:cNvPr id="3" name="Content Placeholder 2"/>
          <p:cNvSpPr>
            <a:spLocks noGrp="1"/>
          </p:cNvSpPr>
          <p:nvPr>
            <p:ph idx="1"/>
          </p:nvPr>
        </p:nvSpPr>
        <p:spPr>
          <a:xfrm>
            <a:off x="1295400" y="2069432"/>
            <a:ext cx="9601200" cy="3801979"/>
          </a:xfrm>
        </p:spPr>
        <p:txBody>
          <a:bodyPr/>
          <a:lstStyle/>
          <a:p>
            <a:r>
              <a:rPr lang="tr-TR" b="1" dirty="0" smtClean="0">
                <a:latin typeface="Candara" panose="020E0502030303020204" pitchFamily="34" charset="0"/>
              </a:rPr>
              <a:t>Problem formülasyonu</a:t>
            </a:r>
          </a:p>
          <a:p>
            <a:r>
              <a:rPr lang="tr-TR" dirty="0" smtClean="0">
                <a:latin typeface="Candara" panose="020E0502030303020204" pitchFamily="34" charset="0"/>
              </a:rPr>
              <a:t>Veri toplama yöntemi</a:t>
            </a:r>
          </a:p>
          <a:p>
            <a:r>
              <a:rPr lang="tr-TR" dirty="0" smtClean="0">
                <a:latin typeface="Candara" panose="020E0502030303020204" pitchFamily="34" charset="0"/>
              </a:rPr>
              <a:t>Verinin temizlenmesi</a:t>
            </a:r>
          </a:p>
          <a:p>
            <a:r>
              <a:rPr lang="tr-TR" dirty="0" smtClean="0">
                <a:latin typeface="Candara" panose="020E0502030303020204" pitchFamily="34" charset="0"/>
              </a:rPr>
              <a:t>Farklı kaynaklardan gelecek verilerin füzyonu</a:t>
            </a:r>
          </a:p>
          <a:p>
            <a:r>
              <a:rPr lang="tr-TR" dirty="0" smtClean="0">
                <a:latin typeface="Candara" panose="020E0502030303020204" pitchFamily="34" charset="0"/>
              </a:rPr>
              <a:t>Modelleme</a:t>
            </a:r>
            <a:r>
              <a:rPr lang="tr-TR" dirty="0">
                <a:latin typeface="Candara" panose="020E0502030303020204" pitchFamily="34" charset="0"/>
              </a:rPr>
              <a:t> </a:t>
            </a:r>
            <a:r>
              <a:rPr lang="tr-TR" dirty="0" smtClean="0">
                <a:latin typeface="Candara" panose="020E0502030303020204" pitchFamily="34" charset="0"/>
              </a:rPr>
              <a:t>ve Model Doğrulama</a:t>
            </a:r>
          </a:p>
          <a:p>
            <a:r>
              <a:rPr lang="tr-TR" dirty="0" smtClean="0">
                <a:latin typeface="Candara" panose="020E0502030303020204" pitchFamily="34" charset="0"/>
              </a:rPr>
              <a:t>Görselleştirme ve Bilgi Dağıtımı</a:t>
            </a:r>
          </a:p>
          <a:p>
            <a:r>
              <a:rPr lang="tr-TR" dirty="0" smtClean="0">
                <a:latin typeface="Candara" panose="020E0502030303020204" pitchFamily="34" charset="0"/>
              </a:rPr>
              <a:t>Otomatizasyon</a:t>
            </a:r>
          </a:p>
        </p:txBody>
      </p:sp>
    </p:spTree>
    <p:extLst>
      <p:ext uri="{BB962C8B-B14F-4D97-AF65-F5344CB8AC3E}">
        <p14:creationId xmlns:p14="http://schemas.microsoft.com/office/powerpoint/2010/main" val="109730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latin typeface="Candara" panose="020E0502030303020204" pitchFamily="34" charset="0"/>
              </a:rPr>
              <a:t>Veri Bilimci Ne Yapar?</a:t>
            </a:r>
            <a:endParaRPr lang="en-US" dirty="0">
              <a:latin typeface="Candara" panose="020E0502030303020204" pitchFamily="34" charset="0"/>
            </a:endParaRPr>
          </a:p>
        </p:txBody>
      </p:sp>
      <p:sp>
        <p:nvSpPr>
          <p:cNvPr id="3" name="Content Placeholder 2"/>
          <p:cNvSpPr>
            <a:spLocks noGrp="1"/>
          </p:cNvSpPr>
          <p:nvPr>
            <p:ph idx="1"/>
          </p:nvPr>
        </p:nvSpPr>
        <p:spPr>
          <a:xfrm>
            <a:off x="1295400" y="2069432"/>
            <a:ext cx="9601200" cy="3801979"/>
          </a:xfrm>
        </p:spPr>
        <p:txBody>
          <a:bodyPr/>
          <a:lstStyle/>
          <a:p>
            <a:r>
              <a:rPr lang="tr-TR" dirty="0" smtClean="0">
                <a:latin typeface="Candara" panose="020E0502030303020204" pitchFamily="34" charset="0"/>
              </a:rPr>
              <a:t>Problem formülasyonu</a:t>
            </a:r>
          </a:p>
          <a:p>
            <a:r>
              <a:rPr lang="tr-TR" b="1" dirty="0" smtClean="0">
                <a:latin typeface="Candara" panose="020E0502030303020204" pitchFamily="34" charset="0"/>
              </a:rPr>
              <a:t>Veri toplama yöntemi</a:t>
            </a:r>
          </a:p>
          <a:p>
            <a:r>
              <a:rPr lang="tr-TR" dirty="0" smtClean="0">
                <a:latin typeface="Candara" panose="020E0502030303020204" pitchFamily="34" charset="0"/>
              </a:rPr>
              <a:t>Verinin temizlenmesi</a:t>
            </a:r>
          </a:p>
          <a:p>
            <a:r>
              <a:rPr lang="tr-TR" dirty="0" smtClean="0">
                <a:latin typeface="Candara" panose="020E0502030303020204" pitchFamily="34" charset="0"/>
              </a:rPr>
              <a:t>Farklı kaynaklardan gelecek verilerin füzyonu</a:t>
            </a:r>
          </a:p>
          <a:p>
            <a:r>
              <a:rPr lang="tr-TR" dirty="0" smtClean="0">
                <a:latin typeface="Candara" panose="020E0502030303020204" pitchFamily="34" charset="0"/>
              </a:rPr>
              <a:t>Modelleme</a:t>
            </a:r>
            <a:r>
              <a:rPr lang="tr-TR" dirty="0">
                <a:latin typeface="Candara" panose="020E0502030303020204" pitchFamily="34" charset="0"/>
              </a:rPr>
              <a:t> </a:t>
            </a:r>
            <a:r>
              <a:rPr lang="tr-TR" dirty="0" smtClean="0">
                <a:latin typeface="Candara" panose="020E0502030303020204" pitchFamily="34" charset="0"/>
              </a:rPr>
              <a:t>ve Model Doğrulama</a:t>
            </a:r>
          </a:p>
          <a:p>
            <a:r>
              <a:rPr lang="tr-TR" dirty="0" smtClean="0">
                <a:latin typeface="Candara" panose="020E0502030303020204" pitchFamily="34" charset="0"/>
              </a:rPr>
              <a:t>Görselleştirme ve Bilgi Dağıtımı</a:t>
            </a:r>
          </a:p>
          <a:p>
            <a:r>
              <a:rPr lang="tr-TR" dirty="0" smtClean="0">
                <a:latin typeface="Candara" panose="020E0502030303020204" pitchFamily="34" charset="0"/>
              </a:rPr>
              <a:t>Otomatizasyon</a:t>
            </a:r>
          </a:p>
        </p:txBody>
      </p:sp>
    </p:spTree>
    <p:extLst>
      <p:ext uri="{BB962C8B-B14F-4D97-AF65-F5344CB8AC3E}">
        <p14:creationId xmlns:p14="http://schemas.microsoft.com/office/powerpoint/2010/main" val="1961882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latin typeface="Candara" panose="020E0502030303020204" pitchFamily="34" charset="0"/>
              </a:rPr>
              <a:t>Veri Bilimci Ne Yapar?</a:t>
            </a:r>
            <a:endParaRPr lang="en-US" dirty="0">
              <a:latin typeface="Candara" panose="020E0502030303020204" pitchFamily="34" charset="0"/>
            </a:endParaRPr>
          </a:p>
        </p:txBody>
      </p:sp>
      <p:sp>
        <p:nvSpPr>
          <p:cNvPr id="3" name="Content Placeholder 2"/>
          <p:cNvSpPr>
            <a:spLocks noGrp="1"/>
          </p:cNvSpPr>
          <p:nvPr>
            <p:ph idx="1"/>
          </p:nvPr>
        </p:nvSpPr>
        <p:spPr>
          <a:xfrm>
            <a:off x="1295400" y="2069432"/>
            <a:ext cx="9601200" cy="3801979"/>
          </a:xfrm>
        </p:spPr>
        <p:txBody>
          <a:bodyPr/>
          <a:lstStyle/>
          <a:p>
            <a:r>
              <a:rPr lang="tr-TR" dirty="0" smtClean="0">
                <a:latin typeface="Candara" panose="020E0502030303020204" pitchFamily="34" charset="0"/>
              </a:rPr>
              <a:t>Problem formülasyonu</a:t>
            </a:r>
          </a:p>
          <a:p>
            <a:r>
              <a:rPr lang="tr-TR" dirty="0" smtClean="0">
                <a:latin typeface="Candara" panose="020E0502030303020204" pitchFamily="34" charset="0"/>
              </a:rPr>
              <a:t>Veri toplama yöntemi</a:t>
            </a:r>
          </a:p>
          <a:p>
            <a:r>
              <a:rPr lang="tr-TR" b="1" dirty="0" smtClean="0">
                <a:latin typeface="Candara" panose="020E0502030303020204" pitchFamily="34" charset="0"/>
              </a:rPr>
              <a:t>Verinin temizlenmesi</a:t>
            </a:r>
          </a:p>
          <a:p>
            <a:r>
              <a:rPr lang="tr-TR" dirty="0" smtClean="0">
                <a:latin typeface="Candara" panose="020E0502030303020204" pitchFamily="34" charset="0"/>
              </a:rPr>
              <a:t>Farklı kaynaklardan gelecek verilerin füzyonu</a:t>
            </a:r>
          </a:p>
          <a:p>
            <a:r>
              <a:rPr lang="tr-TR" dirty="0" smtClean="0">
                <a:latin typeface="Candara" panose="020E0502030303020204" pitchFamily="34" charset="0"/>
              </a:rPr>
              <a:t>Modelleme</a:t>
            </a:r>
            <a:r>
              <a:rPr lang="tr-TR" dirty="0">
                <a:latin typeface="Candara" panose="020E0502030303020204" pitchFamily="34" charset="0"/>
              </a:rPr>
              <a:t> </a:t>
            </a:r>
            <a:r>
              <a:rPr lang="tr-TR" dirty="0" smtClean="0">
                <a:latin typeface="Candara" panose="020E0502030303020204" pitchFamily="34" charset="0"/>
              </a:rPr>
              <a:t>ve Model Doğrulama</a:t>
            </a:r>
          </a:p>
          <a:p>
            <a:r>
              <a:rPr lang="tr-TR" dirty="0" smtClean="0">
                <a:latin typeface="Candara" panose="020E0502030303020204" pitchFamily="34" charset="0"/>
              </a:rPr>
              <a:t>Görselleştirme ve Bilgi Dağıtımı</a:t>
            </a:r>
          </a:p>
          <a:p>
            <a:r>
              <a:rPr lang="tr-TR" dirty="0" smtClean="0">
                <a:latin typeface="Candara" panose="020E0502030303020204" pitchFamily="34" charset="0"/>
              </a:rPr>
              <a:t>Otomatizasyon</a:t>
            </a:r>
          </a:p>
        </p:txBody>
      </p:sp>
    </p:spTree>
    <p:extLst>
      <p:ext uri="{BB962C8B-B14F-4D97-AF65-F5344CB8AC3E}">
        <p14:creationId xmlns:p14="http://schemas.microsoft.com/office/powerpoint/2010/main" val="1284179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latin typeface="Candara" panose="020E0502030303020204" pitchFamily="34" charset="0"/>
              </a:rPr>
              <a:t>Veri Bilimci Ne Yapar?</a:t>
            </a:r>
            <a:endParaRPr lang="en-US" dirty="0">
              <a:latin typeface="Candara" panose="020E0502030303020204" pitchFamily="34" charset="0"/>
            </a:endParaRPr>
          </a:p>
        </p:txBody>
      </p:sp>
      <p:sp>
        <p:nvSpPr>
          <p:cNvPr id="3" name="Content Placeholder 2"/>
          <p:cNvSpPr>
            <a:spLocks noGrp="1"/>
          </p:cNvSpPr>
          <p:nvPr>
            <p:ph idx="1"/>
          </p:nvPr>
        </p:nvSpPr>
        <p:spPr>
          <a:xfrm>
            <a:off x="1295400" y="2069432"/>
            <a:ext cx="9601200" cy="3801979"/>
          </a:xfrm>
        </p:spPr>
        <p:txBody>
          <a:bodyPr/>
          <a:lstStyle/>
          <a:p>
            <a:r>
              <a:rPr lang="tr-TR" dirty="0" smtClean="0">
                <a:latin typeface="Candara" panose="020E0502030303020204" pitchFamily="34" charset="0"/>
              </a:rPr>
              <a:t>Problem formülasyonu</a:t>
            </a:r>
          </a:p>
          <a:p>
            <a:r>
              <a:rPr lang="tr-TR" dirty="0" smtClean="0">
                <a:latin typeface="Candara" panose="020E0502030303020204" pitchFamily="34" charset="0"/>
              </a:rPr>
              <a:t>Veri toplama yöntemi</a:t>
            </a:r>
          </a:p>
          <a:p>
            <a:r>
              <a:rPr lang="tr-TR" dirty="0" smtClean="0">
                <a:latin typeface="Candara" panose="020E0502030303020204" pitchFamily="34" charset="0"/>
              </a:rPr>
              <a:t>Verinin temizlenmesi</a:t>
            </a:r>
          </a:p>
          <a:p>
            <a:r>
              <a:rPr lang="tr-TR" b="1" dirty="0" smtClean="0">
                <a:latin typeface="Candara" panose="020E0502030303020204" pitchFamily="34" charset="0"/>
              </a:rPr>
              <a:t>Farklı kaynaklardan gelecek verilerin füzyonu</a:t>
            </a:r>
          </a:p>
          <a:p>
            <a:r>
              <a:rPr lang="tr-TR" dirty="0" smtClean="0">
                <a:latin typeface="Candara" panose="020E0502030303020204" pitchFamily="34" charset="0"/>
              </a:rPr>
              <a:t>Modelleme</a:t>
            </a:r>
            <a:r>
              <a:rPr lang="tr-TR" dirty="0">
                <a:latin typeface="Candara" panose="020E0502030303020204" pitchFamily="34" charset="0"/>
              </a:rPr>
              <a:t> </a:t>
            </a:r>
            <a:r>
              <a:rPr lang="tr-TR" dirty="0" smtClean="0">
                <a:latin typeface="Candara" panose="020E0502030303020204" pitchFamily="34" charset="0"/>
              </a:rPr>
              <a:t>ve Model Doğrulama</a:t>
            </a:r>
          </a:p>
          <a:p>
            <a:r>
              <a:rPr lang="tr-TR" dirty="0" smtClean="0">
                <a:latin typeface="Candara" panose="020E0502030303020204" pitchFamily="34" charset="0"/>
              </a:rPr>
              <a:t>Görselleştirme ve Bilgi Dağıtımı</a:t>
            </a:r>
          </a:p>
          <a:p>
            <a:r>
              <a:rPr lang="tr-TR" dirty="0" smtClean="0">
                <a:latin typeface="Candara" panose="020E0502030303020204" pitchFamily="34" charset="0"/>
              </a:rPr>
              <a:t>Otomatizasyon</a:t>
            </a:r>
          </a:p>
        </p:txBody>
      </p:sp>
    </p:spTree>
    <p:extLst>
      <p:ext uri="{BB962C8B-B14F-4D97-AF65-F5344CB8AC3E}">
        <p14:creationId xmlns:p14="http://schemas.microsoft.com/office/powerpoint/2010/main" val="1809149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lesDirection_16x9.potx" id="{FE35DD5A-B687-4161-B4D9-35484B75A379}" vid="{5DB76398-B2EF-4269-B3B2-C0E4C29F3554}"/>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567D146-4D1C-466E-9A63-FAD8863F0C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direction presentation (widescreen)</Template>
  <TotalTime>0</TotalTime>
  <Words>2265</Words>
  <Application>Microsoft Office PowerPoint</Application>
  <PresentationFormat>Widescreen</PresentationFormat>
  <Paragraphs>241</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Book Antiqua</vt:lpstr>
      <vt:lpstr>Candara</vt:lpstr>
      <vt:lpstr>Sales Direction 16X9</vt:lpstr>
      <vt:lpstr>Veri Bilimi</vt:lpstr>
      <vt:lpstr>Biz Kimiz?</vt:lpstr>
      <vt:lpstr>Aktif Projelerimiz</vt:lpstr>
      <vt:lpstr>Veri Bilimi Nedir?</vt:lpstr>
      <vt:lpstr>Veri Bilimci Ne Yapar?</vt:lpstr>
      <vt:lpstr>Veri Bilimci Ne Yapar?</vt:lpstr>
      <vt:lpstr>Veri Bilimci Ne Yapar?</vt:lpstr>
      <vt:lpstr>Veri Bilimci Ne Yapar?</vt:lpstr>
      <vt:lpstr>Veri Bilimci Ne Yapar?</vt:lpstr>
      <vt:lpstr>Veri Bilimci Ne Yapar?</vt:lpstr>
      <vt:lpstr>Veri Bilimci Ne Yapar?</vt:lpstr>
      <vt:lpstr>Veri Bilimci Ne Yapar?</vt:lpstr>
      <vt:lpstr>Makine Öğrenmesi Nedir?</vt:lpstr>
      <vt:lpstr>Makine Öğrenmesi – Öğrenme Türleri</vt:lpstr>
      <vt:lpstr>Gözetimli Yöntemler - Regresyon</vt:lpstr>
      <vt:lpstr>Gözetimli Yöntemler - Sınıflandırma</vt:lpstr>
      <vt:lpstr>Gözetimsiz Yöntemler - Kümeleme</vt:lpstr>
      <vt:lpstr>Optimizasyon</vt:lpstr>
      <vt:lpstr>Zaman Serisi Analizi</vt:lpstr>
      <vt:lpstr>Görselleştirme</vt:lpstr>
      <vt:lpstr>Görselleştirme – Keşif</vt:lpstr>
      <vt:lpstr>Görselleştirme – Keşif</vt:lpstr>
      <vt:lpstr>Görselleştirme – Raporlama</vt:lpstr>
      <vt:lpstr>Görselleştirme – Raporlama</vt:lpstr>
      <vt:lpstr>Mühendislik Yöntemleri</vt:lpstr>
      <vt:lpstr>Kalman Filtresi</vt:lpstr>
      <vt:lpstr>Kalman Filtresi – Nasıl Çalışır?</vt:lpstr>
      <vt:lpstr>Kalman Filtresi – Nasıl Çalışır? (2)</vt:lpstr>
      <vt:lpstr>Kalman Filtresi – Nasıl Çalışır? (3)</vt:lpstr>
      <vt:lpstr>Kalman Filtresi – Yapılan Hatalar</vt:lpstr>
      <vt:lpstr>PCA</vt:lpstr>
      <vt:lpstr>ICA</vt:lpstr>
      <vt:lpstr>PCA vs. ICA (Non- Gaussian Data)</vt:lpstr>
      <vt:lpstr>PCA vs. ICA (Verimin Gaussian Olduğunu Nasıl Bilebilirim?)</vt:lpstr>
      <vt:lpstr>Bonus: Derin Öğrenme</vt:lpstr>
      <vt:lpstr>Veri Bilimi Süreci</vt:lpstr>
      <vt:lpstr>Diğer Eğitimlerimiz</vt:lpstr>
      <vt:lpstr>Uygulamalar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2017-01-16T09:00:20Z</dcterms:created>
  <dcterms:modified xsi:type="dcterms:W3CDTF">2017-01-16T14:09:40Z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TC034313749991</vt:lpwstr>
  </property>
</Properties>
</file>