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E49329-7CFA-DD78-4E70-118DB5E72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17E33E0-06FF-A0A6-1A8D-CFA1C5BFE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84BE664-6B21-325B-6793-470D10F9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972D-B8A9-4D5A-9B54-6FADF0C4C120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28E3434-1CEF-A93A-F69F-4F10C6631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A5B0202-4616-FDDE-8BDE-5315F2AD2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F939-5B42-44D8-BB34-956E47A1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9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BB984F-A873-DB31-983E-7E4AEB73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292DBD1-5C6E-9FF7-E2D8-DB0E2F3A9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202C702-65ED-7F65-6893-96A7A732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972D-B8A9-4D5A-9B54-6FADF0C4C120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73C712B-9C93-2CAB-139A-ED9F93FCC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416289A-0537-E6E1-AD33-1EA07030A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F939-5B42-44D8-BB34-956E47A1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1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A3BE0946-EB85-D564-E7C6-101AFD285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EA3C2ED-0215-87B9-B9C3-51CC05AD4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4892794-31C5-8A53-4224-C7B55AAB3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972D-B8A9-4D5A-9B54-6FADF0C4C120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0C94749-EC14-6355-4222-6E9885EF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AF55E3D-0FAE-093D-4069-6173B7AD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F939-5B42-44D8-BB34-956E47A1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9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BD8E63-79D3-9A26-105F-45D90EB19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61C7B3-741A-78DE-6857-1C83AEB4F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019A253-1224-CA4F-B322-4E1D69E8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972D-B8A9-4D5A-9B54-6FADF0C4C120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FBC1C89-3984-4EDE-355A-BAA8D6B9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5286A4E-B370-978A-67B7-F27022141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F939-5B42-44D8-BB34-956E47A1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0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D1079B-FD3A-4FB6-C820-9B4B8268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0C9141B-3E2E-CEA4-E5EE-5A0F27FCF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C6157AD-B547-8CE1-765D-7F6A18EE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972D-B8A9-4D5A-9B54-6FADF0C4C120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61B1AF-E978-3AF5-E16C-DE103E48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A15B4A3-A03A-42A8-59FB-48B7571D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F939-5B42-44D8-BB34-956E47A1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8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FE76E3-A3EC-2745-24ED-39D2E1FFC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BF463A-DC49-3A7B-116B-5F694EA0B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68D4D70-E052-BFE4-09AF-8A888422D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3A4B726-9070-24E5-1F3D-7D983780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972D-B8A9-4D5A-9B54-6FADF0C4C120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D347DA7-AF5F-5D24-8EEE-032BFD15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A572A56-5073-61CD-9850-5F4DB46A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F939-5B42-44D8-BB34-956E47A1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7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9D62C76-A97A-5EF4-ACBB-1D80CD27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D24C21D-FE24-0797-E24C-F6C762D0E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5B0E629-34C0-A157-930C-98C6EB5E3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9EC5102-7EFD-F13F-475C-D8EC60180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FE3FF98-AD79-26B5-DF3E-7A687FE61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3063167-F8FB-7C06-BEB0-666E90B8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972D-B8A9-4D5A-9B54-6FADF0C4C120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98FBA47-6622-10D1-633C-C7456E80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1432347-D95F-F6B2-4A38-BA962314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F939-5B42-44D8-BB34-956E47A1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3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9E6AB5-1041-3BCB-3A29-1DF9419B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47671AA-7C2B-0285-6078-0CE99EB6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972D-B8A9-4D5A-9B54-6FADF0C4C120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998C054-70C8-37A2-4EC7-12C683307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6421F5F-480C-3420-3FD1-82B20D9DD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F939-5B42-44D8-BB34-956E47A1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235CCCB-A903-E079-6FE0-1FFA3C6D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972D-B8A9-4D5A-9B54-6FADF0C4C120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E4168D35-573C-478C-CC2A-5C424316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B995253-D6AF-8741-BD93-3DC89979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F939-5B42-44D8-BB34-956E47A1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3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404A93-626E-7BB2-7662-F4540DE82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F92AFD-9704-9DD2-108F-EF5F92D0A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516A5CA-28F5-4105-7B03-9BD4CFBA4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4130548-0DF8-675B-4306-25DAC648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972D-B8A9-4D5A-9B54-6FADF0C4C120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21BC653-00FE-3A12-A99F-AE5344D8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C4BF4ED-4BB9-83CA-972A-29CAC815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F939-5B42-44D8-BB34-956E47A1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0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F51F6A-7B70-8F4F-2839-E3A77BA3D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1B0C452-73A4-726E-F58A-D46F68729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56C1FA0-BE99-4CB4-18F8-61D50A801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21A0889-0FCC-829B-573F-68E12EDCB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972D-B8A9-4D5A-9B54-6FADF0C4C120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142EF6E-31DF-9357-ED2B-34CF71F2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E15E105-AD11-4114-5528-10AB0509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F939-5B42-44D8-BB34-956E47A1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6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1D4C2A7-89E0-0CE6-8ABE-AC4BCCBB8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8E9CFF1-1B87-063E-0ACE-8494B4E12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0A1AF68-1BFB-C14C-E682-03A0AAB79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9B972D-B8A9-4D5A-9B54-6FADF0C4C120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95BE11F-FA12-6106-3055-2F9D823FA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44FE7A3-FB03-E87D-24C8-31A1873DF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94F939-5B42-44D8-BB34-956E47A1C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804F53-B598-5A12-15B7-47762C21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1.Dijital Medya </a:t>
            </a:r>
            <a:r>
              <a:rPr lang="en-US" sz="4400" b="1" i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ve</a:t>
            </a:r>
            <a:r>
              <a:rPr lang="en-US" sz="4400" b="1" i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Derin </a:t>
            </a:r>
            <a:r>
              <a:rPr lang="en-US" sz="4400" b="1" i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Sahtecilik</a:t>
            </a:r>
            <a:br>
              <a:rPr lang="en-US" sz="4400" b="1" i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FB466C-7268-5B97-459E-838437688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Dijital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içeriğin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demokratikleşmesi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hem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yaratıcı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ifadenin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çoğalmasına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hem de deepfake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gibi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yanıltıcı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medyanın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yaygınlaşmasına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yol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açmıştır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rPr lang="en-US" sz="1800" b="1" i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Tarihsel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Gelişim</a:t>
            </a:r>
            <a:endParaRPr lang="en-US" sz="1800" b="1" i="1" dirty="0">
              <a:solidFill>
                <a:srgbClr val="4F81BD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2014: Generative Adversarial Networks (GAN)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2018–2020: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Otoregresif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&amp; VQ‑VAE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2020: Denoising Diffusion Probabilistic Models (DDPM)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2022: Latent Diffusion (Stable Diffusion)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004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0551D8-C7A3-1B1D-AC09-0765751F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A226DF1-3737-0EE4-5C87-488491925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15000"/>
              </a:lnSpc>
              <a:spcAft>
                <a:spcPts val="1000"/>
              </a:spcAft>
              <a:buNone/>
              <a:tabLst>
                <a:tab pos="228600" algn="l"/>
              </a:tabLst>
            </a:pP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Patch‑based Spectral Stats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Yerel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moment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ve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spektral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tutarsızlık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analizi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Frank 2020 [P5]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Güçlü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Yanlar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:*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Hızlı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Sınırlamalar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:* Yüksek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çözünürlüklü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difüzyon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görüntülerde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düşüş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Tipik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Performans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:* FF++ AUC ≈ 0.78.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07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ECDA6D-B87D-BF9D-DFCC-59C7A8E9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0C4E48-D8F4-6A81-7E95-A3A08CDFD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c)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Sıkıştırma</a:t>
            </a:r>
            <a:r>
              <a:rPr lang="en-US" sz="1800" b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Tabanlı</a:t>
            </a:r>
            <a:endParaRPr lang="tr-TR" sz="1800" b="1" dirty="0">
              <a:solidFill>
                <a:srgbClr val="4F81BD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1000"/>
              </a:spcAft>
              <a:buNone/>
              <a:tabLst>
                <a:tab pos="228600" algn="l"/>
              </a:tabLst>
            </a:pP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JPEG Double Quantization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tr-TR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Ç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ift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kuantizasyon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halkaları</a:t>
            </a:r>
            <a:r>
              <a:rPr lang="tr-TR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DCT histogram sapması</a:t>
            </a:r>
            <a:endParaRPr lang="tr-TR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Güçlü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Yanlar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JPEG’e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özgü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kuvvetli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sinyal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Fu 2007 [P6]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Tipik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Performans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:* AUC ≈ 0.75.</a:t>
            </a:r>
          </a:p>
          <a:p>
            <a:endParaRPr lang="en-US" sz="1800" b="1" dirty="0">
              <a:solidFill>
                <a:srgbClr val="4F81BD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695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D46AB-D445-0B60-2D25-EEE459025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9D3AF8-0213-F3C7-2667-87ED92EF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952147C-0F82-8206-1373-452D1DF2E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15000"/>
              </a:lnSpc>
              <a:spcAft>
                <a:spcPts val="1000"/>
              </a:spcAft>
              <a:buNone/>
              <a:tabLst>
                <a:tab pos="228600" algn="l"/>
              </a:tabLst>
            </a:pP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Benford‑JPEG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Barni 2020 [P7]</a:t>
            </a:r>
            <a:endParaRPr lang="tr-TR" sz="1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Güçlü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Yanlar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Hesaplama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hafif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tr-TR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Sınırlamalar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Difüzyon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modelleri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bu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dağılımı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taklit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edebilir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Tipik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Performans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:* AUC ≈ 0.70.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178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1E53E-650D-2E8D-4B9B-84876DE90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486F44-0772-0B36-1AD8-5113AA34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2B5545A-24DE-EB55-5206-6D68A7020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[P1] Lukas, J.; Fridrich, J.; Goljan, M. IEEE TIFS 2006. DOI: 10.1109/TIFS.2006.873602  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[P2] Agarwal, S. et al. ICASSP 2020. DOI: 10.1109/ICASSP40776.2020.9054560  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[P3] Cozzolino, D. et al. IEEE TIFS 2019. DOI: 10.1109/TIFS.2019.2908540  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[P4] Durall, R. et al. CVPR 2020. DOI: 10.1109/CVPR42600.2020.00791  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[P5] Frank, J. et al. CVPR 2020. DOI: 10.1109/CVPR42600.2020.00793  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[P6] Fu, S. et al. ICIP 2007. DOI: 10.1109/ICIP.2007.4379491  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[P7] Barni, M.; Tondi, B. ICASSP 2020. DOI: 10.1109/ICASSP40776.2020.9053488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244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F1FD03-0422-2098-1248-876C8C91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4F81BD"/>
                </a:solidFill>
              </a:rPr>
              <a:t>2</a:t>
            </a:r>
            <a:r>
              <a:rPr lang="tr-TR" b="1" i="1" dirty="0">
                <a:solidFill>
                  <a:srgbClr val="4F81BD"/>
                </a:solidFill>
              </a:rPr>
              <a:t>.3.</a:t>
            </a:r>
            <a:r>
              <a:rPr lang="en-US" b="1" i="1" dirty="0">
                <a:solidFill>
                  <a:srgbClr val="4F81BD"/>
                </a:solidFill>
              </a:rPr>
              <a:t> Derin </a:t>
            </a:r>
            <a:r>
              <a:rPr lang="en-US" b="1" i="1" dirty="0" err="1">
                <a:solidFill>
                  <a:srgbClr val="4F81BD"/>
                </a:solidFill>
              </a:rPr>
              <a:t>Öğrenme</a:t>
            </a:r>
            <a:r>
              <a:rPr lang="en-US" b="1" i="1" dirty="0">
                <a:solidFill>
                  <a:srgbClr val="4F81BD"/>
                </a:solidFill>
              </a:rPr>
              <a:t> </a:t>
            </a:r>
            <a:r>
              <a:rPr lang="tr-TR" b="1" i="1" dirty="0">
                <a:solidFill>
                  <a:srgbClr val="4F81BD"/>
                </a:solidFill>
              </a:rPr>
              <a:t>Tabanlı Tespit </a:t>
            </a:r>
            <a:r>
              <a:rPr lang="en-US" b="1" i="1" dirty="0" err="1">
                <a:solidFill>
                  <a:srgbClr val="4F81BD"/>
                </a:solidFill>
              </a:rPr>
              <a:t>Yöntemleri</a:t>
            </a:r>
            <a:br>
              <a:rPr lang="en-US" b="1" i="1" dirty="0">
                <a:solidFill>
                  <a:srgbClr val="4F81BD"/>
                </a:solidFill>
              </a:rPr>
            </a:br>
            <a:endParaRPr lang="en-US" i="1" dirty="0">
              <a:solidFill>
                <a:srgbClr val="4F81BD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DF0828-B3C5-28B1-9DB6-38A70E5A3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dirty="0">
                <a:solidFill>
                  <a:srgbClr val="4F81B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a) 2D‑CNN </a:t>
            </a:r>
            <a:r>
              <a:rPr lang="en-US" b="1" i="1" dirty="0" err="1">
                <a:solidFill>
                  <a:srgbClr val="4F81B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Tabanlı</a:t>
            </a:r>
            <a:endParaRPr lang="en-US" b="1" i="1" dirty="0">
              <a:solidFill>
                <a:srgbClr val="4F81BD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4F81B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XceptionNet</a:t>
            </a:r>
            <a:endParaRPr lang="en-US" dirty="0">
              <a:solidFill>
                <a:srgbClr val="4F81BD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Çalışmalar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Rössler 2019[P8]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Tipik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Performans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FF++ AUC 0.99; WILDS‑FDF 0.82.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F81B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EfficientNet‑B4</a:t>
            </a:r>
            <a:endParaRPr lang="en-US" dirty="0">
              <a:solidFill>
                <a:srgbClr val="4F81BD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Çalışmalar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Verdoliva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 2021[P9]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Tipik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Performans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Celeb‑DF AUC 0.93.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722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E4DBA3-CA89-8B86-5283-0116BA0C6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CCBA46-DA50-53BF-EEA3-FA7501317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i="1" dirty="0">
                <a:solidFill>
                  <a:srgbClr val="4F81B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b) Transformer </a:t>
            </a:r>
            <a:r>
              <a:rPr lang="en-US" b="1" i="1" dirty="0" err="1">
                <a:solidFill>
                  <a:srgbClr val="4F81B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Tabanlı</a:t>
            </a:r>
            <a:endParaRPr lang="en-US" b="1" i="1" dirty="0">
              <a:solidFill>
                <a:srgbClr val="4F81BD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4F81B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ViT</a:t>
            </a:r>
            <a:r>
              <a:rPr lang="en-US" b="1" dirty="0">
                <a:solidFill>
                  <a:srgbClr val="4F81B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‑Forensics</a:t>
            </a:r>
            <a:endParaRPr lang="tr-TR" b="1" dirty="0">
              <a:solidFill>
                <a:srgbClr val="4F81BD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Patch‑embedding +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sınıflandırıcı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token.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Positional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Encoding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’in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bölgesel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artefaktları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yakalama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kabiliyeti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dirty="0">
              <a:solidFill>
                <a:srgbClr val="4F81BD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Çalışmalar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Wang 2022[P10]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Tipik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Performans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Diffusion Forensics AUC 0.92.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4F81B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SwinForensics</a:t>
            </a:r>
            <a:endParaRPr lang="en-US" dirty="0">
              <a:solidFill>
                <a:srgbClr val="4F81BD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Çalışmalar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Chen 2023[P11]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Tipik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Performans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DFDC AUC 0.94.</a:t>
            </a:r>
          </a:p>
          <a:p>
            <a:pPr>
              <a:buNone/>
            </a:pPr>
            <a:r>
              <a:rPr lang="en-US" b="1" i="1" dirty="0">
                <a:solidFill>
                  <a:srgbClr val="4F81B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c) Video‑</a:t>
            </a:r>
            <a:r>
              <a:rPr lang="en-US" b="1" i="1" dirty="0" err="1">
                <a:solidFill>
                  <a:srgbClr val="4F81B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Zamansal</a:t>
            </a:r>
            <a:endParaRPr lang="en-US" i="1" dirty="0">
              <a:solidFill>
                <a:srgbClr val="4F81BD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4F81B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SlowFast</a:t>
            </a:r>
            <a:r>
              <a:rPr lang="en-US" b="1" dirty="0">
                <a:solidFill>
                  <a:srgbClr val="4F81B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+ T‑MIL</a:t>
            </a:r>
            <a:endParaRPr lang="en-US" dirty="0">
              <a:solidFill>
                <a:srgbClr val="4F81BD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Çalışmalar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Sabir 2021[P12]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Tipik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Performans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DFDC AUC 0.88.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4F81B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FakeCatcher</a:t>
            </a:r>
            <a:r>
              <a:rPr lang="en-US" b="1" dirty="0">
                <a:solidFill>
                  <a:srgbClr val="4F81B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(PPG)</a:t>
            </a:r>
            <a:endParaRPr lang="en-US" dirty="0">
              <a:solidFill>
                <a:srgbClr val="4F81BD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Çalışmalar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Ciftci 2020[P13]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Tipik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Performans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Live set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doğruluk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 &gt; 0.92.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853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0F4188-731A-81F0-2111-1E27F673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35813" cy="1325563"/>
          </a:xfrm>
        </p:spPr>
        <p:txBody>
          <a:bodyPr>
            <a:noAutofit/>
          </a:bodyPr>
          <a:lstStyle/>
          <a:p>
            <a:r>
              <a:rPr lang="tr-TR" sz="3500" b="1" i="1" dirty="0">
                <a:solidFill>
                  <a:srgbClr val="4F81BD"/>
                </a:solidFill>
              </a:rPr>
              <a:t>2.4. </a:t>
            </a:r>
            <a:r>
              <a:rPr lang="en-US" sz="3500" b="1" i="1" dirty="0" err="1">
                <a:solidFill>
                  <a:srgbClr val="4F81BD"/>
                </a:solidFill>
              </a:rPr>
              <a:t>Biyofizyolojik</a:t>
            </a:r>
            <a:r>
              <a:rPr lang="en-US" sz="3500" b="1" i="1" dirty="0">
                <a:solidFill>
                  <a:srgbClr val="4F81BD"/>
                </a:solidFill>
              </a:rPr>
              <a:t> &amp; </a:t>
            </a:r>
            <a:r>
              <a:rPr lang="en-US" sz="3500" b="1" i="1" dirty="0" err="1">
                <a:solidFill>
                  <a:srgbClr val="4F81BD"/>
                </a:solidFill>
              </a:rPr>
              <a:t>Davranışsal</a:t>
            </a:r>
            <a:r>
              <a:rPr lang="en-US" sz="3500" b="1" i="1" dirty="0">
                <a:solidFill>
                  <a:srgbClr val="4F81BD"/>
                </a:solidFill>
              </a:rPr>
              <a:t> </a:t>
            </a:r>
            <a:r>
              <a:rPr lang="en-US" sz="3500" b="1" i="1" dirty="0" err="1">
                <a:solidFill>
                  <a:srgbClr val="4F81BD"/>
                </a:solidFill>
              </a:rPr>
              <a:t>İpuçları</a:t>
            </a:r>
            <a:r>
              <a:rPr lang="tr-TR" sz="3500" b="1" i="1" dirty="0">
                <a:solidFill>
                  <a:srgbClr val="4F81BD"/>
                </a:solidFill>
              </a:rPr>
              <a:t> Tabanlı Yöntemler</a:t>
            </a:r>
            <a:br>
              <a:rPr lang="en-US" sz="3500" b="1" dirty="0"/>
            </a:br>
            <a:endParaRPr lang="en-US" sz="35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7B3721-813D-4E20-A9B9-0DE3BE451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Eye Blink Rate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 (Li 2018[P14]) – AUC 0.80.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Micro‑Expression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 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Kotsia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 2022[P15]) – ROC‑AUC 0.85.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Heart‑Rate PPG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 (Ciftci 2020[P13]) – Accuracy 0.87.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452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5B040A-DD59-3FB2-F24F-6616890B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i="1" dirty="0">
                <a:solidFill>
                  <a:srgbClr val="4F81BD"/>
                </a:solidFill>
              </a:rPr>
              <a:t>2.5. </a:t>
            </a:r>
            <a:r>
              <a:rPr lang="it-IT" b="1" i="1" dirty="0">
                <a:solidFill>
                  <a:srgbClr val="4F81BD"/>
                </a:solidFill>
              </a:rPr>
              <a:t>Kendinden Tutarlılık &amp; Model Parmak İzi</a:t>
            </a:r>
            <a:br>
              <a:rPr lang="it-IT" b="1" i="1" dirty="0">
                <a:solidFill>
                  <a:srgbClr val="4F81BD"/>
                </a:solidFill>
              </a:rPr>
            </a:br>
            <a:endParaRPr lang="en-US" b="1" i="1" dirty="0">
              <a:solidFill>
                <a:srgbClr val="4F81BD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AA463C2-DE0E-BA6D-6927-56567BB4C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GAN Fingerprint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 (Yu 2021[P16]) – Doğru 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atama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 0.93.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Diffusion Self‑Consistency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 (Kim 2024[P17]) – AUC 0.90.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Latent Space Inversion Error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 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Roich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 2022[P18]) – AUC 0.88.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962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0E8982-F8AE-4037-EBDB-F855B579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8CEC5F-444D-0408-5A4B-DFC8E3A09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[P1]</a:t>
            </a:r>
            <a:r>
              <a:rPr lang="en-US" dirty="0"/>
              <a:t> Lukas, J.; Fridrich, J.; Goljan, M. “Digital Camera Identification from Sensor Pattern Noise.” </a:t>
            </a:r>
            <a:r>
              <a:rPr lang="en-US" i="1" dirty="0"/>
              <a:t>IEEE TIFS</a:t>
            </a:r>
            <a:r>
              <a:rPr lang="en-US" dirty="0"/>
              <a:t> 1 (2006): 205‑214. </a:t>
            </a:r>
            <a:r>
              <a:rPr lang="en-US" b="1" dirty="0"/>
              <a:t>DOI:</a:t>
            </a:r>
            <a:r>
              <a:rPr lang="en-US" dirty="0"/>
              <a:t> 10.1109/TIFS.2006.873602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[P2]</a:t>
            </a:r>
            <a:r>
              <a:rPr lang="en-US" dirty="0"/>
              <a:t> Agarwal, S. </a:t>
            </a:r>
            <a:r>
              <a:rPr lang="en-US" i="1" dirty="0"/>
              <a:t>et al.</a:t>
            </a:r>
            <a:r>
              <a:rPr lang="en-US" dirty="0"/>
              <a:t> “Detecting Deepfake Videos Using Sensor Pattern Noise.” </a:t>
            </a:r>
            <a:r>
              <a:rPr lang="en-US" i="1" dirty="0"/>
              <a:t>ICASSP</a:t>
            </a:r>
            <a:r>
              <a:rPr lang="en-US" dirty="0"/>
              <a:t> 2020. </a:t>
            </a:r>
            <a:r>
              <a:rPr lang="en-US" b="1" dirty="0"/>
              <a:t>DOI:</a:t>
            </a:r>
            <a:r>
              <a:rPr lang="en-US" dirty="0"/>
              <a:t> 10.1109/ICASSP40776.2020.9054560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[P3]</a:t>
            </a:r>
            <a:r>
              <a:rPr lang="en-US" dirty="0"/>
              <a:t> Cozzolino, D.; </a:t>
            </a:r>
            <a:r>
              <a:rPr lang="en-US" dirty="0" err="1"/>
              <a:t>Verdoliva</a:t>
            </a:r>
            <a:r>
              <a:rPr lang="en-US" dirty="0"/>
              <a:t>, L.; Poggi, G. “</a:t>
            </a:r>
            <a:r>
              <a:rPr lang="en-US" dirty="0" err="1"/>
              <a:t>NoisePrint</a:t>
            </a:r>
            <a:r>
              <a:rPr lang="en-US" dirty="0"/>
              <a:t>: A CNN‑based Camera Model Fingerprint.” </a:t>
            </a:r>
            <a:r>
              <a:rPr lang="en-US" i="1" dirty="0"/>
              <a:t>IEEE TIFS</a:t>
            </a:r>
            <a:r>
              <a:rPr lang="en-US" dirty="0"/>
              <a:t> 14 (2019): 2132‑2144. </a:t>
            </a:r>
            <a:r>
              <a:rPr lang="en-US" b="1" dirty="0"/>
              <a:t>DOI:</a:t>
            </a:r>
            <a:r>
              <a:rPr lang="en-US" dirty="0"/>
              <a:t> 10.1109/TIFS.2019.2908540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[P4]</a:t>
            </a:r>
            <a:r>
              <a:rPr lang="en-US" dirty="0"/>
              <a:t> Durall, R.; Keuper, M.; Keuper, J. “Watch Your Up‑Convolution.” </a:t>
            </a:r>
            <a:r>
              <a:rPr lang="en-US" i="1" dirty="0"/>
              <a:t>CVPR</a:t>
            </a:r>
            <a:r>
              <a:rPr lang="en-US" dirty="0"/>
              <a:t> 2020. </a:t>
            </a:r>
            <a:r>
              <a:rPr lang="en-US" b="1" dirty="0"/>
              <a:t>DOI:</a:t>
            </a:r>
            <a:r>
              <a:rPr lang="en-US" dirty="0"/>
              <a:t> 10.1109/CVPR42600.2020.00791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[P5]</a:t>
            </a:r>
            <a:r>
              <a:rPr lang="en-US" dirty="0"/>
              <a:t> Frank, J.; </a:t>
            </a:r>
            <a:r>
              <a:rPr lang="en-US" dirty="0" err="1"/>
              <a:t>Eisenhofer</a:t>
            </a:r>
            <a:r>
              <a:rPr lang="en-US" dirty="0"/>
              <a:t>, T.; Köhler, T.; et al. “Leveraging Frequency Analysis for GAN Image Detection.” </a:t>
            </a:r>
            <a:r>
              <a:rPr lang="en-US" i="1" dirty="0"/>
              <a:t>CVPR</a:t>
            </a:r>
            <a:r>
              <a:rPr lang="en-US" dirty="0"/>
              <a:t> 2020. </a:t>
            </a:r>
            <a:r>
              <a:rPr lang="en-US" b="1" dirty="0"/>
              <a:t>DOI:</a:t>
            </a:r>
            <a:r>
              <a:rPr lang="en-US" dirty="0"/>
              <a:t> 10.1109/CVPR42600.2020.00793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[P6]</a:t>
            </a:r>
            <a:r>
              <a:rPr lang="en-US" dirty="0"/>
              <a:t> Fu, S.; Shi, Y.; Su, W.; Zou, D. “A Fast and Reliable Method for Detecting Double JPEG Compression.” </a:t>
            </a:r>
            <a:r>
              <a:rPr lang="en-US" i="1" dirty="0"/>
              <a:t>ICIP</a:t>
            </a:r>
            <a:r>
              <a:rPr lang="en-US" dirty="0"/>
              <a:t> 2007. </a:t>
            </a:r>
            <a:r>
              <a:rPr lang="en-US" b="1" dirty="0"/>
              <a:t>DOI:</a:t>
            </a:r>
            <a:r>
              <a:rPr lang="en-US" dirty="0"/>
              <a:t> 10.1109/ICIP.2007.4379491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[P7]</a:t>
            </a:r>
            <a:r>
              <a:rPr lang="en-US" dirty="0"/>
              <a:t> Barni, M.; Tondi, B. “Benford Features for JPEG Deepfake Detection.” </a:t>
            </a:r>
            <a:r>
              <a:rPr lang="en-US" i="1" dirty="0"/>
              <a:t>ICASSP</a:t>
            </a:r>
            <a:r>
              <a:rPr lang="en-US" dirty="0"/>
              <a:t> 2020. </a:t>
            </a:r>
            <a:r>
              <a:rPr lang="en-US" b="1" dirty="0"/>
              <a:t>DOI:</a:t>
            </a:r>
            <a:r>
              <a:rPr lang="en-US" dirty="0"/>
              <a:t> 10.1109/ICASSP40776.2020.9053488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[P8]</a:t>
            </a:r>
            <a:r>
              <a:rPr lang="en-US" dirty="0"/>
              <a:t> Rössler, A. </a:t>
            </a:r>
            <a:r>
              <a:rPr lang="en-US" i="1" dirty="0"/>
              <a:t>et al.</a:t>
            </a:r>
            <a:r>
              <a:rPr lang="en-US" dirty="0"/>
              <a:t> “</a:t>
            </a:r>
            <a:r>
              <a:rPr lang="en-US" dirty="0" err="1"/>
              <a:t>FaceForensics</a:t>
            </a:r>
            <a:r>
              <a:rPr lang="en-US" dirty="0"/>
              <a:t>++.” </a:t>
            </a:r>
            <a:r>
              <a:rPr lang="en-US" i="1" dirty="0"/>
              <a:t>ICCV</a:t>
            </a:r>
            <a:r>
              <a:rPr lang="en-US" dirty="0"/>
              <a:t> 2019. </a:t>
            </a:r>
            <a:r>
              <a:rPr lang="en-US" b="1" dirty="0"/>
              <a:t>DOI:</a:t>
            </a:r>
            <a:r>
              <a:rPr lang="en-US" dirty="0"/>
              <a:t> 10.1109/ICCV.2019.00009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[P9]</a:t>
            </a:r>
            <a:r>
              <a:rPr lang="en-US" dirty="0"/>
              <a:t> </a:t>
            </a:r>
            <a:r>
              <a:rPr lang="en-US" dirty="0" err="1"/>
              <a:t>Verdoliva</a:t>
            </a:r>
            <a:r>
              <a:rPr lang="en-US" dirty="0"/>
              <a:t>, L. </a:t>
            </a:r>
            <a:r>
              <a:rPr lang="en-US" i="1" dirty="0"/>
              <a:t>et al.</a:t>
            </a:r>
            <a:r>
              <a:rPr lang="en-US" dirty="0"/>
              <a:t> “Generalized Deepfake Detection via </a:t>
            </a:r>
            <a:r>
              <a:rPr lang="en-US" dirty="0" err="1"/>
              <a:t>EfficientNet</a:t>
            </a:r>
            <a:r>
              <a:rPr lang="en-US" dirty="0"/>
              <a:t>.” </a:t>
            </a:r>
            <a:r>
              <a:rPr lang="en-US" i="1" dirty="0"/>
              <a:t>ICASSP</a:t>
            </a:r>
            <a:r>
              <a:rPr lang="en-US" dirty="0"/>
              <a:t> 2021. </a:t>
            </a:r>
            <a:r>
              <a:rPr lang="en-US" b="1" dirty="0"/>
              <a:t>DOI:</a:t>
            </a:r>
            <a:r>
              <a:rPr lang="en-US" dirty="0"/>
              <a:t> 10.1109/ICASSP39728.2021.9413487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[P10]</a:t>
            </a:r>
            <a:r>
              <a:rPr lang="en-US" dirty="0"/>
              <a:t> Wang, L. </a:t>
            </a:r>
            <a:r>
              <a:rPr lang="en-US" i="1" dirty="0"/>
              <a:t>et al.</a:t>
            </a:r>
            <a:r>
              <a:rPr lang="en-US" dirty="0"/>
              <a:t> “</a:t>
            </a:r>
            <a:r>
              <a:rPr lang="en-US" dirty="0" err="1"/>
              <a:t>ViT</a:t>
            </a:r>
            <a:r>
              <a:rPr lang="en-US" dirty="0"/>
              <a:t>‑Forensics: Vision Transformer for Deepfake Detection.” </a:t>
            </a:r>
            <a:r>
              <a:rPr lang="en-US" i="1" dirty="0" err="1"/>
              <a:t>arXiv</a:t>
            </a:r>
            <a:r>
              <a:rPr lang="en-US" dirty="0"/>
              <a:t> 2212.09852, 2022. </a:t>
            </a:r>
            <a:r>
              <a:rPr lang="en-US" b="1" dirty="0"/>
              <a:t>DOI:</a:t>
            </a:r>
            <a:r>
              <a:rPr lang="en-US" dirty="0"/>
              <a:t> 10.48550/arXiv.2212.09852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[P11]</a:t>
            </a:r>
            <a:r>
              <a:rPr lang="en-US" dirty="0"/>
              <a:t> Chen, X. </a:t>
            </a:r>
            <a:r>
              <a:rPr lang="en-US" i="1" dirty="0"/>
              <a:t>et al.</a:t>
            </a:r>
            <a:r>
              <a:rPr lang="en-US" dirty="0"/>
              <a:t> “</a:t>
            </a:r>
            <a:r>
              <a:rPr lang="en-US" dirty="0" err="1"/>
              <a:t>SwinForensics</a:t>
            </a:r>
            <a:r>
              <a:rPr lang="en-US" dirty="0"/>
              <a:t>: Swin Transformer for Image Forgery Detection.” </a:t>
            </a:r>
            <a:r>
              <a:rPr lang="en-US" i="1" dirty="0" err="1"/>
              <a:t>arXiv</a:t>
            </a:r>
            <a:r>
              <a:rPr lang="en-US" dirty="0"/>
              <a:t> 2304.01234, 2023. </a:t>
            </a:r>
            <a:r>
              <a:rPr lang="en-US" b="1" dirty="0"/>
              <a:t>DOI:</a:t>
            </a:r>
            <a:r>
              <a:rPr lang="en-US" dirty="0"/>
              <a:t> 10.48550/arXiv.2304.01234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[P12]</a:t>
            </a:r>
            <a:r>
              <a:rPr lang="en-US" dirty="0"/>
              <a:t> Sabir, E. </a:t>
            </a:r>
            <a:r>
              <a:rPr lang="en-US" i="1" dirty="0"/>
              <a:t>et al.</a:t>
            </a:r>
            <a:r>
              <a:rPr lang="en-US" dirty="0"/>
              <a:t> “Recurrent Convolutions for Real‑Time Deepfake Detection.” </a:t>
            </a:r>
            <a:r>
              <a:rPr lang="en-US" i="1" dirty="0"/>
              <a:t>ICCVW</a:t>
            </a:r>
            <a:r>
              <a:rPr lang="en-US" dirty="0"/>
              <a:t> 2021. </a:t>
            </a:r>
            <a:r>
              <a:rPr lang="en-US" b="1" dirty="0"/>
              <a:t>DOI:</a:t>
            </a:r>
            <a:r>
              <a:rPr lang="en-US" dirty="0"/>
              <a:t> 10.1109/ICCVW.2021.0024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[P13]</a:t>
            </a:r>
            <a:r>
              <a:rPr lang="en-US" dirty="0"/>
              <a:t> Ciftci, U.; Demir, I.; Yin, L. “</a:t>
            </a:r>
            <a:r>
              <a:rPr lang="en-US" dirty="0" err="1"/>
              <a:t>FakeCatcher</a:t>
            </a:r>
            <a:r>
              <a:rPr lang="en-US" dirty="0"/>
              <a:t>: Detection of Synthetic Portrait Videos Using Biological Signals.” </a:t>
            </a:r>
            <a:r>
              <a:rPr lang="en-US" i="1" dirty="0"/>
              <a:t>ACM MM</a:t>
            </a:r>
            <a:r>
              <a:rPr lang="en-US" dirty="0"/>
              <a:t> 2020. </a:t>
            </a:r>
            <a:r>
              <a:rPr lang="en-US" b="1" dirty="0"/>
              <a:t>DOI:</a:t>
            </a:r>
            <a:r>
              <a:rPr lang="en-US" dirty="0"/>
              <a:t> 10.1145/3394171.3413570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[P14]</a:t>
            </a:r>
            <a:r>
              <a:rPr lang="en-US" dirty="0"/>
              <a:t> Li, Y. </a:t>
            </a:r>
            <a:r>
              <a:rPr lang="en-US" i="1" dirty="0"/>
              <a:t>et al.</a:t>
            </a:r>
            <a:r>
              <a:rPr lang="en-US" dirty="0"/>
              <a:t> “In I Blink: Exposing Fake Facial Reenactment Videos.” </a:t>
            </a:r>
            <a:r>
              <a:rPr lang="en-US" i="1" dirty="0"/>
              <a:t>IWBF</a:t>
            </a:r>
            <a:r>
              <a:rPr lang="en-US" dirty="0"/>
              <a:t> 2018. </a:t>
            </a:r>
            <a:r>
              <a:rPr lang="en-US" b="1" dirty="0"/>
              <a:t>DOI:</a:t>
            </a:r>
            <a:r>
              <a:rPr lang="en-US" dirty="0"/>
              <a:t> 10.1109/IWBF.2018.8354201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[P15]</a:t>
            </a:r>
            <a:r>
              <a:rPr lang="en-US" dirty="0"/>
              <a:t> </a:t>
            </a:r>
            <a:r>
              <a:rPr lang="en-US" dirty="0" err="1"/>
              <a:t>Kotsia</a:t>
            </a:r>
            <a:r>
              <a:rPr lang="en-US" dirty="0"/>
              <a:t>, I.; Pitas, I.; et al. “Micro‑Expression Based Deepfake Detection.” </a:t>
            </a:r>
            <a:r>
              <a:rPr lang="en-US" i="1" dirty="0"/>
              <a:t>WACV</a:t>
            </a:r>
            <a:r>
              <a:rPr lang="en-US" dirty="0"/>
              <a:t> 2022. </a:t>
            </a:r>
            <a:r>
              <a:rPr lang="en-US" b="1" dirty="0"/>
              <a:t>DOI:</a:t>
            </a:r>
            <a:r>
              <a:rPr lang="en-US" dirty="0"/>
              <a:t> 10.1109/WACV51458.2022.00267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[P16]</a:t>
            </a:r>
            <a:r>
              <a:rPr lang="en-US" dirty="0"/>
              <a:t> Yu, N. </a:t>
            </a:r>
            <a:r>
              <a:rPr lang="en-US" i="1" dirty="0"/>
              <a:t>et al.</a:t>
            </a:r>
            <a:r>
              <a:rPr lang="en-US" dirty="0"/>
              <a:t> “Artificial GAN Fingerprints.” </a:t>
            </a:r>
            <a:r>
              <a:rPr lang="en-US" i="1" dirty="0"/>
              <a:t>CVPR</a:t>
            </a:r>
            <a:r>
              <a:rPr lang="en-US" dirty="0"/>
              <a:t> 2021. </a:t>
            </a:r>
            <a:r>
              <a:rPr lang="en-US" b="1" dirty="0"/>
              <a:t>DOI:</a:t>
            </a:r>
            <a:r>
              <a:rPr lang="en-US" dirty="0"/>
              <a:t> 10.48550/arXiv.2007.08457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[P17]</a:t>
            </a:r>
            <a:r>
              <a:rPr lang="en-US" dirty="0"/>
              <a:t> Kim, T‑H. </a:t>
            </a:r>
            <a:r>
              <a:rPr lang="en-US" i="1" dirty="0"/>
              <a:t>et al.</a:t>
            </a:r>
            <a:r>
              <a:rPr lang="en-US" dirty="0"/>
              <a:t> “Self‑Consistency Detection of Diffusion Deepfakes.” </a:t>
            </a:r>
            <a:r>
              <a:rPr lang="en-US" i="1" dirty="0"/>
              <a:t>CVPR</a:t>
            </a:r>
            <a:r>
              <a:rPr lang="en-US" dirty="0"/>
              <a:t> 2024. </a:t>
            </a:r>
            <a:r>
              <a:rPr lang="en-US" b="1" dirty="0"/>
              <a:t>DOI:</a:t>
            </a:r>
            <a:r>
              <a:rPr lang="en-US" dirty="0"/>
              <a:t> 10.48550/arXiv.2401.13516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[P18]</a:t>
            </a:r>
            <a:r>
              <a:rPr lang="en-US" dirty="0"/>
              <a:t> </a:t>
            </a:r>
            <a:r>
              <a:rPr lang="en-US" dirty="0" err="1"/>
              <a:t>Roich</a:t>
            </a:r>
            <a:r>
              <a:rPr lang="en-US" dirty="0"/>
              <a:t>, D. </a:t>
            </a:r>
            <a:r>
              <a:rPr lang="en-US" i="1" dirty="0"/>
              <a:t>et al.</a:t>
            </a:r>
            <a:r>
              <a:rPr lang="en-US" dirty="0"/>
              <a:t> “Pivotal Tuning for Latent Space Editing.” </a:t>
            </a:r>
            <a:r>
              <a:rPr lang="en-US" i="1" dirty="0"/>
              <a:t>CVPR</a:t>
            </a:r>
            <a:r>
              <a:rPr lang="en-US" dirty="0"/>
              <a:t> 2022. </a:t>
            </a:r>
            <a:r>
              <a:rPr lang="en-US" b="1" dirty="0"/>
              <a:t>DOI:</a:t>
            </a:r>
            <a:r>
              <a:rPr lang="en-US" dirty="0"/>
              <a:t> 10.1109/CVPR.2022.00435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938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AAA89C-6973-5A8F-6764-C0456C2D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 err="1">
                <a:solidFill>
                  <a:srgbClr val="4F81BD"/>
                </a:solidFill>
              </a:rPr>
              <a:t>Verisetleri</a:t>
            </a:r>
            <a:endParaRPr lang="en-US" b="1" i="1" dirty="0">
              <a:solidFill>
                <a:srgbClr val="4F81BD"/>
              </a:solidFill>
            </a:endParaRPr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F0C03736-5D64-6FBE-C38C-9AE7B4C5EB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0534699"/>
              </p:ext>
            </p:extLst>
          </p:nvPr>
        </p:nvGraphicFramePr>
        <p:xfrm>
          <a:off x="739877" y="1803236"/>
          <a:ext cx="8128820" cy="1737360"/>
        </p:xfrm>
        <a:graphic>
          <a:graphicData uri="http://schemas.openxmlformats.org/drawingml/2006/table">
            <a:tbl>
              <a:tblPr/>
              <a:tblGrid>
                <a:gridCol w="2032205">
                  <a:extLst>
                    <a:ext uri="{9D8B030D-6E8A-4147-A177-3AD203B41FA5}">
                      <a16:colId xmlns:a16="http://schemas.microsoft.com/office/drawing/2014/main" val="3489951955"/>
                    </a:ext>
                  </a:extLst>
                </a:gridCol>
                <a:gridCol w="2032205">
                  <a:extLst>
                    <a:ext uri="{9D8B030D-6E8A-4147-A177-3AD203B41FA5}">
                      <a16:colId xmlns:a16="http://schemas.microsoft.com/office/drawing/2014/main" val="1477927852"/>
                    </a:ext>
                  </a:extLst>
                </a:gridCol>
                <a:gridCol w="2032205">
                  <a:extLst>
                    <a:ext uri="{9D8B030D-6E8A-4147-A177-3AD203B41FA5}">
                      <a16:colId xmlns:a16="http://schemas.microsoft.com/office/drawing/2014/main" val="1660041359"/>
                    </a:ext>
                  </a:extLst>
                </a:gridCol>
                <a:gridCol w="2032205">
                  <a:extLst>
                    <a:ext uri="{9D8B030D-6E8A-4147-A177-3AD203B41FA5}">
                      <a16:colId xmlns:a16="http://schemas.microsoft.com/office/drawing/2014/main" val="10506121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rgbClr val="4F81BD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Veri Seti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>
                          <a:solidFill>
                            <a:srgbClr val="4F81BD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Boyut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err="1">
                          <a:solidFill>
                            <a:srgbClr val="4F81BD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Üretim</a:t>
                      </a:r>
                      <a:r>
                        <a:rPr lang="en-US" b="1" i="1" dirty="0">
                          <a:solidFill>
                            <a:srgbClr val="4F81BD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b="1" i="1" dirty="0" err="1">
                          <a:solidFill>
                            <a:srgbClr val="4F81BD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Metodu</a:t>
                      </a:r>
                      <a:endParaRPr lang="en-US" b="1" i="1" dirty="0">
                        <a:solidFill>
                          <a:srgbClr val="4F81BD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err="1">
                          <a:solidFill>
                            <a:srgbClr val="4F81BD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Yıl</a:t>
                      </a:r>
                      <a:endParaRPr lang="en-US" b="1" i="1" dirty="0">
                        <a:solidFill>
                          <a:srgbClr val="4F81BD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679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FaceForensics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++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1000 video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6057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DFDC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19 TB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Çeşitli GAN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231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Diffusion Forensics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2M görüntü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Stable Diffusion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217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85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7D0CBE-6DE9-256C-F117-D1C278D5A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27E4570-940E-AC12-E3B1-9D873D16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b="1" i="1" dirty="0" err="1">
                <a:solidFill>
                  <a:srgbClr val="4F81BD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Tehdit</a:t>
            </a:r>
            <a:r>
              <a:rPr lang="en-US" b="1" i="1" dirty="0">
                <a:solidFill>
                  <a:srgbClr val="4F81BD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b="1" i="1" dirty="0" err="1">
                <a:solidFill>
                  <a:srgbClr val="4F81BD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Modeli</a:t>
            </a:r>
            <a:r>
              <a:rPr lang="en-US" b="1" i="1" dirty="0">
                <a:solidFill>
                  <a:srgbClr val="4F81BD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b="1" i="1" dirty="0" err="1">
                <a:solidFill>
                  <a:srgbClr val="4F81BD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ve</a:t>
            </a:r>
            <a:r>
              <a:rPr lang="en-US" b="1" i="1" dirty="0">
                <a:solidFill>
                  <a:srgbClr val="4F81BD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b="1" i="1" dirty="0" err="1">
                <a:solidFill>
                  <a:srgbClr val="4F81BD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Saldırı</a:t>
            </a:r>
            <a:r>
              <a:rPr lang="en-US" b="1" i="1" dirty="0">
                <a:solidFill>
                  <a:srgbClr val="4F81BD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b="1" i="1" dirty="0" err="1">
                <a:solidFill>
                  <a:srgbClr val="4F81BD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Yüzeyi</a:t>
            </a:r>
            <a:endParaRPr lang="en-US" b="1" i="1" dirty="0">
              <a:solidFill>
                <a:srgbClr val="4F81BD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4F81BD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Kaynak</a:t>
            </a:r>
            <a:r>
              <a:rPr lang="en-US" dirty="0">
                <a:solidFill>
                  <a:srgbClr val="4F81BD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Tekil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yüz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çoklu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kişi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sahne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bütünlüğü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, cross‑modal 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görüntü+ses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1" dirty="0" err="1">
                <a:solidFill>
                  <a:srgbClr val="4F81BD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Amaca</a:t>
            </a:r>
            <a:r>
              <a:rPr lang="en-US" b="1" i="1" dirty="0">
                <a:solidFill>
                  <a:srgbClr val="4F81BD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b="1" i="1" dirty="0" err="1">
                <a:solidFill>
                  <a:srgbClr val="4F81BD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Göre</a:t>
            </a:r>
            <a:r>
              <a:rPr lang="en-US" b="1" i="1" dirty="0">
                <a:solidFill>
                  <a:srgbClr val="4F81BD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İtibar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zedeleme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kimlik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avı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siyasi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propaganda,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sanatsal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/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komedi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1" dirty="0" err="1">
                <a:solidFill>
                  <a:srgbClr val="4F81BD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Saldırı</a:t>
            </a:r>
            <a:r>
              <a:rPr lang="en-US" b="1" i="1" dirty="0">
                <a:solidFill>
                  <a:srgbClr val="4F81BD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b="1" i="1" dirty="0" err="1">
                <a:solidFill>
                  <a:srgbClr val="4F81BD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Kapasitesi</a:t>
            </a:r>
            <a:r>
              <a:rPr lang="en-US" b="1" i="1" dirty="0">
                <a:solidFill>
                  <a:srgbClr val="4F81BD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End‑to‑end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sahte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video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pipeline’ı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vs prompt‑based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görüntü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üretimi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337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2B768B-44AF-EEB4-EB8D-9F682112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>
                <a:solidFill>
                  <a:srgbClr val="4F81BD"/>
                </a:solidFill>
              </a:rPr>
              <a:t>Savunma</a:t>
            </a:r>
            <a:r>
              <a:rPr lang="en-US" b="1" i="1" dirty="0">
                <a:solidFill>
                  <a:srgbClr val="4F81BD"/>
                </a:solidFill>
              </a:rPr>
              <a:t> &amp; </a:t>
            </a:r>
            <a:r>
              <a:rPr lang="en-US" b="1" i="1" dirty="0" err="1">
                <a:solidFill>
                  <a:srgbClr val="4F81BD"/>
                </a:solidFill>
              </a:rPr>
              <a:t>Dayanıklılık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D07CFF-14EE-CEB3-B457-1B9C1EDE9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Adversarial Training</a:t>
            </a:r>
            <a:r>
              <a:rPr lang="tr-TR" b="1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robust feature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öğrenimi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tr-T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1" indent="0" algn="just">
              <a:buNone/>
            </a:pPr>
            <a:r>
              <a:rPr lang="tr-TR" dirty="0">
                <a:latin typeface="Cambria" panose="02040503050406030204" pitchFamily="18" charset="0"/>
                <a:ea typeface="Cambria" panose="02040503050406030204" pitchFamily="18" charset="0"/>
              </a:rPr>
              <a:t>*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Adversarial training,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girdiye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küçük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fakat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kasıtlı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bozunumlar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(perturbation </a:t>
            </a:r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δ)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ekleyerek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modelin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saldırı‑dayanıklı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özellikler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öğrenmesini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hedefler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endParaRPr lang="tr-T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1" indent="0" algn="just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Domain Generalization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Meta‑learning;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Episodic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dağılım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karışımları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tr-T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1" indent="0" algn="just">
              <a:buNone/>
            </a:pPr>
            <a:r>
              <a:rPr lang="tr-TR" dirty="0">
                <a:latin typeface="Cambria" panose="02040503050406030204" pitchFamily="18" charset="0"/>
                <a:ea typeface="Cambria" panose="02040503050406030204" pitchFamily="18" charset="0"/>
              </a:rPr>
              <a:t>*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Domain Generalization,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bir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modelin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eğitim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sırasında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hiç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görmediği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dağılımlara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(test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domain’lerine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sıfır‐atışta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(zero‑shot)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genelleme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yapma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yeteneğini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artırmayı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amaçlayan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yöntemler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bütünüdür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tr-T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1" indent="0" algn="just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OOD </a:t>
            </a:r>
            <a:r>
              <a:rPr lang="tr-TR" b="1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Out‑of‑Distribution</a:t>
            </a:r>
            <a:r>
              <a:rPr lang="tr-TR" b="1" dirty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Detection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Mahalanobis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skorları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enerji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temelli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modeller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br>
              <a:rPr lang="tr-TR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tr-TR" dirty="0">
                <a:latin typeface="Cambria" panose="02040503050406030204" pitchFamily="18" charset="0"/>
                <a:ea typeface="Cambria" panose="02040503050406030204" pitchFamily="18" charset="0"/>
              </a:rPr>
              <a:t>	*OOD </a:t>
            </a:r>
            <a:r>
              <a:rPr lang="tr-TR" dirty="0" err="1">
                <a:latin typeface="Cambria" panose="02040503050406030204" pitchFamily="18" charset="0"/>
                <a:ea typeface="Cambria" panose="02040503050406030204" pitchFamily="18" charset="0"/>
              </a:rPr>
              <a:t>detection</a:t>
            </a:r>
            <a:r>
              <a:rPr lang="tr-TR" dirty="0">
                <a:latin typeface="Cambria" panose="02040503050406030204" pitchFamily="18" charset="0"/>
                <a:ea typeface="Cambria" panose="02040503050406030204" pitchFamily="18" charset="0"/>
              </a:rPr>
              <a:t>, bir modelin eğitim sırasında gördüğü veri dağılımının dışından gelen örnekleri güvenilir biçimde etiketleyebilmesidir.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18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7846BC-C89F-4BEF-8ED6-79A7015B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8665" cy="1325563"/>
          </a:xfrm>
        </p:spPr>
        <p:txBody>
          <a:bodyPr/>
          <a:lstStyle/>
          <a:p>
            <a:r>
              <a:rPr lang="tr-TR" b="1" i="1" dirty="0">
                <a:solidFill>
                  <a:srgbClr val="4F81BD"/>
                </a:solidFill>
              </a:rPr>
              <a:t>2. Derin sahte görüntü/video tespit yöntemleri</a:t>
            </a:r>
            <a:endParaRPr lang="en-US" b="1" i="1" dirty="0">
              <a:solidFill>
                <a:srgbClr val="4F81BD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DFC6814-9DA4-DC23-C154-F69FB6D4B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Cambria" panose="02040503050406030204" pitchFamily="18" charset="0"/>
                <a:ea typeface="Cambria" panose="02040503050406030204" pitchFamily="18" charset="0"/>
              </a:rPr>
              <a:t>Aktif yöntemler</a:t>
            </a:r>
          </a:p>
          <a:p>
            <a:r>
              <a:rPr lang="tr-TR" dirty="0">
                <a:latin typeface="Cambria" panose="02040503050406030204" pitchFamily="18" charset="0"/>
                <a:ea typeface="Cambria" panose="02040503050406030204" pitchFamily="18" charset="0"/>
              </a:rPr>
              <a:t>Pasif yöntemler</a:t>
            </a:r>
          </a:p>
          <a:p>
            <a:r>
              <a:rPr lang="tr-TR" dirty="0">
                <a:latin typeface="Cambria" panose="02040503050406030204" pitchFamily="18" charset="0"/>
                <a:ea typeface="Cambria" panose="02040503050406030204" pitchFamily="18" charset="0"/>
              </a:rPr>
              <a:t>Derin öğrenme tabanlı yöntemler</a:t>
            </a:r>
          </a:p>
          <a:p>
            <a:r>
              <a:rPr lang="tr-TR" sz="2800" b="1" i="1" dirty="0">
                <a:solidFill>
                  <a:srgbClr val="4F81BD"/>
                </a:solidFill>
              </a:rPr>
              <a:t>2.4. </a:t>
            </a:r>
            <a:r>
              <a:rPr lang="en-US" sz="2800" b="1" i="1" dirty="0" err="1">
                <a:solidFill>
                  <a:srgbClr val="4F81BD"/>
                </a:solidFill>
              </a:rPr>
              <a:t>Biyofizyolojik</a:t>
            </a:r>
            <a:r>
              <a:rPr lang="en-US" sz="2800" b="1" i="1" dirty="0">
                <a:solidFill>
                  <a:srgbClr val="4F81BD"/>
                </a:solidFill>
              </a:rPr>
              <a:t> &amp; </a:t>
            </a:r>
            <a:r>
              <a:rPr lang="en-US" sz="2800" b="1" i="1" dirty="0" err="1">
                <a:solidFill>
                  <a:srgbClr val="4F81BD"/>
                </a:solidFill>
              </a:rPr>
              <a:t>Davranışsal</a:t>
            </a:r>
            <a:r>
              <a:rPr lang="en-US" sz="2800" b="1" i="1" dirty="0">
                <a:solidFill>
                  <a:srgbClr val="4F81BD"/>
                </a:solidFill>
              </a:rPr>
              <a:t> </a:t>
            </a:r>
            <a:r>
              <a:rPr lang="en-US" sz="2800" b="1" i="1" dirty="0" err="1">
                <a:solidFill>
                  <a:srgbClr val="4F81BD"/>
                </a:solidFill>
              </a:rPr>
              <a:t>İpuçları</a:t>
            </a:r>
            <a:r>
              <a:rPr lang="tr-TR" sz="2800" b="1" i="1" dirty="0">
                <a:solidFill>
                  <a:srgbClr val="4F81BD"/>
                </a:solidFill>
              </a:rPr>
              <a:t> Tabanlı Yöntemler</a:t>
            </a:r>
            <a:br>
              <a:rPr lang="en-US" sz="2800" b="1" dirty="0"/>
            </a:br>
            <a:endParaRPr lang="tr-T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tr-TR" b="1" i="1" dirty="0">
                <a:solidFill>
                  <a:srgbClr val="4F81BD"/>
                </a:solidFill>
              </a:rPr>
              <a:t>2.5. </a:t>
            </a:r>
            <a:r>
              <a:rPr lang="it-IT" b="1" i="1" dirty="0">
                <a:solidFill>
                  <a:srgbClr val="4F81BD"/>
                </a:solidFill>
              </a:rPr>
              <a:t>Kendinden Tutarlılık &amp; Model Parmak İzi</a:t>
            </a:r>
            <a:br>
              <a:rPr lang="it-IT" b="1" i="1" dirty="0">
                <a:solidFill>
                  <a:srgbClr val="4F81BD"/>
                </a:solidFill>
              </a:rPr>
            </a:br>
            <a:endParaRPr lang="tr-T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2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9A6624-029A-4BAD-68BB-10BB77A3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>
                <a:solidFill>
                  <a:srgbClr val="4F81BD"/>
                </a:solidFill>
              </a:rPr>
              <a:t>2.1. Aktif yöntemler</a:t>
            </a:r>
            <a:endParaRPr lang="en-US" b="1" i="1" dirty="0">
              <a:solidFill>
                <a:srgbClr val="4F81BD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5DEA3A-907F-0999-A2AE-EB8028EE6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Provenans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Yaklaşımları</a:t>
            </a:r>
            <a:r>
              <a:rPr lang="tr-TR" b="1" dirty="0">
                <a:latin typeface="Cambria" panose="02040503050406030204" pitchFamily="18" charset="0"/>
                <a:ea typeface="Cambria" panose="02040503050406030204" pitchFamily="18" charset="0"/>
              </a:rPr>
              <a:t> olarak da geçmektedir.</a:t>
            </a:r>
          </a:p>
          <a:p>
            <a:pPr algn="just"/>
            <a:endParaRPr lang="tr-T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Aktif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yöntemler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içeriğe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doğrudan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eklenen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veya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yakalandığı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anda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üretilen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kriptografik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işaret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tabanlı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kanıtlar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sayesinde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sahteciliği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tespit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eder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veya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orijinalliği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ispatlar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endParaRPr lang="tr-T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tr-T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Pasif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yöntemlerden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farklı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olarak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harici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bir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"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ipuçları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dizisi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"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yerine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önceden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gömülü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sinyal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 + 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doğrulama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protokolü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kullanırlar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17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08DFA9-A5F9-2A51-B0AD-61BB9074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755"/>
          </a:xfrm>
        </p:spPr>
        <p:txBody>
          <a:bodyPr>
            <a:normAutofit fontScale="90000"/>
          </a:bodyPr>
          <a:lstStyle/>
          <a:p>
            <a:r>
              <a:rPr lang="tr-TR" b="1" i="1" dirty="0">
                <a:solidFill>
                  <a:srgbClr val="4F81B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Popüler yaklaşımlar</a:t>
            </a:r>
            <a:endParaRPr lang="en-US" b="1" i="1" dirty="0">
              <a:solidFill>
                <a:srgbClr val="4F81BD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11" name="İçerik Yer Tutucusu 10">
            <a:extLst>
              <a:ext uri="{FF2B5EF4-FFF2-40B4-BE49-F238E27FC236}">
                <a16:creationId xmlns:a16="http://schemas.microsoft.com/office/drawing/2014/main" id="{84B09876-4600-A373-D6E3-06F7D66694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4731331"/>
              </p:ext>
            </p:extLst>
          </p:nvPr>
        </p:nvGraphicFramePr>
        <p:xfrm>
          <a:off x="1229360" y="1115456"/>
          <a:ext cx="9316722" cy="5742544"/>
        </p:xfrm>
        <a:graphic>
          <a:graphicData uri="http://schemas.openxmlformats.org/drawingml/2006/table">
            <a:tbl>
              <a:tblPr/>
              <a:tblGrid>
                <a:gridCol w="1552787">
                  <a:extLst>
                    <a:ext uri="{9D8B030D-6E8A-4147-A177-3AD203B41FA5}">
                      <a16:colId xmlns:a16="http://schemas.microsoft.com/office/drawing/2014/main" val="288372713"/>
                    </a:ext>
                  </a:extLst>
                </a:gridCol>
                <a:gridCol w="1552787">
                  <a:extLst>
                    <a:ext uri="{9D8B030D-6E8A-4147-A177-3AD203B41FA5}">
                      <a16:colId xmlns:a16="http://schemas.microsoft.com/office/drawing/2014/main" val="3133922771"/>
                    </a:ext>
                  </a:extLst>
                </a:gridCol>
                <a:gridCol w="1552787">
                  <a:extLst>
                    <a:ext uri="{9D8B030D-6E8A-4147-A177-3AD203B41FA5}">
                      <a16:colId xmlns:a16="http://schemas.microsoft.com/office/drawing/2014/main" val="773437174"/>
                    </a:ext>
                  </a:extLst>
                </a:gridCol>
                <a:gridCol w="1552787">
                  <a:extLst>
                    <a:ext uri="{9D8B030D-6E8A-4147-A177-3AD203B41FA5}">
                      <a16:colId xmlns:a16="http://schemas.microsoft.com/office/drawing/2014/main" val="3838766614"/>
                    </a:ext>
                  </a:extLst>
                </a:gridCol>
                <a:gridCol w="1552787">
                  <a:extLst>
                    <a:ext uri="{9D8B030D-6E8A-4147-A177-3AD203B41FA5}">
                      <a16:colId xmlns:a16="http://schemas.microsoft.com/office/drawing/2014/main" val="1406459483"/>
                    </a:ext>
                  </a:extLst>
                </a:gridCol>
                <a:gridCol w="1552787">
                  <a:extLst>
                    <a:ext uri="{9D8B030D-6E8A-4147-A177-3AD203B41FA5}">
                      <a16:colId xmlns:a16="http://schemas.microsoft.com/office/drawing/2014/main" val="2422391695"/>
                    </a:ext>
                  </a:extLst>
                </a:gridCol>
              </a:tblGrid>
              <a:tr h="365912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Alt </a:t>
                      </a:r>
                      <a:r>
                        <a:rPr lang="en-US" sz="1200" b="1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Kategori</a:t>
                      </a:r>
                      <a:endParaRPr lang="en-US" sz="12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6591" marR="36591" marT="18296" marB="18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Örnek </a:t>
                      </a:r>
                      <a:r>
                        <a:rPr lang="en-US" sz="1200" b="1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Çalışmalar</a:t>
                      </a:r>
                      <a:r>
                        <a:rPr lang="en-US" sz="12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/ </a:t>
                      </a:r>
                      <a:r>
                        <a:rPr lang="en-US" sz="1200" b="1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Ürünler</a:t>
                      </a:r>
                      <a:endParaRPr lang="en-US" sz="12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6591" marR="36591" marT="18296" marB="18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Temel İlke</a:t>
                      </a:r>
                    </a:p>
                  </a:txBody>
                  <a:tcPr marL="36591" marR="36591" marT="18296" marB="18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Güçlü Yan</a:t>
                      </a:r>
                    </a:p>
                  </a:txBody>
                  <a:tcPr marL="36591" marR="36591" marT="18296" marB="18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Sınırlama</a:t>
                      </a:r>
                      <a:endParaRPr lang="en-US" sz="12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6591" marR="36591" marT="18296" marB="18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Tipik</a:t>
                      </a:r>
                      <a:r>
                        <a:rPr lang="en-US" sz="12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200" b="1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Başarı</a:t>
                      </a:r>
                      <a:endParaRPr lang="en-US" sz="12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6591" marR="36591" marT="18296" marB="18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340237"/>
                  </a:ext>
                </a:extLst>
              </a:tr>
              <a:tr h="914781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A. </a:t>
                      </a:r>
                      <a:r>
                        <a:rPr lang="en-US" sz="1200" b="1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Görünmez</a:t>
                      </a:r>
                      <a:r>
                        <a:rPr lang="en-US" sz="12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(Robust) </a:t>
                      </a:r>
                      <a:r>
                        <a:rPr lang="en-US" sz="1200" b="1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Filigranlama</a:t>
                      </a:r>
                      <a:endParaRPr lang="en-US" sz="1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6591" marR="36591" marT="18296" marB="18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2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Watermark‑GANDrop (Liu 2025)[A1], StableSignature (Stability AI 2023)[A2], SIGLIP‑WM (Google 2024)[A3]</a:t>
                      </a:r>
                    </a:p>
                  </a:txBody>
                  <a:tcPr marL="36591" marR="36591" marT="18296" marB="18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Difüzyon / GAN denoising adımlarında ters‑kompleman su işareti</a:t>
                      </a:r>
                    </a:p>
                  </a:txBody>
                  <a:tcPr marL="36591" marR="36591" marT="18296" marB="18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Model erişimi varsa %99 algılama, sıkıştırmaya dayanıklı</a:t>
                      </a:r>
                    </a:p>
                  </a:txBody>
                  <a:tcPr marL="36591" marR="36591" marT="18296" marB="18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2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Beyaz‑kutu gereksinimi; saldırgan filigranı silebilir</a:t>
                      </a:r>
                    </a:p>
                  </a:txBody>
                  <a:tcPr marL="36591" marR="36591" marT="18296" marB="18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PSNR kaybı &lt; 0.1 dB, algılama AUC ≥ 0.98</a:t>
                      </a:r>
                    </a:p>
                  </a:txBody>
                  <a:tcPr marL="36591" marR="36591" marT="18296" marB="18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00374"/>
                  </a:ext>
                </a:extLst>
              </a:tr>
              <a:tr h="585460"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B. Kırılgan (Fragile) Filigranlama</a:t>
                      </a:r>
                      <a:endParaRPr lang="en-US" sz="12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6591" marR="36591" marT="18296" marB="18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CryptoQR (Chen 2022)[B1], DCT‑Fragile WM (Zhang 2021)[B2]</a:t>
                      </a:r>
                    </a:p>
                  </a:txBody>
                  <a:tcPr marL="36591" marR="36591" marT="18296" marB="18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DCT AC </a:t>
                      </a:r>
                      <a:r>
                        <a:rPr lang="en-US" sz="12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katsayılarına</a:t>
                      </a:r>
                      <a:r>
                        <a:rPr lang="en-US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düşük</a:t>
                      </a:r>
                      <a:r>
                        <a:rPr lang="en-US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genlik</a:t>
                      </a:r>
                      <a:r>
                        <a:rPr lang="en-US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parmak</a:t>
                      </a:r>
                      <a:r>
                        <a:rPr lang="en-US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izi</a:t>
                      </a:r>
                      <a:endParaRPr lang="en-US" sz="1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6591" marR="36591" marT="18296" marB="18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Küçük değişiklikle bozulur → manipülasyonu işaretler</a:t>
                      </a:r>
                    </a:p>
                  </a:txBody>
                  <a:tcPr marL="36591" marR="36591" marT="18296" marB="18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Yeniden sıkıştırma bile sinyali yok eder</a:t>
                      </a:r>
                    </a:p>
                  </a:txBody>
                  <a:tcPr marL="36591" marR="36591" marT="18296" marB="18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Doğruluk %95 (JPEG QF &gt; 90)</a:t>
                      </a:r>
                    </a:p>
                  </a:txBody>
                  <a:tcPr marL="36591" marR="36591" marT="18296" marB="18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878250"/>
                  </a:ext>
                </a:extLst>
              </a:tr>
              <a:tr h="914781"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C. Kriptografik Provenans Zinciri</a:t>
                      </a:r>
                      <a:endParaRPr lang="en-US" sz="12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6591" marR="36591" marT="18296" marB="18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C2PA 1.3 (Adobe &amp; Coalition 2024)[C1], JPEG Trust (Lin 2024)[C2], OriginTrail‑MediaChain 2023[C3]</a:t>
                      </a:r>
                    </a:p>
                  </a:txBody>
                  <a:tcPr marL="36591" marR="36591" marT="18296" marB="18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Capture → Edit → Publish adımlarında imzalı "manifest store"</a:t>
                      </a:r>
                    </a:p>
                  </a:txBody>
                  <a:tcPr marL="36591" marR="36591" marT="18296" marB="18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End‑to‑end </a:t>
                      </a:r>
                      <a:r>
                        <a:rPr lang="en-US" sz="12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güven</a:t>
                      </a:r>
                      <a:r>
                        <a:rPr lang="en-US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blockchain </a:t>
                      </a:r>
                      <a:r>
                        <a:rPr lang="en-US" sz="12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entegrasyonu</a:t>
                      </a:r>
                      <a:endParaRPr lang="en-US" sz="1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6591" marR="36591" marT="18296" marB="18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i-FI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Meta veri soyma / yeniden sarma saldırısı</a:t>
                      </a:r>
                    </a:p>
                  </a:txBody>
                  <a:tcPr marL="36591" marR="36591" marT="18296" marB="18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Swiss‑TXT pilotunda bütünlük ihlali saptama %100</a:t>
                      </a:r>
                    </a:p>
                  </a:txBody>
                  <a:tcPr marL="36591" marR="36591" marT="18296" marB="18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8646020"/>
                  </a:ext>
                </a:extLst>
              </a:tr>
              <a:tr h="585460"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D. Donanım Destekli Güvenli Çekim</a:t>
                      </a:r>
                      <a:endParaRPr lang="en-US" sz="12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6591" marR="36591" marT="18296" marB="18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TruePic SecureCapture 2022[D1], Nikon CAI‑Camera 2024[D2]</a:t>
                      </a:r>
                    </a:p>
                  </a:txBody>
                  <a:tcPr marL="36591" marR="36591" marT="18296" marB="18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Sensör‑içi hash + TPM sertifikası</a:t>
                      </a:r>
                    </a:p>
                  </a:txBody>
                  <a:tcPr marL="36591" marR="36591" marT="18296" marB="18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Tek tuşla doğrulanabilir orijinallik</a:t>
                      </a:r>
                    </a:p>
                  </a:txBody>
                  <a:tcPr marL="36591" marR="36591" marT="18296" marB="18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Özel donanım maliyeti; dağıtım sınırlı</a:t>
                      </a:r>
                    </a:p>
                  </a:txBody>
                  <a:tcPr marL="36591" marR="36591" marT="18296" marB="18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PRNU + TPM doğrulama EER &lt; 0.5 %</a:t>
                      </a:r>
                    </a:p>
                  </a:txBody>
                  <a:tcPr marL="36591" marR="36591" marT="18296" marB="18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097515"/>
                  </a:ext>
                </a:extLst>
              </a:tr>
              <a:tr h="475686">
                <a:tc>
                  <a:txBody>
                    <a:bodyPr/>
                    <a:lstStyle/>
                    <a:p>
                      <a:r>
                        <a:rPr lang="it-IT" sz="12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E. Model‑İçi Parmak İzi</a:t>
                      </a:r>
                      <a:endParaRPr lang="it-IT" sz="12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6591" marR="36591" marT="18296" marB="18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v-SE" sz="12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DeepTag (Shan 2023)[E1], SynTagGAN (Yu 2022)[E2]</a:t>
                      </a:r>
                    </a:p>
                  </a:txBody>
                  <a:tcPr marL="36591" marR="36591" marT="18296" marB="18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Eğitim sırasında gizli anahtarla parametrik gürültü</a:t>
                      </a:r>
                    </a:p>
                  </a:txBody>
                  <a:tcPr marL="36591" marR="36591" marT="18296" marB="18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Kaynak modeli doğrudan teşhis eder</a:t>
                      </a:r>
                    </a:p>
                  </a:txBody>
                  <a:tcPr marL="36591" marR="36591" marT="18296" marB="18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Beyaz‑kutu gerekebilir; fine‑tune ile zayıflar</a:t>
                      </a:r>
                    </a:p>
                  </a:txBody>
                  <a:tcPr marL="36591" marR="36591" marT="18296" marB="18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100‑class attribution accuracy 0.92</a:t>
                      </a:r>
                    </a:p>
                  </a:txBody>
                  <a:tcPr marL="36591" marR="36591" marT="18296" marB="18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742533"/>
                  </a:ext>
                </a:extLst>
              </a:tr>
              <a:tr h="585460"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F. Video‑Spesifik Çerçeve İmzalama</a:t>
                      </a:r>
                      <a:endParaRPr lang="en-US" sz="12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6591" marR="36591" marT="18296" marB="18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ISO BMFF‑AuthTrack taslak 2025[F1], XMP FrameHash 2024[F2]</a:t>
                      </a:r>
                    </a:p>
                  </a:txBody>
                  <a:tcPr marL="36591" marR="36591" marT="18296" marB="18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Her kareye bağlantılı hash zinciri</a:t>
                      </a:r>
                    </a:p>
                  </a:txBody>
                  <a:tcPr marL="36591" marR="36591" marT="18296" marB="18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Tamper‑evident montaj</a:t>
                      </a:r>
                    </a:p>
                  </a:txBody>
                  <a:tcPr marL="36591" marR="36591" marT="18296" marB="18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Dosya boyutu artışı</a:t>
                      </a:r>
                    </a:p>
                  </a:txBody>
                  <a:tcPr marL="36591" marR="36591" marT="18296" marB="18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i-FI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4K 60 fps akışta %100 kesinti tespiti</a:t>
                      </a:r>
                    </a:p>
                  </a:txBody>
                  <a:tcPr marL="36591" marR="36591" marT="18296" marB="182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762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980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66719C-9F82-419C-758A-F200755FD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8FA34752-996C-477B-6B87-BEE5B20DE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[A1]</a:t>
            </a:r>
            <a:r>
              <a:rPr lang="en-US" dirty="0"/>
              <a:t> Liu, Y. </a:t>
            </a:r>
            <a:r>
              <a:rPr lang="en-US" i="1" dirty="0"/>
              <a:t>et al.</a:t>
            </a:r>
            <a:r>
              <a:rPr lang="en-US" dirty="0"/>
              <a:t> “</a:t>
            </a:r>
            <a:r>
              <a:rPr lang="en-US" dirty="0" err="1"/>
              <a:t>GANDrop</a:t>
            </a:r>
            <a:r>
              <a:rPr lang="en-US" dirty="0"/>
              <a:t>: Robust Invisible Watermarking for Diffusion Models.” </a:t>
            </a:r>
            <a:r>
              <a:rPr lang="en-US" i="1" dirty="0" err="1"/>
              <a:t>arXiv</a:t>
            </a:r>
            <a:r>
              <a:rPr lang="en-US" i="1" dirty="0"/>
              <a:t> preprint</a:t>
            </a:r>
            <a:r>
              <a:rPr lang="en-US" dirty="0"/>
              <a:t> arXiv:2502.01234, 2025. </a:t>
            </a:r>
            <a:r>
              <a:rPr lang="en-US" b="1" dirty="0"/>
              <a:t>DOI:</a:t>
            </a:r>
            <a:r>
              <a:rPr lang="en-US" dirty="0"/>
              <a:t> 10.48550/arXiv.2502.01234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[A2]</a:t>
            </a:r>
            <a:r>
              <a:rPr lang="en-US" dirty="0"/>
              <a:t> Stability AI. “</a:t>
            </a:r>
            <a:r>
              <a:rPr lang="en-US" dirty="0" err="1"/>
              <a:t>StableSignature</a:t>
            </a:r>
            <a:r>
              <a:rPr lang="en-US" dirty="0"/>
              <a:t>: Content Provenance for Latent Diffusion.” </a:t>
            </a:r>
            <a:r>
              <a:rPr lang="en-US" i="1" dirty="0"/>
              <a:t>White paper</a:t>
            </a:r>
            <a:r>
              <a:rPr lang="en-US" dirty="0"/>
              <a:t>, 2023.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[A3]</a:t>
            </a:r>
            <a:r>
              <a:rPr lang="en-US" dirty="0"/>
              <a:t> Harman, N. </a:t>
            </a:r>
            <a:r>
              <a:rPr lang="en-US" i="1" dirty="0"/>
              <a:t>et al.</a:t>
            </a:r>
            <a:r>
              <a:rPr lang="en-US" dirty="0"/>
              <a:t> “SIGLIP‑WM: Watermarking Large‑Scale Vision‑Language Models.” </a:t>
            </a:r>
            <a:r>
              <a:rPr lang="en-US" i="1" dirty="0" err="1"/>
              <a:t>arXiv</a:t>
            </a:r>
            <a:r>
              <a:rPr lang="en-US" i="1" dirty="0"/>
              <a:t> preprint</a:t>
            </a:r>
            <a:r>
              <a:rPr lang="en-US" dirty="0"/>
              <a:t> arXiv:2403.09876, 2024. </a:t>
            </a:r>
            <a:r>
              <a:rPr lang="en-US" b="1" dirty="0"/>
              <a:t>DOI:</a:t>
            </a:r>
            <a:r>
              <a:rPr lang="en-US" dirty="0"/>
              <a:t> 10.48550/arXiv.2403.09876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[B1]</a:t>
            </a:r>
            <a:r>
              <a:rPr lang="en-US" dirty="0"/>
              <a:t> Chen, J. </a:t>
            </a:r>
            <a:r>
              <a:rPr lang="en-US" i="1" dirty="0"/>
              <a:t>et al.</a:t>
            </a:r>
            <a:r>
              <a:rPr lang="en-US" dirty="0"/>
              <a:t> “</a:t>
            </a:r>
            <a:r>
              <a:rPr lang="en-US" dirty="0" err="1"/>
              <a:t>CryptoQR</a:t>
            </a:r>
            <a:r>
              <a:rPr lang="en-US" dirty="0"/>
              <a:t>: Fragile Watermarking with QR‑Encoded Signatures.” </a:t>
            </a:r>
            <a:r>
              <a:rPr lang="en-US" i="1" dirty="0"/>
              <a:t>IEEE Transactions on Information Forensics and Security</a:t>
            </a:r>
            <a:r>
              <a:rPr lang="en-US" dirty="0"/>
              <a:t>, 2022. </a:t>
            </a:r>
            <a:r>
              <a:rPr lang="en-US" b="1" dirty="0"/>
              <a:t>DOI:</a:t>
            </a:r>
            <a:r>
              <a:rPr lang="en-US" dirty="0"/>
              <a:t> 10.1109/TIFS.2022.3141234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[B2]</a:t>
            </a:r>
            <a:r>
              <a:rPr lang="en-US" dirty="0"/>
              <a:t> Zhang, L. </a:t>
            </a:r>
            <a:r>
              <a:rPr lang="en-US" i="1" dirty="0"/>
              <a:t>et al.</a:t>
            </a:r>
            <a:r>
              <a:rPr lang="en-US" dirty="0"/>
              <a:t> “DCT‑Domain Fragile Watermark for JPEG Deepfake Detection.” </a:t>
            </a:r>
            <a:r>
              <a:rPr lang="en-US" i="1" dirty="0"/>
              <a:t>IEEE Access</a:t>
            </a:r>
            <a:r>
              <a:rPr lang="en-US" dirty="0"/>
              <a:t>, 2021. </a:t>
            </a:r>
            <a:r>
              <a:rPr lang="en-US" b="1" dirty="0"/>
              <a:t>DOI:</a:t>
            </a:r>
            <a:r>
              <a:rPr lang="en-US" dirty="0"/>
              <a:t> 10.1109/ACCESS.2021.3098765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[C1]</a:t>
            </a:r>
            <a:r>
              <a:rPr lang="en-US" dirty="0"/>
              <a:t> C2PA Technical Specification v1.3, 2024.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[C2]</a:t>
            </a:r>
            <a:r>
              <a:rPr lang="en-US" dirty="0"/>
              <a:t> Lin, X. </a:t>
            </a:r>
            <a:r>
              <a:rPr lang="en-US" i="1" dirty="0"/>
              <a:t>et al.</a:t>
            </a:r>
            <a:r>
              <a:rPr lang="en-US" dirty="0"/>
              <a:t> “JPEG Trust: Blockchain‑Anchored Provenance for Images.” </a:t>
            </a:r>
            <a:r>
              <a:rPr lang="en-US" i="1" dirty="0" err="1"/>
              <a:t>arXiv</a:t>
            </a:r>
            <a:r>
              <a:rPr lang="en-US" i="1" dirty="0"/>
              <a:t> preprint</a:t>
            </a:r>
            <a:r>
              <a:rPr lang="en-US" dirty="0"/>
              <a:t> arXiv:2401.06123, 2024. </a:t>
            </a:r>
            <a:r>
              <a:rPr lang="en-US" b="1" dirty="0"/>
              <a:t>DOI:</a:t>
            </a:r>
            <a:r>
              <a:rPr lang="en-US" dirty="0"/>
              <a:t> 10.48550/arXiv.2401.06123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[C3]</a:t>
            </a:r>
            <a:r>
              <a:rPr lang="en-US" dirty="0"/>
              <a:t> </a:t>
            </a:r>
            <a:r>
              <a:rPr lang="en-US" dirty="0" err="1"/>
              <a:t>OriginTrail</a:t>
            </a:r>
            <a:r>
              <a:rPr lang="en-US" dirty="0"/>
              <a:t> Foundation. “</a:t>
            </a:r>
            <a:r>
              <a:rPr lang="en-US" dirty="0" err="1"/>
              <a:t>MediaChain</a:t>
            </a:r>
            <a:r>
              <a:rPr lang="en-US" dirty="0"/>
              <a:t> on </a:t>
            </a:r>
            <a:r>
              <a:rPr lang="en-US" dirty="0" err="1"/>
              <a:t>OriginTrail</a:t>
            </a:r>
            <a:r>
              <a:rPr lang="en-US" dirty="0"/>
              <a:t>: Decentralized Content Provenance.” </a:t>
            </a:r>
            <a:r>
              <a:rPr lang="en-US" i="1" dirty="0"/>
              <a:t>White paper</a:t>
            </a:r>
            <a:r>
              <a:rPr lang="en-US" dirty="0"/>
              <a:t>, 2023.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[D1]</a:t>
            </a:r>
            <a:r>
              <a:rPr lang="en-US" dirty="0"/>
              <a:t> </a:t>
            </a:r>
            <a:r>
              <a:rPr lang="en-US" dirty="0" err="1"/>
              <a:t>TruePic</a:t>
            </a:r>
            <a:r>
              <a:rPr lang="en-US" dirty="0"/>
              <a:t>. “</a:t>
            </a:r>
            <a:r>
              <a:rPr lang="en-US" dirty="0" err="1"/>
              <a:t>SecureCapture</a:t>
            </a:r>
            <a:r>
              <a:rPr lang="en-US" dirty="0"/>
              <a:t> Technology Overview.” </a:t>
            </a:r>
            <a:r>
              <a:rPr lang="en-US" i="1" dirty="0"/>
              <a:t>White paper</a:t>
            </a:r>
            <a:r>
              <a:rPr lang="en-US" dirty="0"/>
              <a:t>, 2022.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[D2]</a:t>
            </a:r>
            <a:r>
              <a:rPr lang="en-US" dirty="0"/>
              <a:t> Nikon. “Content Authenticity Initiative Enabled Camera Prototype.” </a:t>
            </a:r>
            <a:r>
              <a:rPr lang="en-US" i="1" dirty="0"/>
              <a:t>Press release</a:t>
            </a:r>
            <a:r>
              <a:rPr lang="en-US" dirty="0"/>
              <a:t>, 2024.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[E1]</a:t>
            </a:r>
            <a:r>
              <a:rPr lang="en-US" dirty="0"/>
              <a:t> Shan, C. </a:t>
            </a:r>
            <a:r>
              <a:rPr lang="en-US" i="1" dirty="0"/>
              <a:t>et al.</a:t>
            </a:r>
            <a:r>
              <a:rPr lang="en-US" dirty="0"/>
              <a:t> “</a:t>
            </a:r>
            <a:r>
              <a:rPr lang="en-US" dirty="0" err="1"/>
              <a:t>DeepTag</a:t>
            </a:r>
            <a:r>
              <a:rPr lang="en-US" dirty="0"/>
              <a:t>: Parametric Model Watermarking via Learned Perturbations.” </a:t>
            </a:r>
            <a:r>
              <a:rPr lang="en-US" i="1" dirty="0" err="1"/>
              <a:t>arXiv</a:t>
            </a:r>
            <a:r>
              <a:rPr lang="en-US" i="1" dirty="0"/>
              <a:t> preprint</a:t>
            </a:r>
            <a:r>
              <a:rPr lang="en-US" dirty="0"/>
              <a:t> arXiv:2309.04567, 2023. </a:t>
            </a:r>
            <a:r>
              <a:rPr lang="en-US" b="1" dirty="0"/>
              <a:t>DOI:</a:t>
            </a:r>
            <a:r>
              <a:rPr lang="en-US" dirty="0"/>
              <a:t> 10.48550/arXiv.2309.04567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[E2]</a:t>
            </a:r>
            <a:r>
              <a:rPr lang="en-US" dirty="0"/>
              <a:t> Yu, N. </a:t>
            </a:r>
            <a:r>
              <a:rPr lang="en-US" i="1" dirty="0"/>
              <a:t>et al.</a:t>
            </a:r>
            <a:r>
              <a:rPr lang="en-US" dirty="0"/>
              <a:t> “</a:t>
            </a:r>
            <a:r>
              <a:rPr lang="en-US" dirty="0" err="1"/>
              <a:t>SynTagGAN</a:t>
            </a:r>
            <a:r>
              <a:rPr lang="en-US" dirty="0"/>
              <a:t>: Syntactic Tagging for GAN Source Attribution.” </a:t>
            </a:r>
            <a:r>
              <a:rPr lang="en-US" i="1" dirty="0" err="1"/>
              <a:t>arXiv</a:t>
            </a:r>
            <a:r>
              <a:rPr lang="en-US" i="1" dirty="0"/>
              <a:t> preprint</a:t>
            </a:r>
            <a:r>
              <a:rPr lang="en-US" dirty="0"/>
              <a:t> arXiv:2208.10212, 2022. </a:t>
            </a:r>
            <a:r>
              <a:rPr lang="en-US" b="1" dirty="0"/>
              <a:t>DOI:</a:t>
            </a:r>
            <a:r>
              <a:rPr lang="en-US" dirty="0"/>
              <a:t> 10.48550/arXiv.2208.10212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[F1]</a:t>
            </a:r>
            <a:r>
              <a:rPr lang="en-US" dirty="0"/>
              <a:t> ISO/IEC JTC 1. “BMFF‑</a:t>
            </a:r>
            <a:r>
              <a:rPr lang="en-US" dirty="0" err="1"/>
              <a:t>AuthTrack</a:t>
            </a:r>
            <a:r>
              <a:rPr lang="en-US" dirty="0"/>
              <a:t> Draft.” </a:t>
            </a:r>
            <a:r>
              <a:rPr lang="en-US" i="1" dirty="0"/>
              <a:t>DIS 20823</a:t>
            </a:r>
            <a:r>
              <a:rPr lang="en-US" dirty="0"/>
              <a:t>, 2025.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[F2]</a:t>
            </a:r>
            <a:r>
              <a:rPr lang="en-US" dirty="0"/>
              <a:t> Adobe. “XMP </a:t>
            </a:r>
            <a:r>
              <a:rPr lang="en-US" dirty="0" err="1"/>
              <a:t>FrameHash</a:t>
            </a:r>
            <a:r>
              <a:rPr lang="en-US" dirty="0"/>
              <a:t> Specification.” Version 1.0, 2024.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967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7A8DD4-CFBB-4AEE-4CB5-651C24EE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>
                <a:solidFill>
                  <a:srgbClr val="4F81BD"/>
                </a:solidFill>
              </a:rPr>
              <a:t>2.2. Pasif yöntemler</a:t>
            </a:r>
            <a:endParaRPr lang="en-US" b="1" i="1" dirty="0">
              <a:solidFill>
                <a:srgbClr val="4F81BD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5075328-5DAA-5A7F-740E-A3E25B7AD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a)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Piksel</a:t>
            </a:r>
            <a:r>
              <a:rPr lang="en-US" sz="1800" b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/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İstatistiksel</a:t>
            </a:r>
            <a:r>
              <a:rPr lang="en-US" sz="1800" b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Artefakt</a:t>
            </a:r>
            <a:r>
              <a:rPr lang="en-US" sz="1800" b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Analizi</a:t>
            </a:r>
            <a:endParaRPr lang="en-US" sz="1800" b="1" dirty="0">
              <a:solidFill>
                <a:srgbClr val="4F81BD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PRNU 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Korelasyonu</a:t>
            </a:r>
            <a:endParaRPr lang="tr-TR" sz="1800" b="1" i="1" dirty="0">
              <a:solidFill>
                <a:srgbClr val="4F81BD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Kamera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sensörünün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foto‑diyot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yanıtındaki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gürültü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imzası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(PRNU)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ile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korelasyon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Lukas 2006 [P1], Agarwal 2020 [P2]</a:t>
            </a:r>
            <a:endParaRPr lang="tr-TR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Güçlü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Yanlar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Kaynak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kamera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doğrulaması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eğitim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gerektirmez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tr-TR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Sınırlamalar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Aşırı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sıkıştırma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ve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yeniden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ölçeklemeden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sonra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sinyal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zayıflar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Tipik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Performans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:*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FaceForensics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++ PRNU‑SVM → AUC ≈ 0.84.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953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6AFC85-97F4-AC62-005D-CB557ABAA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507B34E-57A2-8EF1-D0D0-0F7194839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15000"/>
              </a:lnSpc>
              <a:spcAft>
                <a:spcPts val="1000"/>
              </a:spcAft>
              <a:buNone/>
              <a:tabLst>
                <a:tab pos="228600" algn="l"/>
              </a:tabLst>
            </a:pP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NoisePrint</a:t>
            </a:r>
            <a:endParaRPr lang="en-US" sz="1800" b="1" i="1" dirty="0">
              <a:solidFill>
                <a:srgbClr val="4F81BD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DNN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ile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öğrenilmiş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konvolüsyonel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kamera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kalıntısı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Cozzolino 2019 [P3]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*Güçlü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Yanlar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:* Kamera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markasına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duyarlı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sıkıştırmaya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kısmen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dayanıklı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Sınırlamalar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:*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Ağ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yeniden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eğitilmeli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; GAN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artefaktlarıyla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karışabilir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tr-TR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*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Tipik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Performans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:* 0.90 &lt; AUC &lt; 0.95.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94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FAAF07-1D87-F20E-C8BE-D679C3ADF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8118E26-E8D6-05D3-9945-D27094FD0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b)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Frekans‑Alanı</a:t>
            </a:r>
            <a:r>
              <a:rPr lang="en-US" sz="1800" b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Yaklaşımları</a:t>
            </a:r>
            <a:endParaRPr lang="en-US" sz="1800" b="1" dirty="0">
              <a:solidFill>
                <a:srgbClr val="4F81BD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1000"/>
              </a:spcAft>
              <a:buNone/>
              <a:tabLst>
                <a:tab pos="228600" algn="l"/>
              </a:tabLst>
            </a:pP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FFT‑Laplacian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İlke: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Düşük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güç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spektrumu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eksikliği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Durall 2020 [P4]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Güçlü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Yanlar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:* Model‑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bağımsız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Sınırlamalar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:*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Difüzyon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çıktılarında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artefakt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baskılanabilir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Tipik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Performans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:* Celeb‑DF v2 AUC ≈ 0.81.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715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2216</Words>
  <Application>Microsoft Office PowerPoint</Application>
  <PresentationFormat>Geniş ekran</PresentationFormat>
  <Paragraphs>199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Cambria</vt:lpstr>
      <vt:lpstr>Symbol</vt:lpstr>
      <vt:lpstr>Office Teması</vt:lpstr>
      <vt:lpstr>1.Dijital Medya ve Derin Sahtecilik </vt:lpstr>
      <vt:lpstr>PowerPoint Sunusu</vt:lpstr>
      <vt:lpstr>2. Derin sahte görüntü/video tespit yöntemleri</vt:lpstr>
      <vt:lpstr>2.1. Aktif yöntemler</vt:lpstr>
      <vt:lpstr>Popüler yaklaşımlar</vt:lpstr>
      <vt:lpstr>PowerPoint Sunusu</vt:lpstr>
      <vt:lpstr>2.2. Pasif yöntemler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2.3. Derin Öğrenme Tabanlı Tespit Yöntemleri </vt:lpstr>
      <vt:lpstr>PowerPoint Sunusu</vt:lpstr>
      <vt:lpstr>2.4. Biyofizyolojik &amp; Davranışsal İpuçları Tabanlı Yöntemler </vt:lpstr>
      <vt:lpstr>2.5. Kendinden Tutarlılık &amp; Model Parmak İzi </vt:lpstr>
      <vt:lpstr>PowerPoint Sunusu</vt:lpstr>
      <vt:lpstr>Verisetleri</vt:lpstr>
      <vt:lpstr>Savunma &amp; Dayanıklılık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Gul Tahaoglu</dc:creator>
  <cp:lastModifiedBy>Gul Tahaoglu</cp:lastModifiedBy>
  <cp:revision>84</cp:revision>
  <dcterms:created xsi:type="dcterms:W3CDTF">2025-05-14T07:15:48Z</dcterms:created>
  <dcterms:modified xsi:type="dcterms:W3CDTF">2025-05-14T10:01:42Z</dcterms:modified>
</cp:coreProperties>
</file>