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2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D52C-88DE-4E9E-9168-215D39778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1941-54BA-4505-9E13-651D98F92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A7B0-DD9B-47CD-A33D-C909A702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5C55-5402-4254-B0FF-64DEAFA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A099-505A-4920-8C20-DCD3BCCE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4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5A7B-2CF8-480D-8A21-9DC0951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0C74-2139-4C89-AF8A-E38256CA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7366-7867-468B-A78E-4EA75270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6C28-C8F6-40F6-BAA2-0E2AF815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B4F0-ACB8-425C-ABC5-C28FC2E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34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45B49-A165-42B2-9011-AB9DB6004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222AA-4A14-48DB-AC50-70C799515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CCE9-6BF1-464E-98E1-77AF3954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9DC6-7DD9-4913-B32D-D02EEE0F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269B-1A15-4AF4-B2C3-D05515A8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0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E6DA-2CC6-4ABB-A2C4-5F102F19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9E0E-E099-4517-AC81-8E91D0EA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7E3C-F24C-438C-8449-9243B7B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6573-D24F-47D9-9135-E15BFCAF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1FEB-8E75-4146-9A74-A8938F6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18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8842-827A-4BF0-82BD-CA86E2EE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AD7E-679C-4B63-9038-BCB2A552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9922-95F7-4BEE-9C27-3825C5E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7DE4-B122-42D7-848B-2CC2769E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DFBD-CC7E-4B74-A16C-BF9C4B42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1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6E7B-E612-4536-A2DB-7AA7F6F2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E87A-1652-4D7C-B0FA-4CA65ADBA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DCC6-2E1A-4E69-B72E-D16014EF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0851-FE88-4A03-AD54-3DBBA85A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FB5-86A4-40A0-8982-AC72F258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A32A8-1B50-459C-B13E-ED46AB30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2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177C-0957-41EE-9E01-B5CDE38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08A0-E9DD-42C0-BA6C-D10F5BC2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C0EB2-6445-4AFB-B395-EBDB0C6B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3B935-7D70-4379-9AF3-F743E9631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AA309-2930-4817-81F4-890C86D14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E25A0-DBB7-42D6-AB85-212FC436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B102-A17A-4B99-AE4E-89816D4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00F27-CB89-4B6A-86E5-7772534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2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7A42-22AB-4385-903A-5763B930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0FE81-A5FE-495F-A91C-AC2A2DB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6AA2-E711-49A8-8D41-12E33697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BFA2D-B9A2-484D-8DB6-6E3A19A3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51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A642F-48A4-4A11-8830-E03DCC6B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830DB-E895-4C44-B736-C85CA7C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F4DE-8305-4ADB-9658-5D1DA54F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4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456F-3A55-42A8-A3CD-C0894E68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F17D-8444-43EE-92E7-64C313E5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AECEC-63F7-467C-B0DA-A67DF0B2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A14E-DF6F-4B69-8552-436C5152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20F4-E97B-4345-ACCD-60C22089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15EEF-C708-467A-8EE7-0AE1083D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9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0E6E-B421-4F31-B514-73AFE103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FA4-F3B5-4F47-83EB-85D22B12B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F0F3-F482-4851-AA0D-B6504179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AE05-F319-4F5D-95F2-8039261D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0DB42-E374-48DE-AB91-7C03E14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BF600-190C-476E-8272-C671AF14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A66F8-3417-4B7A-86D0-E6E6A89C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89C6-4432-4301-9770-AB0AF27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2178-6BA1-4ADE-91E2-7C3DAA3B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0B1D-CC85-4891-B036-8ACEEDF65CA2}" type="datetimeFigureOut">
              <a:rPr lang="tr-TR" smtClean="0"/>
              <a:t>9.07.2017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F62F-738D-4571-ADE4-AC07824CD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F274-FE90-4FFD-91F9-070056C9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328A-42F2-4376-BDB0-14446D336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7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2308-2E40-4195-ACB0-32F4C76D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Think in Functional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7CBD6-996C-4D30-9E79-338C8E65E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A functional approach to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7AC0A-C271-4931-801F-4DF954C83F2E}"/>
              </a:ext>
            </a:extLst>
          </p:cNvPr>
          <p:cNvSpPr txBox="1"/>
          <p:nvPr/>
        </p:nvSpPr>
        <p:spPr>
          <a:xfrm>
            <a:off x="8018585" y="5423877"/>
            <a:ext cx="31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Metin KAYALI</a:t>
            </a:r>
          </a:p>
        </p:txBody>
      </p:sp>
    </p:spTree>
    <p:extLst>
      <p:ext uri="{BB962C8B-B14F-4D97-AF65-F5344CB8AC3E}">
        <p14:creationId xmlns:p14="http://schemas.microsoft.com/office/powerpoint/2010/main" val="412587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315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Sort some unordered numbers.</a:t>
            </a:r>
          </a:p>
        </p:txBody>
      </p:sp>
    </p:spTree>
    <p:extLst>
      <p:ext uri="{BB962C8B-B14F-4D97-AF65-F5344CB8AC3E}">
        <p14:creationId xmlns:p14="http://schemas.microsoft.com/office/powerpoint/2010/main" val="407912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315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latin typeface="Consolas" pitchFamily="49" charset="0"/>
                <a:cs typeface="Consolas" pitchFamily="49" charset="0"/>
              </a:rPr>
              <a:t>int[] numbers;</a:t>
            </a:r>
          </a:p>
          <a:p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low, j = high;</a:t>
            </a:r>
          </a:p>
          <a:p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pivot = numbers[low + (high-low)/2];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&lt;= j) {</a:t>
            </a:r>
          </a:p>
          <a:p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while (numbers[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] &lt; pivot) {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++; }</a:t>
            </a:r>
          </a:p>
          <a:p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while (numbers[j] &gt; pivot) {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j--;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&lt;= j)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exchange(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j);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 j--;</a:t>
            </a:r>
          </a:p>
          <a:p>
            <a:r>
              <a:rPr lang="tr-TR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if (low &lt; j)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quicksort(low, j);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&lt; high)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tr-T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quicksort(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high);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private void exchange(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j)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temp = numbers[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numbers[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] = numbers[j];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numbers[j] = temp;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}</a:t>
            </a:r>
            <a:endParaRPr lang="en-GB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Sort some unordered numbers.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ACCD7-8C6A-4D28-B594-02A8B0EE451B}"/>
              </a:ext>
            </a:extLst>
          </p:cNvPr>
          <p:cNvSpPr txBox="1"/>
          <p:nvPr/>
        </p:nvSpPr>
        <p:spPr>
          <a:xfrm rot="-180000">
            <a:off x="7709636" y="2252555"/>
            <a:ext cx="38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it hurts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315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f [] = []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f (x:xs) = f ys ++ [x] ++ f zs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           where 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             ys = [a | a &lt;- xs, a &lt;= x]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             zs = [b | b &lt;- zs, b &gt; x]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Sort some unordered numbers.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F3200-A7C2-4E01-82C7-8E203B375A42}"/>
              </a:ext>
            </a:extLst>
          </p:cNvPr>
          <p:cNvSpPr txBox="1"/>
          <p:nvPr/>
        </p:nvSpPr>
        <p:spPr>
          <a:xfrm rot="-180000">
            <a:off x="7709636" y="2252555"/>
            <a:ext cx="38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Elegance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3XX Computer Graphics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Draw an ellipse and resize it by factor 0.5</a:t>
            </a:r>
          </a:p>
        </p:txBody>
      </p:sp>
    </p:spTree>
    <p:extLst>
      <p:ext uri="{BB962C8B-B14F-4D97-AF65-F5344CB8AC3E}">
        <p14:creationId xmlns:p14="http://schemas.microsoft.com/office/powerpoint/2010/main" val="44682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3XX Computer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9645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Rectangle rec = new Rectangle (0, 0, 100, 100);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Ellipse el = new Ellipse(rec);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rec.Inflate(.5);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Draw an ellipse and resize it by factor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B8835-35D2-4F61-BBC4-B4AC7CBD8516}"/>
              </a:ext>
            </a:extLst>
          </p:cNvPr>
          <p:cNvSpPr txBox="1"/>
          <p:nvPr/>
        </p:nvSpPr>
        <p:spPr>
          <a:xfrm rot="-180000">
            <a:off x="4649913" y="4331905"/>
            <a:ext cx="384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What? Side effecting code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3XX Computer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9258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rec = rectangle 0 0 100 100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el = ellipse rec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rec1 = inflate rec .5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el1 = ellipse rec1</a:t>
            </a:r>
          </a:p>
          <a:p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Draw an ellipse and resize it by factor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B8835-35D2-4F61-BBC4-B4AC7CBD8516}"/>
              </a:ext>
            </a:extLst>
          </p:cNvPr>
          <p:cNvSpPr txBox="1"/>
          <p:nvPr/>
        </p:nvSpPr>
        <p:spPr>
          <a:xfrm rot="-180000">
            <a:off x="4649913" y="4547348"/>
            <a:ext cx="38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easy to reason about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7704-12E7-43A7-AE06-C0DBCE65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2102-2FCB-4AE0-9A17-306B8011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encourages rapid prototyping</a:t>
            </a:r>
          </a:p>
          <a:p>
            <a:endParaRPr lang="tr-TR" dirty="0"/>
          </a:p>
          <a:p>
            <a:r>
              <a:rPr lang="tr-TR" dirty="0"/>
              <a:t>provides powerful problem solving techniques</a:t>
            </a:r>
          </a:p>
          <a:p>
            <a:endParaRPr lang="tr-TR" dirty="0"/>
          </a:p>
          <a:p>
            <a:r>
              <a:rPr lang="tr-TR" dirty="0"/>
              <a:t>is very sensitive </a:t>
            </a:r>
            <a:r>
              <a:rPr lang="tr-TR"/>
              <a:t>to concise, </a:t>
            </a:r>
            <a:r>
              <a:rPr lang="tr-TR" dirty="0"/>
              <a:t>elegant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A4F49-FAEC-4B66-AEF7-4F224AF2F6BD}"/>
              </a:ext>
            </a:extLst>
          </p:cNvPr>
          <p:cNvSpPr txBox="1"/>
          <p:nvPr/>
        </p:nvSpPr>
        <p:spPr>
          <a:xfrm rot="-180000">
            <a:off x="5959067" y="5119659"/>
            <a:ext cx="515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Even in legacy codebases </a:t>
            </a:r>
            <a:r>
              <a:rPr lang="tr-TR" sz="2800" dirty="0">
                <a:solidFill>
                  <a:srgbClr val="C00000"/>
                </a:solidFill>
                <a:latin typeface="Conformity" pitchFamily="2" charset="0"/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DF4A-36FF-4840-94BE-CDD76B1C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Writing programs used to be fun because..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9EDF-22EE-426A-8AAE-EC5E48EA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..I was ignorant to underlying machine model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..I could experiment and verify my code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..most of hw solutions can fit to </a:t>
            </a:r>
            <a:r>
              <a:rPr lang="tr-TR" sz="3200" b="1" dirty="0"/>
              <a:t>1</a:t>
            </a:r>
            <a:r>
              <a:rPr lang="tr-TR" dirty="0"/>
              <a:t> single function which often gets long horizontally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4A429-44D6-4A97-8BD4-544FE12A1F29}"/>
              </a:ext>
            </a:extLst>
          </p:cNvPr>
          <p:cNvSpPr txBox="1"/>
          <p:nvPr/>
        </p:nvSpPr>
        <p:spPr>
          <a:xfrm rot="-180000">
            <a:off x="9533362" y="134857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High level abstractions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5178B-8542-43AE-82FF-C9F5156272F2}"/>
              </a:ext>
            </a:extLst>
          </p:cNvPr>
          <p:cNvSpPr txBox="1"/>
          <p:nvPr/>
        </p:nvSpPr>
        <p:spPr>
          <a:xfrm rot="-180000">
            <a:off x="8451002" y="2662705"/>
            <a:ext cx="38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Read-eval-print loop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D306-230A-4938-BD6E-E90E9CB3B63D}"/>
              </a:ext>
            </a:extLst>
          </p:cNvPr>
          <p:cNvSpPr txBox="1"/>
          <p:nvPr/>
        </p:nvSpPr>
        <p:spPr>
          <a:xfrm rot="-180000">
            <a:off x="8225274" y="4651930"/>
            <a:ext cx="38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Function composition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Welcome to real world </a:t>
            </a:r>
            <a:r>
              <a:rPr lang="tr-TR" dirty="0">
                <a:sym typeface="Wingdings" panose="05000000000000000000" pitchFamily="2" charset="2"/>
              </a:rPr>
              <a:t>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What is the </a:t>
            </a:r>
            <a:r>
              <a:rPr lang="tr-TR" sz="2800" b="1" dirty="0"/>
              <a:t>sum</a:t>
            </a:r>
            <a:r>
              <a:rPr lang="tr-TR" sz="2400" dirty="0"/>
              <a:t>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10</a:t>
            </a:r>
            <a:r>
              <a:rPr lang="tr-T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620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Welcome to real world </a:t>
            </a:r>
            <a:r>
              <a:rPr lang="tr-TR" dirty="0">
                <a:sym typeface="Wingdings" panose="05000000000000000000" pitchFamily="2" charset="2"/>
              </a:rPr>
              <a:t>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int total = 0;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for (int i = 1; i &lt;= 10; i = i + 1)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    total = total + i;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return total;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What is the </a:t>
            </a:r>
            <a:r>
              <a:rPr lang="tr-TR" sz="2800" b="1" dirty="0"/>
              <a:t>sum</a:t>
            </a:r>
            <a:r>
              <a:rPr lang="tr-TR" sz="2400" dirty="0"/>
              <a:t>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10</a:t>
            </a:r>
            <a:r>
              <a:rPr lang="tr-T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37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Welcome to real world </a:t>
            </a:r>
            <a:r>
              <a:rPr lang="tr-TR" dirty="0">
                <a:sym typeface="Wingdings" panose="05000000000000000000" pitchFamily="2" charset="2"/>
              </a:rPr>
              <a:t>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int total = 0;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for (int i = 1; i &lt;= 10; i++)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    total += i;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return total;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What is the </a:t>
            </a:r>
            <a:r>
              <a:rPr lang="tr-TR" sz="2800" b="1" dirty="0"/>
              <a:t>sum</a:t>
            </a:r>
            <a:r>
              <a:rPr lang="tr-TR" sz="2400" dirty="0"/>
              <a:t>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10</a:t>
            </a:r>
            <a:r>
              <a:rPr lang="tr-TR" sz="2400" dirty="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52E3C-458B-4395-8285-1B69DFD625F3}"/>
              </a:ext>
            </a:extLst>
          </p:cNvPr>
          <p:cNvSpPr/>
          <p:nvPr/>
        </p:nvSpPr>
        <p:spPr>
          <a:xfrm>
            <a:off x="1327076" y="3539471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6DB7F-00EB-4AD8-BA38-E6C49D5BCF2E}"/>
              </a:ext>
            </a:extLst>
          </p:cNvPr>
          <p:cNvSpPr txBox="1"/>
          <p:nvPr/>
        </p:nvSpPr>
        <p:spPr>
          <a:xfrm rot="180000" flipH="1">
            <a:off x="5084583" y="3558819"/>
            <a:ext cx="74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C00000"/>
                </a:solidFill>
                <a:latin typeface="Conformity" pitchFamily="2" charset="0"/>
              </a:rPr>
              <a:t>Cool!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707EE1-222F-4AC8-9359-E23C78DD6CD0}"/>
              </a:ext>
            </a:extLst>
          </p:cNvPr>
          <p:cNvSpPr/>
          <p:nvPr/>
        </p:nvSpPr>
        <p:spPr>
          <a:xfrm>
            <a:off x="5565531" y="2728219"/>
            <a:ext cx="138209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Welcome to real world </a:t>
            </a:r>
            <a:r>
              <a:rPr lang="tr-TR" dirty="0">
                <a:sym typeface="Wingdings" panose="05000000000000000000" pitchFamily="2" charset="2"/>
              </a:rPr>
              <a:t>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it = sum [ 1..10 ]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What is the </a:t>
            </a:r>
            <a:r>
              <a:rPr lang="tr-TR" sz="2800" b="1" dirty="0"/>
              <a:t>sum</a:t>
            </a:r>
            <a:r>
              <a:rPr lang="tr-TR" sz="2400" dirty="0"/>
              <a:t>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10</a:t>
            </a:r>
            <a:r>
              <a:rPr lang="tr-TR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291E7-B903-43CC-AB1C-61B37103EE9C}"/>
              </a:ext>
            </a:extLst>
          </p:cNvPr>
          <p:cNvSpPr txBox="1"/>
          <p:nvPr/>
        </p:nvSpPr>
        <p:spPr>
          <a:xfrm rot="-180000">
            <a:off x="4810987" y="2922550"/>
            <a:ext cx="38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Concise, less code </a:t>
            </a:r>
            <a:r>
              <a:rPr lang="tr-TR" sz="2800" dirty="0">
                <a:solidFill>
                  <a:srgbClr val="C00000"/>
                </a:solidFill>
                <a:latin typeface="Conformity" pitchFamily="2" charset="0"/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213 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Prepare a </a:t>
            </a:r>
            <a:r>
              <a:rPr lang="tr-TR" sz="2800" b="1" dirty="0"/>
              <a:t>list</a:t>
            </a:r>
            <a:r>
              <a:rPr lang="tr-TR" sz="2400" dirty="0"/>
              <a:t> composed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3</a:t>
            </a:r>
            <a:r>
              <a:rPr lang="tr-T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689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213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ArrayList list = new ArrayList(3);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list.add(1);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list.add(2);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list.add(3);</a:t>
            </a:r>
          </a:p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return list;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Prepare a </a:t>
            </a:r>
            <a:r>
              <a:rPr lang="tr-TR" sz="2800" b="1" dirty="0"/>
              <a:t>list</a:t>
            </a:r>
            <a:r>
              <a:rPr lang="tr-TR" sz="2400" dirty="0"/>
              <a:t> composed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3</a:t>
            </a:r>
            <a:r>
              <a:rPr lang="tr-T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113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406-0EC0-499E-9752-39005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CENG 213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E31D-E88D-4286-92DE-E511250B2FBA}"/>
              </a:ext>
            </a:extLst>
          </p:cNvPr>
          <p:cNvSpPr txBox="1"/>
          <p:nvPr/>
        </p:nvSpPr>
        <p:spPr>
          <a:xfrm>
            <a:off x="914400" y="2299129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Consolas" pitchFamily="49" charset="0"/>
                <a:cs typeface="Consolas" pitchFamily="49" charset="0"/>
              </a:rPr>
              <a:t>it = 1:2:3:[]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204C-B9A7-46A6-94AD-8AFD6E8AF94E}"/>
              </a:ext>
            </a:extLst>
          </p:cNvPr>
          <p:cNvSpPr txBox="1"/>
          <p:nvPr/>
        </p:nvSpPr>
        <p:spPr>
          <a:xfrm>
            <a:off x="838200" y="1690688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Prepare a </a:t>
            </a:r>
            <a:r>
              <a:rPr lang="tr-TR" sz="2800" b="1" dirty="0"/>
              <a:t>list</a:t>
            </a:r>
            <a:r>
              <a:rPr lang="tr-TR" sz="2400" dirty="0"/>
              <a:t> composed of numbers from </a:t>
            </a:r>
            <a:r>
              <a:rPr lang="tr-TR" sz="2800" b="1" dirty="0"/>
              <a:t>1</a:t>
            </a:r>
            <a:r>
              <a:rPr lang="tr-TR" sz="2400" dirty="0"/>
              <a:t> to </a:t>
            </a:r>
            <a:r>
              <a:rPr lang="tr-TR" sz="2800" b="1" dirty="0"/>
              <a:t>3</a:t>
            </a:r>
            <a:r>
              <a:rPr lang="tr-TR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92C31-B7F8-4052-A761-55629C2CA4D1}"/>
              </a:ext>
            </a:extLst>
          </p:cNvPr>
          <p:cNvSpPr txBox="1"/>
          <p:nvPr/>
        </p:nvSpPr>
        <p:spPr>
          <a:xfrm rot="-180000">
            <a:off x="4810987" y="2922550"/>
            <a:ext cx="38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C00000"/>
                </a:solidFill>
                <a:latin typeface="Conformity" pitchFamily="2" charset="0"/>
              </a:rPr>
              <a:t>Precise, less code!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634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Conformity</vt:lpstr>
      <vt:lpstr>Consolas</vt:lpstr>
      <vt:lpstr>Wingdings</vt:lpstr>
      <vt:lpstr>Office Theme</vt:lpstr>
      <vt:lpstr>Think in Functional</vt:lpstr>
      <vt:lpstr>Writing programs used to be fun because..</vt:lpstr>
      <vt:lpstr>Welcome to real world </vt:lpstr>
      <vt:lpstr>Welcome to real world </vt:lpstr>
      <vt:lpstr>Welcome to real world </vt:lpstr>
      <vt:lpstr>Welcome to real world </vt:lpstr>
      <vt:lpstr>CENG 213 Data Structures</vt:lpstr>
      <vt:lpstr>CENG 213 Data Structures</vt:lpstr>
      <vt:lpstr>CENG 213 Data Structures</vt:lpstr>
      <vt:lpstr>CENG 315 Algorithms</vt:lpstr>
      <vt:lpstr>CENG 315 Algorithms</vt:lpstr>
      <vt:lpstr>CENG 315 Algorithms</vt:lpstr>
      <vt:lpstr>CENG 3XX Computer Graphics</vt:lpstr>
      <vt:lpstr>CENG 3XX Computer Graphics</vt:lpstr>
      <vt:lpstr>CENG 3XX Computer Graphics</vt:lpstr>
      <vt:lpstr>Functional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in Functional</dc:title>
  <dc:creator>Metın KAYALI</dc:creator>
  <cp:lastModifiedBy>Metın KAYALI</cp:lastModifiedBy>
  <cp:revision>24</cp:revision>
  <dcterms:created xsi:type="dcterms:W3CDTF">2017-07-02T11:18:44Z</dcterms:created>
  <dcterms:modified xsi:type="dcterms:W3CDTF">2017-07-09T12:32:20Z</dcterms:modified>
</cp:coreProperties>
</file>