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4136"/>
    <a:srgbClr val="BAB2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15FE8-A860-43FA-9B6A-337F44C5B490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GB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F549B-95BF-46E4-AC56-F90EAFFD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59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5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69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326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0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68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2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03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7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1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5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95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1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0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5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18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73DA-997D-564E-574D-D975B5597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479" y="1354668"/>
            <a:ext cx="7617524" cy="775884"/>
          </a:xfrm>
        </p:spPr>
        <p:txBody>
          <a:bodyPr/>
          <a:lstStyle/>
          <a:p>
            <a:pPr algn="ctr"/>
            <a:r>
              <a:rPr lang="en-US" sz="4400" dirty="0"/>
              <a:t>Vertical Take-off Landing   (VTOL)  Aircraft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0EFD9-0A1C-D899-2AB5-038B179CC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994" y="5342105"/>
            <a:ext cx="7766936" cy="1096899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>
                    <a:lumMod val="95000"/>
                    <a:lumOff val="5000"/>
                  </a:schemeClr>
                </a:solidFill>
              </a:rPr>
              <a:t>		   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Metin Öz                </a:t>
            </a:r>
            <a:r>
              <a:rPr lang="tr-TR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Harun Üner</a:t>
            </a:r>
            <a:r>
              <a:rPr lang="tr-TR">
                <a:solidFill>
                  <a:schemeClr val="tx1">
                    <a:lumMod val="95000"/>
                    <a:lumOff val="5000"/>
                  </a:schemeClr>
                </a:solidFill>
              </a:rPr>
              <a:t>			Ömer Karataş</a:t>
            </a:r>
          </a:p>
          <a:p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2019405</a:t>
            </a:r>
            <a:r>
              <a:rPr lang="tr-TR">
                <a:solidFill>
                  <a:schemeClr val="tx1">
                    <a:lumMod val="95000"/>
                    <a:lumOff val="5000"/>
                  </a:schemeClr>
                </a:solidFill>
              </a:rPr>
              <a:t>000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2019405207</a:t>
            </a:r>
            <a:r>
              <a:rPr lang="tr-TR">
                <a:solidFill>
                  <a:schemeClr val="tx1">
                    <a:lumMod val="95000"/>
                    <a:lumOff val="5000"/>
                  </a:schemeClr>
                </a:solidFill>
              </a:rPr>
              <a:t>		     2019405xxx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A6E10-0F94-638F-9EBE-60C519ED3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67" y="2290812"/>
            <a:ext cx="4399398" cy="289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5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/>
              <a:t>Assembly of Wing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12D6DC0B-0196-4696-81CA-D079E3CD2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1120"/>
            <a:ext cx="2911077" cy="3881437"/>
          </a:xfr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82CB1CA3-BD82-4E6D-9ECB-D7F5C1DDF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925" y="1341120"/>
            <a:ext cx="2911077" cy="3881436"/>
          </a:xfrm>
          <a:prstGeom prst="rect">
            <a:avLst/>
          </a:prstGeom>
        </p:spPr>
      </p:pic>
      <p:sp>
        <p:nvSpPr>
          <p:cNvPr id="19" name="Unvan 1">
            <a:extLst>
              <a:ext uri="{FF2B5EF4-FFF2-40B4-BE49-F238E27FC236}">
                <a16:creationId xmlns:a16="http://schemas.microsoft.com/office/drawing/2014/main" id="{5DB98AE8-0241-4603-8EA4-D3A719130412}"/>
              </a:ext>
            </a:extLst>
          </p:cNvPr>
          <p:cNvSpPr txBox="1">
            <a:spLocks/>
          </p:cNvSpPr>
          <p:nvPr/>
        </p:nvSpPr>
        <p:spPr>
          <a:xfrm>
            <a:off x="677334" y="5292944"/>
            <a:ext cx="2911077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Gluing wing parts</a:t>
            </a:r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E1EFDD12-8014-4E23-B51D-4704154EF5EB}"/>
              </a:ext>
            </a:extLst>
          </p:cNvPr>
          <p:cNvSpPr txBox="1">
            <a:spLocks/>
          </p:cNvSpPr>
          <p:nvPr/>
        </p:nvSpPr>
        <p:spPr>
          <a:xfrm>
            <a:off x="6362924" y="5222556"/>
            <a:ext cx="2911077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Gluing wing arm</a:t>
            </a:r>
          </a:p>
        </p:txBody>
      </p:sp>
      <p:sp>
        <p:nvSpPr>
          <p:cNvPr id="21" name="Unvan 1">
            <a:extLst>
              <a:ext uri="{FF2B5EF4-FFF2-40B4-BE49-F238E27FC236}">
                <a16:creationId xmlns:a16="http://schemas.microsoft.com/office/drawing/2014/main" id="{F90231F3-9CA5-4BB5-BFCA-D1A94E63CB67}"/>
              </a:ext>
            </a:extLst>
          </p:cNvPr>
          <p:cNvSpPr txBox="1">
            <a:spLocks/>
          </p:cNvSpPr>
          <p:nvPr/>
        </p:nvSpPr>
        <p:spPr>
          <a:xfrm>
            <a:off x="725433" y="5882640"/>
            <a:ext cx="5103644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Parts are aligned using pins</a:t>
            </a:r>
            <a:r>
              <a:rPr lang="tr-TR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Attached together using glue</a:t>
            </a:r>
            <a:r>
              <a:rPr lang="tr-TR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4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/>
              <a:t>Assembly of Wing</a:t>
            </a:r>
          </a:p>
        </p:txBody>
      </p:sp>
      <p:sp>
        <p:nvSpPr>
          <p:cNvPr id="19" name="Unvan 1">
            <a:extLst>
              <a:ext uri="{FF2B5EF4-FFF2-40B4-BE49-F238E27FC236}">
                <a16:creationId xmlns:a16="http://schemas.microsoft.com/office/drawing/2014/main" id="{5DB98AE8-0241-4603-8EA4-D3A719130412}"/>
              </a:ext>
            </a:extLst>
          </p:cNvPr>
          <p:cNvSpPr txBox="1">
            <a:spLocks/>
          </p:cNvSpPr>
          <p:nvPr/>
        </p:nvSpPr>
        <p:spPr>
          <a:xfrm>
            <a:off x="540699" y="5377027"/>
            <a:ext cx="3863135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Two part glue activator </a:t>
            </a:r>
          </a:p>
        </p:txBody>
      </p:sp>
      <p:sp>
        <p:nvSpPr>
          <p:cNvPr id="20" name="Unvan 1">
            <a:extLst>
              <a:ext uri="{FF2B5EF4-FFF2-40B4-BE49-F238E27FC236}">
                <a16:creationId xmlns:a16="http://schemas.microsoft.com/office/drawing/2014/main" id="{E1EFDD12-8014-4E23-B51D-4704154EF5EB}"/>
              </a:ext>
            </a:extLst>
          </p:cNvPr>
          <p:cNvSpPr txBox="1">
            <a:spLocks/>
          </p:cNvSpPr>
          <p:nvPr/>
        </p:nvSpPr>
        <p:spPr>
          <a:xfrm>
            <a:off x="6332629" y="5292944"/>
            <a:ext cx="2911077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</a:rPr>
              <a:t>Assembled wing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F684632-3973-4882-A57C-6F83DCEA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29" y="1341118"/>
            <a:ext cx="2963869" cy="3951825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67B3EC7F-06CE-48E2-9307-23376C4DDA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3" t="19103"/>
          <a:stretch/>
        </p:blipFill>
        <p:spPr>
          <a:xfrm>
            <a:off x="677333" y="1341119"/>
            <a:ext cx="2963868" cy="3951825"/>
          </a:xfrm>
          <a:prstGeom prst="rect">
            <a:avLst/>
          </a:prstGeom>
        </p:spPr>
      </p:pic>
      <p:sp>
        <p:nvSpPr>
          <p:cNvPr id="23" name="Unvan 1">
            <a:extLst>
              <a:ext uri="{FF2B5EF4-FFF2-40B4-BE49-F238E27FC236}">
                <a16:creationId xmlns:a16="http://schemas.microsoft.com/office/drawing/2014/main" id="{53153842-439F-433D-9171-6F1D96782BD8}"/>
              </a:ext>
            </a:extLst>
          </p:cNvPr>
          <p:cNvSpPr txBox="1">
            <a:spLocks/>
          </p:cNvSpPr>
          <p:nvPr/>
        </p:nvSpPr>
        <p:spPr>
          <a:xfrm>
            <a:off x="725433" y="5882640"/>
            <a:ext cx="5103644" cy="7315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Two part glue is used</a:t>
            </a:r>
            <a:r>
              <a:rPr lang="tr-TR" sz="1700" dirty="0">
                <a:solidFill>
                  <a:schemeClr val="tx1"/>
                </a:solidFill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for attaching parts.</a:t>
            </a:r>
            <a:endParaRPr lang="tr-TR" sz="1700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Glass fiber pipe is added.</a:t>
            </a:r>
          </a:p>
        </p:txBody>
      </p:sp>
    </p:spTree>
    <p:extLst>
      <p:ext uri="{BB962C8B-B14F-4D97-AF65-F5344CB8AC3E}">
        <p14:creationId xmlns:p14="http://schemas.microsoft.com/office/powerpoint/2010/main" val="1826629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/>
              <a:t>Cost analysis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28467A4-F784-4B50-BBF0-40AD62A3B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" t="750" r="485" b="-1099"/>
          <a:stretch/>
        </p:blipFill>
        <p:spPr>
          <a:xfrm>
            <a:off x="677334" y="2047679"/>
            <a:ext cx="8781976" cy="27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9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en-US" dirty="0"/>
              <a:t>Gannt Chard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C6C4B4A-1696-48CC-845E-25B8594EE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1120"/>
            <a:ext cx="8161866" cy="417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7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BC9-06D2-5588-0F6A-52693C57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r>
              <a:rPr lang="en-US" dirty="0"/>
              <a:t>                      What is VTOL?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391F-8BAA-78D5-C48B-AF17E860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VTOL is a type of aircraft that can take off and land vertically and also perform forward flight like a fixed wing.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-The Types of fixed-wing VTOLs : </a:t>
            </a:r>
          </a:p>
          <a:p>
            <a:r>
              <a:rPr lang="en-US" b="1" dirty="0"/>
              <a:t>	Quad-in-Plane VTOL drones</a:t>
            </a:r>
          </a:p>
          <a:p>
            <a:r>
              <a:rPr lang="en-US" b="1" dirty="0"/>
              <a:t>  Tail</a:t>
            </a:r>
            <a:r>
              <a:rPr lang="tr-TR" b="1" dirty="0"/>
              <a:t>-</a:t>
            </a:r>
            <a:r>
              <a:rPr lang="en-US" b="1" dirty="0"/>
              <a:t>sitter VTOL drones</a:t>
            </a:r>
          </a:p>
          <a:p>
            <a:r>
              <a:rPr lang="en-US" b="1" dirty="0"/>
              <a:t>  Tiltrotor VTOL drones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39423-80A9-2CFF-E873-902DB5E6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2" b="-1397"/>
          <a:stretch/>
        </p:blipFill>
        <p:spPr>
          <a:xfrm>
            <a:off x="4508637" y="2707443"/>
            <a:ext cx="2565932" cy="1775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A54B3-DA19-8ED3-A3B7-C2FB8B74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00" y="4483258"/>
            <a:ext cx="3494971" cy="2148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4A3A78-99B0-B2FC-FAD4-EBC350784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711021"/>
            <a:ext cx="2717995" cy="192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A1A0-584F-5C13-2587-44B59DA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 Definition and </a:t>
            </a:r>
            <a:r>
              <a:rPr lang="en-US" dirty="0"/>
              <a:t>Functional Requirements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aim of the project is design a fixed wing vtol which can perform transition from hover flight to forward flight by using tilt-rotor mechanism. The aircraft should also follow the functional requirements given below.</a:t>
                </a:r>
                <a:endParaRPr lang="en-GB" dirty="0">
                  <a:latin typeface="+mj-lt"/>
                </a:endParaRPr>
              </a:p>
              <a:p>
                <a:r>
                  <a:rPr lang="en-GB" dirty="0">
                    <a:latin typeface="+mj-lt"/>
                  </a:rPr>
                  <a:t>Semi-Autonomous Flight </a:t>
                </a:r>
              </a:p>
              <a:p>
                <a:r>
                  <a:rPr lang="en-GB" dirty="0">
                    <a:latin typeface="+mj-lt"/>
                  </a:rPr>
                  <a:t>Tilt Rotor mechanism</a:t>
                </a:r>
              </a:p>
              <a:p>
                <a:pPr lvl="0"/>
                <a:r>
                  <a:rPr lang="en-GB" dirty="0"/>
                  <a:t>Wing-Span: 1000-1500mm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𝑤𝑠</m:t>
                        </m:r>
                      </m:sub>
                    </m:sSub>
                  </m:oMath>
                </a14:m>
                <a:r>
                  <a:rPr lang="en-GB" dirty="0"/>
                  <a:t>]</a:t>
                </a:r>
                <a:endParaRPr lang="en-GB" dirty="0">
                  <a:latin typeface="+mj-lt"/>
                </a:endParaRP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Stall Speed: 8-10m/s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𝑆𝑡𝑎𝑙𝑙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Cruise Speed: 10-13m/s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𝐶𝑟𝑢𝑖𝑠𝑒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Take-off Weight: 1000-2000gr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𝑡𝑜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</a:p>
              <a:p>
                <a:r>
                  <a:rPr lang="en-GB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Mostly 3D Printed Manufacturing</a:t>
                </a:r>
                <a:endParaRPr lang="en-GB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4C22B-106D-0511-EB3D-4FB19768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67" t="-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0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Parts of the Wing Section</a:t>
            </a:r>
            <a:endParaRPr lang="en-GB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8"/>
          <a:stretch/>
        </p:blipFill>
        <p:spPr>
          <a:xfrm>
            <a:off x="313509" y="1560948"/>
            <a:ext cx="8456022" cy="3508946"/>
          </a:xfrm>
        </p:spPr>
      </p:pic>
      <p:sp>
        <p:nvSpPr>
          <p:cNvPr id="6" name="Metin kutusu 5"/>
          <p:cNvSpPr txBox="1"/>
          <p:nvPr/>
        </p:nvSpPr>
        <p:spPr>
          <a:xfrm>
            <a:off x="566058" y="5233852"/>
            <a:ext cx="551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/>
              <a:t>There are 7 sections to be 3D Printed for each wing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42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0" t="34081" r="24638" b="34283"/>
          <a:stretch/>
        </p:blipFill>
        <p:spPr>
          <a:xfrm>
            <a:off x="357051" y="705394"/>
            <a:ext cx="9074332" cy="3187337"/>
          </a:xfrm>
        </p:spPr>
      </p:pic>
      <p:sp>
        <p:nvSpPr>
          <p:cNvPr id="5" name="Metin kutusu 4"/>
          <p:cNvSpPr txBox="1"/>
          <p:nvPr/>
        </p:nvSpPr>
        <p:spPr>
          <a:xfrm>
            <a:off x="357051" y="4336869"/>
            <a:ext cx="8961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Snap-Joint connection tabs are indicated as </a:t>
            </a:r>
            <a:r>
              <a:rPr lang="tr-TR">
                <a:solidFill>
                  <a:srgbClr val="BAB249"/>
                </a:solidFill>
              </a:rPr>
              <a:t>yellow</a:t>
            </a:r>
            <a:r>
              <a:rPr lang="tr-TR"/>
              <a:t>. </a:t>
            </a:r>
          </a:p>
          <a:p>
            <a:r>
              <a:rPr lang="tr-TR"/>
              <a:t>-Creates larger surface areas for adhesives</a:t>
            </a:r>
          </a:p>
          <a:p>
            <a:r>
              <a:rPr lang="tr-TR"/>
              <a:t>-Prevents collapse of walls at connectios</a:t>
            </a:r>
          </a:p>
          <a:p>
            <a:r>
              <a:rPr lang="tr-TR"/>
              <a:t>Pin holes are indicated as </a:t>
            </a:r>
            <a:r>
              <a:rPr lang="tr-TR">
                <a:solidFill>
                  <a:srgbClr val="C34136"/>
                </a:solidFill>
              </a:rPr>
              <a:t>red</a:t>
            </a:r>
            <a:r>
              <a:rPr lang="tr-TR"/>
              <a:t>.</a:t>
            </a:r>
          </a:p>
          <a:p>
            <a:r>
              <a:rPr lang="tr-TR"/>
              <a:t>-They are designed to fit 1.75mm filament pins</a:t>
            </a:r>
          </a:p>
          <a:p>
            <a:r>
              <a:rPr lang="tr-TR"/>
              <a:t>-S</a:t>
            </a:r>
            <a:r>
              <a:rPr lang="en-GB"/>
              <a:t>implifies alignment and creates strong attachment points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7410993" y="3307956"/>
            <a:ext cx="1907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/>
              <a:t>Aileron Connection Lugs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191677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9" b="8479"/>
          <a:stretch>
            <a:fillRect/>
          </a:stretch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4606834"/>
            <a:ext cx="8596667" cy="1434528"/>
          </a:xfrm>
        </p:spPr>
        <p:txBody>
          <a:bodyPr/>
          <a:lstStyle/>
          <a:p>
            <a:r>
              <a:rPr lang="tr-TR" sz="1400"/>
              <a:t>It is designed a cavity and cap for servo controller.</a:t>
            </a:r>
          </a:p>
          <a:p>
            <a:r>
              <a:rPr lang="tr-TR" sz="1400"/>
              <a:t>It </a:t>
            </a:r>
            <a:r>
              <a:rPr lang="en-GB" sz="1400"/>
              <a:t>prevents the servo from being exposed</a:t>
            </a:r>
            <a:r>
              <a:rPr lang="tr-TR" sz="1400"/>
              <a:t> and reduces surface distortion.</a:t>
            </a:r>
          </a:p>
          <a:p>
            <a:r>
              <a:rPr lang="tr-TR" sz="1400"/>
              <a:t>It </a:t>
            </a:r>
            <a:r>
              <a:rPr lang="en-GB" sz="1400"/>
              <a:t>creates an accessible workspace for operations such as servo replacement</a:t>
            </a:r>
            <a:r>
              <a:rPr lang="tr-TR" sz="1400"/>
              <a:t>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20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Ender 3-S1 and Prusha Slicer is chosen as printing instruments</a:t>
            </a:r>
            <a:endParaRPr lang="en-GB"/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8" b="10424"/>
          <a:stretch/>
        </p:blipFill>
        <p:spPr>
          <a:xfrm>
            <a:off x="677334" y="434446"/>
            <a:ext cx="7822232" cy="4366154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937668"/>
          </a:xfrm>
        </p:spPr>
        <p:txBody>
          <a:bodyPr>
            <a:normAutofit fontScale="92500"/>
          </a:bodyPr>
          <a:lstStyle/>
          <a:p>
            <a:r>
              <a:rPr lang="en-GB" sz="1400"/>
              <a:t>Ender 3-S1 is an open-frame 3D printer</a:t>
            </a:r>
            <a:r>
              <a:rPr lang="tr-TR" sz="1400"/>
              <a:t> with working volume of 220x220x270</a:t>
            </a:r>
            <a:r>
              <a:rPr lang="en-GB" sz="1400"/>
              <a:t>, it is considered sufficient for production with pla material</a:t>
            </a:r>
            <a:r>
              <a:rPr lang="tr-TR" sz="1400"/>
              <a:t>.</a:t>
            </a:r>
          </a:p>
          <a:p>
            <a:r>
              <a:rPr lang="en-GB" sz="1400"/>
              <a:t>Prusha Slicer was preferred because of more satisfactory results in the fields of seam hiding and surface quality.</a:t>
            </a:r>
            <a:r>
              <a:rPr lang="tr-TR" sz="1400"/>
              <a:t> </a:t>
            </a:r>
          </a:p>
          <a:p>
            <a:endParaRPr lang="tr-TR" sz="14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3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520"/>
          </a:xfrm>
        </p:spPr>
        <p:txBody>
          <a:bodyPr/>
          <a:lstStyle/>
          <a:p>
            <a:r>
              <a:rPr lang="tr-TR" dirty="0"/>
              <a:t>Printing Times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parts</a:t>
            </a:r>
            <a:endParaRPr lang="en-GB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653717"/>
              </p:ext>
            </p:extLst>
          </p:nvPr>
        </p:nvGraphicFramePr>
        <p:xfrm>
          <a:off x="677334" y="1341120"/>
          <a:ext cx="3438524" cy="2966720"/>
        </p:xfrm>
        <a:graphic>
          <a:graphicData uri="http://schemas.openxmlformats.org/drawingml/2006/table">
            <a:tbl>
              <a:tblPr firstCol="1" la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908068814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1832793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Wing_L_P1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12h</a:t>
                      </a:r>
                      <a:r>
                        <a:rPr lang="tr-TR" baseline="0"/>
                        <a:t> </a:t>
                      </a:r>
                      <a:r>
                        <a:rPr lang="tr-TR"/>
                        <a:t>50min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5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Wing_L_P2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12h 12min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577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Wing_L_P3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9h 26min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08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Wing_L_P4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7h</a:t>
                      </a:r>
                      <a:r>
                        <a:rPr lang="tr-TR" baseline="0"/>
                        <a:t> 47min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784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Winglet_L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2h 15min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79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Aileron_L_P1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3h</a:t>
                      </a:r>
                      <a:r>
                        <a:rPr lang="tr-TR" baseline="0"/>
                        <a:t> 16min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91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Aileron_L_P2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3h 20min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873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/>
                        <a:t>Total</a:t>
                      </a:r>
                      <a:r>
                        <a:rPr lang="tr-TR" baseline="0"/>
                        <a:t> (x2)</a:t>
                      </a:r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/>
                        <a:t>102h 12min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076772"/>
                  </a:ext>
                </a:extLst>
              </a:tr>
            </a:tbl>
          </a:graphicData>
        </a:graphic>
      </p:graphicFrame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3"/>
          <a:stretch/>
        </p:blipFill>
        <p:spPr>
          <a:xfrm>
            <a:off x="4194474" y="1341120"/>
            <a:ext cx="4427012" cy="469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2" r="18508"/>
          <a:stretch/>
        </p:blipFill>
        <p:spPr>
          <a:xfrm rot="16200000">
            <a:off x="1915408" y="-1314515"/>
            <a:ext cx="2615708" cy="544939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90619" y="1614424"/>
            <a:ext cx="3065284" cy="544939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498564" y="5960206"/>
            <a:ext cx="529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/>
              <a:t>Not </a:t>
            </a:r>
            <a:r>
              <a:rPr lang="en-GB"/>
              <a:t>glued only snap joint holds </a:t>
            </a:r>
            <a:r>
              <a:rPr lang="tr-TR"/>
              <a:t>them </a:t>
            </a:r>
            <a:r>
              <a:rPr lang="en-GB"/>
              <a:t>together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7"/>
          <a:stretch/>
        </p:blipFill>
        <p:spPr>
          <a:xfrm>
            <a:off x="6052458" y="102326"/>
            <a:ext cx="3085556" cy="512064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052458" y="5340540"/>
            <a:ext cx="3085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/>
              <a:t>One side of the printed </a:t>
            </a:r>
            <a:r>
              <a:rPr lang="en-GB" sz="2000"/>
              <a:t>wing weighs only </a:t>
            </a:r>
            <a:r>
              <a:rPr lang="tr-TR" sz="2000"/>
              <a:t>347</a:t>
            </a:r>
            <a:r>
              <a:rPr lang="en-GB" sz="200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6109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440</Words>
  <Application>Microsoft Office PowerPoint</Application>
  <PresentationFormat>Geniş ekran</PresentationFormat>
  <Paragraphs>70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Trebuchet MS</vt:lpstr>
      <vt:lpstr>Wingdings 3</vt:lpstr>
      <vt:lpstr>Facet</vt:lpstr>
      <vt:lpstr>Vertical Take-off Landing   (VTOL)  Aircraft</vt:lpstr>
      <vt:lpstr>                                           What is VTOL? </vt:lpstr>
      <vt:lpstr>Problem Definition and Functional Requirements :</vt:lpstr>
      <vt:lpstr>Parts of the Wing Section</vt:lpstr>
      <vt:lpstr>PowerPoint Sunusu</vt:lpstr>
      <vt:lpstr>PowerPoint Sunusu</vt:lpstr>
      <vt:lpstr>Ender 3-S1 and Prusha Slicer is chosen as printing instruments</vt:lpstr>
      <vt:lpstr>Printing Times of the parts</vt:lpstr>
      <vt:lpstr>PowerPoint Sunusu</vt:lpstr>
      <vt:lpstr>Assembly of Wing</vt:lpstr>
      <vt:lpstr>Assembly of Wing</vt:lpstr>
      <vt:lpstr>Cost analysis</vt:lpstr>
      <vt:lpstr>Gannt Chard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VTOL </dc:title>
  <dc:creator>Guest User</dc:creator>
  <cp:lastModifiedBy>omer.karatas</cp:lastModifiedBy>
  <cp:revision>40</cp:revision>
  <dcterms:created xsi:type="dcterms:W3CDTF">2024-11-18T14:49:56Z</dcterms:created>
  <dcterms:modified xsi:type="dcterms:W3CDTF">2025-05-08T08:15:14Z</dcterms:modified>
</cp:coreProperties>
</file>