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9.JPG" ContentType="image/jpeg"/>
  <Override PartName="/ppt/media/image20.JPG" ContentType="image/jpeg"/>
  <Override PartName="/ppt/media/image2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4" r:id="rId8"/>
    <p:sldId id="266" r:id="rId9"/>
    <p:sldId id="261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5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9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326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0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68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26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03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7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4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1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5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5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1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5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73DA-997D-564E-574D-D975B5597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479" y="1354668"/>
            <a:ext cx="7617524" cy="775884"/>
          </a:xfrm>
        </p:spPr>
        <p:txBody>
          <a:bodyPr/>
          <a:lstStyle/>
          <a:p>
            <a:pPr algn="ctr"/>
            <a:r>
              <a:rPr lang="en-US" sz="4400" dirty="0"/>
              <a:t>Vertical Take-off Landing   (VTOL)  Aircraft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0EFD9-0A1C-D899-2AB5-038B179CC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Metin Öz                  Harun Üner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2019405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000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2019405207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FA6E10-0F94-638F-9EBE-60C519ED3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67" y="2290812"/>
            <a:ext cx="4399398" cy="289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5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018"/>
          </a:xfrm>
        </p:spPr>
        <p:txBody>
          <a:bodyPr/>
          <a:lstStyle/>
          <a:p>
            <a:r>
              <a:rPr lang="en-GB" dirty="0"/>
              <a:t>XFLR-5 Wing Design and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1283855"/>
                <a:ext cx="2010448" cy="476674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𝑰𝒕𝒆𝒓𝒂𝒕𝒊𝒐𝒏</m:t>
                    </m:r>
                  </m:oMath>
                </a14:m>
                <a:endParaRPr lang="en-GB" b="1" u="sng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GB" sz="1600" dirty="0"/>
                  <a:t>Wing Area: 19.1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M.A.Chord: 191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Air</a:t>
                </a:r>
                <a:r>
                  <a:rPr lang="tr-TR" sz="1600" dirty="0"/>
                  <a:t>f</a:t>
                </a:r>
                <a:r>
                  <a:rPr lang="en-GB" sz="1600" dirty="0"/>
                  <a:t>oil: NACA 4412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𝒏𝒅</m:t>
                        </m:r>
                      </m:sup>
                    </m:sSup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𝑰𝒕𝒆𝒓𝒂𝒕𝒊𝒐𝒏</m:t>
                    </m:r>
                  </m:oMath>
                </a14:m>
                <a:endParaRPr lang="tr-TR" b="1" u="sng" dirty="0"/>
              </a:p>
              <a:p>
                <a:pPr marL="0" indent="0">
                  <a:buNone/>
                </a:pPr>
                <a:r>
                  <a:rPr lang="en-GB" sz="1600" dirty="0"/>
                  <a:t>Wing Area: 25.0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M.A.Chord: 191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Air</a:t>
                </a:r>
                <a:r>
                  <a:rPr lang="tr-TR" sz="1600" dirty="0"/>
                  <a:t>f</a:t>
                </a:r>
                <a:r>
                  <a:rPr lang="en-GB" sz="1600" dirty="0"/>
                  <a:t>oil: NACA 4412</a:t>
                </a:r>
                <a:endParaRPr lang="tr-TR" sz="1600" b="1" u="sng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𝑰𝒕𝒆𝒓𝒂𝒕𝒊𝒐𝒏</m:t>
                    </m:r>
                  </m:oMath>
                </a14:m>
                <a:endParaRPr lang="tr-TR" b="1" u="sng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GB" sz="1600" dirty="0"/>
                  <a:t>Wing Area: 25.2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M.A.Chord: 19</a:t>
                </a:r>
                <a:r>
                  <a:rPr lang="tr-TR" sz="1600" dirty="0"/>
                  <a:t>5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Airfoil: NACA 6412</a:t>
                </a:r>
                <a:endParaRPr lang="en-GB" sz="1600" b="1" u="sng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1283855"/>
                <a:ext cx="2010448" cy="4766744"/>
              </a:xfrm>
              <a:blipFill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2"/>
              <p:cNvSpPr txBox="1">
                <a:spLocks/>
              </p:cNvSpPr>
              <p:nvPr/>
            </p:nvSpPr>
            <p:spPr>
              <a:xfrm>
                <a:off x="6518141" y="1283855"/>
                <a:ext cx="2010448" cy="47667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𝒏𝒅</m:t>
                        </m:r>
                      </m:sup>
                    </m:sSup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𝑰𝒕𝒆𝒓𝒂𝒕𝒊𝒐𝒏</m:t>
                    </m:r>
                  </m:oMath>
                </a14:m>
                <a:endParaRPr lang="tr-TR" b="1" u="sng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GB" sz="1600" dirty="0"/>
                  <a:t>Wing Area: 21.0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M.A.Chord: 191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Air</a:t>
                </a:r>
                <a:r>
                  <a:rPr lang="tr-TR" sz="1600" dirty="0"/>
                  <a:t>f</a:t>
                </a:r>
                <a:r>
                  <a:rPr lang="en-GB" sz="1600" dirty="0"/>
                  <a:t>oil: NACA 4412</a:t>
                </a:r>
                <a:endParaRPr lang="en-GB" sz="1600" b="1" u="sng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  <m:sup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𝑰𝒕𝒆𝒓𝒂𝒕𝒊𝒐𝒏</m:t>
                    </m:r>
                  </m:oMath>
                </a14:m>
                <a:endParaRPr lang="tr-TR" b="1" u="sng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GB" sz="1600" dirty="0"/>
                  <a:t>Wing Area: 25.0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M.A.Chord: 191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Airfoil: NACA 6412</a:t>
                </a:r>
                <a:endParaRPr lang="en-GB" sz="1600" b="1" u="sng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  <m:sup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𝑰𝒕𝒆𝒓𝒂𝒕𝒊𝒐𝒏</m:t>
                    </m:r>
                  </m:oMath>
                </a14:m>
                <a:endParaRPr lang="en-GB" b="1" u="sng" dirty="0"/>
              </a:p>
              <a:p>
                <a:pPr marL="0" indent="0">
                  <a:buFont typeface="Wingdings 3" charset="2"/>
                  <a:buNone/>
                </a:pPr>
                <a:r>
                  <a:rPr lang="en-GB" sz="1600" dirty="0"/>
                  <a:t>Wing Area: 262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0" indent="0">
                  <a:buFont typeface="Wingdings 3" charset="2"/>
                  <a:buNone/>
                </a:pPr>
                <a:r>
                  <a:rPr lang="en-GB" sz="1600" dirty="0"/>
                  <a:t>M.A.Chord: 186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GB" sz="1600" dirty="0"/>
              </a:p>
              <a:p>
                <a:pPr marL="0" indent="0">
                  <a:buFont typeface="Wingdings 3" charset="2"/>
                  <a:buNone/>
                </a:pPr>
                <a:r>
                  <a:rPr lang="en-GB" sz="1600" dirty="0"/>
                  <a:t>Airfoil: NACA 6412</a:t>
                </a:r>
              </a:p>
            </p:txBody>
          </p:sp>
        </mc:Choice>
        <mc:Fallback xmlns="">
          <p:sp>
            <p:nvSpPr>
              <p:cNvPr id="5" name="İçerik Yer Tutuc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141" y="1283855"/>
                <a:ext cx="2010448" cy="4766744"/>
              </a:xfrm>
              <a:prstGeom prst="rect">
                <a:avLst/>
              </a:prstGeom>
              <a:blipFill>
                <a:blip r:embed="rId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ağ Ok 15"/>
          <p:cNvSpPr/>
          <p:nvPr/>
        </p:nvSpPr>
        <p:spPr>
          <a:xfrm>
            <a:off x="2829461" y="1377775"/>
            <a:ext cx="3547001" cy="468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Increase of wing area</a:t>
            </a:r>
          </a:p>
        </p:txBody>
      </p:sp>
      <p:sp>
        <p:nvSpPr>
          <p:cNvPr id="23" name="Sağ Ok 22"/>
          <p:cNvSpPr/>
          <p:nvPr/>
        </p:nvSpPr>
        <p:spPr>
          <a:xfrm rot="9613927" flipV="1">
            <a:off x="2748808" y="2384580"/>
            <a:ext cx="3614317" cy="468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Increase of wing area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ağ Ok 24"/>
              <p:cNvSpPr/>
              <p:nvPr/>
            </p:nvSpPr>
            <p:spPr>
              <a:xfrm>
                <a:off x="2854035" y="3273357"/>
                <a:ext cx="3547001" cy="468000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solidFill>
                      <a:schemeClr val="tx1"/>
                    </a:solidFill>
                  </a:rPr>
                  <a:t>Change </a:t>
                </a:r>
                <a:r>
                  <a:rPr lang="tr-TR" sz="1600" dirty="0" err="1">
                    <a:solidFill>
                      <a:schemeClr val="tx1"/>
                    </a:solidFill>
                  </a:rPr>
                  <a:t>to</a:t>
                </a:r>
                <a:r>
                  <a:rPr lang="tr-TR" sz="1600" dirty="0">
                    <a:solidFill>
                      <a:schemeClr val="tx1"/>
                    </a:solidFill>
                  </a:rPr>
                  <a:t> </a:t>
                </a:r>
                <a:r>
                  <a:rPr lang="tr-TR" sz="1600" dirty="0" err="1">
                    <a:solidFill>
                      <a:schemeClr val="tx1"/>
                    </a:solidFill>
                  </a:rPr>
                  <a:t>higher</a:t>
                </a:r>
                <a:r>
                  <a:rPr lang="tr-TR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a:rPr lang="tr-T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Airfoil</m:t>
                    </m:r>
                  </m:oMath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Sağ O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35" y="3273357"/>
                <a:ext cx="3547001" cy="468000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ağ Ok 25"/>
          <p:cNvSpPr/>
          <p:nvPr/>
        </p:nvSpPr>
        <p:spPr>
          <a:xfrm rot="9738930" flipV="1">
            <a:off x="2748807" y="4165774"/>
            <a:ext cx="3614317" cy="468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>
                <a:solidFill>
                  <a:schemeClr val="tx1"/>
                </a:solidFill>
              </a:rPr>
              <a:t>Increase</a:t>
            </a:r>
            <a:r>
              <a:rPr lang="tr-TR" sz="1600" dirty="0">
                <a:solidFill>
                  <a:schemeClr val="tx1"/>
                </a:solidFill>
              </a:rPr>
              <a:t> of </a:t>
            </a:r>
            <a:r>
              <a:rPr lang="tr-TR" sz="1600" dirty="0" err="1">
                <a:solidFill>
                  <a:schemeClr val="tx1"/>
                </a:solidFill>
              </a:rPr>
              <a:t>Root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Chord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7" name="Sağ Ok 26"/>
          <p:cNvSpPr/>
          <p:nvPr/>
        </p:nvSpPr>
        <p:spPr>
          <a:xfrm>
            <a:off x="2854035" y="5029804"/>
            <a:ext cx="3547001" cy="468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>
                <a:solidFill>
                  <a:schemeClr val="tx1"/>
                </a:solidFill>
              </a:rPr>
              <a:t>Addition</a:t>
            </a:r>
            <a:r>
              <a:rPr lang="tr-TR" sz="1600" dirty="0">
                <a:solidFill>
                  <a:schemeClr val="tx1"/>
                </a:solidFill>
              </a:rPr>
              <a:t> of </a:t>
            </a:r>
            <a:r>
              <a:rPr lang="tr-TR" sz="1600" dirty="0" err="1">
                <a:solidFill>
                  <a:schemeClr val="tx1"/>
                </a:solidFill>
              </a:rPr>
              <a:t>winglets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519" y="1403927"/>
            <a:ext cx="7274753" cy="50611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32FF1-BD1E-2B3C-75B3-C337BCF8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255"/>
          </a:xfrm>
        </p:spPr>
        <p:txBody>
          <a:bodyPr>
            <a:normAutofit fontScale="90000"/>
          </a:bodyPr>
          <a:lstStyle/>
          <a:p>
            <a:r>
              <a:rPr lang="tr-TR" dirty="0"/>
              <a:t>Final Design and </a:t>
            </a:r>
            <a:r>
              <a:rPr lang="tr-TR" dirty="0" err="1"/>
              <a:t>Results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0" t="25005" r="27517" b="31210"/>
          <a:stretch/>
        </p:blipFill>
        <p:spPr>
          <a:xfrm>
            <a:off x="603443" y="1403927"/>
            <a:ext cx="2798618" cy="1699492"/>
          </a:xfrm>
          <a:ln>
            <a:solidFill>
              <a:schemeClr val="tx1"/>
            </a:solidFill>
          </a:ln>
        </p:spPr>
      </p:pic>
      <p:sp>
        <p:nvSpPr>
          <p:cNvPr id="6" name="Metin kutusu 5"/>
          <p:cNvSpPr txBox="1"/>
          <p:nvPr/>
        </p:nvSpPr>
        <p:spPr>
          <a:xfrm>
            <a:off x="341744" y="3352800"/>
            <a:ext cx="3260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XFLR-5</a:t>
            </a:r>
          </a:p>
          <a:p>
            <a:r>
              <a:rPr lang="en-GB" dirty="0"/>
              <a:t>6 Iteration is performed for</a:t>
            </a:r>
          </a:p>
          <a:p>
            <a:r>
              <a:rPr lang="en-GB" dirty="0"/>
              <a:t>different geometries</a:t>
            </a:r>
          </a:p>
          <a:p>
            <a:r>
              <a:rPr lang="en-GB" u="sng" dirty="0"/>
              <a:t>Final Iteration:</a:t>
            </a:r>
          </a:p>
          <a:p>
            <a:r>
              <a:rPr lang="en-GB" dirty="0"/>
              <a:t>-Wing Span: 1640</a:t>
            </a:r>
            <a:r>
              <a:rPr lang="en-GB" i="1" dirty="0"/>
              <a:t>mm</a:t>
            </a:r>
          </a:p>
          <a:p>
            <a:r>
              <a:rPr lang="en-GB" dirty="0"/>
              <a:t>-M.A.C: 186</a:t>
            </a:r>
            <a:r>
              <a:rPr lang="en-GB" i="1" dirty="0"/>
              <a:t>mm</a:t>
            </a:r>
          </a:p>
          <a:p>
            <a:r>
              <a:rPr lang="en-GB" dirty="0"/>
              <a:t>-Stall Speed: 8.9</a:t>
            </a:r>
            <a:r>
              <a:rPr lang="en-GB" i="1" dirty="0"/>
              <a:t>m/s</a:t>
            </a:r>
            <a:r>
              <a:rPr lang="en-GB" dirty="0"/>
              <a:t> @ α=9˚</a:t>
            </a:r>
          </a:p>
          <a:p>
            <a:r>
              <a:rPr lang="en-GB" dirty="0"/>
              <a:t>-Cruse Speed: 13</a:t>
            </a:r>
            <a:r>
              <a:rPr lang="en-GB" i="1" dirty="0"/>
              <a:t>m/s</a:t>
            </a:r>
            <a:r>
              <a:rPr lang="en-GB" dirty="0"/>
              <a:t> @ α=</a:t>
            </a:r>
            <a:r>
              <a:rPr lang="tr-TR" dirty="0"/>
              <a:t>0</a:t>
            </a:r>
            <a:r>
              <a:rPr lang="en-GB" dirty="0"/>
              <a:t>˚</a:t>
            </a:r>
          </a:p>
          <a:p>
            <a:r>
              <a:rPr lang="en-GB" dirty="0"/>
              <a:t>(for 1500 g take-off weight)</a:t>
            </a:r>
          </a:p>
        </p:txBody>
      </p:sp>
    </p:spTree>
    <p:extLst>
      <p:ext uri="{BB962C8B-B14F-4D97-AF65-F5344CB8AC3E}">
        <p14:creationId xmlns:p14="http://schemas.microsoft.com/office/powerpoint/2010/main" val="158995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61A9-3594-CC2F-7955-8B8B5FEE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545"/>
          </a:xfrm>
        </p:spPr>
        <p:txBody>
          <a:bodyPr/>
          <a:lstStyle/>
          <a:p>
            <a:r>
              <a:rPr lang="en-GB" dirty="0"/>
              <a:t>Furthermore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6" t="18005" r="23875" b="23362"/>
          <a:stretch/>
        </p:blipFill>
        <p:spPr>
          <a:xfrm>
            <a:off x="5597236" y="1620981"/>
            <a:ext cx="4091709" cy="266007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9" t="25945" r="18091" b="25805"/>
          <a:stretch/>
        </p:blipFill>
        <p:spPr>
          <a:xfrm>
            <a:off x="350981" y="2092036"/>
            <a:ext cx="5107709" cy="218901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9" t="34904" r="15611" b="42294"/>
          <a:stretch/>
        </p:blipFill>
        <p:spPr>
          <a:xfrm>
            <a:off x="350981" y="4719781"/>
            <a:ext cx="7887855" cy="14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6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4BC9-06D2-5588-0F6A-52693C57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br>
              <a:rPr lang="en-US" dirty="0"/>
            </a:br>
            <a:r>
              <a:rPr lang="en-US" dirty="0"/>
              <a:t>                      What is VTOL?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F391F-8BAA-78D5-C48B-AF17E860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VTOL is a type of aircraft that can take off and land vertically and also perform forward flight like a fixed wing.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-The Types of fixed-wing VTOLs : </a:t>
            </a:r>
          </a:p>
          <a:p>
            <a:r>
              <a:rPr lang="en-US" b="1" dirty="0"/>
              <a:t>	Quad-in-Plane VTOL drones</a:t>
            </a:r>
          </a:p>
          <a:p>
            <a:r>
              <a:rPr lang="en-US" b="1" dirty="0"/>
              <a:t>  Tail</a:t>
            </a:r>
            <a:r>
              <a:rPr lang="tr-TR" b="1" dirty="0"/>
              <a:t>-</a:t>
            </a:r>
            <a:r>
              <a:rPr lang="en-US" b="1" dirty="0"/>
              <a:t>sitter VTOL drones</a:t>
            </a:r>
          </a:p>
          <a:p>
            <a:r>
              <a:rPr lang="en-US" b="1" dirty="0"/>
              <a:t>  Tiltrotor VTOL drones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39423-80A9-2CFF-E873-902DB5E6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02" b="-1397"/>
          <a:stretch/>
        </p:blipFill>
        <p:spPr>
          <a:xfrm>
            <a:off x="4508637" y="2707443"/>
            <a:ext cx="2565932" cy="1775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9A54B3-DA19-8ED3-A3B7-C2FB8B745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00" y="4483258"/>
            <a:ext cx="3494971" cy="2148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4A3A78-99B0-B2FC-FAD4-EBC350784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4711021"/>
            <a:ext cx="2717995" cy="19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6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A1A0-584F-5C13-2587-44B59DA5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Definition and </a:t>
            </a:r>
            <a:r>
              <a:rPr lang="en-US" dirty="0"/>
              <a:t>Functional Requirements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4C22B-106D-0511-EB3D-4FB197687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 aim of the project is design a fixed wing vtol which can perform transition from hover flight to forward flight by using tilt-rotor mechanism. The aircraft should also follow the functional requirements given below.</a:t>
                </a:r>
                <a:endParaRPr lang="en-GB" dirty="0">
                  <a:latin typeface="+mj-lt"/>
                </a:endParaRPr>
              </a:p>
              <a:p>
                <a:r>
                  <a:rPr lang="en-GB" dirty="0">
                    <a:latin typeface="+mj-lt"/>
                  </a:rPr>
                  <a:t>Semi-Autonomous Flight </a:t>
                </a:r>
              </a:p>
              <a:p>
                <a:r>
                  <a:rPr lang="en-GB" dirty="0">
                    <a:latin typeface="+mj-lt"/>
                  </a:rPr>
                  <a:t>Tilt Rotor mechanism</a:t>
                </a:r>
              </a:p>
              <a:p>
                <a:pPr lvl="0"/>
                <a:r>
                  <a:rPr lang="en-GB" dirty="0"/>
                  <a:t>Wing-Span: 1000-1500mm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𝑤𝑠</m:t>
                        </m:r>
                      </m:sub>
                    </m:sSub>
                  </m:oMath>
                </a14:m>
                <a:r>
                  <a:rPr lang="en-GB" dirty="0"/>
                  <a:t>]</a:t>
                </a:r>
                <a:endParaRPr lang="en-GB" dirty="0">
                  <a:latin typeface="+mj-lt"/>
                </a:endParaRPr>
              </a:p>
              <a:p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Stall Speed: 8-10m/s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𝑆𝑡𝑎𝑙𝑙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Cruise Speed: 10-13m/s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𝐶𝑟𝑢𝑖𝑠𝑒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</a:p>
              <a:p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Take-off Weight: 1000-2000gr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𝑡𝑜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</a:p>
              <a:p>
                <a:r>
                  <a:rPr lang="en-GB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Mostly 3D Printed Manufacturing</a:t>
                </a:r>
                <a:endParaRPr lang="en-GB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4C22B-106D-0511-EB3D-4FB197687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09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607E3-C4C0-48FE-A437-132C7E19C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24" t="1322" r="134"/>
          <a:stretch/>
        </p:blipFill>
        <p:spPr>
          <a:xfrm>
            <a:off x="336382" y="277091"/>
            <a:ext cx="11571120" cy="6144198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488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7624-1239-BCDB-08D3-A9293943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Fixed Wing VTOLs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5E0D9-FB7A-F6AB-869A-102C7CD57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87" y="2794643"/>
            <a:ext cx="4798412" cy="2950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51F86B-8D59-0E73-9E57-4045DA4D539B}"/>
              </a:ext>
            </a:extLst>
          </p:cNvPr>
          <p:cNvSpPr txBox="1"/>
          <p:nvPr/>
        </p:nvSpPr>
        <p:spPr>
          <a:xfrm>
            <a:off x="1975475" y="1556945"/>
            <a:ext cx="219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Concept</a:t>
            </a:r>
            <a:r>
              <a:rPr lang="en-US" b="1" dirty="0"/>
              <a:t> </a:t>
            </a:r>
            <a:r>
              <a:rPr lang="en-US" sz="3200" b="1" dirty="0"/>
              <a:t>1 </a:t>
            </a:r>
            <a:endParaRPr lang="tr-TR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F3D23-378B-67BC-0EDA-EF9E7B8EE52B}"/>
              </a:ext>
            </a:extLst>
          </p:cNvPr>
          <p:cNvSpPr txBox="1"/>
          <p:nvPr/>
        </p:nvSpPr>
        <p:spPr>
          <a:xfrm>
            <a:off x="6677663" y="1372279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</a:t>
            </a:r>
            <a:endParaRPr lang="tr-TR" b="1" dirty="0"/>
          </a:p>
        </p:txBody>
      </p:sp>
      <p:sp>
        <p:nvSpPr>
          <p:cNvPr id="7" name="Metin kutusu 6"/>
          <p:cNvSpPr txBox="1"/>
          <p:nvPr/>
        </p:nvSpPr>
        <p:spPr>
          <a:xfrm>
            <a:off x="5911272" y="2530763"/>
            <a:ext cx="3749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rotors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 front rotors are able to tilt in y-axes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1 (Rear) passive rotor causes extra drag during horizontal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Quite Stable for vertical flight (3-point stability triangle)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Less bending moment on wings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52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60ECE5BD-20A6-A17E-D37F-12ED60BAB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11"/>
          <a:stretch/>
        </p:blipFill>
        <p:spPr>
          <a:xfrm>
            <a:off x="559344" y="4562763"/>
            <a:ext cx="4932346" cy="1838037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573647" y="3733860"/>
            <a:ext cx="2246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Concept 3 </a:t>
            </a:r>
            <a:endParaRPr lang="tr-TR" sz="3200" b="1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6E3B4A0-BF44-D02F-2E3C-735668860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40" y="923258"/>
            <a:ext cx="3541864" cy="2443393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DA2F3D23-378B-67BC-0EDA-EF9E7B8EE52B}"/>
              </a:ext>
            </a:extLst>
          </p:cNvPr>
          <p:cNvSpPr txBox="1"/>
          <p:nvPr/>
        </p:nvSpPr>
        <p:spPr>
          <a:xfrm>
            <a:off x="1573647" y="273402"/>
            <a:ext cx="2268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Concept 2 </a:t>
            </a:r>
            <a:endParaRPr lang="tr-TR" sz="3200" b="1" dirty="0"/>
          </a:p>
        </p:txBody>
      </p:sp>
      <p:sp>
        <p:nvSpPr>
          <p:cNvPr id="8" name="Metin kutusu 7"/>
          <p:cNvSpPr txBox="1"/>
          <p:nvPr/>
        </p:nvSpPr>
        <p:spPr>
          <a:xfrm>
            <a:off x="5883565" y="923258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4 rotors, 2 of them </a:t>
            </a:r>
            <a:r>
              <a:rPr lang="tr-TR" dirty="0"/>
              <a:t>(Front) </a:t>
            </a:r>
            <a:r>
              <a:rPr lang="en-GB" dirty="0"/>
              <a:t>are able to tilt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 passive rotor causes extra drag during horizontal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Extra weight for rotor arm tubes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stable concept for vertical flight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5883564" y="4318635"/>
            <a:ext cx="3657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 rotors, both are able to tilt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</a:t>
            </a:r>
            <a:r>
              <a:rPr lang="en-GB" dirty="0"/>
              <a:t>o passive rotor, no extra drag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Highest bending moment on wing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Least stable concept for vertical flight</a:t>
            </a:r>
          </a:p>
        </p:txBody>
      </p:sp>
    </p:spTree>
    <p:extLst>
      <p:ext uri="{BB962C8B-B14F-4D97-AF65-F5344CB8AC3E}">
        <p14:creationId xmlns:p14="http://schemas.microsoft.com/office/powerpoint/2010/main" val="181062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E11E-46C0-E4E8-F5A6-DC115F62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98" y="249383"/>
            <a:ext cx="8596668" cy="679704"/>
          </a:xfrm>
        </p:spPr>
        <p:txBody>
          <a:bodyPr/>
          <a:lstStyle/>
          <a:p>
            <a:r>
              <a:rPr lang="en-US" dirty="0"/>
              <a:t>Binary Dominance Matrix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3D6DE5-441F-3A2A-12E0-7259502AB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75" t="1218" b="-1"/>
          <a:stretch/>
        </p:blipFill>
        <p:spPr>
          <a:xfrm>
            <a:off x="668098" y="929087"/>
            <a:ext cx="7382577" cy="557355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805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27A2-89E5-B742-5D8F-DCAF8E08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09" y="366354"/>
            <a:ext cx="8596668" cy="1320800"/>
          </a:xfrm>
        </p:spPr>
        <p:txBody>
          <a:bodyPr/>
          <a:lstStyle/>
          <a:p>
            <a:r>
              <a:rPr lang="en-US" dirty="0"/>
              <a:t>Concept Evaluation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E91E0-AC1E-A20C-C9AF-50CAA211C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1" y="1173150"/>
            <a:ext cx="7391563" cy="53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27A3-00DB-A364-1125-71BD119E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3700"/>
          </a:xfrm>
        </p:spPr>
        <p:txBody>
          <a:bodyPr>
            <a:normAutofit fontScale="90000"/>
          </a:bodyPr>
          <a:lstStyle/>
          <a:p>
            <a:r>
              <a:rPr lang="en-US" dirty="0"/>
              <a:t>Airfoil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D233-5D1E-392B-4937-8BB645CDB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0613"/>
            <a:ext cx="8596668" cy="4669762"/>
          </a:xfrm>
        </p:spPr>
        <p:txBody>
          <a:bodyPr/>
          <a:lstStyle/>
          <a:p>
            <a:r>
              <a:rPr lang="en-US" dirty="0"/>
              <a:t>NACA 4412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NACA 2412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NACA 6412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6F65D-7FF4-B089-BCB8-288206137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29" y="2260912"/>
            <a:ext cx="5384808" cy="980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0F181-3338-AFB9-3DAD-DDD8930FA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93785"/>
            <a:ext cx="5458003" cy="96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1B21C8-C15D-A993-9D27-E02088210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29" y="5548407"/>
            <a:ext cx="5329666" cy="1041968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6337341" y="2411475"/>
            <a:ext cx="27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</a:t>
            </a:r>
            <a:r>
              <a:rPr lang="tr-TR" dirty="0"/>
              <a:t> </a:t>
            </a:r>
            <a:r>
              <a:rPr lang="en-GB" dirty="0"/>
              <a:t>Drag</a:t>
            </a:r>
            <a:r>
              <a:rPr lang="tr-TR" dirty="0"/>
              <a:t> </a:t>
            </a:r>
            <a:r>
              <a:rPr lang="en-GB" dirty="0"/>
              <a:t>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6337341" y="5847522"/>
                <a:ext cx="2773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tr-TR" dirty="0"/>
                  <a:t> Ratio</a:t>
                </a:r>
                <a:endParaRPr lang="en-GB" dirty="0"/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41" y="5847522"/>
                <a:ext cx="2773994" cy="369332"/>
              </a:xfrm>
              <a:prstGeom prst="rect">
                <a:avLst/>
              </a:prstGeom>
              <a:blipFill>
                <a:blip r:embed="rId5"/>
                <a:stretch>
                  <a:fillRect l="-1538" t="-9836" b="-22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etin kutusu 9"/>
          <p:cNvSpPr txBox="1"/>
          <p:nvPr/>
        </p:nvSpPr>
        <p:spPr>
          <a:xfrm>
            <a:off x="6337341" y="3813491"/>
            <a:ext cx="277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 Chamber</a:t>
            </a:r>
            <a:r>
              <a:rPr lang="tr-TR" dirty="0"/>
              <a:t>-</a:t>
            </a:r>
            <a:r>
              <a:rPr lang="en-GB" dirty="0"/>
              <a:t>Ease of Manufacturing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711192" y="1203300"/>
            <a:ext cx="844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0070C0"/>
                </a:solidFill>
              </a:rPr>
              <a:t>airfoiltools.com</a:t>
            </a:r>
            <a:r>
              <a:rPr lang="en-GB" dirty="0"/>
              <a:t> web tool is used to select a</a:t>
            </a:r>
            <a:r>
              <a:rPr lang="tr-TR" dirty="0"/>
              <a:t>ir</a:t>
            </a:r>
            <a:r>
              <a:rPr lang="en-GB" dirty="0"/>
              <a:t>foil, compare and understand their strengths for our design.</a:t>
            </a:r>
          </a:p>
        </p:txBody>
      </p:sp>
    </p:spTree>
    <p:extLst>
      <p:ext uri="{BB962C8B-B14F-4D97-AF65-F5344CB8AC3E}">
        <p14:creationId xmlns:p14="http://schemas.microsoft.com/office/powerpoint/2010/main" val="8525591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520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Times New Roman</vt:lpstr>
      <vt:lpstr>Trebuchet MS</vt:lpstr>
      <vt:lpstr>Wingdings 3</vt:lpstr>
      <vt:lpstr>Facet</vt:lpstr>
      <vt:lpstr>Vertical Take-off Landing   (VTOL)  Aircraft</vt:lpstr>
      <vt:lpstr>                                           What is VTOL? </vt:lpstr>
      <vt:lpstr>Problem Definition and Functional Requirements :</vt:lpstr>
      <vt:lpstr>PowerPoint Presentation</vt:lpstr>
      <vt:lpstr>Concepts of Fixed Wing VTOLs </vt:lpstr>
      <vt:lpstr>PowerPoint Presentation</vt:lpstr>
      <vt:lpstr>Binary Dominance Matrix </vt:lpstr>
      <vt:lpstr>Concept Evaluation</vt:lpstr>
      <vt:lpstr>Airfoil Selection </vt:lpstr>
      <vt:lpstr>XFLR-5 Wing Design and Analysis</vt:lpstr>
      <vt:lpstr>Final Design and Results </vt:lpstr>
      <vt:lpstr>Furthermore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VTOL </dc:title>
  <dc:creator>Guest User</dc:creator>
  <cp:lastModifiedBy>harun üner</cp:lastModifiedBy>
  <cp:revision>24</cp:revision>
  <dcterms:created xsi:type="dcterms:W3CDTF">2024-11-18T14:49:56Z</dcterms:created>
  <dcterms:modified xsi:type="dcterms:W3CDTF">2024-11-21T18:42:15Z</dcterms:modified>
</cp:coreProperties>
</file>