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136"/>
    <a:srgbClr val="BAB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15FE8-A860-43FA-9B6A-337F44C5B49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549B-95BF-46E4-AC56-F90EAFFD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9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5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32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68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26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5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73DA-997D-564E-574D-D975B559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479" y="1354668"/>
            <a:ext cx="7617524" cy="775884"/>
          </a:xfrm>
        </p:spPr>
        <p:txBody>
          <a:bodyPr/>
          <a:lstStyle/>
          <a:p>
            <a:pPr algn="ctr"/>
            <a:r>
              <a:rPr lang="en-US" sz="4400" dirty="0"/>
              <a:t>Vertical Take-off Landing   (VTOL)  Aircraft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0EFD9-0A1C-D899-2AB5-038B179CC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994" y="5342105"/>
            <a:ext cx="7766936" cy="1096899"/>
          </a:xfrm>
        </p:spPr>
        <p:txBody>
          <a:bodyPr>
            <a:normAutofit/>
          </a:bodyPr>
          <a:lstStyle/>
          <a:p>
            <a:r>
              <a:rPr lang="tr-T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   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Metin Öz                </a:t>
            </a:r>
            <a:r>
              <a:rPr lang="tr-T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Harun 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Üner</a:t>
            </a:r>
            <a:r>
              <a:rPr lang="tr-T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	Ömer Karataş</a:t>
            </a:r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2019405</a:t>
            </a:r>
            <a:r>
              <a:rPr lang="tr-T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000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2019405207</a:t>
            </a:r>
            <a:r>
              <a:rPr lang="tr-TR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     2019405xxx</a:t>
            </a:r>
            <a:r>
              <a:rPr lang="en-US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A6E10-0F94-638F-9EBE-60C519ED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67" y="2290812"/>
            <a:ext cx="4399398" cy="28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5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4BC9-06D2-5588-0F6A-52693C57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br>
              <a:rPr lang="en-US" dirty="0"/>
            </a:br>
            <a:r>
              <a:rPr lang="en-US" dirty="0"/>
              <a:t>                      What is VTOL?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391F-8BAA-78D5-C48B-AF17E860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VTOL is a type of aircraft that can take off and land vertically and also perform forward flight like a fixed wing.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-The Types of fixed-wing VTOLs : </a:t>
            </a:r>
          </a:p>
          <a:p>
            <a:r>
              <a:rPr lang="en-US" b="1" dirty="0"/>
              <a:t>	Quad-in-Plane VTOL drones</a:t>
            </a:r>
          </a:p>
          <a:p>
            <a:r>
              <a:rPr lang="en-US" b="1" dirty="0"/>
              <a:t>  Tail</a:t>
            </a:r>
            <a:r>
              <a:rPr lang="tr-TR" b="1" dirty="0"/>
              <a:t>-</a:t>
            </a:r>
            <a:r>
              <a:rPr lang="en-US" b="1" dirty="0"/>
              <a:t>sitter VTOL drones</a:t>
            </a:r>
          </a:p>
          <a:p>
            <a:r>
              <a:rPr lang="en-US" b="1" dirty="0"/>
              <a:t>  Tiltrotor VTOL drones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39423-80A9-2CFF-E873-902DB5E6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2" b="-1397"/>
          <a:stretch/>
        </p:blipFill>
        <p:spPr>
          <a:xfrm>
            <a:off x="4508637" y="2707443"/>
            <a:ext cx="2565932" cy="1775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A54B3-DA19-8ED3-A3B7-C2FB8B745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00" y="4483258"/>
            <a:ext cx="3494971" cy="2148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A3A78-99B0-B2FC-FAD4-EBC350784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4711021"/>
            <a:ext cx="2717995" cy="19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A1A0-584F-5C13-2587-44B59DA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 and </a:t>
            </a:r>
            <a:r>
              <a:rPr lang="en-US" dirty="0"/>
              <a:t>Functional Requirements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4C22B-106D-0511-EB3D-4FB197687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 aim of the project is design a fixed wing vtol which can perform transition from hover flight to forward flight by using tilt-rotor mechanism. The aircraft should also follow the functional requirements given below.</a:t>
                </a:r>
                <a:endParaRPr lang="en-GB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Semi-Autonomous Flight </a:t>
                </a:r>
              </a:p>
              <a:p>
                <a:r>
                  <a:rPr lang="en-GB" dirty="0">
                    <a:latin typeface="+mj-lt"/>
                  </a:rPr>
                  <a:t>Tilt Rotor mechanism</a:t>
                </a:r>
              </a:p>
              <a:p>
                <a:pPr lvl="0"/>
                <a:r>
                  <a:rPr lang="en-GB" dirty="0"/>
                  <a:t>Wing-Span: 1000-1500mm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𝑤𝑠</m:t>
                        </m:r>
                      </m:sub>
                    </m:sSub>
                  </m:oMath>
                </a14:m>
                <a:r>
                  <a:rPr lang="en-GB" dirty="0"/>
                  <a:t>]</a:t>
                </a:r>
                <a:endParaRPr lang="en-GB" dirty="0">
                  <a:latin typeface="+mj-lt"/>
                </a:endParaRP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Stall Speed: 8-10m/s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𝑆𝑡𝑎𝑙𝑙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Cruise Speed: 10-13m/s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𝐶𝑟𝑢𝑖𝑠𝑒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Take-off Weight: 1000-2000gr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𝑡𝑜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Mostly 3D Printed Manufacturing</a:t>
                </a:r>
                <a:endParaRPr lang="en-GB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4C22B-106D-0511-EB3D-4FB197687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0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Parts of the Wing Section</a:t>
            </a:r>
            <a:endParaRPr lang="en-GB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/>
          <a:stretch/>
        </p:blipFill>
        <p:spPr>
          <a:xfrm>
            <a:off x="313509" y="1560948"/>
            <a:ext cx="8456022" cy="3508946"/>
          </a:xfrm>
        </p:spPr>
      </p:pic>
      <p:sp>
        <p:nvSpPr>
          <p:cNvPr id="6" name="Metin kutusu 5"/>
          <p:cNvSpPr txBox="1"/>
          <p:nvPr/>
        </p:nvSpPr>
        <p:spPr>
          <a:xfrm>
            <a:off x="566058" y="5233852"/>
            <a:ext cx="551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mtClean="0"/>
              <a:t>There are 7 sections to be 3D Printed for each wing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42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0" t="34081" r="24638" b="34283"/>
          <a:stretch/>
        </p:blipFill>
        <p:spPr>
          <a:xfrm>
            <a:off x="357051" y="705394"/>
            <a:ext cx="9074332" cy="3187337"/>
          </a:xfrm>
        </p:spPr>
      </p:pic>
      <p:sp>
        <p:nvSpPr>
          <p:cNvPr id="5" name="Metin kutusu 4"/>
          <p:cNvSpPr txBox="1"/>
          <p:nvPr/>
        </p:nvSpPr>
        <p:spPr>
          <a:xfrm>
            <a:off x="357051" y="4336869"/>
            <a:ext cx="8961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Snap-Joint connection tabs are indicated as </a:t>
            </a:r>
            <a:r>
              <a:rPr lang="tr-TR" smtClean="0">
                <a:solidFill>
                  <a:srgbClr val="BAB249"/>
                </a:solidFill>
              </a:rPr>
              <a:t>yellow</a:t>
            </a:r>
            <a:r>
              <a:rPr lang="tr-TR" smtClean="0"/>
              <a:t>. </a:t>
            </a:r>
          </a:p>
          <a:p>
            <a:r>
              <a:rPr lang="tr-TR" smtClean="0"/>
              <a:t>-Creates larger surface areas for adhesives</a:t>
            </a:r>
          </a:p>
          <a:p>
            <a:r>
              <a:rPr lang="tr-TR"/>
              <a:t>-</a:t>
            </a:r>
            <a:r>
              <a:rPr lang="tr-TR"/>
              <a:t>Prevents </a:t>
            </a:r>
            <a:r>
              <a:rPr lang="tr-TR" smtClean="0"/>
              <a:t>collapse of walls at connectios</a:t>
            </a:r>
          </a:p>
          <a:p>
            <a:r>
              <a:rPr lang="tr-TR" smtClean="0"/>
              <a:t>Pin holes are indicated as </a:t>
            </a:r>
            <a:r>
              <a:rPr lang="tr-TR" smtClean="0">
                <a:solidFill>
                  <a:srgbClr val="C34136"/>
                </a:solidFill>
              </a:rPr>
              <a:t>red</a:t>
            </a:r>
            <a:r>
              <a:rPr lang="tr-TR" smtClean="0"/>
              <a:t>.</a:t>
            </a:r>
          </a:p>
          <a:p>
            <a:r>
              <a:rPr lang="tr-TR" smtClean="0"/>
              <a:t>-They are designed to fit 1.75mm filament pins</a:t>
            </a:r>
          </a:p>
          <a:p>
            <a:r>
              <a:rPr lang="tr-TR" smtClean="0"/>
              <a:t>-S</a:t>
            </a:r>
            <a:r>
              <a:rPr lang="en-GB" smtClean="0"/>
              <a:t>implifies </a:t>
            </a:r>
            <a:r>
              <a:rPr lang="en-GB"/>
              <a:t>alignment and creates strong attachment points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7410993" y="3307956"/>
            <a:ext cx="1907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smtClean="0"/>
              <a:t>Aileron Connection Lugs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91677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" b="8479"/>
          <a:stretch>
            <a:fillRect/>
          </a:stretch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7334" y="4606834"/>
            <a:ext cx="8596667" cy="1434528"/>
          </a:xfrm>
        </p:spPr>
        <p:txBody>
          <a:bodyPr/>
          <a:lstStyle/>
          <a:p>
            <a:r>
              <a:rPr lang="tr-TR" sz="1400" smtClean="0"/>
              <a:t>It is designed a cavity and cap for servo controller.</a:t>
            </a:r>
          </a:p>
          <a:p>
            <a:r>
              <a:rPr lang="tr-TR" sz="1400" smtClean="0"/>
              <a:t>It </a:t>
            </a:r>
            <a:r>
              <a:rPr lang="en-GB" sz="1400"/>
              <a:t>prevents the servo from </a:t>
            </a:r>
            <a:r>
              <a:rPr lang="en-GB" sz="1400"/>
              <a:t>being </a:t>
            </a:r>
            <a:r>
              <a:rPr lang="en-GB" sz="1400" smtClean="0"/>
              <a:t>exposed</a:t>
            </a:r>
            <a:r>
              <a:rPr lang="tr-TR" sz="1400"/>
              <a:t> </a:t>
            </a:r>
            <a:r>
              <a:rPr lang="tr-TR" sz="1400"/>
              <a:t>and reduces </a:t>
            </a:r>
            <a:r>
              <a:rPr lang="tr-TR" sz="1400"/>
              <a:t>surface </a:t>
            </a:r>
            <a:r>
              <a:rPr lang="tr-TR" sz="1400" smtClean="0"/>
              <a:t>distortion.</a:t>
            </a:r>
          </a:p>
          <a:p>
            <a:r>
              <a:rPr lang="tr-TR" sz="1400" smtClean="0"/>
              <a:t>It </a:t>
            </a:r>
            <a:r>
              <a:rPr lang="en-GB" sz="1400" smtClean="0"/>
              <a:t>creates </a:t>
            </a:r>
            <a:r>
              <a:rPr lang="en-GB" sz="1400"/>
              <a:t>an accessible workspace for operations such as </a:t>
            </a:r>
            <a:r>
              <a:rPr lang="en-GB" sz="1400"/>
              <a:t>servo </a:t>
            </a:r>
            <a:r>
              <a:rPr lang="en-GB" sz="1400" smtClean="0"/>
              <a:t>replacement</a:t>
            </a:r>
            <a:r>
              <a:rPr lang="tr-TR" sz="1400" smtClean="0"/>
              <a:t>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0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mtClean="0"/>
              <a:t>Ender 3-S1 and Prusha Slicer is chosen as printing instruments</a:t>
            </a:r>
            <a:endParaRPr lang="en-GB"/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8" b="10424"/>
          <a:stretch/>
        </p:blipFill>
        <p:spPr>
          <a:xfrm>
            <a:off x="677334" y="434446"/>
            <a:ext cx="7822232" cy="4366154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937668"/>
          </a:xfrm>
        </p:spPr>
        <p:txBody>
          <a:bodyPr>
            <a:normAutofit fontScale="92500"/>
          </a:bodyPr>
          <a:lstStyle/>
          <a:p>
            <a:r>
              <a:rPr lang="en-GB" sz="1400"/>
              <a:t>Ender 3-S1 is an open-frame </a:t>
            </a:r>
            <a:r>
              <a:rPr lang="en-GB" sz="1400"/>
              <a:t>3D </a:t>
            </a:r>
            <a:r>
              <a:rPr lang="en-GB" sz="1400" smtClean="0"/>
              <a:t>printer</a:t>
            </a:r>
            <a:r>
              <a:rPr lang="tr-TR" sz="1400" smtClean="0"/>
              <a:t> with </a:t>
            </a:r>
            <a:r>
              <a:rPr lang="tr-TR" sz="1400"/>
              <a:t>working volume </a:t>
            </a:r>
            <a:r>
              <a:rPr lang="tr-TR" sz="1400"/>
              <a:t>of </a:t>
            </a:r>
            <a:r>
              <a:rPr lang="tr-TR" sz="1400" smtClean="0"/>
              <a:t>220x220x270</a:t>
            </a:r>
            <a:r>
              <a:rPr lang="en-GB" sz="1400" smtClean="0"/>
              <a:t>, </a:t>
            </a:r>
            <a:r>
              <a:rPr lang="en-GB" sz="1400"/>
              <a:t>it is considered sufficient for production with </a:t>
            </a:r>
            <a:r>
              <a:rPr lang="en-GB" sz="1400"/>
              <a:t>pla </a:t>
            </a:r>
            <a:r>
              <a:rPr lang="en-GB" sz="1400" smtClean="0"/>
              <a:t>material</a:t>
            </a:r>
            <a:r>
              <a:rPr lang="tr-TR" sz="1400" smtClean="0"/>
              <a:t>.</a:t>
            </a:r>
            <a:endParaRPr lang="tr-TR" sz="1400" smtClean="0"/>
          </a:p>
          <a:p>
            <a:r>
              <a:rPr lang="en-GB" sz="1400" smtClean="0"/>
              <a:t>Prusha </a:t>
            </a:r>
            <a:r>
              <a:rPr lang="en-GB" sz="1400"/>
              <a:t>Slicer was preferred because of more satisfactory results in the fields of seam hiding and surface </a:t>
            </a:r>
            <a:r>
              <a:rPr lang="en-GB" sz="1400"/>
              <a:t>quality</a:t>
            </a:r>
            <a:r>
              <a:rPr lang="en-GB" sz="1400" smtClean="0"/>
              <a:t>.</a:t>
            </a:r>
            <a:r>
              <a:rPr lang="tr-TR" sz="1400" smtClean="0"/>
              <a:t> </a:t>
            </a:r>
          </a:p>
          <a:p>
            <a:endParaRPr lang="tr-TR" sz="1400" smtClean="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13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tr-TR" smtClean="0"/>
              <a:t>Printing Times of the parts</a:t>
            </a:r>
            <a:endParaRPr lang="en-GB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653717"/>
              </p:ext>
            </p:extLst>
          </p:nvPr>
        </p:nvGraphicFramePr>
        <p:xfrm>
          <a:off x="677334" y="1341120"/>
          <a:ext cx="3438524" cy="2966720"/>
        </p:xfrm>
        <a:graphic>
          <a:graphicData uri="http://schemas.openxmlformats.org/drawingml/2006/table">
            <a:tbl>
              <a:tblPr firstCol="1" la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908068814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83279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mtClean="0"/>
                        <a:t>Wing_L_P1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12h</a:t>
                      </a:r>
                      <a:r>
                        <a:rPr lang="tr-TR" baseline="0" smtClean="0"/>
                        <a:t> </a:t>
                      </a:r>
                      <a:r>
                        <a:rPr lang="tr-TR" smtClean="0"/>
                        <a:t>50min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mtClean="0"/>
                        <a:t>Wing_L_P2</a:t>
                      </a:r>
                      <a:endParaRPr lang="en-GB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12h 12min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7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mtClean="0"/>
                        <a:t>Wing_L_P3</a:t>
                      </a:r>
                      <a:endParaRPr lang="en-GB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9h 26min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8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mtClean="0"/>
                        <a:t>Wing_L_P4</a:t>
                      </a:r>
                      <a:endParaRPr lang="en-GB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7h</a:t>
                      </a:r>
                      <a:r>
                        <a:rPr lang="tr-TR" baseline="0" smtClean="0"/>
                        <a:t> 47min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8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mtClean="0"/>
                        <a:t>Winglet_L</a:t>
                      </a:r>
                      <a:endParaRPr lang="en-GB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2h 15min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9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mtClean="0"/>
                        <a:t>Aileron_L_P1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3h</a:t>
                      </a:r>
                      <a:r>
                        <a:rPr lang="tr-TR" baseline="0" smtClean="0"/>
                        <a:t> 16min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1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mtClean="0"/>
                        <a:t>Aileron_L_P2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3h 20min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7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mtClean="0"/>
                        <a:t>Total</a:t>
                      </a:r>
                      <a:r>
                        <a:rPr lang="tr-TR" baseline="0" smtClean="0"/>
                        <a:t> (x2)</a:t>
                      </a:r>
                      <a:endParaRPr lang="tr-TR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mtClean="0"/>
                        <a:t>102h 12min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76772"/>
                  </a:ext>
                </a:extLst>
              </a:tr>
            </a:tbl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3"/>
          <a:stretch/>
        </p:blipFill>
        <p:spPr>
          <a:xfrm>
            <a:off x="4194474" y="1341120"/>
            <a:ext cx="4427012" cy="46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0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2" r="18508"/>
          <a:stretch/>
        </p:blipFill>
        <p:spPr>
          <a:xfrm rot="16200000">
            <a:off x="1915408" y="-1314515"/>
            <a:ext cx="2615708" cy="544939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90619" y="1614424"/>
            <a:ext cx="3065284" cy="5449393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98564" y="5960206"/>
            <a:ext cx="529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Not </a:t>
            </a:r>
            <a:r>
              <a:rPr lang="en-GB" smtClean="0"/>
              <a:t>glued </a:t>
            </a:r>
            <a:r>
              <a:rPr lang="en-GB"/>
              <a:t>only snap joint </a:t>
            </a:r>
            <a:r>
              <a:rPr lang="en-GB"/>
              <a:t>holds </a:t>
            </a:r>
            <a:r>
              <a:rPr lang="tr-TR" smtClean="0"/>
              <a:t>them </a:t>
            </a:r>
            <a:r>
              <a:rPr lang="en-GB" smtClean="0"/>
              <a:t>together</a:t>
            </a:r>
            <a:endParaRPr lang="en-GB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7"/>
          <a:stretch/>
        </p:blipFill>
        <p:spPr>
          <a:xfrm>
            <a:off x="6052458" y="102326"/>
            <a:ext cx="3085556" cy="512064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052458" y="5340540"/>
            <a:ext cx="3085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smtClean="0"/>
              <a:t>One side of the printed </a:t>
            </a:r>
            <a:r>
              <a:rPr lang="en-GB" sz="2000" smtClean="0"/>
              <a:t>wing </a:t>
            </a:r>
            <a:r>
              <a:rPr lang="en-GB" sz="2000"/>
              <a:t>weighs </a:t>
            </a:r>
            <a:r>
              <a:rPr lang="en-GB" sz="2000"/>
              <a:t>only </a:t>
            </a:r>
            <a:r>
              <a:rPr lang="tr-TR" sz="2000" smtClean="0"/>
              <a:t>347</a:t>
            </a:r>
            <a:r>
              <a:rPr lang="en-GB" sz="2000" smtClean="0"/>
              <a:t>g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66109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296</Words>
  <Application>Microsoft Office PowerPoint</Application>
  <PresentationFormat>Geniş ekran</PresentationFormat>
  <Paragraphs>57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Vertical Take-off Landing   (VTOL)  Aircraft</vt:lpstr>
      <vt:lpstr>                                           What is VTOL? </vt:lpstr>
      <vt:lpstr>Problem Definition and Functional Requirements :</vt:lpstr>
      <vt:lpstr>Parts of the Wing Section</vt:lpstr>
      <vt:lpstr>PowerPoint Sunusu</vt:lpstr>
      <vt:lpstr>PowerPoint Sunusu</vt:lpstr>
      <vt:lpstr>Ender 3-S1 and Prusha Slicer is chosen as printing instruments</vt:lpstr>
      <vt:lpstr>Printing Times of the parts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VTOL </dc:title>
  <dc:creator>Guest User</dc:creator>
  <cp:lastModifiedBy>ronaldinho424</cp:lastModifiedBy>
  <cp:revision>34</cp:revision>
  <dcterms:created xsi:type="dcterms:W3CDTF">2024-11-18T14:49:56Z</dcterms:created>
  <dcterms:modified xsi:type="dcterms:W3CDTF">2025-05-07T18:37:05Z</dcterms:modified>
</cp:coreProperties>
</file>