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6" r:id="rId1"/>
  </p:sldMasterIdLst>
  <p:notesMasterIdLst>
    <p:notesMasterId r:id="rId30"/>
  </p:notesMasterIdLst>
  <p:sldIdLst>
    <p:sldId id="256" r:id="rId2"/>
    <p:sldId id="257" r:id="rId3"/>
    <p:sldId id="258" r:id="rId4"/>
    <p:sldId id="260" r:id="rId5"/>
    <p:sldId id="261" r:id="rId6"/>
    <p:sldId id="262" r:id="rId7"/>
    <p:sldId id="264" r:id="rId8"/>
    <p:sldId id="265" r:id="rId9"/>
    <p:sldId id="266" r:id="rId10"/>
    <p:sldId id="267" r:id="rId11"/>
    <p:sldId id="263" r:id="rId12"/>
    <p:sldId id="268" r:id="rId13"/>
    <p:sldId id="285"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S PGothic" charset="-128"/>
        <a:cs typeface="+mn-cs"/>
      </a:defRPr>
    </a:lvl1pPr>
    <a:lvl2pPr marL="457200" algn="l" rtl="0" fontAlgn="base">
      <a:spcBef>
        <a:spcPct val="0"/>
      </a:spcBef>
      <a:spcAft>
        <a:spcPct val="0"/>
      </a:spcAft>
      <a:defRPr kern="1200">
        <a:solidFill>
          <a:schemeClr val="tx1"/>
        </a:solidFill>
        <a:latin typeface="Arial" charset="0"/>
        <a:ea typeface="MS PGothic" charset="-128"/>
        <a:cs typeface="+mn-cs"/>
      </a:defRPr>
    </a:lvl2pPr>
    <a:lvl3pPr marL="914400" algn="l" rtl="0" fontAlgn="base">
      <a:spcBef>
        <a:spcPct val="0"/>
      </a:spcBef>
      <a:spcAft>
        <a:spcPct val="0"/>
      </a:spcAft>
      <a:defRPr kern="1200">
        <a:solidFill>
          <a:schemeClr val="tx1"/>
        </a:solidFill>
        <a:latin typeface="Arial" charset="0"/>
        <a:ea typeface="MS PGothic" charset="-128"/>
        <a:cs typeface="+mn-cs"/>
      </a:defRPr>
    </a:lvl3pPr>
    <a:lvl4pPr marL="1371600" algn="l" rtl="0" fontAlgn="base">
      <a:spcBef>
        <a:spcPct val="0"/>
      </a:spcBef>
      <a:spcAft>
        <a:spcPct val="0"/>
      </a:spcAft>
      <a:defRPr kern="1200">
        <a:solidFill>
          <a:schemeClr val="tx1"/>
        </a:solidFill>
        <a:latin typeface="Arial" charset="0"/>
        <a:ea typeface="MS PGothic" charset="-128"/>
        <a:cs typeface="+mn-cs"/>
      </a:defRPr>
    </a:lvl4pPr>
    <a:lvl5pPr marL="1828800" algn="l" rtl="0" fontAlgn="base">
      <a:spcBef>
        <a:spcPct val="0"/>
      </a:spcBef>
      <a:spcAft>
        <a:spcPct val="0"/>
      </a:spcAft>
      <a:defRPr kern="1200">
        <a:solidFill>
          <a:schemeClr val="tx1"/>
        </a:solidFill>
        <a:latin typeface="Arial" charset="0"/>
        <a:ea typeface="MS PGothic" charset="-128"/>
        <a:cs typeface="+mn-cs"/>
      </a:defRPr>
    </a:lvl5pPr>
    <a:lvl6pPr marL="2286000" algn="l" defTabSz="914400" rtl="0" eaLnBrk="1" latinLnBrk="0" hangingPunct="1">
      <a:defRPr kern="1200">
        <a:solidFill>
          <a:schemeClr val="tx1"/>
        </a:solidFill>
        <a:latin typeface="Arial" charset="0"/>
        <a:ea typeface="MS PGothic" charset="-128"/>
        <a:cs typeface="+mn-cs"/>
      </a:defRPr>
    </a:lvl6pPr>
    <a:lvl7pPr marL="2743200" algn="l" defTabSz="914400" rtl="0" eaLnBrk="1" latinLnBrk="0" hangingPunct="1">
      <a:defRPr kern="1200">
        <a:solidFill>
          <a:schemeClr val="tx1"/>
        </a:solidFill>
        <a:latin typeface="Arial" charset="0"/>
        <a:ea typeface="MS PGothic" charset="-128"/>
        <a:cs typeface="+mn-cs"/>
      </a:defRPr>
    </a:lvl7pPr>
    <a:lvl8pPr marL="3200400" algn="l" defTabSz="914400" rtl="0" eaLnBrk="1" latinLnBrk="0" hangingPunct="1">
      <a:defRPr kern="1200">
        <a:solidFill>
          <a:schemeClr val="tx1"/>
        </a:solidFill>
        <a:latin typeface="Arial" charset="0"/>
        <a:ea typeface="MS PGothic" charset="-128"/>
        <a:cs typeface="+mn-cs"/>
      </a:defRPr>
    </a:lvl8pPr>
    <a:lvl9pPr marL="3657600" algn="l" defTabSz="914400" rtl="0" eaLnBrk="1" latinLnBrk="0" hangingPunct="1">
      <a:defRPr kern="1200">
        <a:solidFill>
          <a:schemeClr val="tx1"/>
        </a:solidFill>
        <a:latin typeface="Arial"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6923" autoAdjust="0"/>
  </p:normalViewPr>
  <p:slideViewPr>
    <p:cSldViewPr>
      <p:cViewPr varScale="1">
        <p:scale>
          <a:sx n="52" d="100"/>
          <a:sy n="52" d="100"/>
        </p:scale>
        <p:origin x="-1684"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66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S PGothic" pitchFamily="34"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S PGothic" pitchFamily="34" charset="-128"/>
              </a:defRPr>
            </a:lvl1pPr>
          </a:lstStyle>
          <a:p>
            <a:pPr>
              <a:defRPr/>
            </a:pPr>
            <a:fld id="{9A4E96D5-5218-1D4E-8391-25D50AC01AD5}" type="datetimeFigureOut">
              <a:rPr lang="en-US"/>
              <a:pPr>
                <a:defRPr/>
              </a:pPr>
              <a:t>12/16/15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S PGothic" pitchFamily="34"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2DD5AAD-DBEB-444D-BBFB-76D531EE85EC}" type="slidenum">
              <a:rPr lang="en-US" altLang="en-US"/>
              <a:pPr/>
              <a:t>‹#›</a:t>
            </a:fld>
            <a:endParaRPr lang="en-US" altLang="en-US"/>
          </a:p>
        </p:txBody>
      </p:sp>
    </p:spTree>
    <p:extLst>
      <p:ext uri="{BB962C8B-B14F-4D97-AF65-F5344CB8AC3E}">
        <p14:creationId xmlns:p14="http://schemas.microsoft.com/office/powerpoint/2010/main" val="14115602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The terms “data” and “information” are illustrated on Page 1</a:t>
            </a:r>
            <a:r>
              <a:rPr lang="en-US" altLang="en-US" i="1">
                <a:ea typeface="MS PGothic" charset="-128"/>
              </a:rPr>
              <a:t> </a:t>
            </a:r>
            <a:r>
              <a:rPr lang="en-US" altLang="en-US">
                <a:ea typeface="MS PGothic" charset="-128"/>
              </a:rPr>
              <a:t>by the following examples:</a:t>
            </a:r>
          </a:p>
          <a:p>
            <a:pPr eaLnBrk="1" hangingPunct="1">
              <a:spcBef>
                <a:spcPct val="0"/>
              </a:spcBef>
              <a:buFontTx/>
              <a:buChar char="-"/>
            </a:pPr>
            <a:r>
              <a:rPr lang="en-US" altLang="en-US">
                <a:ea typeface="MS PGothic" charset="-128"/>
              </a:rPr>
              <a:t>Phone book lookup of the phone number for Pizza Adria</a:t>
            </a:r>
          </a:p>
          <a:p>
            <a:pPr eaLnBrk="1" hangingPunct="1">
              <a:spcBef>
                <a:spcPct val="0"/>
              </a:spcBef>
              <a:buFontTx/>
              <a:buChar char="-"/>
            </a:pPr>
            <a:r>
              <a:rPr lang="en-US" altLang="en-US">
                <a:ea typeface="MS PGothic" charset="-128"/>
              </a:rPr>
              <a:t>ZAGI Retail Company manager needing information about quarterly apparel sales</a:t>
            </a:r>
          </a:p>
          <a:p>
            <a:pPr eaLnBrk="1" hangingPunct="1">
              <a:spcBef>
                <a:spcPct val="0"/>
              </a:spcBef>
              <a:buFontTx/>
              <a:buChar char="-"/>
            </a:pPr>
            <a:endParaRPr lang="en-US" altLang="en-US">
              <a:ea typeface="MS PGothic" charset="-128"/>
            </a:endParaRPr>
          </a:p>
          <a:p>
            <a:pPr marL="0" lvl="1" eaLnBrk="1" hangingPunct="1">
              <a:spcBef>
                <a:spcPct val="0"/>
              </a:spcBef>
            </a:pPr>
            <a:r>
              <a:rPr lang="en-US" altLang="en-US">
                <a:ea typeface="MS PGothic" charset="-128"/>
              </a:rPr>
              <a:t>The terms “data” and “information” are often interchanged and used as synonyms for each other (information is simply the data that we need)</a:t>
            </a:r>
          </a:p>
          <a:p>
            <a:pPr eaLnBrk="1" hangingPunct="1">
              <a:spcBef>
                <a:spcPct val="0"/>
              </a:spcBef>
            </a:pPr>
            <a:endParaRPr lang="en-US" altLang="en-US">
              <a:ea typeface="MS PGothic" charset="-128"/>
            </a:endParaRPr>
          </a:p>
          <a:p>
            <a:pPr eaLnBrk="1" hangingPunct="1">
              <a:spcBef>
                <a:spcPct val="0"/>
              </a:spcBef>
              <a:buFontTx/>
              <a:buChar char="-"/>
            </a:pPr>
            <a:endParaRPr lang="en-US" altLang="en-US">
              <a:ea typeface="MS PGothic"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E3E7C030-1278-474D-9BAC-1548004979A9}" type="slidenum">
              <a:rPr lang="en-US" altLang="en-US">
                <a:latin typeface="Calibri" charset="0"/>
              </a:rPr>
              <a:pPr eaLnBrk="1" hangingPunct="1"/>
              <a:t>2</a:t>
            </a:fld>
            <a:endParaRPr lang="en-US" altLang="en-US">
              <a:latin typeface="Calibri" charset="0"/>
            </a:endParaRPr>
          </a:p>
        </p:txBody>
      </p:sp>
    </p:spTree>
    <p:extLst>
      <p:ext uri="{BB962C8B-B14F-4D97-AF65-F5344CB8AC3E}">
        <p14:creationId xmlns:p14="http://schemas.microsoft.com/office/powerpoint/2010/main" val="84123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The first and most critical step in the development of the database.</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33859B46-D4B4-CA41-B84A-C3EC8EBB89C0}" type="slidenum">
              <a:rPr lang="en-US" altLang="en-US">
                <a:latin typeface="Calibri" charset="0"/>
              </a:rPr>
              <a:pPr eaLnBrk="1" hangingPunct="1"/>
              <a:t>12</a:t>
            </a:fld>
            <a:endParaRPr lang="en-US" altLang="en-US">
              <a:latin typeface="Calibri" charset="0"/>
            </a:endParaRPr>
          </a:p>
        </p:txBody>
      </p:sp>
    </p:spTree>
    <p:extLst>
      <p:ext uri="{BB962C8B-B14F-4D97-AF65-F5344CB8AC3E}">
        <p14:creationId xmlns:p14="http://schemas.microsoft.com/office/powerpoint/2010/main" val="2143345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MS PGothic" charset="-128"/>
            </a:endParaRP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3EB360E4-E698-1B41-B96C-7BAF78F82D9B}" type="slidenum">
              <a:rPr lang="en-US" altLang="en-US">
                <a:latin typeface="Calibri" charset="0"/>
              </a:rPr>
              <a:pPr eaLnBrk="1" hangingPunct="1"/>
              <a:t>13</a:t>
            </a:fld>
            <a:endParaRPr lang="en-US" altLang="en-US">
              <a:latin typeface="Calibri" charset="0"/>
            </a:endParaRPr>
          </a:p>
        </p:txBody>
      </p:sp>
    </p:spTree>
    <p:extLst>
      <p:ext uri="{BB962C8B-B14F-4D97-AF65-F5344CB8AC3E}">
        <p14:creationId xmlns:p14="http://schemas.microsoft.com/office/powerpoint/2010/main" val="1310182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The discussion about iterative nature of the database requirements collection, definition, and visualization process is given on Pages 5-6.</a:t>
            </a:r>
          </a:p>
          <a:p>
            <a:pPr eaLnBrk="1" hangingPunct="1">
              <a:spcBef>
                <a:spcPct val="0"/>
              </a:spcBef>
            </a:pPr>
            <a:endParaRPr lang="en-US" altLang="en-US">
              <a:ea typeface="MS PGothic" charset="-128"/>
            </a:endParaRP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053F52D4-B7F4-F54A-81D8-F325926AF438}" type="slidenum">
              <a:rPr lang="en-US" altLang="en-US">
                <a:latin typeface="Calibri" charset="0"/>
              </a:rPr>
              <a:pPr eaLnBrk="1" hangingPunct="1"/>
              <a:t>14</a:t>
            </a:fld>
            <a:endParaRPr lang="en-US" altLang="en-US">
              <a:latin typeface="Calibri" charset="0"/>
            </a:endParaRPr>
          </a:p>
        </p:txBody>
      </p:sp>
    </p:spTree>
    <p:extLst>
      <p:ext uri="{BB962C8B-B14F-4D97-AF65-F5344CB8AC3E}">
        <p14:creationId xmlns:p14="http://schemas.microsoft.com/office/powerpoint/2010/main" val="2086285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A database has two models:</a:t>
            </a:r>
          </a:p>
          <a:p>
            <a:pPr eaLnBrk="1" hangingPunct="1">
              <a:spcBef>
                <a:spcPct val="0"/>
              </a:spcBef>
            </a:pPr>
            <a:r>
              <a:rPr lang="en-US" altLang="en-US">
                <a:ea typeface="MS PGothic" charset="-128"/>
              </a:rPr>
              <a:t>Conceptual model - created as a visualization of requirements during the requirements collection, definition, and visualization step and serves as a as a blueprint for the actual (logical) database model</a:t>
            </a:r>
          </a:p>
          <a:p>
            <a:pPr eaLnBrk="1" hangingPunct="1">
              <a:spcBef>
                <a:spcPct val="0"/>
              </a:spcBef>
            </a:pPr>
            <a:r>
              <a:rPr lang="en-US" altLang="en-US">
                <a:ea typeface="MS PGothic" charset="-128"/>
              </a:rPr>
              <a:t>Logical model - actual database model, created during the database modeling step to be used in the subsequent step of database implementation using the DBMS</a:t>
            </a:r>
          </a:p>
          <a:p>
            <a:pPr eaLnBrk="1" hangingPunct="1">
              <a:spcBef>
                <a:spcPct val="0"/>
              </a:spcBef>
            </a:pPr>
            <a:endParaRPr lang="en-US" altLang="en-US">
              <a:ea typeface="MS PGothic" charset="-128"/>
            </a:endParaRP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83C043E0-4788-5C4F-9BA5-D3F8B8E5CC2A}" type="slidenum">
              <a:rPr lang="en-US" altLang="en-US">
                <a:latin typeface="Calibri" charset="0"/>
              </a:rPr>
              <a:pPr eaLnBrk="1" hangingPunct="1"/>
              <a:t>15</a:t>
            </a:fld>
            <a:endParaRPr lang="en-US" altLang="en-US">
              <a:latin typeface="Calibri" charset="0"/>
            </a:endParaRPr>
          </a:p>
        </p:txBody>
      </p:sp>
    </p:spTree>
    <p:extLst>
      <p:ext uri="{BB962C8B-B14F-4D97-AF65-F5344CB8AC3E}">
        <p14:creationId xmlns:p14="http://schemas.microsoft.com/office/powerpoint/2010/main" val="81124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SQL  is a language used by most relational DBMS software packages.</a:t>
            </a:r>
          </a:p>
          <a:p>
            <a:pPr eaLnBrk="1" hangingPunct="1">
              <a:spcBef>
                <a:spcPct val="0"/>
              </a:spcBef>
            </a:pPr>
            <a:r>
              <a:rPr lang="en-US" altLang="en-US">
                <a:ea typeface="MS PGothic" charset="-128"/>
              </a:rPr>
              <a:t>SQL includes commands for creating, modifying and deleting database structures (these commands are used during database implementation). </a:t>
            </a:r>
          </a:p>
          <a:p>
            <a:pPr eaLnBrk="1" hangingPunct="1">
              <a:spcBef>
                <a:spcPct val="0"/>
              </a:spcBef>
            </a:pPr>
            <a:endParaRPr lang="en-US" altLang="en-US">
              <a:ea typeface="MS PGothic" charset="-128"/>
            </a:endParaRPr>
          </a:p>
          <a:p>
            <a:pPr eaLnBrk="1" hangingPunct="1">
              <a:spcBef>
                <a:spcPct val="0"/>
              </a:spcBef>
            </a:pPr>
            <a:endParaRPr lang="en-US" altLang="en-US">
              <a:ea typeface="MS PGothic" charset="-128"/>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7117F228-914C-7A40-8A2F-170A7D7720CB}" type="slidenum">
              <a:rPr lang="en-US" altLang="en-US">
                <a:latin typeface="Calibri" charset="0"/>
              </a:rPr>
              <a:pPr eaLnBrk="1" hangingPunct="1"/>
              <a:t>16</a:t>
            </a:fld>
            <a:endParaRPr lang="en-US" altLang="en-US">
              <a:latin typeface="Calibri" charset="0"/>
            </a:endParaRPr>
          </a:p>
        </p:txBody>
      </p:sp>
    </p:spTree>
    <p:extLst>
      <p:ext uri="{BB962C8B-B14F-4D97-AF65-F5344CB8AC3E}">
        <p14:creationId xmlns:p14="http://schemas.microsoft.com/office/powerpoint/2010/main" val="1954267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The design and creation of front-end applications can commence and proceed in parallel with database implementation (as shown in Figure 5.1).  The actual creation of a front-end application involves connecting it to the database.  Connecting front-end application to the database can only be done once the database is implemented.</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217D4428-915F-294F-B86A-9D014E61B1E8}" type="slidenum">
              <a:rPr lang="en-US" altLang="en-US">
                <a:latin typeface="Calibri" charset="0"/>
              </a:rPr>
              <a:pPr eaLnBrk="1" hangingPunct="1"/>
              <a:t>17</a:t>
            </a:fld>
            <a:endParaRPr lang="en-US" altLang="en-US">
              <a:latin typeface="Calibri" charset="0"/>
            </a:endParaRPr>
          </a:p>
        </p:txBody>
      </p:sp>
    </p:spTree>
    <p:extLst>
      <p:ext uri="{BB962C8B-B14F-4D97-AF65-F5344CB8AC3E}">
        <p14:creationId xmlns:p14="http://schemas.microsoft.com/office/powerpoint/2010/main" val="176509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Typically, database deployment also involves populating the implemented database with the initial set of data.</a:t>
            </a: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F060E257-26CF-B34C-80AB-55ED45FD0C8E}" type="slidenum">
              <a:rPr lang="en-US" altLang="en-US">
                <a:latin typeface="Calibri" charset="0"/>
              </a:rPr>
              <a:pPr eaLnBrk="1" hangingPunct="1"/>
              <a:t>18</a:t>
            </a:fld>
            <a:endParaRPr lang="en-US" altLang="en-US">
              <a:latin typeface="Calibri" charset="0"/>
            </a:endParaRPr>
          </a:p>
        </p:txBody>
      </p:sp>
    </p:spTree>
    <p:extLst>
      <p:ext uri="{BB962C8B-B14F-4D97-AF65-F5344CB8AC3E}">
        <p14:creationId xmlns:p14="http://schemas.microsoft.com/office/powerpoint/2010/main" val="579455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The database system can be used indirectly, via the front-end applications, or directly via the DBMS.</a:t>
            </a:r>
          </a:p>
          <a:p>
            <a:pPr eaLnBrk="1" hangingPunct="1">
              <a:spcBef>
                <a:spcPct val="0"/>
              </a:spcBef>
            </a:pPr>
            <a:r>
              <a:rPr lang="en-US" altLang="en-US">
                <a:ea typeface="MS PGothic" charset="-128"/>
              </a:rPr>
              <a:t>SQL includes commands for insertion, modification, deletion and retrieval of the data.  These commands can be issued by front-end applications (indirect use), or directly by the end-users themselves (direct use)</a:t>
            </a:r>
          </a:p>
          <a:p>
            <a:pPr eaLnBrk="1" hangingPunct="1">
              <a:spcBef>
                <a:spcPct val="0"/>
              </a:spcBef>
            </a:pPr>
            <a:endParaRPr lang="en-US" altLang="en-US">
              <a:ea typeface="MS PGothic" charset="-128"/>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B5273880-E051-974F-8FFE-F5FE71686DE9}" type="slidenum">
              <a:rPr lang="en-US" altLang="en-US">
                <a:latin typeface="Calibri" charset="0"/>
              </a:rPr>
              <a:pPr eaLnBrk="1" hangingPunct="1"/>
              <a:t>19</a:t>
            </a:fld>
            <a:endParaRPr lang="en-US" altLang="en-US">
              <a:latin typeface="Calibri" charset="0"/>
            </a:endParaRPr>
          </a:p>
        </p:txBody>
      </p:sp>
    </p:spTree>
    <p:extLst>
      <p:ext uri="{BB962C8B-B14F-4D97-AF65-F5344CB8AC3E}">
        <p14:creationId xmlns:p14="http://schemas.microsoft.com/office/powerpoint/2010/main" val="71123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MS PGothic" charset="-128"/>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3E114946-F505-C845-9819-0826B8D6696C}" type="slidenum">
              <a:rPr lang="en-US" altLang="en-US">
                <a:latin typeface="Calibri" charset="0"/>
              </a:rPr>
              <a:pPr eaLnBrk="1" hangingPunct="1"/>
              <a:t>20</a:t>
            </a:fld>
            <a:endParaRPr lang="en-US" altLang="en-US">
              <a:latin typeface="Calibri" charset="0"/>
            </a:endParaRPr>
          </a:p>
        </p:txBody>
      </p:sp>
    </p:spTree>
    <p:extLst>
      <p:ext uri="{BB962C8B-B14F-4D97-AF65-F5344CB8AC3E}">
        <p14:creationId xmlns:p14="http://schemas.microsoft.com/office/powerpoint/2010/main" val="1368714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In most cases, after a certain period of use, the need for modifications and expansion of the existing database system becomes apparent, and the development of a new version of the existing database system is initiated.</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7D5ABC59-7F37-BA43-A62D-1B1523B8F778}" type="slidenum">
              <a:rPr lang="en-US" altLang="en-US">
                <a:latin typeface="Calibri" charset="0"/>
              </a:rPr>
              <a:pPr eaLnBrk="1" hangingPunct="1"/>
              <a:t>21</a:t>
            </a:fld>
            <a:endParaRPr lang="en-US" altLang="en-US">
              <a:latin typeface="Calibri" charset="0"/>
            </a:endParaRPr>
          </a:p>
        </p:txBody>
      </p:sp>
    </p:spTree>
    <p:extLst>
      <p:ext uri="{BB962C8B-B14F-4D97-AF65-F5344CB8AC3E}">
        <p14:creationId xmlns:p14="http://schemas.microsoft.com/office/powerpoint/2010/main" val="14315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MS PGothic" charset="-128"/>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34DBB081-2B98-D64F-BE5A-FA7EC26AD180}" type="slidenum">
              <a:rPr lang="en-US" altLang="en-US">
                <a:latin typeface="Calibri" charset="0"/>
              </a:rPr>
              <a:pPr eaLnBrk="1" hangingPunct="1"/>
              <a:t>3</a:t>
            </a:fld>
            <a:endParaRPr lang="en-US" altLang="en-US">
              <a:latin typeface="Calibri" charset="0"/>
            </a:endParaRPr>
          </a:p>
        </p:txBody>
      </p:sp>
    </p:spTree>
    <p:extLst>
      <p:ext uri="{BB962C8B-B14F-4D97-AF65-F5344CB8AC3E}">
        <p14:creationId xmlns:p14="http://schemas.microsoft.com/office/powerpoint/2010/main" val="1831243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The difference between developing the initial and subsequent versions of the database is discussed on Page 8.</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51ED276F-2835-AA45-87AC-56F7EB482A20}" type="slidenum">
              <a:rPr lang="en-US" altLang="en-US">
                <a:latin typeface="Calibri" charset="0"/>
              </a:rPr>
              <a:pPr eaLnBrk="1" hangingPunct="1"/>
              <a:t>22</a:t>
            </a:fld>
            <a:endParaRPr lang="en-US" altLang="en-US">
              <a:latin typeface="Calibri" charset="0"/>
            </a:endParaRPr>
          </a:p>
        </p:txBody>
      </p:sp>
    </p:spTree>
    <p:extLst>
      <p:ext uri="{BB962C8B-B14F-4D97-AF65-F5344CB8AC3E}">
        <p14:creationId xmlns:p14="http://schemas.microsoft.com/office/powerpoint/2010/main" val="791509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The difference in the scope of databases is reflected in the size, complexity and cost in time and resources required for each of the steps.</a:t>
            </a:r>
          </a:p>
          <a:p>
            <a:pPr eaLnBrk="1" hangingPunct="1">
              <a:spcBef>
                <a:spcPct val="0"/>
              </a:spcBef>
            </a:pPr>
            <a:endParaRPr lang="en-US" altLang="en-US">
              <a:ea typeface="MS PGothic" charset="-128"/>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EEDDA49D-15A6-634E-84F0-2E3C0F37AE25}" type="slidenum">
              <a:rPr lang="en-US" altLang="en-US">
                <a:latin typeface="Calibri" charset="0"/>
              </a:rPr>
              <a:pPr eaLnBrk="1" hangingPunct="1"/>
              <a:t>23</a:t>
            </a:fld>
            <a:endParaRPr lang="en-US" altLang="en-US">
              <a:latin typeface="Calibri" charset="0"/>
            </a:endParaRPr>
          </a:p>
        </p:txBody>
      </p:sp>
    </p:spTree>
    <p:extLst>
      <p:ext uri="{BB962C8B-B14F-4D97-AF65-F5344CB8AC3E}">
        <p14:creationId xmlns:p14="http://schemas.microsoft.com/office/powerpoint/2010/main" val="1379078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It is not uncommon for the same people to perform more than one of these roles. In fact (especially in smaller companies and organizations), the same people may be in charge of all aspects of the database system, including the design, implementation, administration, and maintenance.</a:t>
            </a:r>
          </a:p>
          <a:p>
            <a:pPr eaLnBrk="1" hangingPunct="1">
              <a:spcBef>
                <a:spcPct val="0"/>
              </a:spcBef>
            </a:pPr>
            <a:endParaRPr lang="en-US" altLang="en-US">
              <a:ea typeface="MS PGothic" charset="-128"/>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3F07EA2A-3A95-B241-B83A-59086F8B9939}" type="slidenum">
              <a:rPr lang="en-US" altLang="en-US">
                <a:latin typeface="Calibri" charset="0"/>
              </a:rPr>
              <a:pPr eaLnBrk="1" hangingPunct="1"/>
              <a:t>24</a:t>
            </a:fld>
            <a:endParaRPr lang="en-US" altLang="en-US">
              <a:latin typeface="Calibri" charset="0"/>
            </a:endParaRPr>
          </a:p>
        </p:txBody>
      </p:sp>
    </p:spTree>
    <p:extLst>
      <p:ext uri="{BB962C8B-B14F-4D97-AF65-F5344CB8AC3E}">
        <p14:creationId xmlns:p14="http://schemas.microsoft.com/office/powerpoint/2010/main" val="384860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MS PGothic" charset="-128"/>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839DC2A7-771F-D94C-BABB-7877092171AD}" type="slidenum">
              <a:rPr lang="en-US" altLang="en-US">
                <a:latin typeface="Calibri" charset="0"/>
              </a:rPr>
              <a:pPr eaLnBrk="1" hangingPunct="1"/>
              <a:t>25</a:t>
            </a:fld>
            <a:endParaRPr lang="en-US" altLang="en-US">
              <a:latin typeface="Calibri" charset="0"/>
            </a:endParaRPr>
          </a:p>
        </p:txBody>
      </p:sp>
    </p:spTree>
    <p:extLst>
      <p:ext uri="{BB962C8B-B14F-4D97-AF65-F5344CB8AC3E}">
        <p14:creationId xmlns:p14="http://schemas.microsoft.com/office/powerpoint/2010/main" val="122821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MS PGothic" charset="-128"/>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41FD772B-C1F8-4A4F-9664-BDCEEC3BFFEB}" type="slidenum">
              <a:rPr lang="en-US" altLang="en-US">
                <a:latin typeface="Calibri" charset="0"/>
              </a:rPr>
              <a:pPr eaLnBrk="1" hangingPunct="1"/>
              <a:t>26</a:t>
            </a:fld>
            <a:endParaRPr lang="en-US" altLang="en-US">
              <a:latin typeface="Calibri" charset="0"/>
            </a:endParaRPr>
          </a:p>
        </p:txBody>
      </p:sp>
    </p:spTree>
    <p:extLst>
      <p:ext uri="{BB962C8B-B14F-4D97-AF65-F5344CB8AC3E}">
        <p14:creationId xmlns:p14="http://schemas.microsoft.com/office/powerpoint/2010/main" val="528829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Arguably, database end users are the most important category of people involved with database systems. They are the reason for the existence of database systems. The quality of a database system is measured by how quickly and easily it can provide the accurate and complete information needed by its end users.</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BC549314-DB4B-8B4D-AD19-B341469E39DE}" type="slidenum">
              <a:rPr lang="en-US" altLang="en-US">
                <a:latin typeface="Calibri" charset="0"/>
              </a:rPr>
              <a:pPr eaLnBrk="1" hangingPunct="1"/>
              <a:t>27</a:t>
            </a:fld>
            <a:endParaRPr lang="en-US" altLang="en-US">
              <a:latin typeface="Calibri" charset="0"/>
            </a:endParaRPr>
          </a:p>
        </p:txBody>
      </p:sp>
    </p:spTree>
    <p:extLst>
      <p:ext uri="{BB962C8B-B14F-4D97-AF65-F5344CB8AC3E}">
        <p14:creationId xmlns:p14="http://schemas.microsoft.com/office/powerpoint/2010/main" val="1751638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Examples of operational information, operational procedures and processes, analytical information, and analytical tasks are given on Page 10.</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FA3802ED-25DE-4443-8A47-F73D76427368}" type="slidenum">
              <a:rPr lang="en-US" altLang="en-US">
                <a:latin typeface="Calibri" charset="0"/>
              </a:rPr>
              <a:pPr eaLnBrk="1" hangingPunct="1"/>
              <a:t>28</a:t>
            </a:fld>
            <a:endParaRPr lang="en-US" altLang="en-US">
              <a:latin typeface="Calibri" charset="0"/>
            </a:endParaRPr>
          </a:p>
        </p:txBody>
      </p:sp>
    </p:spTree>
    <p:extLst>
      <p:ext uri="{BB962C8B-B14F-4D97-AF65-F5344CB8AC3E}">
        <p14:creationId xmlns:p14="http://schemas.microsoft.com/office/powerpoint/2010/main" val="2078486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MS PGothic" charset="-128"/>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43EC4776-8D2F-DB48-801B-A336FEAD0C9D}" type="slidenum">
              <a:rPr lang="en-US" altLang="en-US">
                <a:latin typeface="Calibri" charset="0"/>
              </a:rPr>
              <a:pPr eaLnBrk="1" hangingPunct="1"/>
              <a:t>4</a:t>
            </a:fld>
            <a:endParaRPr lang="en-US" altLang="en-US">
              <a:latin typeface="Calibri" charset="0"/>
            </a:endParaRPr>
          </a:p>
        </p:txBody>
      </p:sp>
    </p:spTree>
    <p:extLst>
      <p:ext uri="{BB962C8B-B14F-4D97-AF65-F5344CB8AC3E}">
        <p14:creationId xmlns:p14="http://schemas.microsoft.com/office/powerpoint/2010/main" val="2121157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MS PGothic" charset="-128"/>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4B069A2D-5B8F-3F44-A85C-580168F345F0}" type="slidenum">
              <a:rPr lang="en-US" altLang="en-US">
                <a:latin typeface="Calibri" charset="0"/>
              </a:rPr>
              <a:pPr eaLnBrk="1" hangingPunct="1"/>
              <a:t>5</a:t>
            </a:fld>
            <a:endParaRPr lang="en-US" altLang="en-US">
              <a:latin typeface="Calibri" charset="0"/>
            </a:endParaRPr>
          </a:p>
        </p:txBody>
      </p:sp>
    </p:spTree>
    <p:extLst>
      <p:ext uri="{BB962C8B-B14F-4D97-AF65-F5344CB8AC3E}">
        <p14:creationId xmlns:p14="http://schemas.microsoft.com/office/powerpoint/2010/main" val="206823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MS PGothic" charset="-128"/>
            </a:endParaRP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439609A6-06BB-7C40-9852-31BCD2FB8DAC}" type="slidenum">
              <a:rPr lang="en-US" altLang="en-US">
                <a:latin typeface="Calibri" charset="0"/>
              </a:rPr>
              <a:pPr eaLnBrk="1" hangingPunct="1"/>
              <a:t>6</a:t>
            </a:fld>
            <a:endParaRPr lang="en-US" altLang="en-US">
              <a:latin typeface="Calibri" charset="0"/>
            </a:endParaRPr>
          </a:p>
        </p:txBody>
      </p:sp>
    </p:spTree>
    <p:extLst>
      <p:ext uri="{BB962C8B-B14F-4D97-AF65-F5344CB8AC3E}">
        <p14:creationId xmlns:p14="http://schemas.microsoft.com/office/powerpoint/2010/main" val="164883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A comparison of the relationship between a DBMS and a database with the relationship between the presentation software (such as MS PowerPoint) and a presentation, is given on Pages 2-3.</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D1F6EBD5-BFC5-4641-895B-30C1984A6B87}" type="slidenum">
              <a:rPr lang="en-US" altLang="en-US">
                <a:latin typeface="Calibri" charset="0"/>
              </a:rPr>
              <a:pPr eaLnBrk="1" hangingPunct="1"/>
              <a:t>7</a:t>
            </a:fld>
            <a:endParaRPr lang="en-US" altLang="en-US">
              <a:latin typeface="Calibri" charset="0"/>
            </a:endParaRPr>
          </a:p>
        </p:txBody>
      </p:sp>
    </p:spTree>
    <p:extLst>
      <p:ext uri="{BB962C8B-B14F-4D97-AF65-F5344CB8AC3E}">
        <p14:creationId xmlns:p14="http://schemas.microsoft.com/office/powerpoint/2010/main" val="76269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MS PGothic" charset="-128"/>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0D6C4A0B-7129-BD47-8C0C-5D55B72228AC}" type="slidenum">
              <a:rPr lang="en-US" altLang="en-US">
                <a:latin typeface="Calibri" charset="0"/>
              </a:rPr>
              <a:pPr eaLnBrk="1" hangingPunct="1"/>
              <a:t>8</a:t>
            </a:fld>
            <a:endParaRPr lang="en-US" altLang="en-US">
              <a:latin typeface="Calibri" charset="0"/>
            </a:endParaRPr>
          </a:p>
        </p:txBody>
      </p:sp>
    </p:spTree>
    <p:extLst>
      <p:ext uri="{BB962C8B-B14F-4D97-AF65-F5344CB8AC3E}">
        <p14:creationId xmlns:p14="http://schemas.microsoft.com/office/powerpoint/2010/main" val="280858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An example of an ATM user interacting with the DBMS by using a front-end application is described on Page 3.</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71D3D95A-7843-0149-A1A3-6A753B9EB190}" type="slidenum">
              <a:rPr lang="en-US" altLang="en-US">
                <a:latin typeface="Calibri" charset="0"/>
              </a:rPr>
              <a:pPr eaLnBrk="1" hangingPunct="1"/>
              <a:t>9</a:t>
            </a:fld>
            <a:endParaRPr lang="en-US" altLang="en-US">
              <a:latin typeface="Calibri" charset="0"/>
            </a:endParaRPr>
          </a:p>
        </p:txBody>
      </p:sp>
    </p:spTree>
    <p:extLst>
      <p:ext uri="{BB962C8B-B14F-4D97-AF65-F5344CB8AC3E}">
        <p14:creationId xmlns:p14="http://schemas.microsoft.com/office/powerpoint/2010/main" val="21709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MS PGothic" charset="-128"/>
              </a:rPr>
              <a:t>The discussion of indirect and direct interaction is given on Pages 3-4.</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5C25617D-71F7-8C44-A18B-F1CE55F5BD53}" type="slidenum">
              <a:rPr lang="en-US" altLang="en-US">
                <a:latin typeface="Calibri" charset="0"/>
              </a:rPr>
              <a:pPr eaLnBrk="1" hangingPunct="1"/>
              <a:t>10</a:t>
            </a:fld>
            <a:endParaRPr lang="en-US" altLang="en-US">
              <a:latin typeface="Calibri" charset="0"/>
            </a:endParaRPr>
          </a:p>
        </p:txBody>
      </p:sp>
    </p:spTree>
    <p:extLst>
      <p:ext uri="{BB962C8B-B14F-4D97-AF65-F5344CB8AC3E}">
        <p14:creationId xmlns:p14="http://schemas.microsoft.com/office/powerpoint/2010/main" val="18948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a:defRPr/>
            </a:pPr>
            <a:endParaRPr lang="en-US" smtClean="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Title 3"/>
          <p:cNvSpPr>
            <a:spLocks noGrp="1"/>
          </p:cNvSpPr>
          <p:nvPr>
            <p:ph type="title"/>
          </p:nvPr>
        </p:nvSpPr>
        <p:spPr/>
        <p:txBody>
          <a:bodyPr/>
          <a:lstStyle>
            <a:lvl1pPr>
              <a:defRPr kumimoji="0" lang="en-US" sz="3200" kern="1200" cap="all" baseline="0" dirty="0">
                <a:solidFill>
                  <a:schemeClr val="tx2"/>
                </a:soli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83643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5" name="Slide Number Placeholder 15"/>
          <p:cNvSpPr>
            <a:spLocks noGrp="1"/>
          </p:cNvSpPr>
          <p:nvPr>
            <p:ph type="sldNum" sz="quarter" idx="11"/>
          </p:nvPr>
        </p:nvSpPr>
        <p:spPr/>
        <p:txBody>
          <a:bodyPr/>
          <a:lstStyle>
            <a:lvl1pPr>
              <a:defRPr/>
            </a:lvl1pPr>
          </a:lstStyle>
          <a:p>
            <a:r>
              <a:rPr lang="en-US" altLang="en-US"/>
              <a:t>Chapter 1 – Slide  </a:t>
            </a:r>
            <a:fld id="{F02B658D-DBB8-B244-AF55-57A61648D97D}" type="slidenum">
              <a:rPr lang="en-US" altLang="en-US" b="1"/>
              <a:pPr/>
              <a:t>‹#›</a:t>
            </a:fld>
            <a:endParaRPr lang="en-US" altLang="en-US" b="1"/>
          </a:p>
        </p:txBody>
      </p:sp>
    </p:spTree>
    <p:extLst>
      <p:ext uri="{BB962C8B-B14F-4D97-AF65-F5344CB8AC3E}">
        <p14:creationId xmlns:p14="http://schemas.microsoft.com/office/powerpoint/2010/main" val="1080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smtClean="0"/>
              <a:t>Click to edit Master title style</a:t>
            </a:r>
            <a:endParaRPr lang="en-US" dirty="0"/>
          </a:p>
        </p:txBody>
      </p:sp>
      <p:sp>
        <p:nvSpPr>
          <p:cNvPr id="3"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4" name="Slide Number Placeholder 15"/>
          <p:cNvSpPr>
            <a:spLocks noGrp="1"/>
          </p:cNvSpPr>
          <p:nvPr>
            <p:ph type="sldNum" sz="quarter" idx="11"/>
          </p:nvPr>
        </p:nvSpPr>
        <p:spPr/>
        <p:txBody>
          <a:bodyPr/>
          <a:lstStyle>
            <a:lvl1pPr>
              <a:defRPr/>
            </a:lvl1pPr>
          </a:lstStyle>
          <a:p>
            <a:r>
              <a:rPr lang="en-US" altLang="en-US"/>
              <a:t>Chapter 1 – Slide  </a:t>
            </a:r>
            <a:fld id="{29600E33-8E23-694D-AE04-F0A3505768B8}" type="slidenum">
              <a:rPr lang="en-US" altLang="en-US" b="1"/>
              <a:pPr/>
              <a:t>‹#›</a:t>
            </a:fld>
            <a:endParaRPr lang="en-US" altLang="en-US" b="1"/>
          </a:p>
        </p:txBody>
      </p:sp>
    </p:spTree>
    <p:extLst>
      <p:ext uri="{BB962C8B-B14F-4D97-AF65-F5344CB8AC3E}">
        <p14:creationId xmlns:p14="http://schemas.microsoft.com/office/powerpoint/2010/main" val="127662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3" name="Slide Number Placeholder 15"/>
          <p:cNvSpPr>
            <a:spLocks noGrp="1"/>
          </p:cNvSpPr>
          <p:nvPr>
            <p:ph type="sldNum" sz="quarter" idx="11"/>
          </p:nvPr>
        </p:nvSpPr>
        <p:spPr/>
        <p:txBody>
          <a:bodyPr/>
          <a:lstStyle>
            <a:lvl1pPr>
              <a:defRPr/>
            </a:lvl1pPr>
          </a:lstStyle>
          <a:p>
            <a:r>
              <a:rPr lang="en-US" altLang="en-US"/>
              <a:t>Chapter 1 – Slide  </a:t>
            </a:r>
            <a:fld id="{24687F72-9E51-8247-B40F-B19C30DD1F5C}" type="slidenum">
              <a:rPr lang="en-US" altLang="en-US" b="1"/>
              <a:pPr/>
              <a:t>‹#›</a:t>
            </a:fld>
            <a:endParaRPr lang="en-US" altLang="en-US" b="1"/>
          </a:p>
        </p:txBody>
      </p:sp>
    </p:spTree>
    <p:extLst>
      <p:ext uri="{BB962C8B-B14F-4D97-AF65-F5344CB8AC3E}">
        <p14:creationId xmlns:p14="http://schemas.microsoft.com/office/powerpoint/2010/main" val="696669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5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a:defRPr/>
            </a:pPr>
            <a:endParaRPr lang="en-US" smtClean="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Title Placeholder 9"/>
          <p:cNvSpPr>
            <a:spLocks noGrp="1"/>
          </p:cNvSpPr>
          <p:nvPr>
            <p:ph type="title"/>
          </p:nvPr>
        </p:nvSpPr>
        <p:spPr>
          <a:xfrm>
            <a:off x="304800" y="457200"/>
            <a:ext cx="8686800" cy="838200"/>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a:defRPr/>
            </a:pPr>
            <a:endParaRPr lang="en-US" smtClean="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a:defRPr/>
            </a:pPr>
            <a:endParaRPr lang="en-US" smtClean="0"/>
          </a:p>
        </p:txBody>
      </p:sp>
      <p:sp>
        <p:nvSpPr>
          <p:cNvPr id="13" name="Footer Placeholder 18"/>
          <p:cNvSpPr>
            <a:spLocks noGrp="1"/>
          </p:cNvSpPr>
          <p:nvPr>
            <p:ph type="ftr" sz="quarter" idx="3"/>
          </p:nvPr>
        </p:nvSpPr>
        <p:spPr>
          <a:xfrm>
            <a:off x="0" y="6629400"/>
            <a:ext cx="3810000" cy="228600"/>
          </a:xfrm>
          <a:prstGeom prst="rect">
            <a:avLst/>
          </a:prstGeom>
        </p:spPr>
        <p:txBody>
          <a:bodyPr vert="horz" wrap="square" lIns="91440" tIns="45720" rIns="91440" bIns="45720" numCol="1" anchor="t" anchorCtr="0" compatLnSpc="1">
            <a:prstTxWarp prst="textNoShape">
              <a:avLst/>
            </a:prstTxWarp>
          </a:bodyPr>
          <a:lstStyle>
            <a:lvl1pPr>
              <a:defRPr sz="1000" i="1">
                <a:latin typeface="Franklin Gothic Book" pitchFamily="34" charset="0"/>
                <a:ea typeface="MS PGothic" pitchFamily="34" charset="-128"/>
              </a:defRPr>
            </a:lvl1pPr>
          </a:lstStyle>
          <a:p>
            <a:pPr>
              <a:defRPr/>
            </a:pPr>
            <a:r>
              <a:rPr lang="en-US"/>
              <a:t>Jukić, Vrbsky, Nestorov – Database Systems </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a:defRPr sz="900">
                <a:latin typeface="Franklin Gothic Book" charset="0"/>
              </a:defRPr>
            </a:lvl1pPr>
          </a:lstStyle>
          <a:p>
            <a:r>
              <a:rPr lang="en-US" altLang="en-US"/>
              <a:t>Chapter 1 – Slide  </a:t>
            </a:r>
            <a:fld id="{67914C3F-078D-0249-8ACA-46999AB98600}" type="slidenum">
              <a:rPr lang="en-US" altLang="en-US" b="1"/>
              <a:pPr/>
              <a:t>‹#›</a:t>
            </a:fld>
            <a:endParaRPr lang="en-US" altLang="en-US" b="1"/>
          </a:p>
        </p:txBody>
      </p:sp>
      <p:sp>
        <p:nvSpPr>
          <p:cNvPr id="14" name="Footer Placeholder 3"/>
          <p:cNvSpPr txBox="1">
            <a:spLocks/>
          </p:cNvSpPr>
          <p:nvPr userDrawn="1"/>
        </p:nvSpPr>
        <p:spPr>
          <a:xfrm>
            <a:off x="3657600" y="6629400"/>
            <a:ext cx="2590800" cy="228600"/>
          </a:xfrm>
          <a:prstGeom prst="rect">
            <a:avLst/>
          </a:prstGeom>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a:defRPr/>
            </a:pPr>
            <a:r>
              <a:rPr lang="en-US" sz="1000" smtClean="0"/>
              <a:t>Copyright (c) 2014 Pearson Education, Inc</a:t>
            </a:r>
            <a:r>
              <a:rPr lang="en-US" sz="1000" i="1" smtClean="0"/>
              <a:t>.</a:t>
            </a:r>
          </a:p>
        </p:txBody>
      </p:sp>
    </p:spTree>
  </p:cSld>
  <p:clrMap bg1="lt1" tx1="dk1" bg2="lt2" tx2="dk2" accent1="accent1" accent2="accent2" accent3="accent3" accent4="accent4" accent5="accent5" accent6="accent6" hlink="hlink" folHlink="folHlink"/>
  <p:sldLayoutIdLst>
    <p:sldLayoutId id="2147483671" r:id="rId1"/>
    <p:sldLayoutId id="2147483668" r:id="rId2"/>
    <p:sldLayoutId id="2147483669" r:id="rId3"/>
    <p:sldLayoutId id="2147483670" r:id="rId4"/>
  </p:sldLayoutIdLst>
  <p:hf hdr="0" dt="0"/>
  <p:txStyles>
    <p:titleStyle>
      <a:lvl1pPr algn="l" rtl="0" eaLnBrk="0" fontAlgn="base" hangingPunct="0">
        <a:spcBef>
          <a:spcPct val="0"/>
        </a:spcBef>
        <a:spcAft>
          <a:spcPct val="0"/>
        </a:spcAft>
        <a:defRPr lang="en-US" sz="3200" kern="1200" cap="all" dirty="0">
          <a:solidFill>
            <a:schemeClr val="tx2"/>
          </a:solidFill>
          <a:latin typeface="+mj-lt"/>
          <a:ea typeface="MS PGothic" pitchFamily="34" charset="-128"/>
          <a:cs typeface="+mj-cs"/>
        </a:defRPr>
      </a:lvl1pPr>
      <a:lvl2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2pPr>
      <a:lvl3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3pPr>
      <a:lvl4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4pPr>
      <a:lvl5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5pPr>
      <a:lvl6pPr marL="457200" algn="l" rtl="0" fontAlgn="base">
        <a:spcBef>
          <a:spcPct val="0"/>
        </a:spcBef>
        <a:spcAft>
          <a:spcPct val="0"/>
        </a:spcAft>
        <a:defRPr sz="3200">
          <a:solidFill>
            <a:schemeClr val="tx2"/>
          </a:solidFill>
          <a:latin typeface="Franklin Gothic Medium" pitchFamily="34" charset="0"/>
          <a:ea typeface="MS PGothic" pitchFamily="34" charset="-128"/>
        </a:defRPr>
      </a:lvl6pPr>
      <a:lvl7pPr marL="914400" algn="l" rtl="0" fontAlgn="base">
        <a:spcBef>
          <a:spcPct val="0"/>
        </a:spcBef>
        <a:spcAft>
          <a:spcPct val="0"/>
        </a:spcAft>
        <a:defRPr sz="3200">
          <a:solidFill>
            <a:schemeClr val="tx2"/>
          </a:solidFill>
          <a:latin typeface="Franklin Gothic Medium" pitchFamily="34" charset="0"/>
          <a:ea typeface="MS PGothic" pitchFamily="34" charset="-128"/>
        </a:defRPr>
      </a:lvl7pPr>
      <a:lvl8pPr marL="1371600" algn="l" rtl="0" fontAlgn="base">
        <a:spcBef>
          <a:spcPct val="0"/>
        </a:spcBef>
        <a:spcAft>
          <a:spcPct val="0"/>
        </a:spcAft>
        <a:defRPr sz="3200">
          <a:solidFill>
            <a:schemeClr val="tx2"/>
          </a:solidFill>
          <a:latin typeface="Franklin Gothic Medium" pitchFamily="34" charset="0"/>
          <a:ea typeface="MS PGothic" pitchFamily="34" charset="-128"/>
        </a:defRPr>
      </a:lvl8pPr>
      <a:lvl9pPr marL="1828800" algn="l" rtl="0" fontAlgn="base">
        <a:spcBef>
          <a:spcPct val="0"/>
        </a:spcBef>
        <a:spcAft>
          <a:spcPct val="0"/>
        </a:spcAft>
        <a:defRPr sz="3200">
          <a:solidFill>
            <a:schemeClr val="tx2"/>
          </a:solidFill>
          <a:latin typeface="Franklin Gothic Medium" pitchFamily="34" charset="0"/>
          <a:ea typeface="MS PGothic" pitchFamily="34" charset="-128"/>
        </a:defRPr>
      </a:lvl9pPr>
    </p:titleStyle>
    <p:bodyStyle>
      <a:lvl1pPr marL="342900" indent="-342900" algn="l" rtl="0" eaLnBrk="0" fontAlgn="base" hangingPunct="0">
        <a:spcBef>
          <a:spcPct val="20000"/>
        </a:spcBef>
        <a:spcAft>
          <a:spcPct val="0"/>
        </a:spcAft>
        <a:buClr>
          <a:schemeClr val="accent1"/>
        </a:buClr>
        <a:buSzPct val="70000"/>
        <a:buFont typeface="Wingdings 2" charset="2"/>
        <a:buChar char=""/>
        <a:defRPr lang="en-US" sz="2400" kern="1200" dirty="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0000"/>
        <a:buFont typeface="Wingdings 2" charset="2"/>
        <a:buChar char=""/>
        <a:defRPr lang="en-US" sz="2000" kern="1200" dirty="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
          <a:schemeClr val="accent1"/>
        </a:buClr>
        <a:buSzPct val="70000"/>
        <a:buFont typeface="Wingdings 2" charset="2"/>
        <a:buChar char=""/>
        <a:defRPr lang="en-US" kern="1200" dirty="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
          <a:schemeClr val="accent1"/>
        </a:buClr>
        <a:buSzPct val="70000"/>
        <a:buFont typeface="Wingdings 2" charset="2"/>
        <a:buChar char=""/>
        <a:defRPr lang="en-US" sz="1600" kern="1200" dirty="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
          <a:schemeClr val="accent1"/>
        </a:buClr>
        <a:buSzPct val="60000"/>
        <a:buFont typeface="Wingdings 2" charset="2"/>
        <a:buChar char=""/>
        <a:defRPr lang="en-US" sz="1400" kern="1200" dirty="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853411"/>
            <a:ext cx="8458200" cy="1222375"/>
          </a:xfrm>
        </p:spPr>
        <p:txBody>
          <a:bodyPr/>
          <a:lstStyle/>
          <a:p>
            <a:pPr eaLnBrk="1" fontAlgn="auto" hangingPunct="1">
              <a:spcAft>
                <a:spcPts val="0"/>
              </a:spcAft>
              <a:defRPr/>
            </a:pPr>
            <a:r>
              <a:rPr smtClean="0">
                <a:effectLst>
                  <a:reflection endPos="0" dir="5400000" sy="-90000" algn="bl" rotWithShape="0"/>
                </a:effectLst>
              </a:rPr>
              <a:t>CHAPTER 1 - </a:t>
            </a:r>
            <a:r>
              <a:rPr cap="none" smtClean="0">
                <a:effectLst>
                  <a:reflection endPos="0" dir="5400000" sy="-90000" algn="bl" rotWithShape="0"/>
                </a:effectLst>
              </a:rPr>
              <a:t>Introduction</a:t>
            </a:r>
            <a:endParaRPr cap="none">
              <a:effectLst>
                <a:reflection endPos="0" dir="5400000" sy="-90000" algn="bl" rotWithShape="0"/>
              </a:effectLst>
            </a:endParaRPr>
          </a:p>
        </p:txBody>
      </p:sp>
      <p:sp>
        <p:nvSpPr>
          <p:cNvPr id="3075" name="Subtitle 2"/>
          <p:cNvSpPr>
            <a:spLocks noGrp="1"/>
          </p:cNvSpPr>
          <p:nvPr>
            <p:ph type="subTitle" idx="1"/>
          </p:nvPr>
        </p:nvSpPr>
        <p:spPr/>
        <p:txBody>
          <a:bodyPr/>
          <a:lstStyle/>
          <a:p>
            <a:pPr eaLnBrk="1" hangingPunct="1"/>
            <a:r>
              <a:rPr altLang="en-US" b="1">
                <a:solidFill>
                  <a:srgbClr val="443329"/>
                </a:solidFill>
                <a:ea typeface="MS PGothic" charset="-128"/>
              </a:rPr>
              <a:t>Database Systems - </a:t>
            </a:r>
          </a:p>
          <a:p>
            <a:pPr eaLnBrk="1" hangingPunct="1"/>
            <a:r>
              <a:rPr altLang="en-US" b="1">
                <a:solidFill>
                  <a:srgbClr val="443329"/>
                </a:solidFill>
                <a:ea typeface="MS PGothic" charset="-128"/>
              </a:rPr>
              <a:t>Introduction to Databases and Data Warehouses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p:txBody>
          <a:bodyPr/>
          <a:lstStyle/>
          <a:p>
            <a:pPr eaLnBrk="1" hangingPunct="1"/>
            <a:r>
              <a:rPr altLang="en-US" cap="none">
                <a:ea typeface="MS PGothic" charset="-128"/>
              </a:rPr>
              <a:t>INITIAL TERMINOLOGY</a:t>
            </a:r>
          </a:p>
        </p:txBody>
      </p:sp>
      <p:sp>
        <p:nvSpPr>
          <p:cNvPr id="12291" name="Content Placeholder 2"/>
          <p:cNvSpPr>
            <a:spLocks noGrp="1"/>
          </p:cNvSpPr>
          <p:nvPr>
            <p:ph idx="1"/>
          </p:nvPr>
        </p:nvSpPr>
        <p:spPr/>
        <p:txBody>
          <a:bodyPr/>
          <a:lstStyle/>
          <a:p>
            <a:pPr marL="0" indent="0" eaLnBrk="1" hangingPunct="1">
              <a:buFont typeface="Wingdings" charset="2"/>
              <a:buNone/>
            </a:pPr>
            <a:r>
              <a:rPr altLang="en-US">
                <a:ea typeface="MS PGothic" charset="-128"/>
              </a:rPr>
              <a:t>Typical database system architecture</a:t>
            </a:r>
          </a:p>
        </p:txBody>
      </p:sp>
      <p:sp>
        <p:nvSpPr>
          <p:cNvPr id="122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pic>
        <p:nvPicPr>
          <p:cNvPr id="122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81708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A3AF3742-8CD2-1442-A52D-545F1ECFA40E}" type="slidenum">
              <a:rPr lang="en-US" altLang="en-US" b="1">
                <a:latin typeface="Franklin Gothic Book" charset="0"/>
              </a:rPr>
              <a:pPr eaLnBrk="1" hangingPunct="1"/>
              <a:t>10</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1331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2257425"/>
            <a:ext cx="86868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559674CD-0C9D-7546-9423-9F5CF79C1BEC}" type="slidenum">
              <a:rPr lang="en-US" altLang="en-US" b="1">
                <a:latin typeface="Franklin Gothic Book" charset="0"/>
              </a:rPr>
              <a:pPr eaLnBrk="1" hangingPunct="1"/>
              <a:t>11</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p:txBody>
          <a:bodyPr/>
          <a:lstStyle/>
          <a:p>
            <a:pPr eaLnBrk="1" hangingPunct="1">
              <a:buFont typeface="Wingdings" charset="2"/>
              <a:buChar char="§"/>
            </a:pPr>
            <a:r>
              <a:rPr altLang="en-US" b="1">
                <a:ea typeface="MS PGothic" charset="-128"/>
              </a:rPr>
              <a:t>Requirements collection, definition, and visualization </a:t>
            </a:r>
            <a:r>
              <a:rPr altLang="en-US">
                <a:ea typeface="MS PGothic" charset="-128"/>
              </a:rPr>
              <a:t>- results in the requirements specifying which data the future database system will hold and in what fashion, and what the capabilities and functionalities of the database system will be</a:t>
            </a:r>
          </a:p>
          <a:p>
            <a:pPr lvl="1" eaLnBrk="1" hangingPunct="1">
              <a:buFont typeface="Arial" charset="0"/>
              <a:buChar char="•"/>
            </a:pPr>
            <a:r>
              <a:rPr altLang="en-US">
                <a:ea typeface="MS PGothic" charset="-128"/>
              </a:rPr>
              <a:t>The </a:t>
            </a:r>
            <a:r>
              <a:rPr altLang="en-US" b="1">
                <a:ea typeface="MS PGothic" charset="-128"/>
              </a:rPr>
              <a:t>collected</a:t>
            </a:r>
            <a:r>
              <a:rPr altLang="en-US">
                <a:ea typeface="MS PGothic" charset="-128"/>
              </a:rPr>
              <a:t> requirements should be clearly </a:t>
            </a:r>
            <a:r>
              <a:rPr altLang="en-US" b="1">
                <a:ea typeface="MS PGothic" charset="-128"/>
              </a:rPr>
              <a:t>defined</a:t>
            </a:r>
            <a:r>
              <a:rPr altLang="en-US">
                <a:ea typeface="MS PGothic" charset="-128"/>
              </a:rPr>
              <a:t> and stated in a written document, and then </a:t>
            </a:r>
            <a:r>
              <a:rPr altLang="en-US" b="1">
                <a:ea typeface="MS PGothic" charset="-128"/>
              </a:rPr>
              <a:t>visualized</a:t>
            </a:r>
            <a:r>
              <a:rPr altLang="en-US">
                <a:ea typeface="MS PGothic" charset="-128"/>
              </a:rPr>
              <a:t> </a:t>
            </a:r>
          </a:p>
        </p:txBody>
      </p:sp>
      <p:sp>
        <p:nvSpPr>
          <p:cNvPr id="143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14340" name="Title 5"/>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143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DC32FBB3-23A3-ED4C-9B08-E35D9F1DD13C}" type="slidenum">
              <a:rPr lang="en-US" altLang="en-US" b="1">
                <a:latin typeface="Franklin Gothic Book" charset="0"/>
              </a:rPr>
              <a:pPr eaLnBrk="1" hangingPunct="1"/>
              <a:t>12</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eaLnBrk="1" hangingPunct="1">
              <a:buFont typeface="Wingdings" charset="2"/>
              <a:buChar char="§"/>
            </a:pPr>
            <a:r>
              <a:rPr altLang="en-US" b="1">
                <a:ea typeface="MS PGothic" charset="-128"/>
              </a:rPr>
              <a:t>Requirements collection, definition, and visualization</a:t>
            </a:r>
          </a:p>
          <a:p>
            <a:pPr lvl="1" eaLnBrk="1" hangingPunct="1">
              <a:buFont typeface="Arial" charset="0"/>
              <a:buChar char="•"/>
            </a:pPr>
            <a:r>
              <a:rPr altLang="en-US" b="1">
                <a:ea typeface="MS PGothic" charset="-128"/>
              </a:rPr>
              <a:t>Conceptual database model </a:t>
            </a:r>
            <a:r>
              <a:rPr altLang="en-US">
                <a:ea typeface="MS PGothic" charset="-128"/>
              </a:rPr>
              <a:t>– a visualization of requirements by using a conceptual data modeling technique (such as entity-relationship [ER] modeling)</a:t>
            </a:r>
          </a:p>
        </p:txBody>
      </p:sp>
      <p:sp>
        <p:nvSpPr>
          <p:cNvPr id="153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15364" name="Title 5"/>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153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75F7385D-D21F-6240-A311-ADBCFA5C2078}" type="slidenum">
              <a:rPr lang="en-US" altLang="en-US" b="1">
                <a:latin typeface="Franklin Gothic Book" charset="0"/>
              </a:rPr>
              <a:pPr eaLnBrk="1" hangingPunct="1"/>
              <a:t>13</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16387" name="Content Placeholder 2"/>
          <p:cNvSpPr>
            <a:spLocks noGrp="1"/>
          </p:cNvSpPr>
          <p:nvPr>
            <p:ph idx="1"/>
          </p:nvPr>
        </p:nvSpPr>
        <p:spPr/>
        <p:txBody>
          <a:bodyPr/>
          <a:lstStyle/>
          <a:p>
            <a:pPr marL="0" indent="0" eaLnBrk="1" hangingPunct="1">
              <a:buFont typeface="Wingdings" charset="2"/>
              <a:buNone/>
            </a:pPr>
            <a:r>
              <a:rPr altLang="en-US">
                <a:ea typeface="MS PGothic" charset="-128"/>
              </a:rPr>
              <a:t>Iterative nature of the database requirements collection, definition, and visualization process </a:t>
            </a:r>
          </a:p>
        </p:txBody>
      </p:sp>
      <p:sp>
        <p:nvSpPr>
          <p:cNvPr id="163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362200"/>
            <a:ext cx="83566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D04B96FD-EF13-EF48-8E7D-59E4E4ECE847}" type="slidenum">
              <a:rPr lang="en-US" altLang="en-US" b="1">
                <a:latin typeface="Franklin Gothic Book" charset="0"/>
              </a:rPr>
              <a:pPr eaLnBrk="1" hangingPunct="1"/>
              <a:t>14</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17411" name="Content Placeholder 2"/>
          <p:cNvSpPr>
            <a:spLocks noGrp="1"/>
          </p:cNvSpPr>
          <p:nvPr>
            <p:ph idx="1"/>
          </p:nvPr>
        </p:nvSpPr>
        <p:spPr/>
        <p:txBody>
          <a:bodyPr/>
          <a:lstStyle/>
          <a:p>
            <a:pPr eaLnBrk="1" hangingPunct="1">
              <a:buFont typeface="Wingdings" charset="2"/>
              <a:buChar char="§"/>
            </a:pPr>
            <a:r>
              <a:rPr altLang="en-US" b="1">
                <a:ea typeface="MS PGothic" charset="-128"/>
              </a:rPr>
              <a:t>Database modeling </a:t>
            </a:r>
            <a:r>
              <a:rPr altLang="en-US">
                <a:ea typeface="MS PGothic" charset="-128"/>
              </a:rPr>
              <a:t>(</a:t>
            </a:r>
            <a:r>
              <a:rPr altLang="en-US" b="1">
                <a:ea typeface="MS PGothic" charset="-128"/>
              </a:rPr>
              <a:t>logical database modeling </a:t>
            </a:r>
            <a:r>
              <a:rPr altLang="en-US">
                <a:ea typeface="MS PGothic" charset="-128"/>
              </a:rPr>
              <a:t>) - creation of the database model that is implementable by the DBMS software</a:t>
            </a:r>
          </a:p>
          <a:p>
            <a:pPr lvl="1" eaLnBrk="1" hangingPunct="1">
              <a:buFont typeface="Arial" charset="0"/>
              <a:buChar char="•"/>
            </a:pPr>
            <a:r>
              <a:rPr altLang="en-US" i="1">
                <a:ea typeface="MS PGothic" charset="-128"/>
              </a:rPr>
              <a:t>Logical database modeling </a:t>
            </a:r>
            <a:r>
              <a:rPr altLang="en-US">
                <a:ea typeface="MS PGothic" charset="-128"/>
              </a:rPr>
              <a:t>follows </a:t>
            </a:r>
            <a:r>
              <a:rPr altLang="en-US" i="1">
                <a:ea typeface="MS PGothic" charset="-128"/>
              </a:rPr>
              <a:t>conceptual database modeling</a:t>
            </a:r>
            <a:endParaRPr altLang="en-US">
              <a:ea typeface="MS PGothic" charset="-128"/>
            </a:endParaRPr>
          </a:p>
        </p:txBody>
      </p:sp>
      <p:sp>
        <p:nvSpPr>
          <p:cNvPr id="17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174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90E4EE6F-2D5F-BD4E-8306-A1FBCC3B4E16}" type="slidenum">
              <a:rPr lang="en-US" altLang="en-US" b="1">
                <a:latin typeface="Franklin Gothic Book" charset="0"/>
              </a:rPr>
              <a:pPr eaLnBrk="1" hangingPunct="1"/>
              <a:t>15</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18435" name="Content Placeholder 2"/>
          <p:cNvSpPr>
            <a:spLocks noGrp="1"/>
          </p:cNvSpPr>
          <p:nvPr>
            <p:ph idx="1"/>
          </p:nvPr>
        </p:nvSpPr>
        <p:spPr/>
        <p:txBody>
          <a:bodyPr/>
          <a:lstStyle/>
          <a:p>
            <a:pPr eaLnBrk="1" hangingPunct="1">
              <a:buFont typeface="Wingdings" charset="2"/>
              <a:buChar char="§"/>
            </a:pPr>
            <a:r>
              <a:rPr altLang="en-US" b="1">
                <a:ea typeface="MS PGothic" charset="-128"/>
              </a:rPr>
              <a:t>Database implementation </a:t>
            </a:r>
            <a:r>
              <a:rPr altLang="en-US">
                <a:ea typeface="MS PGothic" charset="-128"/>
              </a:rPr>
              <a:t>- using a DBMS to implement the database model as an actual database</a:t>
            </a:r>
          </a:p>
          <a:p>
            <a:pPr lvl="1" eaLnBrk="1" hangingPunct="1">
              <a:buFont typeface="Arial" charset="0"/>
              <a:buChar char="•"/>
            </a:pPr>
            <a:r>
              <a:rPr altLang="en-US">
                <a:ea typeface="MS PGothic" charset="-128"/>
              </a:rPr>
              <a:t>Most modern databases are implemented using a relational DBMS (RDBMS) software</a:t>
            </a:r>
          </a:p>
        </p:txBody>
      </p:sp>
      <p:sp>
        <p:nvSpPr>
          <p:cNvPr id="18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184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46049B17-AE7F-8545-BB6C-444F2C6A2769}" type="slidenum">
              <a:rPr lang="en-US" altLang="en-US" b="1">
                <a:latin typeface="Franklin Gothic Book" charset="0"/>
              </a:rPr>
              <a:pPr eaLnBrk="1" hangingPunct="1"/>
              <a:t>16</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19459" name="Content Placeholder 2"/>
          <p:cNvSpPr>
            <a:spLocks noGrp="1"/>
          </p:cNvSpPr>
          <p:nvPr>
            <p:ph idx="1"/>
          </p:nvPr>
        </p:nvSpPr>
        <p:spPr/>
        <p:txBody>
          <a:bodyPr/>
          <a:lstStyle/>
          <a:p>
            <a:pPr eaLnBrk="1" hangingPunct="1">
              <a:buFont typeface="Wingdings" charset="2"/>
              <a:buChar char="§"/>
            </a:pPr>
            <a:r>
              <a:rPr altLang="en-US" b="1">
                <a:ea typeface="MS PGothic" charset="-128"/>
              </a:rPr>
              <a:t>Developing front-end applications </a:t>
            </a:r>
            <a:r>
              <a:rPr altLang="en-US">
                <a:ea typeface="MS PGothic" charset="-128"/>
              </a:rPr>
              <a:t>- designing and creating applications for indirect use by the end-users</a:t>
            </a:r>
          </a:p>
          <a:p>
            <a:pPr lvl="1" eaLnBrk="1" hangingPunct="1">
              <a:buFont typeface="Arial" charset="0"/>
              <a:buChar char="•"/>
            </a:pPr>
            <a:r>
              <a:rPr altLang="en-US">
                <a:ea typeface="MS PGothic" charset="-128"/>
              </a:rPr>
              <a:t>Front-end applications are based on the database model and the requirements specifying the front-end functionalities </a:t>
            </a:r>
          </a:p>
          <a:p>
            <a:pPr lvl="1" eaLnBrk="1" hangingPunct="1">
              <a:buFont typeface="Arial" charset="0"/>
              <a:buChar char="•"/>
            </a:pPr>
            <a:r>
              <a:rPr altLang="en-US">
                <a:ea typeface="MS PGothic" charset="-128"/>
              </a:rPr>
              <a:t>Front-end applications contain interfaces (such as forms and reports) accessible via a navigation mechanism (such as a menu)</a:t>
            </a:r>
          </a:p>
        </p:txBody>
      </p:sp>
      <p:sp>
        <p:nvSpPr>
          <p:cNvPr id="194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194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119F630A-AEAD-1A42-8688-DE341EB85669}" type="slidenum">
              <a:rPr lang="en-US" altLang="en-US" b="1">
                <a:latin typeface="Franklin Gothic Book" charset="0"/>
              </a:rPr>
              <a:pPr eaLnBrk="1" hangingPunct="1"/>
              <a:t>17</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20483" name="Content Placeholder 2"/>
          <p:cNvSpPr>
            <a:spLocks noGrp="1"/>
          </p:cNvSpPr>
          <p:nvPr>
            <p:ph idx="1"/>
          </p:nvPr>
        </p:nvSpPr>
        <p:spPr/>
        <p:txBody>
          <a:bodyPr/>
          <a:lstStyle/>
          <a:p>
            <a:pPr eaLnBrk="1" hangingPunct="1">
              <a:buFont typeface="Wingdings" charset="2"/>
              <a:buChar char="§"/>
            </a:pPr>
            <a:r>
              <a:rPr altLang="en-US" b="1">
                <a:ea typeface="MS PGothic" charset="-128"/>
              </a:rPr>
              <a:t>Database deployment </a:t>
            </a:r>
            <a:r>
              <a:rPr altLang="en-US">
                <a:ea typeface="MS PGothic" charset="-128"/>
              </a:rPr>
              <a:t>- releasing the database system for use by the end users</a:t>
            </a:r>
          </a:p>
        </p:txBody>
      </p:sp>
      <p:sp>
        <p:nvSpPr>
          <p:cNvPr id="204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204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1A91B5CA-22FA-324D-8FAB-4AFA76D1B854}" type="slidenum">
              <a:rPr lang="en-US" altLang="en-US" b="1">
                <a:latin typeface="Franklin Gothic Book" charset="0"/>
              </a:rPr>
              <a:pPr eaLnBrk="1" hangingPunct="1"/>
              <a:t>18</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21507" name="Content Placeholder 2"/>
          <p:cNvSpPr>
            <a:spLocks noGrp="1"/>
          </p:cNvSpPr>
          <p:nvPr>
            <p:ph idx="1"/>
          </p:nvPr>
        </p:nvSpPr>
        <p:spPr/>
        <p:txBody>
          <a:bodyPr/>
          <a:lstStyle/>
          <a:p>
            <a:pPr eaLnBrk="1" hangingPunct="1">
              <a:buFont typeface="Wingdings" charset="2"/>
              <a:buChar char="§"/>
            </a:pPr>
            <a:r>
              <a:rPr altLang="en-US" b="1">
                <a:ea typeface="MS PGothic" charset="-128"/>
              </a:rPr>
              <a:t>Database use </a:t>
            </a:r>
            <a:r>
              <a:rPr altLang="en-US">
                <a:ea typeface="MS PGothic" charset="-128"/>
              </a:rPr>
              <a:t>- the insertion, modification, deletion and retrieval of the data in the database system</a:t>
            </a:r>
          </a:p>
        </p:txBody>
      </p:sp>
      <p:sp>
        <p:nvSpPr>
          <p:cNvPr id="215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215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F1C3D42C-D710-7842-BA6F-E557822C7DB8}" type="slidenum">
              <a:rPr lang="en-US" altLang="en-US" b="1">
                <a:latin typeface="Franklin Gothic Book" charset="0"/>
              </a:rPr>
              <a:pPr eaLnBrk="1" hangingPunct="1"/>
              <a:t>19</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p:txBody>
          <a:bodyPr/>
          <a:lstStyle/>
          <a:p>
            <a:pPr eaLnBrk="1" hangingPunct="1"/>
            <a:r>
              <a:rPr altLang="en-US" cap="none">
                <a:ea typeface="MS PGothic" charset="-128"/>
              </a:rPr>
              <a:t>INITIAL TERMINOLOGY</a:t>
            </a:r>
          </a:p>
        </p:txBody>
      </p:sp>
      <p:sp>
        <p:nvSpPr>
          <p:cNvPr id="4099" name="Content Placeholder 2"/>
          <p:cNvSpPr>
            <a:spLocks noGrp="1"/>
          </p:cNvSpPr>
          <p:nvPr>
            <p:ph idx="1"/>
          </p:nvPr>
        </p:nvSpPr>
        <p:spPr/>
        <p:txBody>
          <a:bodyPr/>
          <a:lstStyle/>
          <a:p>
            <a:pPr eaLnBrk="1" hangingPunct="1">
              <a:buFont typeface="Wingdings" charset="2"/>
              <a:buChar char="§"/>
            </a:pPr>
            <a:r>
              <a:rPr altLang="en-US" b="1">
                <a:ea typeface="MS PGothic" charset="-128"/>
              </a:rPr>
              <a:t>Data</a:t>
            </a:r>
            <a:r>
              <a:rPr altLang="en-US">
                <a:ea typeface="MS PGothic" charset="-128"/>
              </a:rPr>
              <a:t> - facts that are recorded and can be accessed</a:t>
            </a:r>
          </a:p>
          <a:p>
            <a:pPr lvl="1" eaLnBrk="1" hangingPunct="1">
              <a:buFont typeface="Arial" charset="0"/>
              <a:buChar char="•"/>
            </a:pPr>
            <a:r>
              <a:rPr altLang="en-US">
                <a:ea typeface="MS PGothic" charset="-128"/>
              </a:rPr>
              <a:t>Data formats – text, numbers, figures, graphics, images, audio/video recordings and more</a:t>
            </a:r>
          </a:p>
          <a:p>
            <a:pPr lvl="1" eaLnBrk="1" hangingPunct="1">
              <a:buFont typeface="Arial" charset="0"/>
              <a:buChar char="•"/>
            </a:pPr>
            <a:r>
              <a:rPr altLang="en-US">
                <a:ea typeface="MS PGothic" charset="-128"/>
              </a:rPr>
              <a:t>Data is recorded and kept because it is considered to be of use to an intended user</a:t>
            </a:r>
          </a:p>
          <a:p>
            <a:pPr eaLnBrk="1" hangingPunct="1">
              <a:buFont typeface="Wingdings" charset="2"/>
              <a:buChar char="§"/>
            </a:pPr>
            <a:r>
              <a:rPr altLang="en-US" b="1">
                <a:ea typeface="MS PGothic" charset="-128"/>
              </a:rPr>
              <a:t>Information</a:t>
            </a:r>
            <a:r>
              <a:rPr altLang="en-US">
                <a:ea typeface="MS PGothic" charset="-128"/>
              </a:rPr>
              <a:t> - refers to the data that is accessed by a user for some particular purpose</a:t>
            </a:r>
          </a:p>
          <a:p>
            <a:pPr lvl="1" eaLnBrk="1" hangingPunct="1">
              <a:buFont typeface="Arial" charset="0"/>
              <a:buChar char="•"/>
            </a:pPr>
            <a:r>
              <a:rPr altLang="en-US">
                <a:ea typeface="MS PGothic" charset="-128"/>
              </a:rPr>
              <a:t>Typically, getting the needed information from a collection of data requires performing an activity, such as searching through, processing, or manipulating the data in some form or fashion</a:t>
            </a:r>
          </a:p>
        </p:txBody>
      </p:sp>
      <p:sp>
        <p:nvSpPr>
          <p:cNvPr id="41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41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6220EFA7-468E-4B41-9D88-37602EF6B000}" type="slidenum">
              <a:rPr lang="en-US" altLang="en-US" b="1">
                <a:latin typeface="Franklin Gothic Book" charset="0"/>
              </a:rPr>
              <a:pPr eaLnBrk="1" hangingPunct="1"/>
              <a:t>2</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p:txBody>
          <a:bodyPr>
            <a:normAutofit fontScale="90000"/>
          </a:bodyPr>
          <a:lstStyle/>
          <a:p>
            <a:pPr eaLnBrk="1" hangingPunct="1">
              <a:defRPr/>
            </a:pPr>
            <a:r>
              <a:rPr cap="none">
                <a:ea typeface="MS PGothic" pitchFamily="34" charset="-128"/>
              </a:rPr>
              <a:t>STEPS IN THE DEVELOPMENT OF DATABASE SYSTEMS</a:t>
            </a:r>
            <a:br>
              <a:rPr cap="none">
                <a:ea typeface="MS PGothic" pitchFamily="34" charset="-128"/>
              </a:rPr>
            </a:br>
            <a:endParaRPr cap="none">
              <a:ea typeface="MS PGothic" pitchFamily="34" charset="-128"/>
            </a:endParaRPr>
          </a:p>
        </p:txBody>
      </p:sp>
      <p:sp>
        <p:nvSpPr>
          <p:cNvPr id="22531" name="Content Placeholder 2"/>
          <p:cNvSpPr>
            <a:spLocks noGrp="1"/>
          </p:cNvSpPr>
          <p:nvPr>
            <p:ph idx="1"/>
          </p:nvPr>
        </p:nvSpPr>
        <p:spPr/>
        <p:txBody>
          <a:bodyPr/>
          <a:lstStyle/>
          <a:p>
            <a:pPr eaLnBrk="1" hangingPunct="1">
              <a:buFont typeface="Wingdings" charset="2"/>
              <a:buChar char="§"/>
            </a:pPr>
            <a:r>
              <a:rPr altLang="en-US" b="1">
                <a:ea typeface="MS PGothic" charset="-128"/>
              </a:rPr>
              <a:t>Database administration and maintenance - </a:t>
            </a:r>
            <a:r>
              <a:rPr altLang="en-US">
                <a:ea typeface="MS PGothic" charset="-128"/>
              </a:rPr>
              <a:t>performing activities that support the database end user, including dealing with technical issues, such as:</a:t>
            </a:r>
          </a:p>
          <a:p>
            <a:pPr lvl="1" eaLnBrk="1" hangingPunct="1">
              <a:buFont typeface="Arial" charset="0"/>
              <a:buChar char="•"/>
            </a:pPr>
            <a:r>
              <a:rPr altLang="en-US">
                <a:ea typeface="MS PGothic" charset="-128"/>
              </a:rPr>
              <a:t>Providing security for the information contained in the database</a:t>
            </a:r>
          </a:p>
          <a:p>
            <a:pPr lvl="1" eaLnBrk="1" hangingPunct="1">
              <a:buFont typeface="Arial" charset="0"/>
              <a:buChar char="•"/>
            </a:pPr>
            <a:r>
              <a:rPr altLang="en-US">
                <a:ea typeface="MS PGothic" charset="-128"/>
              </a:rPr>
              <a:t>Ensuring sufficient hard-drive space for the database content</a:t>
            </a:r>
          </a:p>
          <a:p>
            <a:pPr lvl="1" eaLnBrk="1" hangingPunct="1">
              <a:buFont typeface="Arial" charset="0"/>
              <a:buChar char="•"/>
            </a:pPr>
            <a:r>
              <a:rPr altLang="en-US">
                <a:ea typeface="MS PGothic" charset="-128"/>
              </a:rPr>
              <a:t>Implementing the backup and recovery procedures</a:t>
            </a: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225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6BCC3C34-2DDE-F946-B5AD-37DB4D5D72AB}" type="slidenum">
              <a:rPr lang="en-US" altLang="en-US" b="1">
                <a:latin typeface="Franklin Gothic Book" charset="0"/>
              </a:rPr>
              <a:pPr eaLnBrk="1" hangingPunct="1"/>
              <a:t>20</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p:txBody>
          <a:bodyPr/>
          <a:lstStyle/>
          <a:p>
            <a:pPr eaLnBrk="1" hangingPunct="1"/>
            <a:r>
              <a:rPr altLang="en-US" cap="none">
                <a:ea typeface="MS PGothic" charset="-128"/>
              </a:rPr>
              <a:t>THE NEXT VERSION OF THE DATABASE</a:t>
            </a:r>
          </a:p>
        </p:txBody>
      </p:sp>
      <p:sp>
        <p:nvSpPr>
          <p:cNvPr id="23555" name="Content Placeholder 2"/>
          <p:cNvSpPr>
            <a:spLocks noGrp="1"/>
          </p:cNvSpPr>
          <p:nvPr>
            <p:ph idx="1"/>
          </p:nvPr>
        </p:nvSpPr>
        <p:spPr/>
        <p:txBody>
          <a:bodyPr/>
          <a:lstStyle/>
          <a:p>
            <a:pPr eaLnBrk="1" hangingPunct="1">
              <a:buFont typeface="Wingdings" charset="2"/>
              <a:buChar char="§"/>
            </a:pPr>
            <a:r>
              <a:rPr altLang="en-US">
                <a:ea typeface="MS PGothic" charset="-128"/>
              </a:rPr>
              <a:t>The new version of the database follows the same development steps as the initial version</a:t>
            </a:r>
          </a:p>
        </p:txBody>
      </p:sp>
      <p:sp>
        <p:nvSpPr>
          <p:cNvPr id="235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235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739B5176-DA86-F843-AA03-3C5EF874C20F}" type="slidenum">
              <a:rPr lang="en-US" altLang="en-US" b="1">
                <a:latin typeface="Franklin Gothic Book" charset="0"/>
              </a:rPr>
              <a:pPr eaLnBrk="1" hangingPunct="1"/>
              <a:t>21</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p:txBody>
          <a:bodyPr/>
          <a:lstStyle/>
          <a:p>
            <a:pPr eaLnBrk="1" hangingPunct="1"/>
            <a:r>
              <a:rPr altLang="en-US" cap="none">
                <a:ea typeface="MS PGothic" charset="-128"/>
              </a:rPr>
              <a:t>THE NEXT VERSION OF THE DATABASE</a:t>
            </a:r>
          </a:p>
        </p:txBody>
      </p:sp>
      <p:sp>
        <p:nvSpPr>
          <p:cNvPr id="2457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pic>
        <p:nvPicPr>
          <p:cNvPr id="245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2203450"/>
            <a:ext cx="8686800"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33688998-3D93-7940-AF74-EF2801335FB7}" type="slidenum">
              <a:rPr lang="en-US" altLang="en-US" b="1">
                <a:latin typeface="Franklin Gothic Book" charset="0"/>
              </a:rPr>
              <a:pPr eaLnBrk="1" hangingPunct="1"/>
              <a:t>22</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p:txBody>
          <a:bodyPr/>
          <a:lstStyle/>
          <a:p>
            <a:pPr eaLnBrk="1" hangingPunct="1"/>
            <a:r>
              <a:rPr altLang="en-US" cap="none">
                <a:ea typeface="MS PGothic" charset="-128"/>
              </a:rPr>
              <a:t>DATABASE SCOPE</a:t>
            </a:r>
          </a:p>
        </p:txBody>
      </p:sp>
      <p:sp>
        <p:nvSpPr>
          <p:cNvPr id="25603" name="Content Placeholder 2"/>
          <p:cNvSpPr>
            <a:spLocks noGrp="1"/>
          </p:cNvSpPr>
          <p:nvPr>
            <p:ph idx="1"/>
          </p:nvPr>
        </p:nvSpPr>
        <p:spPr/>
        <p:txBody>
          <a:bodyPr/>
          <a:lstStyle/>
          <a:p>
            <a:pPr eaLnBrk="1" hangingPunct="1">
              <a:buFont typeface="Wingdings" charset="2"/>
              <a:buChar char="§"/>
            </a:pPr>
            <a:r>
              <a:rPr altLang="en-US">
                <a:ea typeface="MS PGothic" charset="-128"/>
              </a:rPr>
              <a:t>Databases can vary in their scope from small single-user (personal) databases to large enterprise databases that can be used by thousands of end-users </a:t>
            </a:r>
          </a:p>
          <a:p>
            <a:pPr eaLnBrk="1" hangingPunct="1">
              <a:buFont typeface="Wingdings" charset="2"/>
              <a:buChar char="§"/>
            </a:pPr>
            <a:r>
              <a:rPr altLang="en-US">
                <a:ea typeface="MS PGothic" charset="-128"/>
              </a:rPr>
              <a:t>Regardless of their scope, all databases go through the same fundamental development steps (</a:t>
            </a:r>
            <a:r>
              <a:rPr altLang="en-US" i="1">
                <a:ea typeface="MS PGothic" charset="-128"/>
              </a:rPr>
              <a:t>requirements, modeling, implementation, deployment, use, </a:t>
            </a:r>
            <a:r>
              <a:rPr altLang="en-US">
                <a:ea typeface="MS PGothic" charset="-128"/>
              </a:rPr>
              <a:t>etc.)</a:t>
            </a:r>
          </a:p>
        </p:txBody>
      </p:sp>
      <p:sp>
        <p:nvSpPr>
          <p:cNvPr id="256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256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901BDBBB-DB98-F343-A1CF-0E717E72FD8D}" type="slidenum">
              <a:rPr lang="en-US" altLang="en-US" b="1">
                <a:latin typeface="Franklin Gothic Book" charset="0"/>
              </a:rPr>
              <a:pPr eaLnBrk="1" hangingPunct="1"/>
              <a:t>23</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p:txBody>
          <a:bodyPr/>
          <a:lstStyle/>
          <a:p>
            <a:pPr eaLnBrk="1" hangingPunct="1"/>
            <a:r>
              <a:rPr altLang="en-US" cap="none">
                <a:ea typeface="MS PGothic" charset="-128"/>
              </a:rPr>
              <a:t>PEOPLE INVOLVED WITH DATABASE SYSTEMS</a:t>
            </a:r>
          </a:p>
        </p:txBody>
      </p:sp>
      <p:sp>
        <p:nvSpPr>
          <p:cNvPr id="26627" name="Content Placeholder 2"/>
          <p:cNvSpPr>
            <a:spLocks noGrp="1"/>
          </p:cNvSpPr>
          <p:nvPr>
            <p:ph idx="1"/>
          </p:nvPr>
        </p:nvSpPr>
        <p:spPr/>
        <p:txBody>
          <a:bodyPr/>
          <a:lstStyle/>
          <a:p>
            <a:pPr eaLnBrk="1" hangingPunct="1">
              <a:buFont typeface="Wingdings" charset="2"/>
              <a:buChar char="§"/>
            </a:pPr>
            <a:r>
              <a:rPr altLang="en-US" b="1">
                <a:ea typeface="MS PGothic" charset="-128"/>
              </a:rPr>
              <a:t>Database analysts, designers, and developers</a:t>
            </a:r>
          </a:p>
          <a:p>
            <a:pPr lvl="1" eaLnBrk="1" hangingPunct="1">
              <a:buFont typeface="Arial" charset="0"/>
              <a:buChar char="•"/>
            </a:pPr>
            <a:r>
              <a:rPr altLang="en-US" b="1">
                <a:ea typeface="MS PGothic" charset="-128"/>
              </a:rPr>
              <a:t>Database analysts </a:t>
            </a:r>
            <a:r>
              <a:rPr altLang="en-US">
                <a:ea typeface="MS PGothic" charset="-128"/>
              </a:rPr>
              <a:t>- involved in the requirements collection, definition, and visualization stage </a:t>
            </a:r>
          </a:p>
          <a:p>
            <a:pPr lvl="1" eaLnBrk="1" hangingPunct="1">
              <a:buFont typeface="Arial" charset="0"/>
              <a:buChar char="•"/>
            </a:pPr>
            <a:r>
              <a:rPr altLang="en-US" b="1">
                <a:ea typeface="MS PGothic" charset="-128"/>
              </a:rPr>
              <a:t>Database designers </a:t>
            </a:r>
            <a:r>
              <a:rPr altLang="en-US">
                <a:ea typeface="MS PGothic" charset="-128"/>
              </a:rPr>
              <a:t>(a.k.a. </a:t>
            </a:r>
            <a:r>
              <a:rPr altLang="en-US" b="1">
                <a:ea typeface="MS PGothic" charset="-128"/>
              </a:rPr>
              <a:t>database modelers </a:t>
            </a:r>
            <a:r>
              <a:rPr altLang="en-US">
                <a:ea typeface="MS PGothic" charset="-128"/>
              </a:rPr>
              <a:t>or </a:t>
            </a:r>
            <a:r>
              <a:rPr altLang="en-US" b="1">
                <a:ea typeface="MS PGothic" charset="-128"/>
              </a:rPr>
              <a:t>architects</a:t>
            </a:r>
            <a:r>
              <a:rPr altLang="en-US">
                <a:ea typeface="MS PGothic" charset="-128"/>
              </a:rPr>
              <a:t>) - involved in the database modeling stage</a:t>
            </a:r>
          </a:p>
          <a:p>
            <a:pPr lvl="1" eaLnBrk="1" hangingPunct="1">
              <a:buFont typeface="Arial" charset="0"/>
              <a:buChar char="•"/>
            </a:pPr>
            <a:r>
              <a:rPr altLang="en-US" b="1">
                <a:ea typeface="MS PGothic" charset="-128"/>
              </a:rPr>
              <a:t>Database developers </a:t>
            </a:r>
            <a:r>
              <a:rPr altLang="en-US">
                <a:ea typeface="MS PGothic" charset="-128"/>
              </a:rPr>
              <a:t>– in charge of implementing the database model as a functioning database using the DBMS software</a:t>
            </a:r>
          </a:p>
        </p:txBody>
      </p:sp>
      <p:sp>
        <p:nvSpPr>
          <p:cNvPr id="266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266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93A95605-AC32-6D42-9841-C6F0DCE85F61}" type="slidenum">
              <a:rPr lang="en-US" altLang="en-US" b="1">
                <a:latin typeface="Franklin Gothic Book" charset="0"/>
              </a:rPr>
              <a:pPr eaLnBrk="1" hangingPunct="1"/>
              <a:t>24</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p:txBody>
          <a:bodyPr/>
          <a:lstStyle/>
          <a:p>
            <a:pPr eaLnBrk="1" hangingPunct="1"/>
            <a:r>
              <a:rPr altLang="en-US" cap="none">
                <a:ea typeface="MS PGothic" charset="-128"/>
              </a:rPr>
              <a:t>PEOPLE INVOLVED WITH DATABASE SYSTEMS</a:t>
            </a:r>
          </a:p>
        </p:txBody>
      </p:sp>
      <p:sp>
        <p:nvSpPr>
          <p:cNvPr id="27651" name="Content Placeholder 2"/>
          <p:cNvSpPr>
            <a:spLocks noGrp="1"/>
          </p:cNvSpPr>
          <p:nvPr>
            <p:ph idx="1"/>
          </p:nvPr>
        </p:nvSpPr>
        <p:spPr/>
        <p:txBody>
          <a:bodyPr/>
          <a:lstStyle/>
          <a:p>
            <a:pPr eaLnBrk="1" hangingPunct="1">
              <a:buFont typeface="Wingdings" charset="2"/>
              <a:buChar char="§"/>
            </a:pPr>
            <a:r>
              <a:rPr altLang="en-US" b="1">
                <a:ea typeface="MS PGothic" charset="-128"/>
              </a:rPr>
              <a:t>Front-end applications analysts and developers</a:t>
            </a:r>
          </a:p>
          <a:p>
            <a:pPr lvl="1" eaLnBrk="1" hangingPunct="1">
              <a:buFont typeface="Arial" charset="0"/>
              <a:buChar char="•"/>
            </a:pPr>
            <a:r>
              <a:rPr altLang="en-US" b="1">
                <a:ea typeface="MS PGothic" charset="-128"/>
              </a:rPr>
              <a:t>Front-end application analysts </a:t>
            </a:r>
            <a:r>
              <a:rPr altLang="en-US">
                <a:ea typeface="MS PGothic" charset="-128"/>
              </a:rPr>
              <a:t>- in charge of collecting and defining requirements for front-end applications</a:t>
            </a:r>
          </a:p>
          <a:p>
            <a:pPr lvl="1" eaLnBrk="1" hangingPunct="1">
              <a:buFont typeface="Arial" charset="0"/>
              <a:buChar char="•"/>
            </a:pPr>
            <a:r>
              <a:rPr altLang="en-US" b="1">
                <a:ea typeface="MS PGothic" charset="-128"/>
              </a:rPr>
              <a:t>Front-end applications developers </a:t>
            </a:r>
            <a:r>
              <a:rPr altLang="en-US">
                <a:ea typeface="MS PGothic" charset="-128"/>
              </a:rPr>
              <a:t>- in charge of creating the front-end applications</a:t>
            </a:r>
          </a:p>
        </p:txBody>
      </p:sp>
      <p:sp>
        <p:nvSpPr>
          <p:cNvPr id="276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276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677C77E5-B41E-D841-8825-056077A9BF84}" type="slidenum">
              <a:rPr lang="en-US" altLang="en-US" b="1">
                <a:latin typeface="Franklin Gothic Book" charset="0"/>
              </a:rPr>
              <a:pPr eaLnBrk="1" hangingPunct="1"/>
              <a:t>25</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p:txBody>
          <a:bodyPr/>
          <a:lstStyle/>
          <a:p>
            <a:pPr eaLnBrk="1" hangingPunct="1"/>
            <a:r>
              <a:rPr altLang="en-US" cap="none">
                <a:ea typeface="MS PGothic" charset="-128"/>
              </a:rPr>
              <a:t>PEOPLE INVOLVED WITH DATABASE SYSTEMS</a:t>
            </a:r>
          </a:p>
        </p:txBody>
      </p:sp>
      <p:sp>
        <p:nvSpPr>
          <p:cNvPr id="28675" name="Content Placeholder 2"/>
          <p:cNvSpPr>
            <a:spLocks noGrp="1"/>
          </p:cNvSpPr>
          <p:nvPr>
            <p:ph idx="1"/>
          </p:nvPr>
        </p:nvSpPr>
        <p:spPr/>
        <p:txBody>
          <a:bodyPr/>
          <a:lstStyle/>
          <a:p>
            <a:pPr eaLnBrk="1" hangingPunct="1">
              <a:buFont typeface="Wingdings" charset="2"/>
              <a:buChar char="§"/>
            </a:pPr>
            <a:r>
              <a:rPr altLang="en-US" b="1">
                <a:ea typeface="MS PGothic" charset="-128"/>
              </a:rPr>
              <a:t>Database administrators (DBAs) -  </a:t>
            </a:r>
            <a:r>
              <a:rPr altLang="en-US">
                <a:ea typeface="MS PGothic" charset="-128"/>
              </a:rPr>
              <a:t>perform the tasks related to the maintenance and administration of a database system</a:t>
            </a:r>
          </a:p>
        </p:txBody>
      </p:sp>
      <p:sp>
        <p:nvSpPr>
          <p:cNvPr id="28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286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6963730B-A106-774F-9C27-D8E29BE4D6EB}" type="slidenum">
              <a:rPr lang="en-US" altLang="en-US" b="1">
                <a:latin typeface="Franklin Gothic Book" charset="0"/>
              </a:rPr>
              <a:pPr eaLnBrk="1" hangingPunct="1"/>
              <a:t>26</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p:txBody>
          <a:bodyPr/>
          <a:lstStyle/>
          <a:p>
            <a:pPr eaLnBrk="1" hangingPunct="1"/>
            <a:r>
              <a:rPr altLang="en-US" cap="none">
                <a:ea typeface="MS PGothic" charset="-128"/>
              </a:rPr>
              <a:t>PEOPLE INVOLVED WITH DATABASE SYSTEMS</a:t>
            </a:r>
          </a:p>
        </p:txBody>
      </p:sp>
      <p:sp>
        <p:nvSpPr>
          <p:cNvPr id="29699" name="Content Placeholder 2"/>
          <p:cNvSpPr>
            <a:spLocks noGrp="1"/>
          </p:cNvSpPr>
          <p:nvPr>
            <p:ph idx="1"/>
          </p:nvPr>
        </p:nvSpPr>
        <p:spPr/>
        <p:txBody>
          <a:bodyPr/>
          <a:lstStyle/>
          <a:p>
            <a:pPr eaLnBrk="1" hangingPunct="1">
              <a:buFont typeface="Wingdings" charset="2"/>
              <a:buChar char="§"/>
            </a:pPr>
            <a:r>
              <a:rPr altLang="en-US" b="1">
                <a:ea typeface="MS PGothic" charset="-128"/>
              </a:rPr>
              <a:t>Database end users - </a:t>
            </a:r>
            <a:r>
              <a:rPr altLang="en-US">
                <a:ea typeface="MS PGothic" charset="-128"/>
              </a:rPr>
              <a:t>use a database system to support their work- or life-related tasks and processes</a:t>
            </a:r>
          </a:p>
          <a:p>
            <a:pPr lvl="1" eaLnBrk="1" hangingPunct="1">
              <a:lnSpc>
                <a:spcPct val="80000"/>
              </a:lnSpc>
              <a:buFont typeface="Arial" charset="0"/>
              <a:buChar char="•"/>
            </a:pPr>
            <a:r>
              <a:rPr altLang="en-US">
                <a:ea typeface="MS PGothic" charset="-128"/>
              </a:rPr>
              <a:t>Users differ in:</a:t>
            </a:r>
          </a:p>
          <a:p>
            <a:pPr lvl="2" eaLnBrk="1" hangingPunct="1">
              <a:lnSpc>
                <a:spcPct val="80000"/>
              </a:lnSpc>
              <a:buFont typeface="Courier New" charset="0"/>
              <a:buChar char="o"/>
            </a:pPr>
            <a:r>
              <a:rPr altLang="en-US">
                <a:ea typeface="MS PGothic" charset="-128"/>
              </a:rPr>
              <a:t>Level of technical sophistication</a:t>
            </a:r>
          </a:p>
          <a:p>
            <a:pPr lvl="2" eaLnBrk="1" hangingPunct="1">
              <a:lnSpc>
                <a:spcPct val="80000"/>
              </a:lnSpc>
              <a:buFont typeface="Courier New" charset="0"/>
              <a:buChar char="o"/>
            </a:pPr>
            <a:r>
              <a:rPr altLang="en-US">
                <a:ea typeface="MS PGothic" charset="-128"/>
              </a:rPr>
              <a:t>Amount of data that they need</a:t>
            </a:r>
          </a:p>
          <a:p>
            <a:pPr lvl="2" eaLnBrk="1" hangingPunct="1">
              <a:lnSpc>
                <a:spcPct val="80000"/>
              </a:lnSpc>
              <a:buFont typeface="Courier New" charset="0"/>
              <a:buChar char="o"/>
            </a:pPr>
            <a:r>
              <a:rPr altLang="en-US">
                <a:ea typeface="MS PGothic" charset="-128"/>
              </a:rPr>
              <a:t>Frequency with which they access the database system</a:t>
            </a:r>
          </a:p>
        </p:txBody>
      </p:sp>
      <p:sp>
        <p:nvSpPr>
          <p:cNvPr id="297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297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C6A170F7-F28E-9840-98B5-4DF7C232FCF3}" type="slidenum">
              <a:rPr lang="en-US" altLang="en-US" b="1">
                <a:latin typeface="Franklin Gothic Book" charset="0"/>
              </a:rPr>
              <a:pPr eaLnBrk="1" hangingPunct="1"/>
              <a:t>27</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p:txBody>
          <a:bodyPr/>
          <a:lstStyle/>
          <a:p>
            <a:pPr eaLnBrk="1" hangingPunct="1"/>
            <a:r>
              <a:rPr altLang="en-US" cap="none">
                <a:ea typeface="MS PGothic" charset="-128"/>
              </a:rPr>
              <a:t>OPERATIONAL VERSUS ANALYTICAL DATABASES</a:t>
            </a:r>
          </a:p>
        </p:txBody>
      </p:sp>
      <p:sp>
        <p:nvSpPr>
          <p:cNvPr id="30723" name="Content Placeholder 2"/>
          <p:cNvSpPr>
            <a:spLocks noGrp="1"/>
          </p:cNvSpPr>
          <p:nvPr>
            <p:ph idx="1"/>
          </p:nvPr>
        </p:nvSpPr>
        <p:spPr/>
        <p:txBody>
          <a:bodyPr/>
          <a:lstStyle/>
          <a:p>
            <a:pPr eaLnBrk="1" hangingPunct="1">
              <a:lnSpc>
                <a:spcPct val="90000"/>
              </a:lnSpc>
              <a:buFont typeface="Wingdings" charset="2"/>
              <a:buChar char="§"/>
            </a:pPr>
            <a:r>
              <a:rPr altLang="en-US" b="1">
                <a:ea typeface="MS PGothic" charset="-128"/>
              </a:rPr>
              <a:t>Operational information (transactional information) -  </a:t>
            </a:r>
            <a:r>
              <a:rPr altLang="en-US">
                <a:ea typeface="MS PGothic" charset="-128"/>
              </a:rPr>
              <a:t>the information collected and used in support of day to day operational needs in businesses and other organizations  </a:t>
            </a:r>
          </a:p>
          <a:p>
            <a:pPr eaLnBrk="1" hangingPunct="1">
              <a:lnSpc>
                <a:spcPct val="90000"/>
              </a:lnSpc>
              <a:buFont typeface="Wingdings" charset="2"/>
              <a:buChar char="§"/>
            </a:pPr>
            <a:r>
              <a:rPr altLang="en-US" b="1">
                <a:ea typeface="MS PGothic" charset="-128"/>
              </a:rPr>
              <a:t>Operational database </a:t>
            </a:r>
            <a:r>
              <a:rPr altLang="en-US">
                <a:ea typeface="MS PGothic" charset="-128"/>
              </a:rPr>
              <a:t>- collects and presents operational information in support of daily operational procedures and processes</a:t>
            </a:r>
          </a:p>
          <a:p>
            <a:pPr eaLnBrk="1" hangingPunct="1">
              <a:lnSpc>
                <a:spcPct val="90000"/>
              </a:lnSpc>
              <a:buFont typeface="Wingdings" charset="2"/>
              <a:buChar char="§"/>
            </a:pPr>
            <a:r>
              <a:rPr altLang="en-US" b="1">
                <a:ea typeface="MS PGothic" charset="-128"/>
              </a:rPr>
              <a:t>Analytical information </a:t>
            </a:r>
            <a:r>
              <a:rPr altLang="en-US">
                <a:ea typeface="MS PGothic" charset="-128"/>
              </a:rPr>
              <a:t>- the information collected and used in support of analytical tasks</a:t>
            </a:r>
          </a:p>
          <a:p>
            <a:pPr lvl="1" eaLnBrk="1" hangingPunct="1">
              <a:lnSpc>
                <a:spcPct val="90000"/>
              </a:lnSpc>
              <a:buFont typeface="Arial" charset="0"/>
              <a:buChar char="•"/>
            </a:pPr>
            <a:r>
              <a:rPr altLang="en-US">
                <a:ea typeface="MS PGothic" charset="-128"/>
              </a:rPr>
              <a:t>Analytical information is based on operational (transactional) information</a:t>
            </a:r>
          </a:p>
          <a:p>
            <a:pPr eaLnBrk="1" hangingPunct="1">
              <a:lnSpc>
                <a:spcPct val="90000"/>
              </a:lnSpc>
              <a:buFont typeface="Wingdings" charset="2"/>
              <a:buChar char="§"/>
            </a:pPr>
            <a:r>
              <a:rPr altLang="en-US" b="1">
                <a:ea typeface="MS PGothic" charset="-128"/>
              </a:rPr>
              <a:t>Analytical database </a:t>
            </a:r>
            <a:r>
              <a:rPr altLang="en-US">
                <a:ea typeface="MS PGothic" charset="-128"/>
              </a:rPr>
              <a:t>- collects and presents analytical information in support of analytical tasks</a:t>
            </a:r>
          </a:p>
        </p:txBody>
      </p:sp>
      <p:sp>
        <p:nvSpPr>
          <p:cNvPr id="307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307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8BBA093F-05ED-164E-8516-21C0C8F811FB}" type="slidenum">
              <a:rPr lang="en-US" altLang="en-US" b="1">
                <a:latin typeface="Franklin Gothic Book" charset="0"/>
              </a:rPr>
              <a:pPr eaLnBrk="1" hangingPunct="1"/>
              <a:t>28</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p:txBody>
          <a:bodyPr/>
          <a:lstStyle/>
          <a:p>
            <a:pPr eaLnBrk="1" hangingPunct="1"/>
            <a:r>
              <a:rPr altLang="en-US" cap="none">
                <a:ea typeface="MS PGothic" charset="-128"/>
              </a:rPr>
              <a:t>INITIAL TERMINOLOGY</a:t>
            </a:r>
          </a:p>
        </p:txBody>
      </p:sp>
      <p:sp>
        <p:nvSpPr>
          <p:cNvPr id="5123" name="Content Placeholder 2"/>
          <p:cNvSpPr>
            <a:spLocks noGrp="1"/>
          </p:cNvSpPr>
          <p:nvPr>
            <p:ph idx="1"/>
          </p:nvPr>
        </p:nvSpPr>
        <p:spPr/>
        <p:txBody>
          <a:bodyPr/>
          <a:lstStyle/>
          <a:p>
            <a:pPr eaLnBrk="1" hangingPunct="1">
              <a:buFont typeface="Wingdings" charset="2"/>
              <a:buChar char="§"/>
            </a:pPr>
            <a:r>
              <a:rPr altLang="en-US" b="1">
                <a:ea typeface="MS PGothic" charset="-128"/>
              </a:rPr>
              <a:t>Metadata</a:t>
            </a:r>
            <a:r>
              <a:rPr altLang="en-US">
                <a:ea typeface="MS PGothic" charset="-128"/>
              </a:rPr>
              <a:t> - data that describes the structure and the properties of the data</a:t>
            </a:r>
          </a:p>
          <a:p>
            <a:pPr lvl="1" eaLnBrk="1" hangingPunct="1">
              <a:buFont typeface="Arial" charset="0"/>
              <a:buChar char="•"/>
            </a:pPr>
            <a:r>
              <a:rPr altLang="en-US">
                <a:ea typeface="MS PGothic" charset="-128"/>
              </a:rPr>
              <a:t>Metadata is essential for the proper understanding and use of the data</a:t>
            </a:r>
          </a:p>
        </p:txBody>
      </p:sp>
      <p:sp>
        <p:nvSpPr>
          <p:cNvPr id="5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51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0B7D14BA-EFAF-3041-A0B9-A804E00168DF}" type="slidenum">
              <a:rPr lang="en-US" altLang="en-US" b="1">
                <a:latin typeface="Franklin Gothic Book" charset="0"/>
              </a:rPr>
              <a:pPr eaLnBrk="1" hangingPunct="1"/>
              <a:t>3</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p:txBody>
          <a:bodyPr/>
          <a:lstStyle/>
          <a:p>
            <a:pPr eaLnBrk="1" hangingPunct="1"/>
            <a:r>
              <a:rPr altLang="en-US" cap="none">
                <a:ea typeface="MS PGothic" charset="-128"/>
              </a:rPr>
              <a:t>INITIAL TERMINOLOGY</a:t>
            </a:r>
          </a:p>
        </p:txBody>
      </p:sp>
      <p:sp>
        <p:nvSpPr>
          <p:cNvPr id="6147" name="Content Placeholder 2"/>
          <p:cNvSpPr>
            <a:spLocks noGrp="1"/>
          </p:cNvSpPr>
          <p:nvPr>
            <p:ph idx="1"/>
          </p:nvPr>
        </p:nvSpPr>
        <p:spPr/>
        <p:txBody>
          <a:bodyPr/>
          <a:lstStyle/>
          <a:p>
            <a:pPr marL="0" indent="0" eaLnBrk="1" hangingPunct="1">
              <a:buFont typeface="Wingdings" charset="2"/>
              <a:buNone/>
            </a:pPr>
            <a:r>
              <a:rPr altLang="en-US">
                <a:ea typeface="MS PGothic" charset="-128"/>
              </a:rPr>
              <a:t>Data without metadata - example</a:t>
            </a:r>
          </a:p>
        </p:txBody>
      </p:sp>
      <p:sp>
        <p:nvSpPr>
          <p:cNvPr id="61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pic>
        <p:nvPicPr>
          <p:cNvPr id="61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743200"/>
            <a:ext cx="343852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27FE14BC-B380-9541-995F-11084C4E0248}" type="slidenum">
              <a:rPr lang="en-US" altLang="en-US" b="1">
                <a:latin typeface="Franklin Gothic Book" charset="0"/>
              </a:rPr>
              <a:pPr eaLnBrk="1" hangingPunct="1"/>
              <a:t>4</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altLang="en-US" cap="none">
                <a:ea typeface="MS PGothic" charset="-128"/>
              </a:rPr>
              <a:t>INITIAL TERMINOLOGY</a:t>
            </a:r>
          </a:p>
        </p:txBody>
      </p:sp>
      <p:sp>
        <p:nvSpPr>
          <p:cNvPr id="7171" name="Content Placeholder 2"/>
          <p:cNvSpPr>
            <a:spLocks noGrp="1"/>
          </p:cNvSpPr>
          <p:nvPr>
            <p:ph idx="1"/>
          </p:nvPr>
        </p:nvSpPr>
        <p:spPr/>
        <p:txBody>
          <a:bodyPr/>
          <a:lstStyle/>
          <a:p>
            <a:pPr marL="0" indent="0" eaLnBrk="1" hangingPunct="1">
              <a:buFont typeface="Wingdings" charset="2"/>
              <a:buNone/>
            </a:pPr>
            <a:r>
              <a:rPr altLang="en-US">
                <a:ea typeface="MS PGothic" charset="-128"/>
              </a:rPr>
              <a:t>Data with metadata - example</a:t>
            </a:r>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pic>
        <p:nvPicPr>
          <p:cNvPr id="71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2103438"/>
            <a:ext cx="865822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8C97A811-AD15-C141-85C1-00D5D737221A}" type="slidenum">
              <a:rPr lang="en-US" altLang="en-US" b="1">
                <a:latin typeface="Franklin Gothic Book" charset="0"/>
              </a:rPr>
              <a:pPr eaLnBrk="1" hangingPunct="1"/>
              <a:t>5</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p:txBody>
          <a:bodyPr/>
          <a:lstStyle/>
          <a:p>
            <a:pPr eaLnBrk="1" hangingPunct="1"/>
            <a:r>
              <a:rPr altLang="en-US" cap="none">
                <a:ea typeface="MS PGothic" charset="-128"/>
              </a:rPr>
              <a:t>INITIAL TERMINOLOGY</a:t>
            </a:r>
          </a:p>
        </p:txBody>
      </p:sp>
      <p:sp>
        <p:nvSpPr>
          <p:cNvPr id="8195" name="Content Placeholder 2"/>
          <p:cNvSpPr>
            <a:spLocks noGrp="1"/>
          </p:cNvSpPr>
          <p:nvPr>
            <p:ph idx="1"/>
          </p:nvPr>
        </p:nvSpPr>
        <p:spPr/>
        <p:txBody>
          <a:bodyPr/>
          <a:lstStyle/>
          <a:p>
            <a:pPr eaLnBrk="1" hangingPunct="1">
              <a:buFont typeface="Wingdings" charset="2"/>
              <a:buChar char="§"/>
            </a:pPr>
            <a:r>
              <a:rPr altLang="en-US" b="1">
                <a:ea typeface="MS PGothic" charset="-128"/>
              </a:rPr>
              <a:t>Database</a:t>
            </a:r>
            <a:r>
              <a:rPr altLang="en-US">
                <a:ea typeface="MS PGothic" charset="-128"/>
              </a:rPr>
              <a:t> - structured collection of related data stored on a computer medium</a:t>
            </a:r>
          </a:p>
          <a:p>
            <a:pPr lvl="1" eaLnBrk="1" hangingPunct="1">
              <a:buFont typeface="Arial" charset="0"/>
              <a:buChar char="•"/>
            </a:pPr>
            <a:r>
              <a:rPr altLang="en-US">
                <a:ea typeface="MS PGothic" charset="-128"/>
              </a:rPr>
              <a:t>Organizes the data in a way that facilitates efficient access to the information captured in the data</a:t>
            </a:r>
          </a:p>
          <a:p>
            <a:pPr eaLnBrk="1" hangingPunct="1">
              <a:buFont typeface="Wingdings" charset="2"/>
              <a:buChar char="§"/>
            </a:pPr>
            <a:r>
              <a:rPr altLang="en-US" b="1">
                <a:ea typeface="MS PGothic" charset="-128"/>
              </a:rPr>
              <a:t>Database metadata</a:t>
            </a:r>
            <a:r>
              <a:rPr altLang="en-US">
                <a:ea typeface="MS PGothic" charset="-128"/>
              </a:rPr>
              <a:t> – represents the structure of the database</a:t>
            </a:r>
          </a:p>
          <a:p>
            <a:pPr lvl="1" eaLnBrk="1" hangingPunct="1">
              <a:buFont typeface="Arial" charset="0"/>
              <a:buChar char="•"/>
            </a:pPr>
            <a:r>
              <a:rPr altLang="en-US">
                <a:ea typeface="MS PGothic" charset="-128"/>
              </a:rPr>
              <a:t>Database content that is not the data itself (data about the data)</a:t>
            </a:r>
          </a:p>
          <a:p>
            <a:pPr lvl="1" eaLnBrk="1" hangingPunct="1">
              <a:buFont typeface="Arial" charset="0"/>
              <a:buChar char="•"/>
            </a:pPr>
            <a:r>
              <a:rPr altLang="en-US">
                <a:ea typeface="MS PGothic" charset="-128"/>
              </a:rPr>
              <a:t>Contains:</a:t>
            </a:r>
          </a:p>
          <a:p>
            <a:pPr lvl="2" eaLnBrk="1" hangingPunct="1">
              <a:buFont typeface="Courier New" charset="0"/>
              <a:buChar char="o"/>
            </a:pPr>
            <a:r>
              <a:rPr altLang="en-US">
                <a:ea typeface="MS PGothic" charset="-128"/>
              </a:rPr>
              <a:t>Names of data structures</a:t>
            </a:r>
          </a:p>
          <a:p>
            <a:pPr lvl="2" eaLnBrk="1" hangingPunct="1">
              <a:buFont typeface="Courier New" charset="0"/>
              <a:buChar char="o"/>
            </a:pPr>
            <a:r>
              <a:rPr altLang="en-US">
                <a:ea typeface="MS PGothic" charset="-128"/>
              </a:rPr>
              <a:t>Data types</a:t>
            </a:r>
          </a:p>
          <a:p>
            <a:pPr lvl="2" eaLnBrk="1" hangingPunct="1">
              <a:buFont typeface="Courier New" charset="0"/>
              <a:buChar char="o"/>
            </a:pPr>
            <a:r>
              <a:rPr altLang="en-US">
                <a:ea typeface="MS PGothic" charset="-128"/>
              </a:rPr>
              <a:t>Data descriptions</a:t>
            </a:r>
          </a:p>
          <a:p>
            <a:pPr lvl="2" eaLnBrk="1" hangingPunct="1">
              <a:buFont typeface="Courier New" charset="0"/>
              <a:buChar char="o"/>
            </a:pPr>
            <a:r>
              <a:rPr altLang="en-US">
                <a:ea typeface="MS PGothic" charset="-128"/>
              </a:rPr>
              <a:t>Other information describing the characteristics of the data</a:t>
            </a:r>
          </a:p>
        </p:txBody>
      </p:sp>
      <p:sp>
        <p:nvSpPr>
          <p:cNvPr id="81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8197" name="Slide Number Placeholder 4"/>
          <p:cNvSpPr>
            <a:spLocks noGrp="1"/>
          </p:cNvSpPr>
          <p:nvPr>
            <p:ph type="sldNum" sz="quarter" idx="11"/>
          </p:nvPr>
        </p:nvSpPr>
        <p:spPr bwMode="auto">
          <a:xfrm>
            <a:off x="8385175" y="6629400"/>
            <a:ext cx="758825"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25A8F441-3F19-F34D-9A46-877B58853E14}" type="slidenum">
              <a:rPr lang="en-US" altLang="en-US" b="1">
                <a:latin typeface="Franklin Gothic Book" charset="0"/>
              </a:rPr>
              <a:pPr eaLnBrk="1" hangingPunct="1"/>
              <a:t>6</a:t>
            </a:fld>
            <a:endParaRPr lang="en-US" altLang="en-US" b="1">
              <a:latin typeface="Franklin Gothic Book" charset="0"/>
            </a:endParaRPr>
          </a:p>
        </p:txBody>
      </p:sp>
      <p:sp>
        <p:nvSpPr>
          <p:cNvPr id="8198" name="Slide Number Placeholder 15"/>
          <p:cNvSpPr txBox="1">
            <a:spLocks/>
          </p:cNvSpPr>
          <p:nvPr/>
        </p:nvSpPr>
        <p:spPr bwMode="auto">
          <a:xfrm>
            <a:off x="7924800" y="66294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en-US" sz="900">
                <a:latin typeface="Franklin Gothic Book" charset="0"/>
              </a:rPr>
              <a:t>Chapter 1 – Slide  </a:t>
            </a:r>
            <a:fld id="{B52902E0-8CCD-504F-A768-79C07DD6E2EA}" type="slidenum">
              <a:rPr lang="en-US" altLang="en-US" sz="900" b="1">
                <a:latin typeface="Franklin Gothic Book" charset="0"/>
              </a:rPr>
              <a:pPr algn="r" eaLnBrk="1" hangingPunct="1"/>
              <a:t>6</a:t>
            </a:fld>
            <a:endParaRPr lang="en-US" altLang="en-US" sz="900" b="1">
              <a:latin typeface="Franklin Gothic Book"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p:txBody>
          <a:bodyPr/>
          <a:lstStyle/>
          <a:p>
            <a:pPr eaLnBrk="1" hangingPunct="1"/>
            <a:r>
              <a:rPr altLang="en-US" cap="none">
                <a:ea typeface="MS PGothic" charset="-128"/>
              </a:rPr>
              <a:t>INITIAL TERMINOLOGY</a:t>
            </a:r>
          </a:p>
        </p:txBody>
      </p:sp>
      <p:sp>
        <p:nvSpPr>
          <p:cNvPr id="9219" name="Content Placeholder 2"/>
          <p:cNvSpPr>
            <a:spLocks noGrp="1"/>
          </p:cNvSpPr>
          <p:nvPr>
            <p:ph idx="1"/>
          </p:nvPr>
        </p:nvSpPr>
        <p:spPr/>
        <p:txBody>
          <a:bodyPr/>
          <a:lstStyle/>
          <a:p>
            <a:pPr eaLnBrk="1" hangingPunct="1">
              <a:buFont typeface="Wingdings" charset="2"/>
              <a:buChar char="§"/>
            </a:pPr>
            <a:r>
              <a:rPr altLang="en-US" b="1">
                <a:ea typeface="MS PGothic" charset="-128"/>
              </a:rPr>
              <a:t>Database management system (DBMS) </a:t>
            </a:r>
            <a:r>
              <a:rPr altLang="en-US">
                <a:ea typeface="MS PGothic" charset="-128"/>
              </a:rPr>
              <a:t>- software used for:</a:t>
            </a:r>
          </a:p>
          <a:p>
            <a:pPr lvl="1" eaLnBrk="1" hangingPunct="1">
              <a:buFont typeface="Arial" charset="0"/>
              <a:buChar char="•"/>
            </a:pPr>
            <a:r>
              <a:rPr altLang="en-US">
                <a:ea typeface="MS PGothic" charset="-128"/>
              </a:rPr>
              <a:t>Creation of databases</a:t>
            </a:r>
          </a:p>
          <a:p>
            <a:pPr lvl="1" eaLnBrk="1" hangingPunct="1">
              <a:buFont typeface="Arial" charset="0"/>
              <a:buChar char="•"/>
            </a:pPr>
            <a:r>
              <a:rPr altLang="en-US">
                <a:ea typeface="MS PGothic" charset="-128"/>
              </a:rPr>
              <a:t>Insertion, storage, retrieval, update, and deletion of the data in the database</a:t>
            </a:r>
          </a:p>
          <a:p>
            <a:pPr lvl="1" eaLnBrk="1" hangingPunct="1">
              <a:buFont typeface="Arial" charset="0"/>
              <a:buChar char="•"/>
            </a:pPr>
            <a:r>
              <a:rPr altLang="en-US">
                <a:ea typeface="MS PGothic" charset="-128"/>
              </a:rPr>
              <a:t>Maintenance of databases</a:t>
            </a:r>
          </a:p>
          <a:p>
            <a:pPr eaLnBrk="1" hangingPunct="1">
              <a:buFont typeface="Wingdings" charset="2"/>
              <a:buChar char="§"/>
            </a:pPr>
            <a:r>
              <a:rPr altLang="en-US" b="1">
                <a:ea typeface="MS PGothic" charset="-128"/>
              </a:rPr>
              <a:t>Database system </a:t>
            </a:r>
            <a:r>
              <a:rPr altLang="en-US">
                <a:ea typeface="MS PGothic" charset="-128"/>
              </a:rPr>
              <a:t>- computer-based system whose purpose is to enable an efficient interaction between the users and the information captured in a database</a:t>
            </a:r>
          </a:p>
        </p:txBody>
      </p:sp>
      <p:sp>
        <p:nvSpPr>
          <p:cNvPr id="92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9221" name="Slide Number Placeholder 4"/>
          <p:cNvSpPr>
            <a:spLocks noGrp="1"/>
          </p:cNvSpPr>
          <p:nvPr>
            <p:ph type="sldNum" sz="quarter" idx="11"/>
          </p:nvPr>
        </p:nvSpPr>
        <p:spPr bwMode="auto">
          <a:xfrm>
            <a:off x="8385175" y="6629400"/>
            <a:ext cx="758825"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fld id="{77B749FA-3C3B-474E-84C3-6E3C5AACCB3C}" type="slidenum">
              <a:rPr lang="en-US" altLang="en-US" b="1">
                <a:latin typeface="Franklin Gothic Book" charset="0"/>
              </a:rPr>
              <a:pPr eaLnBrk="1" hangingPunct="1"/>
              <a:t>7</a:t>
            </a:fld>
            <a:endParaRPr lang="en-US" altLang="en-US" b="1">
              <a:latin typeface="Franklin Gothic Book" charset="0"/>
            </a:endParaRPr>
          </a:p>
        </p:txBody>
      </p:sp>
      <p:sp>
        <p:nvSpPr>
          <p:cNvPr id="9222" name="Slide Number Placeholder 15"/>
          <p:cNvSpPr txBox="1">
            <a:spLocks/>
          </p:cNvSpPr>
          <p:nvPr/>
        </p:nvSpPr>
        <p:spPr bwMode="auto">
          <a:xfrm>
            <a:off x="7924800" y="66294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en-US" sz="900">
                <a:latin typeface="Franklin Gothic Book" charset="0"/>
              </a:rPr>
              <a:t>Chapter 1 – Slide  </a:t>
            </a:r>
            <a:fld id="{E54BFE6E-4286-4A4C-AB4E-F5ABA72B12C5}" type="slidenum">
              <a:rPr lang="en-US" altLang="en-US" sz="900" b="1">
                <a:latin typeface="Franklin Gothic Book" charset="0"/>
              </a:rPr>
              <a:pPr algn="r" eaLnBrk="1" hangingPunct="1"/>
              <a:t>7</a:t>
            </a:fld>
            <a:endParaRPr lang="en-US" altLang="en-US" sz="900" b="1">
              <a:latin typeface="Franklin Gothic Book"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p:txBody>
          <a:bodyPr/>
          <a:lstStyle/>
          <a:p>
            <a:pPr eaLnBrk="1" hangingPunct="1"/>
            <a:r>
              <a:rPr altLang="en-US" cap="none">
                <a:ea typeface="MS PGothic" charset="-128"/>
              </a:rPr>
              <a:t>INITIAL TERMINOLOGY</a:t>
            </a:r>
          </a:p>
        </p:txBody>
      </p:sp>
      <p:sp>
        <p:nvSpPr>
          <p:cNvPr id="10243" name="Content Placeholder 2"/>
          <p:cNvSpPr>
            <a:spLocks noGrp="1"/>
          </p:cNvSpPr>
          <p:nvPr>
            <p:ph idx="1"/>
          </p:nvPr>
        </p:nvSpPr>
        <p:spPr/>
        <p:txBody>
          <a:bodyPr/>
          <a:lstStyle/>
          <a:p>
            <a:pPr marL="0" indent="0" eaLnBrk="1" hangingPunct="1">
              <a:buFont typeface="Wingdings" charset="2"/>
              <a:buNone/>
            </a:pPr>
            <a:r>
              <a:rPr altLang="en-US">
                <a:ea typeface="MS PGothic" charset="-128"/>
              </a:rPr>
              <a:t>Typical database system architecture</a:t>
            </a:r>
          </a:p>
        </p:txBody>
      </p:sp>
      <p:sp>
        <p:nvSpPr>
          <p:cNvPr id="102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pic>
        <p:nvPicPr>
          <p:cNvPr id="102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133600"/>
            <a:ext cx="798195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859DCD8D-8CC0-E347-8D6C-EEA4C645E5F1}" type="slidenum">
              <a:rPr lang="en-US" altLang="en-US" b="1">
                <a:latin typeface="Franklin Gothic Book" charset="0"/>
              </a:rPr>
              <a:pPr eaLnBrk="1" hangingPunct="1"/>
              <a:t>8</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p:txBody>
          <a:bodyPr/>
          <a:lstStyle/>
          <a:p>
            <a:pPr eaLnBrk="1" hangingPunct="1"/>
            <a:r>
              <a:rPr altLang="en-US" cap="none">
                <a:ea typeface="MS PGothic" charset="-128"/>
              </a:rPr>
              <a:t>INITIAL TERMINOLOGY</a:t>
            </a:r>
          </a:p>
        </p:txBody>
      </p:sp>
      <p:sp>
        <p:nvSpPr>
          <p:cNvPr id="11267" name="Content Placeholder 2"/>
          <p:cNvSpPr>
            <a:spLocks noGrp="1"/>
          </p:cNvSpPr>
          <p:nvPr>
            <p:ph idx="1"/>
          </p:nvPr>
        </p:nvSpPr>
        <p:spPr/>
        <p:txBody>
          <a:bodyPr/>
          <a:lstStyle/>
          <a:p>
            <a:pPr eaLnBrk="1" hangingPunct="1">
              <a:buFont typeface="Wingdings" charset="2"/>
              <a:buChar char="§"/>
            </a:pPr>
            <a:r>
              <a:rPr altLang="en-US" b="1">
                <a:ea typeface="MS PGothic" charset="-128"/>
              </a:rPr>
              <a:t>Front-end applications </a:t>
            </a:r>
            <a:r>
              <a:rPr altLang="en-US">
                <a:ea typeface="MS PGothic" charset="-128"/>
              </a:rPr>
              <a:t>- provide a mechanism for easy interaction between the users and the DBMS</a:t>
            </a:r>
          </a:p>
          <a:p>
            <a:pPr eaLnBrk="1" hangingPunct="1">
              <a:buFont typeface="Wingdings" charset="2"/>
              <a:buChar char="§"/>
            </a:pPr>
            <a:r>
              <a:rPr altLang="en-US" b="1">
                <a:ea typeface="MS PGothic" charset="-128"/>
              </a:rPr>
              <a:t>End-users</a:t>
            </a:r>
            <a:r>
              <a:rPr altLang="en-US">
                <a:ea typeface="MS PGothic" charset="-128"/>
              </a:rPr>
              <a:t> (</a:t>
            </a:r>
            <a:r>
              <a:rPr altLang="en-US" b="1">
                <a:ea typeface="MS PGothic" charset="-128"/>
              </a:rPr>
              <a:t>business-users</a:t>
            </a:r>
            <a:r>
              <a:rPr altLang="en-US">
                <a:ea typeface="MS PGothic" charset="-128"/>
              </a:rPr>
              <a:t>) - users using a database system to support their tasks and processes </a:t>
            </a:r>
          </a:p>
          <a:p>
            <a:pPr eaLnBrk="1" hangingPunct="1">
              <a:buFont typeface="Wingdings" charset="2"/>
              <a:buChar char="§"/>
            </a:pPr>
            <a:r>
              <a:rPr altLang="en-US" b="1">
                <a:ea typeface="MS PGothic" charset="-128"/>
              </a:rPr>
              <a:t>Indirect interaction </a:t>
            </a:r>
            <a:r>
              <a:rPr altLang="en-US">
                <a:ea typeface="MS PGothic" charset="-128"/>
              </a:rPr>
              <a:t>- end-user communicating with the database through front-end applications  </a:t>
            </a:r>
          </a:p>
          <a:p>
            <a:pPr eaLnBrk="1" hangingPunct="1">
              <a:buFont typeface="Wingdings" charset="2"/>
              <a:buChar char="§"/>
            </a:pPr>
            <a:r>
              <a:rPr altLang="en-US" b="1">
                <a:ea typeface="MS PGothic" charset="-128"/>
              </a:rPr>
              <a:t>Direct interaction </a:t>
            </a:r>
            <a:r>
              <a:rPr altLang="en-US">
                <a:ea typeface="MS PGothic" charset="-128"/>
              </a:rPr>
              <a:t>- end-user communicating with the database directly through DBMS </a:t>
            </a:r>
          </a:p>
        </p:txBody>
      </p:sp>
      <p:sp>
        <p:nvSpPr>
          <p:cNvPr id="112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Jukić, Vrbsky, Nestorov – Database Systems </a:t>
            </a:r>
          </a:p>
        </p:txBody>
      </p:sp>
      <p:sp>
        <p:nvSpPr>
          <p:cNvPr id="112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128"/>
              </a:defRPr>
            </a:lvl1pPr>
            <a:lvl2pPr marL="742950" indent="-285750" eaLnBrk="0" hangingPunct="0">
              <a:defRPr>
                <a:solidFill>
                  <a:schemeClr val="tx1"/>
                </a:solidFill>
                <a:latin typeface="Arial" charset="0"/>
                <a:ea typeface="MS PGothic" charset="-128"/>
              </a:defRPr>
            </a:lvl2pPr>
            <a:lvl3pPr marL="1143000" indent="-228600" eaLnBrk="0" hangingPunct="0">
              <a:defRPr>
                <a:solidFill>
                  <a:schemeClr val="tx1"/>
                </a:solidFill>
                <a:latin typeface="Arial" charset="0"/>
                <a:ea typeface="MS PGothic" charset="-128"/>
              </a:defRPr>
            </a:lvl3pPr>
            <a:lvl4pPr marL="1600200" indent="-228600" eaLnBrk="0" hangingPunct="0">
              <a:defRPr>
                <a:solidFill>
                  <a:schemeClr val="tx1"/>
                </a:solidFill>
                <a:latin typeface="Arial" charset="0"/>
                <a:ea typeface="MS PGothic" charset="-128"/>
              </a:defRPr>
            </a:lvl4pPr>
            <a:lvl5pPr marL="2057400" indent="-228600" eaLnBrk="0" hangingPunct="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latin typeface="Franklin Gothic Book" charset="0"/>
              </a:rPr>
              <a:t>Chapter 1 – Slide  </a:t>
            </a:r>
            <a:fld id="{10057D76-8CAD-5E4C-863C-8E3395EEF94A}" type="slidenum">
              <a:rPr lang="en-US" altLang="en-US" b="1">
                <a:latin typeface="Franklin Gothic Book" charset="0"/>
              </a:rPr>
              <a:pPr eaLnBrk="1" hangingPunct="1"/>
              <a:t>9</a:t>
            </a:fld>
            <a:endParaRPr lang="en-US" altLang="en-US" b="1">
              <a:latin typeface="Franklin Gothic Book"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0</TotalTime>
  <Words>2012</Words>
  <Application>Microsoft Macintosh PowerPoint</Application>
  <PresentationFormat>On-screen Show (4:3)</PresentationFormat>
  <Paragraphs>205</Paragraphs>
  <Slides>28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MS PGothic</vt:lpstr>
      <vt:lpstr>Franklin Gothic Medium</vt:lpstr>
      <vt:lpstr>Franklin Gothic Book</vt:lpstr>
      <vt:lpstr>Wingdings 2</vt:lpstr>
      <vt:lpstr>Calibri</vt:lpstr>
      <vt:lpstr>Wingdings</vt:lpstr>
      <vt:lpstr>Courier New</vt:lpstr>
      <vt:lpstr>Trek</vt:lpstr>
      <vt:lpstr>CHAPTER 1 - Introduction</vt:lpstr>
      <vt:lpstr>INITIAL TERMINOLOGY</vt:lpstr>
      <vt:lpstr>INITIAL TERMINOLOGY</vt:lpstr>
      <vt:lpstr>INITIAL TERMINOLOGY</vt:lpstr>
      <vt:lpstr>INITIAL TERMINOLOGY</vt:lpstr>
      <vt:lpstr>INITIAL TERMINOLOGY</vt:lpstr>
      <vt:lpstr>INITIAL TERMINOLOGY</vt:lpstr>
      <vt:lpstr>INITIAL TERMINOLOGY</vt:lpstr>
      <vt:lpstr>INITIAL TERMINOLOGY</vt:lpstr>
      <vt:lpstr>INITIAL TERMINOLOGY</vt:lpstr>
      <vt:lpstr>STEPS IN THE DEVELOPMENT OF DATABASE SYSTEMS </vt:lpstr>
      <vt:lpstr>STEPS IN THE DEVELOPMENT OF DATABASE SYSTEMS </vt:lpstr>
      <vt:lpstr>STEPS IN THE DEVELOPMENT OF DATABASE SYSTEMS </vt:lpstr>
      <vt:lpstr>STEPS IN THE DEVELOPMENT OF DATABASE SYSTEMS </vt:lpstr>
      <vt:lpstr>STEPS IN THE DEVELOPMENT OF DATABASE SYSTEMS </vt:lpstr>
      <vt:lpstr>STEPS IN THE DEVELOPMENT OF DATABASE SYSTEMS </vt:lpstr>
      <vt:lpstr>STEPS IN THE DEVELOPMENT OF DATABASE SYSTEMS </vt:lpstr>
      <vt:lpstr>STEPS IN THE DEVELOPMENT OF DATABASE SYSTEMS </vt:lpstr>
      <vt:lpstr>STEPS IN THE DEVELOPMENT OF DATABASE SYSTEMS </vt:lpstr>
      <vt:lpstr>STEPS IN THE DEVELOPMENT OF DATABASE SYSTEMS </vt:lpstr>
      <vt:lpstr>THE NEXT VERSION OF THE DATABASE</vt:lpstr>
      <vt:lpstr>THE NEXT VERSION OF THE DATABASE</vt:lpstr>
      <vt:lpstr>DATABASE SCOPE</vt:lpstr>
      <vt:lpstr>PEOPLE INVOLVED WITH DATABASE SYSTEMS</vt:lpstr>
      <vt:lpstr>PEOPLE INVOLVED WITH DATABASE SYSTEMS</vt:lpstr>
      <vt:lpstr>PEOPLE INVOLVED WITH DATABASE SYSTEMS</vt:lpstr>
      <vt:lpstr>PEOPLE INVOLVED WITH DATABASE SYSTEMS</vt:lpstr>
      <vt:lpstr>OPERATIONAL VERSUS ANALYTICAL DATABASES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Microsoft Office User</dc:creator>
  <cp:lastModifiedBy>Microsoft Office User</cp:lastModifiedBy>
  <cp:revision>1</cp:revision>
  <dcterms:created xsi:type="dcterms:W3CDTF">2015-12-16T16:29:34Z</dcterms:created>
  <dcterms:modified xsi:type="dcterms:W3CDTF">2015-12-16T16:29:44Z</dcterms:modified>
</cp:coreProperties>
</file>