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56" r:id="rId1"/>
  </p:sldMasterIdLst>
  <p:notesMasterIdLst>
    <p:notesMasterId r:id="rId78"/>
  </p:notesMasterIdLst>
  <p:sldIdLst>
    <p:sldId id="256" r:id="rId2"/>
    <p:sldId id="257" r:id="rId3"/>
    <p:sldId id="261" r:id="rId4"/>
    <p:sldId id="262" r:id="rId5"/>
    <p:sldId id="345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1" r:id="rId34"/>
    <p:sldId id="292" r:id="rId35"/>
    <p:sldId id="293" r:id="rId36"/>
    <p:sldId id="290" r:id="rId37"/>
    <p:sldId id="347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4" r:id="rId55"/>
    <p:sldId id="312" r:id="rId56"/>
    <p:sldId id="315" r:id="rId57"/>
    <p:sldId id="313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1" r:id="rId73"/>
    <p:sldId id="330" r:id="rId74"/>
    <p:sldId id="332" r:id="rId75"/>
    <p:sldId id="333" r:id="rId76"/>
    <p:sldId id="334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3917" autoAdjust="0"/>
  </p:normalViewPr>
  <p:slideViewPr>
    <p:cSldViewPr>
      <p:cViewPr>
        <p:scale>
          <a:sx n="50" d="100"/>
          <a:sy n="50" d="100"/>
        </p:scale>
        <p:origin x="-1740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B1F1AF11-4393-C842-AFC5-3088B8BC711E}" type="datetimeFigureOut">
              <a:rPr lang="en-US"/>
              <a:pPr>
                <a:defRPr/>
              </a:pPr>
              <a:t>12/16/15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FD800F38-BDE4-174A-9756-DEED9D9DE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794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Once database requirements are collected and visualized as an ER diagram, the next step in creating a relational database is to map (convert) the ER diagram into a relational schema.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63CC241E-0C01-2640-A5B4-D6E64A07CA2D}" type="slidenum">
              <a:rPr lang="en-US" altLang="en-US">
                <a:latin typeface="Calibri" charset="0"/>
              </a:rPr>
              <a:pPr eaLnBrk="1" hangingPunct="1"/>
              <a:t>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64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7B7ACE4A-91C4-5340-80C8-2F443209F6C0}" type="slidenum">
              <a:rPr lang="en-US" altLang="en-US">
                <a:latin typeface="Calibri" charset="0"/>
              </a:rPr>
              <a:pPr eaLnBrk="1" hangingPunct="1"/>
              <a:t>11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1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DF1DE3B3-E4E7-AB42-8C4A-AE577DD5881B}" type="slidenum">
              <a:rPr lang="en-US" altLang="en-US">
                <a:latin typeface="Calibri" charset="0"/>
              </a:rPr>
              <a:pPr eaLnBrk="1" hangingPunct="1"/>
              <a:t>12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76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Pages 59-60.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0E76E1AF-6689-DB4A-879D-2FE67FAF38BE}" type="slidenum">
              <a:rPr lang="en-US" altLang="en-US">
                <a:latin typeface="Calibri" charset="0"/>
              </a:rPr>
              <a:pPr eaLnBrk="1" hangingPunct="1"/>
              <a:t>13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4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62C29554-C4B0-B14D-92B9-437550DDE2E7}" type="slidenum">
              <a:rPr lang="en-US" altLang="en-US">
                <a:latin typeface="Calibri" charset="0"/>
              </a:rPr>
              <a:pPr eaLnBrk="1" hangingPunct="1"/>
              <a:t>14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94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Pages 60-61.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461AE721-F760-3D41-8937-921A60A5F05E}" type="slidenum">
              <a:rPr lang="en-US" altLang="en-US">
                <a:latin typeface="Calibri" charset="0"/>
              </a:rPr>
              <a:pPr eaLnBrk="1" hangingPunct="1"/>
              <a:t>15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40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Pages 60-61.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6E13F0E7-70D3-5441-A0A1-1A327C0D6B29}" type="slidenum">
              <a:rPr lang="en-US" altLang="en-US">
                <a:latin typeface="Calibri" charset="0"/>
              </a:rPr>
              <a:pPr eaLnBrk="1" hangingPunct="1"/>
              <a:t>16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95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AF49523E-E8B1-DB4C-B2F5-FFE646482A69}" type="slidenum">
              <a:rPr lang="en-US" altLang="en-US">
                <a:latin typeface="Calibri" charset="0"/>
              </a:rPr>
              <a:pPr eaLnBrk="1" hangingPunct="1"/>
              <a:t>17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65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43FE417F-81A5-EB48-B1CA-A33B120A98B4}" type="slidenum">
              <a:rPr lang="en-US" altLang="en-US">
                <a:latin typeface="Calibri" charset="0"/>
              </a:rPr>
              <a:pPr eaLnBrk="1" hangingPunct="1"/>
              <a:t>18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53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61.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AF69D047-CCA4-0B43-AB33-856A6FFCA1C9}" type="slidenum">
              <a:rPr lang="en-US" altLang="en-US">
                <a:latin typeface="Calibri" charset="0"/>
              </a:rPr>
              <a:pPr eaLnBrk="1" hangingPunct="1"/>
              <a:t>19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53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F8A56B86-44FC-BC4F-8193-F24E4DAD9A81}" type="slidenum">
              <a:rPr lang="en-US" altLang="en-US">
                <a:latin typeface="Calibri" charset="0"/>
              </a:rPr>
              <a:pPr eaLnBrk="1" hangingPunct="1"/>
              <a:t>20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36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3BB48E61-4CBE-B440-BE94-2484DC652B1F}" type="slidenum">
              <a:rPr lang="en-US" altLang="en-US">
                <a:latin typeface="Calibri" charset="0"/>
              </a:rPr>
              <a:pPr eaLnBrk="1" hangingPunct="1"/>
              <a:t>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69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62.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E432145E-EBBA-BC44-A4A0-31435D996A14}" type="slidenum">
              <a:rPr lang="en-US" altLang="en-US">
                <a:latin typeface="Calibri" charset="0"/>
              </a:rPr>
              <a:pPr eaLnBrk="1" hangingPunct="1"/>
              <a:t>21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4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A825F5AA-1A66-5F43-AC26-3342106635EB}" type="slidenum">
              <a:rPr lang="en-US" altLang="en-US">
                <a:latin typeface="Calibri" charset="0"/>
              </a:rPr>
              <a:pPr eaLnBrk="1" hangingPunct="1"/>
              <a:t>22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28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62.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D141E9BA-0B2B-A642-A546-E4AF5DC8F90F}" type="slidenum">
              <a:rPr lang="en-US" altLang="en-US">
                <a:latin typeface="Calibri" charset="0"/>
              </a:rPr>
              <a:pPr eaLnBrk="1" hangingPunct="1"/>
              <a:t>23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44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62.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D40A3828-DF50-5C43-B73F-2D9DA3DD2F5D}" type="slidenum">
              <a:rPr lang="en-US" altLang="en-US">
                <a:latin typeface="Calibri" charset="0"/>
              </a:rPr>
              <a:pPr eaLnBrk="1" hangingPunct="1"/>
              <a:t>24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8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753668CF-B20E-5F49-A608-F9C1C488CB31}" type="slidenum">
              <a:rPr lang="en-US" altLang="en-US">
                <a:latin typeface="Calibri" charset="0"/>
              </a:rPr>
              <a:pPr eaLnBrk="1" hangingPunct="1"/>
              <a:t>25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1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9409F284-EA34-5341-9907-F6F1A0144468}" type="slidenum">
              <a:rPr lang="en-US" altLang="en-US">
                <a:latin typeface="Calibri" charset="0"/>
              </a:rPr>
              <a:pPr eaLnBrk="1" hangingPunct="1"/>
              <a:t>26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5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64.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7C822661-6878-4C4E-BE44-04731A1205D7}" type="slidenum">
              <a:rPr lang="en-US" altLang="en-US">
                <a:latin typeface="Calibri" charset="0"/>
              </a:rPr>
              <a:pPr eaLnBrk="1" hangingPunct="1"/>
              <a:t>27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5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64.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B889F90A-25E7-074C-9D76-1BE3C4B6ED69}" type="slidenum">
              <a:rPr lang="en-US" altLang="en-US">
                <a:latin typeface="Calibri" charset="0"/>
              </a:rPr>
              <a:pPr eaLnBrk="1" hangingPunct="1"/>
              <a:t>28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58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65.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DA685D7F-B41E-CF4B-AD76-CDCE2F12DD30}" type="slidenum">
              <a:rPr lang="en-US" altLang="en-US">
                <a:latin typeface="Calibri" charset="0"/>
              </a:rPr>
              <a:pPr eaLnBrk="1" hangingPunct="1"/>
              <a:t>29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61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65.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B2CC5503-9071-5346-ABD7-3B877F53EE7E}" type="slidenum">
              <a:rPr lang="en-US" altLang="en-US">
                <a:latin typeface="Calibri" charset="0"/>
              </a:rPr>
              <a:pPr eaLnBrk="1" hangingPunct="1"/>
              <a:t>30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2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386DE284-5E2A-2D47-AE64-40B2AB8034F1}" type="slidenum">
              <a:rPr lang="en-US" altLang="en-US">
                <a:latin typeface="Calibri" charset="0"/>
              </a:rPr>
              <a:pPr eaLnBrk="1" hangingPunct="1"/>
              <a:t>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49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66.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4360838E-8384-4E48-9DA6-E4115C6670DB}" type="slidenum">
              <a:rPr lang="en-US" altLang="en-US">
                <a:latin typeface="Calibri" charset="0"/>
              </a:rPr>
              <a:pPr eaLnBrk="1" hangingPunct="1"/>
              <a:t>31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24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3AACAC0C-AE94-0B4E-9345-5261DC76EA82}" type="slidenum">
              <a:rPr lang="en-US" altLang="en-US">
                <a:latin typeface="Calibri" charset="0"/>
              </a:rPr>
              <a:pPr eaLnBrk="1" hangingPunct="1"/>
              <a:t>32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52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66.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8FD03AC3-1E43-2541-9262-500E62D64484}" type="slidenum">
              <a:rPr lang="en-US" altLang="en-US">
                <a:latin typeface="Calibri" charset="0"/>
              </a:rPr>
              <a:pPr eaLnBrk="1" hangingPunct="1"/>
              <a:t>33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78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67.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8FA97EAE-F3D7-CA4F-A6A9-ABC671FBB758}" type="slidenum">
              <a:rPr lang="en-US" altLang="en-US">
                <a:latin typeface="Calibri" charset="0"/>
              </a:rPr>
              <a:pPr eaLnBrk="1" hangingPunct="1"/>
              <a:t>34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57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Pages 67-68.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FFE1AA25-636F-CC40-B58D-B1BEC76B8522}" type="slidenum">
              <a:rPr lang="en-US" altLang="en-US">
                <a:latin typeface="Calibri" charset="0"/>
              </a:rPr>
              <a:pPr eaLnBrk="1" hangingPunct="1"/>
              <a:t>35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For example, whenever there is a choice between an optional and a mandatory foreign key, choosing the mandatory foreign key is recommended.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B56F26A5-D54F-2242-98A8-DBAB170A8C0A}" type="slidenum">
              <a:rPr lang="en-US" altLang="en-US">
                <a:latin typeface="Calibri" charset="0"/>
              </a:rPr>
              <a:pPr eaLnBrk="1" hangingPunct="1"/>
              <a:t>36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7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68.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502379EE-5E97-D14B-95DD-BB6B0982B443}" type="slidenum">
              <a:rPr lang="en-US" altLang="en-US">
                <a:latin typeface="Calibri" charset="0"/>
              </a:rPr>
              <a:pPr eaLnBrk="1" hangingPunct="1"/>
              <a:t>37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139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F2CC756E-0AB6-9344-BF96-F6826C86BE77}" type="slidenum">
              <a:rPr lang="en-US" altLang="en-US">
                <a:latin typeface="Calibri" charset="0"/>
              </a:rPr>
              <a:pPr eaLnBrk="1" hangingPunct="1"/>
              <a:t>38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25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62.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D2D1F814-4E5F-EA44-BC4B-60667EC8950F}" type="slidenum">
              <a:rPr lang="en-US" altLang="en-US">
                <a:latin typeface="Calibri" charset="0"/>
              </a:rPr>
              <a:pPr eaLnBrk="1" hangingPunct="1"/>
              <a:t>39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56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70.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C89798CF-C943-9A43-872C-5CA4F25A85C5}" type="slidenum">
              <a:rPr lang="en-US" altLang="en-US">
                <a:latin typeface="Calibri" charset="0"/>
              </a:rPr>
              <a:pPr eaLnBrk="1" hangingPunct="1"/>
              <a:t>40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1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5C6E1C87-3055-6E4D-AB96-AFE2D4FFF2FB}" type="slidenum">
              <a:rPr lang="en-US" altLang="en-US">
                <a:latin typeface="Calibri" charset="0"/>
              </a:rPr>
              <a:pPr eaLnBrk="1" hangingPunct="1"/>
              <a:t>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12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70.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F5F704E9-6F19-F141-9B2E-5123B2239ADE}" type="slidenum">
              <a:rPr lang="en-US" altLang="en-US">
                <a:latin typeface="Calibri" charset="0"/>
              </a:rPr>
              <a:pPr eaLnBrk="1" hangingPunct="1"/>
              <a:t>41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905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70.</a:t>
            </a: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6C9AD060-2255-CD43-9C7A-7FA72FEDFC05}" type="slidenum">
              <a:rPr lang="en-US" altLang="en-US">
                <a:latin typeface="Calibri" charset="0"/>
              </a:rPr>
              <a:pPr eaLnBrk="1" hangingPunct="1"/>
              <a:t>42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95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An entity can have more than one unique attribute.  In such cases each unique attribute is also called a candidate key.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E3404528-3DB8-D54B-87A0-ECB3DCEE2C47}" type="slidenum">
              <a:rPr lang="en-US" altLang="en-US">
                <a:latin typeface="Calibri" charset="0"/>
              </a:rPr>
              <a:pPr eaLnBrk="1" hangingPunct="1"/>
              <a:t>43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94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71.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0CB8AB81-D628-1041-B153-8AC2A4ADA6B2}" type="slidenum">
              <a:rPr lang="en-US" altLang="en-US">
                <a:latin typeface="Calibri" charset="0"/>
              </a:rPr>
              <a:pPr eaLnBrk="1" hangingPunct="1"/>
              <a:t>44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481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72.</a:t>
            </a: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3F8D188F-4AB7-094F-BD51-62DFFC3667BA}" type="slidenum">
              <a:rPr lang="en-US" altLang="en-US">
                <a:latin typeface="Calibri" charset="0"/>
              </a:rPr>
              <a:pPr eaLnBrk="1" hangingPunct="1"/>
              <a:t>45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08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989AA027-A8D8-884B-96AC-CE01CFEFB11C}" type="slidenum">
              <a:rPr lang="en-US" altLang="en-US">
                <a:latin typeface="Calibri" charset="0"/>
              </a:rPr>
              <a:pPr eaLnBrk="1" hangingPunct="1"/>
              <a:t>46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058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72.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88E37292-FF6E-C945-B9D4-D0F384B5E85C}" type="slidenum">
              <a:rPr lang="en-US" altLang="en-US">
                <a:latin typeface="Calibri" charset="0"/>
              </a:rPr>
              <a:pPr eaLnBrk="1" hangingPunct="1"/>
              <a:t>47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569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BC180CC9-A8B6-0245-A967-3A6E569067CC}" type="slidenum">
              <a:rPr lang="en-US" altLang="en-US">
                <a:latin typeface="Calibri" charset="0"/>
              </a:rPr>
              <a:pPr eaLnBrk="1" hangingPunct="1"/>
              <a:t>48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511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73.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23546A81-D7D7-954E-9777-D0A89D55DEFC}" type="slidenum">
              <a:rPr lang="en-US" altLang="en-US">
                <a:latin typeface="Calibri" charset="0"/>
              </a:rPr>
              <a:pPr eaLnBrk="1" hangingPunct="1"/>
              <a:t>49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96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74.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DEABC7F0-9AE9-2D4A-BEC0-065EADC9062D}" type="slidenum">
              <a:rPr lang="en-US" altLang="en-US">
                <a:latin typeface="Calibri" charset="0"/>
              </a:rPr>
              <a:pPr eaLnBrk="1" hangingPunct="1"/>
              <a:t>50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6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58.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35BFA562-DE4E-D944-A2DE-7FD8F2F937E1}" type="slidenum">
              <a:rPr lang="en-US" altLang="en-US">
                <a:latin typeface="Calibri" charset="0"/>
              </a:rPr>
              <a:pPr eaLnBrk="1" hangingPunct="1"/>
              <a:t>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660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74.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EAC7E6A7-9D81-A144-B150-46806D2A68DC}" type="slidenum">
              <a:rPr lang="en-US" altLang="en-US">
                <a:latin typeface="Calibri" charset="0"/>
              </a:rPr>
              <a:pPr eaLnBrk="1" hangingPunct="1"/>
              <a:t>51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620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E9BA393F-C425-3645-A03A-573B07CE2F6E}" type="slidenum">
              <a:rPr lang="en-US" altLang="en-US">
                <a:latin typeface="Calibri" charset="0"/>
              </a:rPr>
              <a:pPr eaLnBrk="1" hangingPunct="1"/>
              <a:t>52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164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268CD050-66C8-C241-B7E7-8DD4D2A92E1A}" type="slidenum">
              <a:rPr lang="en-US" altLang="en-US">
                <a:latin typeface="Calibri" charset="0"/>
              </a:rPr>
              <a:pPr eaLnBrk="1" hangingPunct="1"/>
              <a:t>53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44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74.</a:t>
            </a: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C11FD4D3-1C53-F44C-816A-B6AC7D44F085}" type="slidenum">
              <a:rPr lang="en-US" altLang="en-US">
                <a:latin typeface="Calibri" charset="0"/>
              </a:rPr>
              <a:pPr eaLnBrk="1" hangingPunct="1"/>
              <a:t>54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925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AD31CC28-44F9-714C-97F8-830E59A092D9}" type="slidenum">
              <a:rPr lang="en-US" altLang="en-US">
                <a:latin typeface="Calibri" charset="0"/>
              </a:rPr>
              <a:pPr eaLnBrk="1" hangingPunct="1"/>
              <a:t>55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45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75.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89AA6E2A-B3A0-4C4E-9E2C-698AFE0B02AA}" type="slidenum">
              <a:rPr lang="en-US" altLang="en-US">
                <a:latin typeface="Calibri" charset="0"/>
              </a:rPr>
              <a:pPr eaLnBrk="1" hangingPunct="1"/>
              <a:t>56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89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C2770B0A-9DE5-A64F-AB25-002131941357}" type="slidenum">
              <a:rPr lang="en-US" altLang="en-US">
                <a:latin typeface="Calibri" charset="0"/>
              </a:rPr>
              <a:pPr eaLnBrk="1" hangingPunct="1"/>
              <a:t>57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360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76.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2C0A2A19-4AB1-5D48-95AA-0866EC8DBB07}" type="slidenum">
              <a:rPr lang="en-US" altLang="en-US">
                <a:latin typeface="Calibri" charset="0"/>
              </a:rPr>
              <a:pPr eaLnBrk="1" hangingPunct="1"/>
              <a:t>58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990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It not unusual for the same entities in an ER diagram to be related via more than one relationship.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DFB7B75C-298A-984A-B045-5211DE0EC4B8}" type="slidenum">
              <a:rPr lang="en-US" altLang="en-US">
                <a:latin typeface="Calibri" charset="0"/>
              </a:rPr>
              <a:pPr eaLnBrk="1" hangingPunct="1"/>
              <a:t>59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164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76.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52FD4D31-D342-2048-9356-4A662709E074}" type="slidenum">
              <a:rPr lang="en-US" altLang="en-US">
                <a:latin typeface="Calibri" charset="0"/>
              </a:rPr>
              <a:pPr eaLnBrk="1" hangingPunct="1"/>
              <a:t>60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4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Pages 58-59.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AEDE269E-AA56-A448-B948-8E23D9B7432F}" type="slidenum">
              <a:rPr lang="en-US" altLang="en-US">
                <a:latin typeface="Calibri" charset="0"/>
              </a:rPr>
              <a:pPr eaLnBrk="1" hangingPunct="1"/>
              <a:t>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906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DBA594D6-457B-5F4B-A595-BE33145520FC}" type="slidenum">
              <a:rPr lang="en-US" altLang="en-US">
                <a:latin typeface="Calibri" charset="0"/>
              </a:rPr>
              <a:pPr eaLnBrk="1" hangingPunct="1"/>
              <a:t>61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749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77.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55C2C1CF-BD31-7249-A5C7-716BCCC32142}" type="slidenum">
              <a:rPr lang="en-US" altLang="en-US">
                <a:latin typeface="Calibri" charset="0"/>
              </a:rPr>
              <a:pPr eaLnBrk="1" hangingPunct="1"/>
              <a:t>62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360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77.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0A84D7F0-E0F6-9C48-91FC-630BF95BC558}" type="slidenum">
              <a:rPr lang="en-US" altLang="en-US">
                <a:latin typeface="Calibri" charset="0"/>
              </a:rPr>
              <a:pPr eaLnBrk="1" hangingPunct="1"/>
              <a:t>63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026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78.</a:t>
            </a: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A7E026CB-259E-0A47-9119-7B195617B21B}" type="slidenum">
              <a:rPr lang="en-US" altLang="en-US">
                <a:latin typeface="Calibri" charset="0"/>
              </a:rPr>
              <a:pPr eaLnBrk="1" hangingPunct="1"/>
              <a:t>64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8190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78.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8DC71CAA-B9C5-C648-B200-C96684336F5C}" type="slidenum">
              <a:rPr lang="en-US" altLang="en-US">
                <a:latin typeface="Calibri" charset="0"/>
              </a:rPr>
              <a:pPr eaLnBrk="1" hangingPunct="1"/>
              <a:t>65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956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78.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3FB788C6-4FBA-FE40-9EF7-D556F8FF84B0}" type="slidenum">
              <a:rPr lang="en-US" altLang="en-US">
                <a:latin typeface="Calibri" charset="0"/>
              </a:rPr>
              <a:pPr eaLnBrk="1" hangingPunct="1"/>
              <a:t>66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920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78.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B5816D91-CDE1-284B-ABDA-AAF2E3A486B8}" type="slidenum">
              <a:rPr lang="en-US" altLang="en-US">
                <a:latin typeface="Calibri" charset="0"/>
              </a:rPr>
              <a:pPr eaLnBrk="1" hangingPunct="1"/>
              <a:t>67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185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78.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105A5DC0-935B-374F-808E-C3A70EC6CC7A}" type="slidenum">
              <a:rPr lang="en-US" altLang="en-US">
                <a:latin typeface="Calibri" charset="0"/>
              </a:rPr>
              <a:pPr eaLnBrk="1" hangingPunct="1"/>
              <a:t>68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42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7F4E0998-58C7-DA4A-AE74-EE291D150695}" type="slidenum">
              <a:rPr lang="en-US" altLang="en-US">
                <a:latin typeface="Calibri" charset="0"/>
              </a:rPr>
              <a:pPr eaLnBrk="1" hangingPunct="1"/>
              <a:t>69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315817FC-BA0E-1E4C-91BA-E00024C75885}" type="slidenum">
              <a:rPr lang="en-US" altLang="en-US">
                <a:latin typeface="Calibri" charset="0"/>
              </a:rPr>
              <a:pPr eaLnBrk="1" hangingPunct="1"/>
              <a:t>70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2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B559A732-EB9F-1944-AA71-9B577F2DDCBC}" type="slidenum">
              <a:rPr lang="en-US" altLang="en-US">
                <a:latin typeface="Calibri" charset="0"/>
              </a:rPr>
              <a:pPr eaLnBrk="1" hangingPunct="1"/>
              <a:t>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004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9B9BF353-92B2-6743-ABAF-B6299609BDEC}" type="slidenum">
              <a:rPr lang="en-US" altLang="en-US">
                <a:latin typeface="Calibri" charset="0"/>
              </a:rPr>
              <a:pPr eaLnBrk="1" hangingPunct="1"/>
              <a:t>71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258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81.</a:t>
            </a: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39DCDEBE-EAAD-6440-865A-D9967B0C7F54}" type="slidenum">
              <a:rPr lang="en-US" altLang="en-US">
                <a:latin typeface="Calibri" charset="0"/>
              </a:rPr>
              <a:pPr eaLnBrk="1" hangingPunct="1"/>
              <a:t>72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037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F98BBA6E-B0CC-F14A-9518-695CE63A7EC5}" type="slidenum">
              <a:rPr lang="en-US" altLang="en-US">
                <a:latin typeface="Calibri" charset="0"/>
              </a:rPr>
              <a:pPr eaLnBrk="1" hangingPunct="1"/>
              <a:t>73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210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Pages 81-82.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1A58EF98-6C58-6646-B5EA-DC90FB3E7F2B}" type="slidenum">
              <a:rPr lang="en-US" altLang="en-US">
                <a:latin typeface="Calibri" charset="0"/>
              </a:rPr>
              <a:pPr eaLnBrk="1" hangingPunct="1"/>
              <a:t>74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601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82.</a:t>
            </a: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4FFE731A-EFE6-8344-8DCD-D79849E336BB}" type="slidenum">
              <a:rPr lang="en-US" altLang="en-US">
                <a:latin typeface="Calibri" charset="0"/>
              </a:rPr>
              <a:pPr eaLnBrk="1" hangingPunct="1"/>
              <a:t>75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685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This example is discussed on Page 82.</a:t>
            </a: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E627BB00-1892-C147-BEE6-A0434AFF27A2}" type="slidenum">
              <a:rPr lang="en-US" altLang="en-US">
                <a:latin typeface="Calibri" charset="0"/>
              </a:rPr>
              <a:pPr eaLnBrk="1" hangingPunct="1"/>
              <a:t>76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1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1A45D0B2-E784-2F40-A723-E75D89457032}" type="slidenum">
              <a:rPr lang="en-US" altLang="en-US">
                <a:latin typeface="Calibri" charset="0"/>
              </a:rPr>
              <a:pPr eaLnBrk="1" hangingPunct="1"/>
              <a:t>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7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95549910-9087-A34D-AD74-BF75DC6D7BF4}" type="slidenum">
              <a:rPr lang="en-US" altLang="en-US">
                <a:latin typeface="Calibri" charset="0"/>
              </a:rPr>
              <a:pPr eaLnBrk="1" hangingPunct="1"/>
              <a:t>10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7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Tx/>
              <a:buSzPct val="90000"/>
              <a:buFont typeface="Wingdings" pitchFamily="2" charset="2"/>
              <a:buChar char="§"/>
              <a:defRPr sz="2400"/>
            </a:lvl1pPr>
            <a:lvl2pPr marL="742950" indent="-285750">
              <a:buClrTx/>
              <a:buSzPct val="90000"/>
              <a:buFont typeface="Arial" pitchFamily="34" charset="0"/>
              <a:buChar char="•"/>
              <a:defRPr sz="2000"/>
            </a:lvl2pPr>
            <a:lvl3pPr marL="1143000" indent="-228600">
              <a:buClrTx/>
              <a:buSzPct val="60000"/>
              <a:buFont typeface="Courier New" pitchFamily="49" charset="0"/>
              <a:buChar char="o"/>
              <a:defRPr sz="1800"/>
            </a:lvl3pPr>
            <a:lvl4pPr>
              <a:buClrTx/>
              <a:buSzPct val="50000"/>
              <a:defRPr sz="1600"/>
            </a:lvl4pPr>
            <a:lvl5pPr marL="2057400" indent="-228600">
              <a:buClrTx/>
              <a:buSzPct val="40000"/>
              <a:buFont typeface="Wingdings" pitchFamily="2" charset="2"/>
              <a:buChar char="v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 – Slide  </a:t>
            </a:r>
            <a:fld id="{A9D164BB-E0BB-8B47-AB57-A63D055235C8}" type="slidenum">
              <a:rPr lang="en-US" altLang="en-US" b="1"/>
              <a:pPr/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9131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 – Slide  </a:t>
            </a:r>
            <a:fld id="{6E30BC7A-2980-E341-B81C-F897517F9A7A}" type="slidenum">
              <a:rPr lang="en-US" altLang="en-US" b="1"/>
              <a:pPr/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4227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 – Slide  </a:t>
            </a:r>
            <a:fld id="{97134759-1E7E-C24A-BBCC-64A5D69B82DE}" type="slidenum">
              <a:rPr lang="en-US" altLang="en-US" b="1"/>
              <a:pPr/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62668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5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3810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Franklin Gothic Book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924800" y="6629400"/>
            <a:ext cx="12192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Franklin Gothic Book" charset="0"/>
              </a:defRPr>
            </a:lvl1pPr>
          </a:lstStyle>
          <a:p>
            <a:r>
              <a:rPr lang="en-US" altLang="en-US"/>
              <a:t>Chapter 3 – Slide  </a:t>
            </a:r>
            <a:fld id="{68ACEFD0-0D86-0B4F-B2E6-2230F36101AF}" type="slidenum">
              <a:rPr lang="en-US" altLang="en-US" b="1"/>
              <a:pPr/>
              <a:t>‹#›</a:t>
            </a:fld>
            <a:endParaRPr lang="en-US" altLang="en-US" b="1"/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3657600" y="6629400"/>
            <a:ext cx="2590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000" smtClean="0"/>
              <a:t>Copyright (c) 2014 Pearson Education, Inc</a:t>
            </a:r>
            <a:r>
              <a:rPr lang="en-US" sz="1000" i="1" smtClean="0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3" r:id="rId2"/>
    <p:sldLayoutId id="2147483684" r:id="rId3"/>
    <p:sldLayoutId id="214748368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kern="1200" cap="all" dirty="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 2" charset="2"/>
        <a:buChar char=""/>
        <a:defRPr lang="en-US" sz="24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 2" charset="2"/>
        <a:buChar char=""/>
        <a:defRPr lang="en-US" sz="20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 2" charset="2"/>
        <a:buChar char=""/>
        <a:defRPr lang="en-US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 2" charset="2"/>
        <a:buChar char=""/>
        <a:defRPr lang="en-US" sz="16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charset="2"/>
        <a:buChar char=""/>
        <a:defRPr lang="en-US" sz="14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reflection endPos="0" dir="5400000" sy="-90000" algn="bl" rotWithShape="0"/>
                </a:effectLst>
                <a:ea typeface="+mj-ea"/>
              </a:rPr>
              <a:t/>
            </a:r>
            <a:br>
              <a:rPr>
                <a:effectLst>
                  <a:reflection endPos="0" dir="5400000" sy="-90000" algn="bl" rotWithShape="0"/>
                </a:effectLst>
                <a:ea typeface="+mj-ea"/>
              </a:rPr>
            </a:br>
            <a:r>
              <a:rPr sz="3600" smtClean="0">
                <a:effectLst>
                  <a:reflection endPos="0" dir="5400000" sy="-90000" algn="bl" rotWithShape="0"/>
                </a:effectLst>
                <a:ea typeface="+mj-ea"/>
              </a:rPr>
              <a:t>CHAPTER 3 - </a:t>
            </a:r>
            <a:r>
              <a:rPr sz="3600" cap="none">
                <a:effectLst>
                  <a:reflection endPos="0" dir="5400000" sy="-90000" algn="bl" rotWithShape="0"/>
                </a:effectLst>
                <a:ea typeface="+mj-ea"/>
              </a:rPr>
              <a:t>Relational Database </a:t>
            </a:r>
            <a:r>
              <a:rPr sz="3600" cap="none" smtClean="0">
                <a:effectLst>
                  <a:reflection endPos="0" dir="5400000" sy="-90000" algn="bl" rotWithShape="0"/>
                </a:effectLst>
                <a:ea typeface="+mj-ea"/>
              </a:rPr>
              <a:t>Modeling</a:t>
            </a:r>
            <a:r>
              <a:rPr cap="none" smtClean="0">
                <a:effectLst>
                  <a:reflection endPos="0" dir="5400000" sy="-90000" algn="bl" rotWithShape="0"/>
                </a:effectLst>
                <a:ea typeface="+mj-ea"/>
              </a:rPr>
              <a:t/>
            </a:r>
            <a:br>
              <a:rPr cap="none" smtClean="0">
                <a:effectLst>
                  <a:reflection endPos="0" dir="5400000" sy="-90000" algn="bl" rotWithShape="0"/>
                </a:effectLst>
                <a:ea typeface="+mj-ea"/>
              </a:rPr>
            </a:br>
            <a:endParaRPr cap="none">
              <a:effectLst>
                <a:reflection endPos="0" dir="5400000" sy="-90000" algn="bl" rotWithShape="0"/>
              </a:effectLst>
              <a:ea typeface="+mj-ea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altLang="en-US" b="1">
                <a:solidFill>
                  <a:srgbClr val="443329"/>
                </a:solidFill>
                <a:ea typeface="MS PGothic" charset="-128"/>
              </a:rPr>
              <a:t>Database Systems - </a:t>
            </a:r>
          </a:p>
          <a:p>
            <a:pPr eaLnBrk="1" hangingPunct="1"/>
            <a:r>
              <a:rPr altLang="en-US" b="1">
                <a:solidFill>
                  <a:srgbClr val="443329"/>
                </a:solidFill>
                <a:ea typeface="MS PGothic" charset="-128"/>
              </a:rPr>
              <a:t>Introduction to Databases and Data Warehouses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PRIMARY KEY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2292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C09B434-5765-FA4F-AB0D-9A098796C9C2}" type="slidenum">
              <a:rPr lang="en-US" altLang="en-US" b="1">
                <a:latin typeface="Franklin Gothic Book" charset="0"/>
              </a:rPr>
              <a:pPr eaLnBrk="1" hangingPunct="1"/>
              <a:t>10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>
                <a:ea typeface="MS PGothic" charset="-128"/>
              </a:rPr>
              <a:t>Relation with the primary key underlined</a:t>
            </a: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286000"/>
            <a:ext cx="5962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MAPPING ER DIAGRAMS INTO RELATIONAL SCHEMAS</a:t>
            </a:r>
            <a:br>
              <a:rPr cap="none" smtClean="0"/>
            </a:br>
            <a:endParaRPr cap="none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>
                <a:ea typeface="MS PGothic" charset="-128"/>
              </a:rPr>
              <a:t>Once an ER diagram is constructed, it is subsequently mapped into a relational schema (collection of relations)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331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85DACA5E-2909-3B4D-B695-BC501CFCDAD3}" type="slidenum">
              <a:rPr lang="en-US" altLang="en-US" b="1">
                <a:latin typeface="Franklin Gothic Book" charset="0"/>
              </a:rPr>
              <a:pPr eaLnBrk="1" hangingPunct="1"/>
              <a:t>11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ENTITIES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entities into relations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Each regular entity becomes a relation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Each regular attribute of a regular entity becomes a column of the newly created relation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If an entity has a single unique attribute, then that attribute becomes the primary key in the resulting mapped relation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434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3DA7A55C-35CC-FF40-8E43-A66C23C88065}" type="slidenum">
              <a:rPr lang="en-US" altLang="en-US" b="1">
                <a:latin typeface="Franklin Gothic Book" charset="0"/>
              </a:rPr>
              <a:pPr eaLnBrk="1" hangingPunct="1"/>
              <a:t>12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ENTITIES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Entity mapped </a:t>
            </a:r>
            <a:br>
              <a:rPr altLang="en-US" sz="2200">
                <a:ea typeface="MS PGothic" charset="-128"/>
              </a:rPr>
            </a:br>
            <a:r>
              <a:rPr altLang="en-US" sz="2200">
                <a:ea typeface="MS PGothic" charset="-128"/>
              </a:rPr>
              <a:t>into a relation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536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6B3350BD-C75A-B449-9A1D-A1FF08493828}" type="slidenum">
              <a:rPr lang="en-US" altLang="en-US" b="1">
                <a:latin typeface="Franklin Gothic Book" charset="0"/>
              </a:rPr>
              <a:pPr eaLnBrk="1" hangingPunct="1"/>
              <a:t>13</a:t>
            </a:fld>
            <a:endParaRPr lang="en-US" altLang="en-US" b="1">
              <a:latin typeface="Franklin Gothic Book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143000"/>
            <a:ext cx="4572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Content Placeholder 2"/>
          <p:cNvSpPr txBox="1">
            <a:spLocks/>
          </p:cNvSpPr>
          <p:nvPr/>
        </p:nvSpPr>
        <p:spPr bwMode="auto">
          <a:xfrm>
            <a:off x="304800" y="49530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</a:t>
            </a:r>
          </a:p>
        </p:txBody>
      </p:sp>
      <p:pic>
        <p:nvPicPr>
          <p:cNvPr id="153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91075"/>
            <a:ext cx="34083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MAPPING ENTITIES WITH COMPOSITE ATTRIBUTES</a:t>
            </a:r>
            <a:br>
              <a:rPr cap="none" smtClean="0"/>
            </a:br>
            <a:endParaRPr cap="non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entities with composite attributes into relations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Each component of a composite attribute is mapped as a column of a relation 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The composite attribute itself does not appear in the mapped relation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638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C3772839-B1AD-F240-A809-F13440A05697}" type="slidenum">
              <a:rPr lang="en-US" altLang="en-US" b="1">
                <a:latin typeface="Franklin Gothic Book" charset="0"/>
              </a:rPr>
              <a:pPr eaLnBrk="1" hangingPunct="1"/>
              <a:t>14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MAPPING ENTITIES WITH COMPOSITE ATTRIBUTES</a:t>
            </a:r>
            <a:br>
              <a:rPr cap="none" smtClean="0"/>
            </a:br>
            <a:endParaRPr cap="none" smtClean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286000" cy="1066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sz="2200" smtClean="0"/>
              <a:t>Entity with a composite attribute mapped into a relation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741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908B92EF-ED8D-F541-8513-73738C58C22F}" type="slidenum">
              <a:rPr lang="en-US" altLang="en-US" b="1">
                <a:latin typeface="Franklin Gothic Book" charset="0"/>
              </a:rPr>
              <a:pPr eaLnBrk="1" hangingPunct="1"/>
              <a:t>15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17414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relation</a:t>
            </a: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162050"/>
            <a:ext cx="40989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4806950"/>
            <a:ext cx="40782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MAPPING ENTITIES WITH COMPOSITE ATTRIBUTES</a:t>
            </a:r>
            <a:br>
              <a:rPr cap="none" smtClean="0"/>
            </a:br>
            <a:endParaRPr cap="none" smtClean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2286000" cy="10668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sz="2200" smtClean="0"/>
              <a:t>The mapped relation as presented to a user in a front-end application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843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8AC72C1D-4E12-8946-83C8-A2F926EF65AB}" type="slidenum">
              <a:rPr lang="en-US" altLang="en-US" b="1">
                <a:latin typeface="Franklin Gothic Book" charset="0"/>
              </a:rPr>
              <a:pPr eaLnBrk="1" hangingPunct="1"/>
              <a:t>16</a:t>
            </a:fld>
            <a:endParaRPr lang="en-US" altLang="en-US" b="1">
              <a:latin typeface="Franklin Gothic Book" charset="0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407828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COMPOSITE PRIMARY KEY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Composite primary key - </a:t>
            </a:r>
            <a:r>
              <a:rPr altLang="en-US">
                <a:ea typeface="MS PGothic" charset="-128"/>
              </a:rPr>
              <a:t>a primary key that is composed of multiple columns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Column names of a composite primary key are underlined, because combined together they form the primary key 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946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C62927C6-1685-304F-8413-CD3DEC6DF59D}" type="slidenum">
              <a:rPr lang="en-US" altLang="en-US" b="1">
                <a:latin typeface="Franklin Gothic Book" charset="0"/>
              </a:rPr>
              <a:pPr eaLnBrk="1" hangingPunct="1"/>
              <a:t>17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MAPPING ENTITIES WITH UNIQUE COMPOSITE ATTRIBUTES</a:t>
            </a:r>
            <a:br>
              <a:rPr cap="none" smtClean="0"/>
            </a:br>
            <a:endParaRPr cap="none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entities with unique composite attributes into relations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An entity whose only unique attribute is a composite attribute is mapped as a relation with a composite primary key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048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2A88F5AE-A745-ED4C-9E3B-A755F7300664}" type="slidenum">
              <a:rPr lang="en-US" altLang="en-US" b="1">
                <a:latin typeface="Franklin Gothic Book" charset="0"/>
              </a:rPr>
              <a:pPr eaLnBrk="1" hangingPunct="1"/>
              <a:t>18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MAPPING ENTITIES WITH UNIQUE COMPOSITE ATTRIBUTES</a:t>
            </a:r>
            <a:br>
              <a:rPr cap="none" smtClean="0"/>
            </a:br>
            <a:endParaRPr cap="none" smtClean="0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286000" cy="1066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sz="2200" smtClean="0"/>
              <a:t>Entity with a unique composite attribute mapped into a relation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150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4B0ABB56-05A1-804B-96CD-07B27F0C20ED}" type="slidenum">
              <a:rPr lang="en-US" altLang="en-US" b="1">
                <a:latin typeface="Franklin Gothic Book" charset="0"/>
              </a:rPr>
              <a:pPr eaLnBrk="1" hangingPunct="1"/>
              <a:t>19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21510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mapped relation</a:t>
            </a: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1066800"/>
            <a:ext cx="35544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24413"/>
            <a:ext cx="28019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Relational database model - </a:t>
            </a:r>
            <a:r>
              <a:rPr altLang="en-US">
                <a:ea typeface="MS PGothic" charset="-128"/>
              </a:rPr>
              <a:t>logical database model that represents a database as a collection of related tables</a:t>
            </a:r>
          </a:p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Relational schema </a:t>
            </a:r>
            <a:r>
              <a:rPr altLang="en-US">
                <a:ea typeface="MS PGothic" charset="-128"/>
              </a:rPr>
              <a:t>- visual depiction of the relational database model</a:t>
            </a:r>
          </a:p>
          <a:p>
            <a:pPr eaLnBrk="1" hangingPunct="1">
              <a:buFont typeface="Wingdings" charset="2"/>
              <a:buChar char="§"/>
            </a:pPr>
            <a:r>
              <a:rPr altLang="en-US">
                <a:ea typeface="MS PGothic" charset="-128"/>
              </a:rPr>
              <a:t>Most contemporary commercial DBMS software packages, are </a:t>
            </a:r>
            <a:r>
              <a:rPr altLang="en-US" b="1">
                <a:ea typeface="MS PGothic" charset="-128"/>
              </a:rPr>
              <a:t>relational DBMS (RDBMS) </a:t>
            </a:r>
            <a:r>
              <a:rPr altLang="en-US">
                <a:ea typeface="MS PGothic" charset="-128"/>
              </a:rPr>
              <a:t>software packages</a:t>
            </a:r>
          </a:p>
          <a:p>
            <a:pPr lvl="1" eaLnBrk="1" hangingPunct="1">
              <a:buFont typeface="Arial" charset="0"/>
              <a:buChar char="•"/>
            </a:pPr>
            <a:endParaRPr altLang="en-US">
              <a:ea typeface="MS PGothic" charset="-128"/>
            </a:endParaRPr>
          </a:p>
          <a:p>
            <a:pPr lvl="1" eaLnBrk="1" hangingPunct="1">
              <a:buFont typeface="Arial" charset="0"/>
              <a:buChar char="•"/>
            </a:pPr>
            <a:endParaRPr altLang="en-US">
              <a:ea typeface="MS PGothic" charset="-128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10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6EE14B1-D216-0344-905B-BD8A93AED7E4}" type="slidenum">
              <a:rPr lang="en-US" altLang="en-US" b="1">
                <a:latin typeface="Franklin Gothic Book" charset="0"/>
              </a:rPr>
              <a:pPr eaLnBrk="1" hangingPunct="1"/>
              <a:t>2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ENTITIES WITH OPTIONAL ATTRIBUTES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entities with optional attributes into relations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Optional attribute of an entity is mapped as an optional column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253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3A377DE9-3C04-2A46-AA50-39B4FE677CCB}" type="slidenum">
              <a:rPr lang="en-US" altLang="en-US" b="1">
                <a:latin typeface="Franklin Gothic Book" charset="0"/>
              </a:rPr>
              <a:pPr eaLnBrk="1" hangingPunct="1"/>
              <a:t>20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ENTITIES WITH OPTIONAL ATTRIBUTES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286000" cy="1066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sz="2200" smtClean="0"/>
              <a:t>Entity with an optional attribute mapped into a relation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355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8A6598F1-5F01-5640-BBC5-AADC7CDE2BA2}" type="slidenum">
              <a:rPr lang="en-US" altLang="en-US" b="1">
                <a:latin typeface="Franklin Gothic Book" charset="0"/>
              </a:rPr>
              <a:pPr eaLnBrk="1" hangingPunct="1"/>
              <a:t>21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23558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relation</a:t>
            </a:r>
          </a:p>
        </p:txBody>
      </p: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44815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75200"/>
            <a:ext cx="24018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ENTITY INTEGRITY CONSTRAINT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Entity integrity constraint - </a:t>
            </a:r>
            <a:r>
              <a:rPr altLang="en-US" i="1">
                <a:ea typeface="MS PGothic" charset="-128"/>
              </a:rPr>
              <a:t>in a relational table, no primary key column can have null (empty) values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A rule stating that no primary key column can be optional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Every RBMS enforces this rule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458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512E4734-0AE4-D24C-8658-2635CBA2CF09}" type="slidenum">
              <a:rPr lang="en-US" altLang="en-US" b="1">
                <a:latin typeface="Franklin Gothic Book" charset="0"/>
              </a:rPr>
              <a:pPr eaLnBrk="1" hangingPunct="1"/>
              <a:t>22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ENTITY INTEGRITY CONSTRAINT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458200" cy="4525962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>
                <a:ea typeface="MS PGothic" charset="-128"/>
              </a:rPr>
              <a:t>Entity integrity constraint — compliance and violation example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560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1C7DD018-E220-C846-BA1E-759B23E9D1F9}" type="slidenum">
              <a:rPr lang="en-US" altLang="en-US" b="1">
                <a:latin typeface="Franklin Gothic Book" charset="0"/>
              </a:rPr>
              <a:pPr eaLnBrk="1" hangingPunct="1"/>
              <a:t>23</a:t>
            </a:fld>
            <a:endParaRPr lang="en-US" altLang="en-US" b="1">
              <a:latin typeface="Franklin Gothic Book" charset="0"/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715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ENTITY INTEGRITY CONSTRAINT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229600" cy="4525962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>
                <a:ea typeface="MS PGothic" charset="-128"/>
              </a:rPr>
              <a:t>Entity integrity constraint — another compliance and violation example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662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D1F87CD-43DE-F94B-A0B0-9945E6320DAD}" type="slidenum">
              <a:rPr lang="en-US" altLang="en-US" b="1">
                <a:latin typeface="Franklin Gothic Book" charset="0"/>
              </a:rPr>
              <a:pPr eaLnBrk="1" hangingPunct="1"/>
              <a:t>24</a:t>
            </a:fld>
            <a:endParaRPr lang="en-US" altLang="en-US" b="1">
              <a:latin typeface="Franklin Gothic Book" charset="0"/>
            </a:endParaRP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667000"/>
            <a:ext cx="7924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FOREIGN KEY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Foreign key - </a:t>
            </a:r>
            <a:r>
              <a:rPr altLang="en-US" i="1">
                <a:ea typeface="MS PGothic" charset="-128"/>
              </a:rPr>
              <a:t>column in a relation that refers to a primary key column in another (referred) relation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A mechanism that is used to depict relationships in the relational database model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For every occurrence of a foreign key, the relational schema contains a line pointing </a:t>
            </a:r>
            <a:r>
              <a:rPr altLang="en-US" i="1">
                <a:ea typeface="MS PGothic" charset="-128"/>
              </a:rPr>
              <a:t>from</a:t>
            </a:r>
            <a:r>
              <a:rPr altLang="en-US">
                <a:ea typeface="MS PGothic" charset="-128"/>
              </a:rPr>
              <a:t> the </a:t>
            </a:r>
            <a:r>
              <a:rPr altLang="en-US" i="1">
                <a:ea typeface="MS PGothic" charset="-128"/>
              </a:rPr>
              <a:t>foreign key </a:t>
            </a:r>
            <a:r>
              <a:rPr altLang="en-US">
                <a:ea typeface="MS PGothic" charset="-128"/>
              </a:rPr>
              <a:t>to the </a:t>
            </a:r>
            <a:r>
              <a:rPr altLang="en-US" i="1">
                <a:ea typeface="MS PGothic" charset="-128"/>
              </a:rPr>
              <a:t>corresponding primary key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765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4C72888E-04C8-3A44-8E7B-857CB96CEDA0}" type="slidenum">
              <a:rPr lang="en-US" altLang="en-US" b="1">
                <a:latin typeface="Franklin Gothic Book" charset="0"/>
              </a:rPr>
              <a:pPr eaLnBrk="1" hangingPunct="1"/>
              <a:t>25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1:M relationships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>
                <a:ea typeface="MS PGothic" charset="-128"/>
              </a:rPr>
              <a:t>The relation mapped from the </a:t>
            </a:r>
            <a:r>
              <a:rPr altLang="en-US" b="1" i="1">
                <a:ea typeface="MS PGothic" charset="-128"/>
              </a:rPr>
              <a:t>entity on the M side </a:t>
            </a:r>
            <a:r>
              <a:rPr altLang="en-US" i="1">
                <a:ea typeface="MS PGothic" charset="-128"/>
              </a:rPr>
              <a:t>of the 1:M  relationship </a:t>
            </a:r>
            <a:r>
              <a:rPr altLang="en-US" b="1" i="1">
                <a:ea typeface="MS PGothic" charset="-128"/>
              </a:rPr>
              <a:t>has a foreign key </a:t>
            </a:r>
            <a:r>
              <a:rPr altLang="en-US" i="1">
                <a:ea typeface="MS PGothic" charset="-128"/>
              </a:rPr>
              <a:t>that corresponds to the primary key of the relation mapped from the 1 side of the 1:M relationship.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867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4CF1866A-3FD8-CD46-835D-4E40033C0A4C}" type="slidenum">
              <a:rPr lang="en-US" altLang="en-US" b="1">
                <a:latin typeface="Franklin Gothic Book" charset="0"/>
              </a:rPr>
              <a:pPr eaLnBrk="1" hangingPunct="1"/>
              <a:t>26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29700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A555D62A-B4E0-D646-B288-3304DBAD6D7C}" type="slidenum">
              <a:rPr lang="en-US" altLang="en-US" b="1">
                <a:latin typeface="Franklin Gothic Book" charset="0"/>
              </a:rPr>
              <a:pPr eaLnBrk="1" hangingPunct="1"/>
              <a:t>27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29701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144145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Example - Mapping a 1:M relationship</a:t>
            </a:r>
          </a:p>
        </p:txBody>
      </p:sp>
      <p:sp>
        <p:nvSpPr>
          <p:cNvPr id="29702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ER diagram</a:t>
            </a:r>
          </a:p>
        </p:txBody>
      </p:sp>
      <p:pic>
        <p:nvPicPr>
          <p:cNvPr id="297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117600"/>
            <a:ext cx="704056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2616200" y="4724400"/>
            <a:ext cx="4078288" cy="1646238"/>
            <a:chOff x="2616200" y="4724400"/>
            <a:chExt cx="4078958" cy="1645920"/>
          </a:xfrm>
        </p:grpSpPr>
        <p:pic>
          <p:nvPicPr>
            <p:cNvPr id="2970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4724400"/>
              <a:ext cx="2266371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6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571" y="4724400"/>
              <a:ext cx="1812587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0724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B9FCB2CB-3FA2-3444-B850-E46E063FC7FE}" type="slidenum">
              <a:rPr lang="en-US" altLang="en-US" b="1">
                <a:latin typeface="Franklin Gothic Book" charset="0"/>
              </a:rPr>
              <a:pPr eaLnBrk="1" hangingPunct="1"/>
              <a:t>28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3072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Example - Mapping a 1:M relationship</a:t>
            </a:r>
          </a:p>
          <a:p>
            <a:pPr marL="0" indent="0" eaLnBrk="1" hangingPunct="1">
              <a:buFont typeface="Wingdings" charset="2"/>
              <a:buNone/>
            </a:pPr>
            <a:r>
              <a:rPr altLang="en-US" sz="1800" b="1" i="1">
                <a:ea typeface="MS PGothic" charset="-128"/>
              </a:rPr>
              <a:t>Mandatory participation on both sides</a:t>
            </a:r>
          </a:p>
        </p:txBody>
      </p:sp>
      <p:sp>
        <p:nvSpPr>
          <p:cNvPr id="30726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ER diagram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117600"/>
            <a:ext cx="704056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8" name="Group 2"/>
          <p:cNvGrpSpPr>
            <a:grpSpLocks/>
          </p:cNvGrpSpPr>
          <p:nvPr/>
        </p:nvGrpSpPr>
        <p:grpSpPr bwMode="auto">
          <a:xfrm>
            <a:off x="2616200" y="4724400"/>
            <a:ext cx="4078288" cy="1646238"/>
            <a:chOff x="2616200" y="4724400"/>
            <a:chExt cx="4078958" cy="1645920"/>
          </a:xfrm>
        </p:grpSpPr>
        <p:pic>
          <p:nvPicPr>
            <p:cNvPr id="3072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4724400"/>
              <a:ext cx="2266371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571" y="4724400"/>
              <a:ext cx="1812587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1748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9BF714A2-3A75-EC49-82C3-BF0E433329AA}" type="slidenum">
              <a:rPr lang="en-US" altLang="en-US" b="1">
                <a:latin typeface="Franklin Gothic Book" charset="0"/>
              </a:rPr>
              <a:pPr eaLnBrk="1" hangingPunct="1"/>
              <a:t>29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31749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5146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Example - Mapping a 1:M relationship</a:t>
            </a:r>
          </a:p>
          <a:p>
            <a:pPr marL="0" indent="0" eaLnBrk="1" hangingPunct="1">
              <a:buFont typeface="Wingdings" charset="2"/>
              <a:buNone/>
            </a:pPr>
            <a:r>
              <a:rPr altLang="en-US" sz="1800" b="1" i="1">
                <a:ea typeface="MS PGothic" charset="-128"/>
              </a:rPr>
              <a:t>Optional participation on the 1 side</a:t>
            </a:r>
          </a:p>
        </p:txBody>
      </p:sp>
      <p:sp>
        <p:nvSpPr>
          <p:cNvPr id="31750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ER diagram</a:t>
            </a:r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7042150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2" name="Group 2"/>
          <p:cNvGrpSpPr>
            <a:grpSpLocks/>
          </p:cNvGrpSpPr>
          <p:nvPr/>
        </p:nvGrpSpPr>
        <p:grpSpPr bwMode="auto">
          <a:xfrm>
            <a:off x="2651125" y="4724400"/>
            <a:ext cx="4043363" cy="1612900"/>
            <a:chOff x="2651760" y="4724400"/>
            <a:chExt cx="4043398" cy="1612392"/>
          </a:xfrm>
        </p:grpSpPr>
        <p:pic>
          <p:nvPicPr>
            <p:cNvPr id="317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571" y="4724400"/>
              <a:ext cx="1812587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1760" y="4727448"/>
              <a:ext cx="2232316" cy="160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>
                <a:ea typeface="MS PGothic" charset="-128"/>
              </a:rPr>
              <a:t>Terminology</a:t>
            </a:r>
          </a:p>
          <a:p>
            <a:pPr marL="457200" lvl="1" indent="0" eaLnBrk="1" hangingPunct="1">
              <a:buFont typeface="Arial" charset="0"/>
              <a:buNone/>
            </a:pPr>
            <a:endParaRPr altLang="en-US">
              <a:ea typeface="MS PGothic" charset="-128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12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7FD74039-D736-0440-BD0B-98DEB6635442}" type="slidenum">
              <a:rPr lang="en-US" altLang="en-US" b="1">
                <a:latin typeface="Franklin Gothic Book" charset="0"/>
              </a:rPr>
              <a:pPr eaLnBrk="1" hangingPunct="1"/>
              <a:t>3</a:t>
            </a:fld>
            <a:endParaRPr lang="en-US" altLang="en-US" b="1">
              <a:latin typeface="Franklin Gothic Book" charset="0"/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895600"/>
            <a:ext cx="85248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2772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B01459A2-0E93-404A-8EC2-9D6BAC4A28F5}" type="slidenum">
              <a:rPr lang="en-US" altLang="en-US" b="1">
                <a:latin typeface="Franklin Gothic Book" charset="0"/>
              </a:rPr>
              <a:pPr eaLnBrk="1" hangingPunct="1"/>
              <a:t>30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32773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Example - Mapping a 1:M relationship</a:t>
            </a:r>
          </a:p>
          <a:p>
            <a:pPr marL="0" indent="0" eaLnBrk="1" hangingPunct="1">
              <a:buFont typeface="Wingdings" charset="2"/>
              <a:buNone/>
            </a:pPr>
            <a:r>
              <a:rPr altLang="en-US" sz="1800" b="1" i="1">
                <a:ea typeface="MS PGothic" charset="-128"/>
              </a:rPr>
              <a:t>Optional participation on</a:t>
            </a:r>
            <a:br>
              <a:rPr altLang="en-US" sz="1800" b="1" i="1">
                <a:ea typeface="MS PGothic" charset="-128"/>
              </a:rPr>
            </a:br>
            <a:r>
              <a:rPr altLang="en-US" sz="1800" b="1" i="1">
                <a:ea typeface="MS PGothic" charset="-128"/>
              </a:rPr>
              <a:t>the M side</a:t>
            </a:r>
          </a:p>
        </p:txBody>
      </p:sp>
      <p:sp>
        <p:nvSpPr>
          <p:cNvPr id="32774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ER diagram</a:t>
            </a:r>
          </a:p>
        </p:txBody>
      </p:sp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7108825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6" name="Group 2"/>
          <p:cNvGrpSpPr>
            <a:grpSpLocks/>
          </p:cNvGrpSpPr>
          <p:nvPr/>
        </p:nvGrpSpPr>
        <p:grpSpPr bwMode="auto">
          <a:xfrm>
            <a:off x="2616200" y="4724400"/>
            <a:ext cx="4076700" cy="1646238"/>
            <a:chOff x="2616200" y="4724400"/>
            <a:chExt cx="4077208" cy="1645920"/>
          </a:xfrm>
        </p:grpSpPr>
        <p:pic>
          <p:nvPicPr>
            <p:cNvPr id="327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4724400"/>
              <a:ext cx="2266371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896" y="4727448"/>
              <a:ext cx="1810512" cy="140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3796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14C04C39-D919-5F47-9377-9B58F97FC62B}" type="slidenum">
              <a:rPr lang="en-US" altLang="en-US" b="1">
                <a:latin typeface="Franklin Gothic Book" charset="0"/>
              </a:rPr>
              <a:pPr eaLnBrk="1" hangingPunct="1"/>
              <a:t>31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33797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Example - Mapping a 1:M relationship</a:t>
            </a:r>
          </a:p>
          <a:p>
            <a:pPr marL="0" indent="0" eaLnBrk="1" hangingPunct="1">
              <a:buFont typeface="Wingdings" charset="2"/>
              <a:buNone/>
            </a:pPr>
            <a:r>
              <a:rPr altLang="en-US" sz="1800" b="1" i="1">
                <a:ea typeface="MS PGothic" charset="-128"/>
              </a:rPr>
              <a:t>Renaming a foreign key</a:t>
            </a:r>
          </a:p>
        </p:txBody>
      </p:sp>
      <p:sp>
        <p:nvSpPr>
          <p:cNvPr id="33798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ER diagram</a:t>
            </a:r>
          </a:p>
        </p:txBody>
      </p:sp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7070725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00" name="Group 2"/>
          <p:cNvGrpSpPr>
            <a:grpSpLocks/>
          </p:cNvGrpSpPr>
          <p:nvPr/>
        </p:nvGrpSpPr>
        <p:grpSpPr bwMode="auto">
          <a:xfrm>
            <a:off x="2603500" y="4662488"/>
            <a:ext cx="4603750" cy="1463675"/>
            <a:chOff x="2603500" y="4662487"/>
            <a:chExt cx="4603924" cy="1463040"/>
          </a:xfrm>
        </p:grpSpPr>
        <p:pic>
          <p:nvPicPr>
            <p:cNvPr id="3380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500" y="4662487"/>
              <a:ext cx="2841512" cy="146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012" y="4662487"/>
              <a:ext cx="1762412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M:N relationships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>
                <a:ea typeface="MS PGothic" charset="-128"/>
              </a:rPr>
              <a:t>In addition to the two relations representing the two entities involved in the M:N relationship, </a:t>
            </a:r>
            <a:r>
              <a:rPr altLang="en-US" b="1" i="1">
                <a:ea typeface="MS PGothic" charset="-128"/>
              </a:rPr>
              <a:t>another relation </a:t>
            </a:r>
            <a:r>
              <a:rPr altLang="en-US" i="1">
                <a:ea typeface="MS PGothic" charset="-128"/>
              </a:rPr>
              <a:t>is created to </a:t>
            </a:r>
            <a:r>
              <a:rPr altLang="en-US" b="1" i="1">
                <a:ea typeface="MS PGothic" charset="-128"/>
              </a:rPr>
              <a:t>represent the M:N relationship</a:t>
            </a:r>
            <a:r>
              <a:rPr altLang="en-US" i="1">
                <a:ea typeface="MS PGothic" charset="-128"/>
              </a:rPr>
              <a:t> itself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>
                <a:ea typeface="MS PGothic" charset="-128"/>
              </a:rPr>
              <a:t>This new relation has </a:t>
            </a:r>
            <a:r>
              <a:rPr altLang="en-US" b="1" i="1">
                <a:ea typeface="MS PGothic" charset="-128"/>
              </a:rPr>
              <a:t>two foreign keys</a:t>
            </a:r>
            <a:r>
              <a:rPr altLang="en-US" i="1">
                <a:ea typeface="MS PGothic" charset="-128"/>
              </a:rPr>
              <a:t>, corresponding to the primary keys of the two relations representing the two entities involved in the M:N relationship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>
                <a:ea typeface="MS PGothic" charset="-128"/>
              </a:rPr>
              <a:t>The </a:t>
            </a:r>
            <a:r>
              <a:rPr altLang="en-US" b="1" i="1">
                <a:ea typeface="MS PGothic" charset="-128"/>
              </a:rPr>
              <a:t>two foreign keys form the composite primary key </a:t>
            </a:r>
            <a:r>
              <a:rPr altLang="en-US" i="1">
                <a:ea typeface="MS PGothic" charset="-128"/>
              </a:rPr>
              <a:t>of the new relation</a:t>
            </a:r>
            <a:endParaRPr altLang="en-US">
              <a:ea typeface="MS PGothic" charset="-128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482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CF53700C-877D-BE45-927F-808D03A3C0A1}" type="slidenum">
              <a:rPr lang="en-US" altLang="en-US" b="1">
                <a:latin typeface="Franklin Gothic Book" charset="0"/>
              </a:rPr>
              <a:pPr eaLnBrk="1" hangingPunct="1"/>
              <a:t>32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5844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796FE228-E48B-4140-A0E6-0AB6C20D2872}" type="slidenum">
              <a:rPr lang="en-US" altLang="en-US" b="1">
                <a:latin typeface="Franklin Gothic Book" charset="0"/>
              </a:rPr>
              <a:pPr eaLnBrk="1" hangingPunct="1"/>
              <a:t>33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3584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Example - Mapping an M:N relationship</a:t>
            </a:r>
          </a:p>
        </p:txBody>
      </p:sp>
      <p:sp>
        <p:nvSpPr>
          <p:cNvPr id="35846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ER diagram</a:t>
            </a:r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64008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8" name="Group 6"/>
          <p:cNvGrpSpPr>
            <a:grpSpLocks/>
          </p:cNvGrpSpPr>
          <p:nvPr/>
        </p:nvGrpSpPr>
        <p:grpSpPr bwMode="auto">
          <a:xfrm>
            <a:off x="2209800" y="4953000"/>
            <a:ext cx="5673725" cy="1646238"/>
            <a:chOff x="2209800" y="4953000"/>
            <a:chExt cx="5674246" cy="1645920"/>
          </a:xfrm>
        </p:grpSpPr>
        <p:pic>
          <p:nvPicPr>
            <p:cNvPr id="3584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953000"/>
              <a:ext cx="2583308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409" y="4953000"/>
              <a:ext cx="1944546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258" y="4953000"/>
              <a:ext cx="1171788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6868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81AA555E-A37E-C347-BA3B-62CDBF6438D8}" type="slidenum">
              <a:rPr lang="en-US" altLang="en-US" b="1">
                <a:latin typeface="Franklin Gothic Book" charset="0"/>
              </a:rPr>
              <a:pPr eaLnBrk="1" hangingPunct="1"/>
              <a:t>34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36869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Example - Mapping an M:N relationship</a:t>
            </a:r>
          </a:p>
          <a:p>
            <a:pPr marL="0" indent="0" eaLnBrk="1" hangingPunct="1">
              <a:buFont typeface="Wingdings" charset="2"/>
              <a:buNone/>
            </a:pPr>
            <a:r>
              <a:rPr altLang="en-US" sz="1800" b="1" i="1">
                <a:ea typeface="MS PGothic" charset="-128"/>
              </a:rPr>
              <a:t>Optional participation on both sides</a:t>
            </a:r>
          </a:p>
        </p:txBody>
      </p:sp>
      <p:sp>
        <p:nvSpPr>
          <p:cNvPr id="36870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ER diagram</a:t>
            </a:r>
          </a:p>
        </p:txBody>
      </p:sp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640080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2" name="Group 6"/>
          <p:cNvGrpSpPr>
            <a:grpSpLocks/>
          </p:cNvGrpSpPr>
          <p:nvPr/>
        </p:nvGrpSpPr>
        <p:grpSpPr bwMode="auto">
          <a:xfrm>
            <a:off x="2209800" y="4953000"/>
            <a:ext cx="5673725" cy="1646238"/>
            <a:chOff x="2209800" y="4953000"/>
            <a:chExt cx="5674246" cy="1645920"/>
          </a:xfrm>
        </p:grpSpPr>
        <p:pic>
          <p:nvPicPr>
            <p:cNvPr id="3687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645" y="4953000"/>
              <a:ext cx="2011680" cy="1338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953000"/>
              <a:ext cx="2546845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258" y="4953000"/>
              <a:ext cx="1171788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7892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870446A0-D176-434D-9C51-20E0CA994DC2}" type="slidenum">
              <a:rPr lang="en-US" altLang="en-US" b="1">
                <a:latin typeface="Franklin Gothic Book" charset="0"/>
              </a:rPr>
              <a:pPr eaLnBrk="1" hangingPunct="1"/>
              <a:t>35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37893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Example - Mapping a M:N relationship with an attribute</a:t>
            </a:r>
            <a:endParaRPr altLang="en-US" sz="2200" b="1" i="1">
              <a:ea typeface="MS PGothic" charset="-128"/>
            </a:endParaRPr>
          </a:p>
        </p:txBody>
      </p:sp>
      <p:sp>
        <p:nvSpPr>
          <p:cNvPr id="37894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ER diagram</a:t>
            </a:r>
          </a:p>
        </p:txBody>
      </p:sp>
      <p:pic>
        <p:nvPicPr>
          <p:cNvPr id="378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64008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6" name="Group 6"/>
          <p:cNvGrpSpPr>
            <a:grpSpLocks/>
          </p:cNvGrpSpPr>
          <p:nvPr/>
        </p:nvGrpSpPr>
        <p:grpSpPr bwMode="auto">
          <a:xfrm>
            <a:off x="2209800" y="4953000"/>
            <a:ext cx="6215063" cy="1660525"/>
            <a:chOff x="2209800" y="4953000"/>
            <a:chExt cx="6215014" cy="1660843"/>
          </a:xfrm>
        </p:grpSpPr>
        <p:pic>
          <p:nvPicPr>
            <p:cNvPr id="3789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258" y="4967923"/>
              <a:ext cx="171255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953000"/>
              <a:ext cx="2583308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409" y="4953000"/>
              <a:ext cx="1944546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RELATIONSHIPS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1:1 relationships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1:1 relationships are mapped in the same way as 1:M relationships  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One of the resulting relations will have a foreign key pointing to the primary key of another resulting relation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One of the mapped relations is chosen to have a foreign key referring to the primary key of the other mapped relation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In cases when there is no particular advantage in choosing which resulting relation will include a foreign key, the choice can be arbitrary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In other cases one choice can be more efficient than the other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891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10AE2478-78EC-8B4B-B3A1-85891B1C8DCC}" type="slidenum">
              <a:rPr lang="en-US" altLang="en-US" b="1">
                <a:latin typeface="Franklin Gothic Book" charset="0"/>
              </a:rPr>
              <a:pPr eaLnBrk="1" hangingPunct="1"/>
              <a:t>36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MAPPING RELATIONSHIPS INTO RELATIONAL DATABASE CONSTRUCTS</a:t>
            </a:r>
            <a:br>
              <a:rPr cap="none" smtClean="0"/>
            </a:br>
            <a:endParaRPr cap="none" smtClean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39940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BDDF3B6F-F1B9-6F41-9238-FF46D73E8804}" type="slidenum">
              <a:rPr lang="en-US" altLang="en-US" b="1">
                <a:latin typeface="Franklin Gothic Book" charset="0"/>
              </a:rPr>
              <a:pPr eaLnBrk="1" hangingPunct="1"/>
              <a:t>37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39941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Example - Mapping a 1:1 relationship</a:t>
            </a:r>
          </a:p>
        </p:txBody>
      </p:sp>
      <p:sp>
        <p:nvSpPr>
          <p:cNvPr id="39942" name="Content Placeholder 2"/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 mapped ER diagram</a:t>
            </a:r>
          </a:p>
        </p:txBody>
      </p:sp>
      <p:pic>
        <p:nvPicPr>
          <p:cNvPr id="39943" name="Picture 9" descr="C:\Users\user\Desktop\F3.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066800"/>
            <a:ext cx="7078662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9" descr="C:\Users\Giga\Dropbox\Ljeto2013\FixFigure3.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6" b="53049"/>
          <a:stretch>
            <a:fillRect/>
          </a:stretch>
        </p:blipFill>
        <p:spPr bwMode="auto">
          <a:xfrm>
            <a:off x="2514600" y="4191000"/>
            <a:ext cx="18669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REFERENTIAL INTEGRITY CONSTRAINT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Referential integrity constraint - </a:t>
            </a:r>
            <a:r>
              <a:rPr altLang="en-US" i="1">
                <a:ea typeface="MS PGothic" charset="-128"/>
              </a:rPr>
              <a:t>In each row of a relation  containing a foreign key, the value of the </a:t>
            </a:r>
            <a:r>
              <a:rPr altLang="en-US" b="1" i="1">
                <a:ea typeface="MS PGothic" charset="-128"/>
              </a:rPr>
              <a:t>foreign key EITHER matches</a:t>
            </a:r>
            <a:r>
              <a:rPr altLang="en-US" i="1">
                <a:ea typeface="MS PGothic" charset="-128"/>
              </a:rPr>
              <a:t> one of the values in the </a:t>
            </a:r>
            <a:r>
              <a:rPr altLang="en-US" b="1" i="1">
                <a:ea typeface="MS PGothic" charset="-128"/>
              </a:rPr>
              <a:t>primary key </a:t>
            </a:r>
            <a:r>
              <a:rPr altLang="en-US" i="1">
                <a:ea typeface="MS PGothic" charset="-128"/>
              </a:rPr>
              <a:t>column of the referred relation </a:t>
            </a:r>
            <a:r>
              <a:rPr altLang="en-US" b="1" i="1">
                <a:ea typeface="MS PGothic" charset="-128"/>
              </a:rPr>
              <a:t>OR</a:t>
            </a:r>
            <a:r>
              <a:rPr altLang="en-US" i="1">
                <a:ea typeface="MS PGothic" charset="-128"/>
              </a:rPr>
              <a:t> the value of </a:t>
            </a:r>
            <a:r>
              <a:rPr altLang="en-US" b="1" i="1">
                <a:ea typeface="MS PGothic" charset="-128"/>
              </a:rPr>
              <a:t>the foreign key is null</a:t>
            </a:r>
            <a:r>
              <a:rPr altLang="en-US" i="1">
                <a:ea typeface="MS PGothic" charset="-128"/>
              </a:rPr>
              <a:t> (empty).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A rule that defines values that are valid for use in foreign keys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In a relational schema lines pointing from the foreign key to the corresponding primary key are referred to as </a:t>
            </a:r>
            <a:r>
              <a:rPr altLang="en-US" b="1">
                <a:ea typeface="MS PGothic" charset="-128"/>
              </a:rPr>
              <a:t>referential integrity constraint lines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096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AF7A41BB-E13C-ED47-BC19-15CA042CE369}" type="slidenum">
              <a:rPr lang="en-US" altLang="en-US" b="1">
                <a:latin typeface="Franklin Gothic Book" charset="0"/>
              </a:rPr>
              <a:pPr eaLnBrk="1" hangingPunct="1"/>
              <a:t>38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REFERENTIAL INTEGRITY CONSTRAINT</a:t>
            </a:r>
            <a:br>
              <a:rPr cap="none" smtClean="0"/>
            </a:br>
            <a:r>
              <a:rPr cap="none" smtClean="0"/>
              <a:t/>
            </a:r>
            <a:br>
              <a:rPr cap="none" smtClean="0"/>
            </a:br>
            <a:endParaRPr cap="none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3500" y="1155700"/>
            <a:ext cx="3670300" cy="4525963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Referential</a:t>
            </a:r>
            <a:r>
              <a:rPr altLang="en-US" sz="2200" b="1">
                <a:ea typeface="MS PGothic" charset="-128"/>
              </a:rPr>
              <a:t> </a:t>
            </a:r>
            <a:r>
              <a:rPr altLang="en-US" sz="2200">
                <a:ea typeface="MS PGothic" charset="-128"/>
              </a:rPr>
              <a:t>integrity constraint — </a:t>
            </a:r>
            <a:br>
              <a:rPr altLang="en-US" sz="2200">
                <a:ea typeface="MS PGothic" charset="-128"/>
              </a:rPr>
            </a:br>
            <a:r>
              <a:rPr altLang="en-US" sz="2200">
                <a:ea typeface="MS PGothic" charset="-128"/>
              </a:rPr>
              <a:t>compliance and violation examples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198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A797D175-E091-C34A-BB45-5455D159A414}" type="slidenum">
              <a:rPr lang="en-US" altLang="en-US" b="1">
                <a:latin typeface="Franklin Gothic Book" charset="0"/>
              </a:rPr>
              <a:pPr eaLnBrk="1" hangingPunct="1"/>
              <a:t>39</a:t>
            </a:fld>
            <a:endParaRPr lang="en-US" altLang="en-US" b="1">
              <a:latin typeface="Franklin Gothic Book" charset="0"/>
            </a:endParaRP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3849688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53000"/>
          </a:xfrm>
        </p:spPr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Relation - </a:t>
            </a:r>
            <a:r>
              <a:rPr altLang="en-US">
                <a:ea typeface="MS PGothic" charset="-128"/>
              </a:rPr>
              <a:t>table in a relational database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A table containing rows and columns 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The main construct in the relational database model 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Every relation is a table, not every table is a relation</a:t>
            </a:r>
          </a:p>
          <a:p>
            <a:pPr lvl="1" eaLnBrk="1" hangingPunct="1">
              <a:buFont typeface="Arial" charset="0"/>
              <a:buChar char="•"/>
            </a:pPr>
            <a:endParaRPr altLang="en-US">
              <a:ea typeface="MS PGothic" charset="-128"/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14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2544514E-7DE2-0742-AACD-1F4A3A65F7A1}" type="slidenum">
              <a:rPr lang="en-US" altLang="en-US" b="1">
                <a:latin typeface="Franklin Gothic Book" charset="0"/>
              </a:rPr>
              <a:pPr eaLnBrk="1" hangingPunct="1"/>
              <a:t>4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2B7B67B-D393-1E45-B57D-DABA69FF0BDF}" type="slidenum">
              <a:rPr lang="en-US" altLang="en-US" b="1">
                <a:latin typeface="Franklin Gothic Book" charset="0"/>
              </a:rPr>
              <a:pPr eaLnBrk="1" hangingPunct="1"/>
              <a:t>40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43012" name="Content Placeholder 2"/>
          <p:cNvSpPr txBox="1">
            <a:spLocks/>
          </p:cNvSpPr>
          <p:nvPr/>
        </p:nvSpPr>
        <p:spPr bwMode="auto">
          <a:xfrm>
            <a:off x="-11113" y="0"/>
            <a:ext cx="868680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None/>
            </a:pPr>
            <a:r>
              <a:rPr lang="en-US" altLang="en-US" sz="1900" b="1">
                <a:solidFill>
                  <a:schemeClr val="tx2"/>
                </a:solidFill>
                <a:latin typeface="Franklin Gothic Book" charset="0"/>
              </a:rPr>
              <a:t>Example ER diagram : </a:t>
            </a:r>
            <a:r>
              <a:rPr lang="en-US" altLang="en-US" sz="1900">
                <a:solidFill>
                  <a:schemeClr val="tx2"/>
                </a:solidFill>
                <a:latin typeface="Franklin Gothic Book" charset="0"/>
              </a:rPr>
              <a:t>ZAGI Retail Company Sales Department Database</a:t>
            </a: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57200"/>
            <a:ext cx="88201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87D342C5-44BC-4D4D-B608-AECE4E12B79B}" type="slidenum">
              <a:rPr lang="en-US" altLang="en-US" b="1">
                <a:latin typeface="Franklin Gothic Book" charset="0"/>
              </a:rPr>
              <a:pPr eaLnBrk="1" hangingPunct="1"/>
              <a:t>41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44036" name="Content Placeholder 2"/>
          <p:cNvSpPr txBox="1">
            <a:spLocks/>
          </p:cNvSpPr>
          <p:nvPr/>
        </p:nvSpPr>
        <p:spPr bwMode="auto">
          <a:xfrm>
            <a:off x="-11113" y="0"/>
            <a:ext cx="9155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None/>
            </a:pPr>
            <a:r>
              <a:rPr lang="en-US" altLang="en-US" sz="1900" b="1">
                <a:solidFill>
                  <a:schemeClr val="tx2"/>
                </a:solidFill>
                <a:latin typeface="Franklin Gothic Book" charset="0"/>
              </a:rPr>
              <a:t>Example mapped relational schema: </a:t>
            </a:r>
            <a:r>
              <a:rPr lang="en-US" altLang="en-US" sz="1900">
                <a:solidFill>
                  <a:schemeClr val="tx2"/>
                </a:solidFill>
                <a:latin typeface="Franklin Gothic Book" charset="0"/>
              </a:rPr>
              <a:t>ZAGI Retail Company Sales Department Database</a:t>
            </a: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698500"/>
            <a:ext cx="8310562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ADC69728-8536-1E42-B732-69BC63489900}" type="slidenum">
              <a:rPr lang="en-US" altLang="en-US" b="1">
                <a:latin typeface="Franklin Gothic Book" charset="0"/>
              </a:rPr>
              <a:pPr eaLnBrk="1" hangingPunct="1"/>
              <a:t>42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45060" name="Content Placeholder 2"/>
          <p:cNvSpPr txBox="1">
            <a:spLocks/>
          </p:cNvSpPr>
          <p:nvPr/>
        </p:nvSpPr>
        <p:spPr bwMode="auto">
          <a:xfrm>
            <a:off x="-11113" y="0"/>
            <a:ext cx="9155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None/>
            </a:pPr>
            <a:r>
              <a:rPr lang="en-US" altLang="en-US" sz="1900" b="1">
                <a:solidFill>
                  <a:schemeClr val="tx2"/>
                </a:solidFill>
                <a:latin typeface="Franklin Gothic Book" charset="0"/>
              </a:rPr>
              <a:t>Example: </a:t>
            </a:r>
            <a:r>
              <a:rPr lang="en-US" altLang="en-US" sz="1900">
                <a:solidFill>
                  <a:schemeClr val="tx2"/>
                </a:solidFill>
                <a:latin typeface="Franklin Gothic Book" charset="0"/>
              </a:rPr>
              <a:t>Sample data records for the ZAGI Retail Company Sales Department Database</a:t>
            </a: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914400"/>
            <a:ext cx="8869362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CANDIDATE KEYS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entities with candidate keys (multiple unique attributes) into relations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One of the candidate keys is chosen by database designer the as a primary key during the mapping process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Other candidate keys are mapped as non-primary key columns </a:t>
            </a:r>
          </a:p>
          <a:p>
            <a:pPr eaLnBrk="1" hangingPunct="1">
              <a:buFont typeface="Wingdings" charset="2"/>
              <a:buChar char="§"/>
            </a:pPr>
            <a:endParaRPr altLang="en-US">
              <a:ea typeface="MS PGothic" charset="-128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608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C39C18D8-509D-654C-8C09-184F24EBB391}" type="slidenum">
              <a:rPr lang="en-US" altLang="en-US" b="1">
                <a:latin typeface="Franklin Gothic Book" charset="0"/>
              </a:rPr>
              <a:pPr eaLnBrk="1" hangingPunct="1"/>
              <a:t>43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2900" cap="none" smtClean="0"/>
              <a:t>MAPPING ENTITIES WITH CANDIDATE KEYS (MULTIPLE UNIQUE ATTRIBUTES) INTO RELATIONS</a:t>
            </a:r>
            <a:br>
              <a:rPr sz="2900" cap="none" smtClean="0"/>
            </a:br>
            <a:endParaRPr sz="2900" cap="none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671638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Entity with candidate keys mapped </a:t>
            </a:r>
            <a:br>
              <a:rPr altLang="en-US" sz="2200">
                <a:ea typeface="MS PGothic" charset="-128"/>
              </a:rPr>
            </a:br>
            <a:r>
              <a:rPr altLang="en-US" sz="2200">
                <a:ea typeface="MS PGothic" charset="-128"/>
              </a:rPr>
              <a:t>into a relation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710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61B2D7F-C5A6-4F4E-BF44-EC8B0DC9CA21}" type="slidenum">
              <a:rPr lang="en-US" altLang="en-US" b="1">
                <a:latin typeface="Franklin Gothic Book" charset="0"/>
              </a:rPr>
              <a:pPr eaLnBrk="1" hangingPunct="1"/>
              <a:t>44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47110" name="Content Placeholder 2"/>
          <p:cNvSpPr txBox="1">
            <a:spLocks/>
          </p:cNvSpPr>
          <p:nvPr/>
        </p:nvSpPr>
        <p:spPr bwMode="auto">
          <a:xfrm>
            <a:off x="304800" y="49530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</a:t>
            </a:r>
          </a:p>
        </p:txBody>
      </p:sp>
      <p:pic>
        <p:nvPicPr>
          <p:cNvPr id="471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066800"/>
            <a:ext cx="42608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76800"/>
            <a:ext cx="2543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CANDIDATE KEYS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Entity with regular and composite candidate keys mapped into a relation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813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DFB9D9D0-1825-2443-8AEB-26F7E6E6671C}" type="slidenum">
              <a:rPr lang="en-US" altLang="en-US" b="1">
                <a:latin typeface="Franklin Gothic Book" charset="0"/>
              </a:rPr>
              <a:pPr eaLnBrk="1" hangingPunct="1"/>
              <a:t>45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48134" name="Content Placeholder 2"/>
          <p:cNvSpPr txBox="1">
            <a:spLocks/>
          </p:cNvSpPr>
          <p:nvPr/>
        </p:nvSpPr>
        <p:spPr bwMode="auto">
          <a:xfrm>
            <a:off x="3048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</a:t>
            </a:r>
          </a:p>
        </p:txBody>
      </p:sp>
      <p:pic>
        <p:nvPicPr>
          <p:cNvPr id="481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089025"/>
            <a:ext cx="44577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5092700"/>
            <a:ext cx="3429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MULTIVALUED ATTRIBUTES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entities with multivalued attributes into relational database constructs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An entity containing the multivalued attribute is mapped without the multi-valued attribute 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The multi-valued attribute is mapped as a separate relation that has a column representing the multivalued attribute and a foreign key column referring to the primary key of the relation resulting from the entity itself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Both of these columns form a composite primary key for the separate relation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4915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AA7FDC36-E1DA-6A41-8428-4396F1758CDD}" type="slidenum">
              <a:rPr lang="en-US" altLang="en-US" b="1">
                <a:latin typeface="Franklin Gothic Book" charset="0"/>
              </a:rPr>
              <a:pPr eaLnBrk="1" hangingPunct="1"/>
              <a:t>46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MULTIVALUED ATTRIBUTES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Entity with multivalued attributes mapped into relations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018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6489DE2-B21F-FC4F-BBFE-07A2358D1029}" type="slidenum">
              <a:rPr lang="en-US" altLang="en-US" b="1">
                <a:latin typeface="Franklin Gothic Book" charset="0"/>
              </a:rPr>
              <a:pPr eaLnBrk="1" hangingPunct="1"/>
              <a:t>47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50182" name="Content Placeholder 2"/>
          <p:cNvSpPr txBox="1">
            <a:spLocks/>
          </p:cNvSpPr>
          <p:nvPr/>
        </p:nvSpPr>
        <p:spPr bwMode="auto">
          <a:xfrm>
            <a:off x="3048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relations</a:t>
            </a:r>
          </a:p>
        </p:txBody>
      </p:sp>
      <p:pic>
        <p:nvPicPr>
          <p:cNvPr id="501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54100"/>
            <a:ext cx="42211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4389438"/>
            <a:ext cx="3044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DERIVED ATTRIBUTES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derived attributes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Derived attributes are not mapped as a part of the relational schema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They are implemented as a part of the database front-end application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120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FB5C1573-8277-104E-93E9-60329C126CDE}" type="slidenum">
              <a:rPr lang="en-US" altLang="en-US" b="1">
                <a:latin typeface="Franklin Gothic Book" charset="0"/>
              </a:rPr>
              <a:pPr eaLnBrk="1" hangingPunct="1"/>
              <a:t>48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DERIVED ATTRIBUTES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39725" y="1325563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Entity with derived attributes mapped into a relation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222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F0201FF-4A8F-C148-B8D6-E452B0799E36}" type="slidenum">
              <a:rPr lang="en-US" altLang="en-US" b="1">
                <a:latin typeface="Franklin Gothic Book" charset="0"/>
              </a:rPr>
              <a:pPr eaLnBrk="1" hangingPunct="1"/>
              <a:t>49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52230" name="Content Placeholder 2"/>
          <p:cNvSpPr txBox="1">
            <a:spLocks/>
          </p:cNvSpPr>
          <p:nvPr/>
        </p:nvSpPr>
        <p:spPr bwMode="auto">
          <a:xfrm>
            <a:off x="339725" y="4959350"/>
            <a:ext cx="20574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>
                <a:solidFill>
                  <a:schemeClr val="tx2"/>
                </a:solidFill>
                <a:latin typeface="Franklin Gothic Book" charset="0"/>
              </a:rPr>
              <a:t>mapped relation</a:t>
            </a:r>
          </a:p>
        </p:txBody>
      </p:sp>
      <p:sp>
        <p:nvSpPr>
          <p:cNvPr id="52231" name="Content Placeholder 2"/>
          <p:cNvSpPr txBox="1">
            <a:spLocks/>
          </p:cNvSpPr>
          <p:nvPr/>
        </p:nvSpPr>
        <p:spPr bwMode="auto">
          <a:xfrm>
            <a:off x="4114800" y="4959350"/>
            <a:ext cx="2133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>
                <a:solidFill>
                  <a:schemeClr val="tx2"/>
                </a:solidFill>
                <a:latin typeface="Franklin Gothic Book" charset="0"/>
              </a:rPr>
              <a:t>The relation shown as presented to a user in a front-end application</a:t>
            </a:r>
          </a:p>
        </p:txBody>
      </p:sp>
      <p:pic>
        <p:nvPicPr>
          <p:cNvPr id="522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249363"/>
            <a:ext cx="345757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56150"/>
            <a:ext cx="17335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81550"/>
            <a:ext cx="26781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53000"/>
          </a:xfrm>
        </p:spPr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Relation - </a:t>
            </a:r>
            <a:r>
              <a:rPr altLang="en-US">
                <a:ea typeface="MS PGothic" charset="-128"/>
              </a:rPr>
              <a:t>table in a relational database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In order for a table to be a relation the following conditions must hold: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 i="1">
                <a:ea typeface="MS PGothic" charset="-128"/>
              </a:rPr>
              <a:t>Each column must have a name (within one table, each column name must be unique)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 i="1">
                <a:ea typeface="MS PGothic" charset="-128"/>
              </a:rPr>
              <a:t>Within one table, each row must be unique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 i="1">
                <a:ea typeface="MS PGothic" charset="-128"/>
              </a:rPr>
              <a:t>Within each row, each value in each column must be single valued (multiple values of the content represented by the column are not allowed in any rows of the table)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 i="1">
                <a:ea typeface="MS PGothic" charset="-128"/>
              </a:rPr>
              <a:t>All values in each column must be from the same (predefined) domain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 i="1">
                <a:ea typeface="MS PGothic" charset="-128"/>
              </a:rPr>
              <a:t>Order of columns is irrelevant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 i="1">
                <a:ea typeface="MS PGothic" charset="-128"/>
              </a:rPr>
              <a:t>Order of rows is irrelevant</a:t>
            </a:r>
            <a:endParaRPr altLang="en-US" b="1" i="1">
              <a:ea typeface="MS PGothic" charset="-128"/>
            </a:endParaRPr>
          </a:p>
          <a:p>
            <a:pPr lvl="1" eaLnBrk="1" hangingPunct="1">
              <a:buFont typeface="Arial" charset="0"/>
              <a:buChar char="•"/>
            </a:pPr>
            <a:endParaRPr altLang="en-US">
              <a:ea typeface="MS PGothic" charset="-128"/>
            </a:endParaRPr>
          </a:p>
          <a:p>
            <a:pPr lvl="1" eaLnBrk="1" hangingPunct="1">
              <a:buFont typeface="Arial" charset="0"/>
              <a:buChar char="•"/>
            </a:pPr>
            <a:endParaRPr altLang="en-US">
              <a:ea typeface="MS PGothic" charset="-128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17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2357C9FD-BF0C-F34F-B27D-DA9AFA2AF47D}" type="slidenum">
              <a:rPr lang="en-US" altLang="en-US" b="1">
                <a:latin typeface="Franklin Gothic Book" charset="0"/>
              </a:rPr>
              <a:pPr eaLnBrk="1" hangingPunct="1"/>
              <a:t>5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C9B094A-7A5F-2343-AA52-D80B28489A17}" type="slidenum">
              <a:rPr lang="en-US" altLang="en-US" b="1">
                <a:latin typeface="Franklin Gothic Book" charset="0"/>
              </a:rPr>
              <a:pPr eaLnBrk="1" hangingPunct="1"/>
              <a:t>50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53252" name="Content Placeholder 2"/>
          <p:cNvSpPr txBox="1">
            <a:spLocks/>
          </p:cNvSpPr>
          <p:nvPr/>
        </p:nvSpPr>
        <p:spPr bwMode="auto">
          <a:xfrm>
            <a:off x="-11113" y="0"/>
            <a:ext cx="868680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None/>
            </a:pPr>
            <a:r>
              <a:rPr lang="en-US" altLang="en-US" sz="1900" b="1">
                <a:solidFill>
                  <a:schemeClr val="tx2"/>
                </a:solidFill>
                <a:latin typeface="Franklin Gothic Book" charset="0"/>
              </a:rPr>
              <a:t>Example : </a:t>
            </a:r>
            <a:r>
              <a:rPr lang="en-US" altLang="en-US" sz="1900">
                <a:solidFill>
                  <a:schemeClr val="tx2"/>
                </a:solidFill>
                <a:latin typeface="Franklin Gothic Book" charset="0"/>
              </a:rPr>
              <a:t>Entity with various types of attributes mapped into a relation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392113"/>
            <a:ext cx="368617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427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4EFACFB3-0E26-7340-A502-2D1619CBC5E2}" type="slidenum">
              <a:rPr lang="en-US" altLang="en-US" b="1">
                <a:latin typeface="Franklin Gothic Book" charset="0"/>
              </a:rPr>
              <a:pPr eaLnBrk="1" hangingPunct="1"/>
              <a:t>51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54276" name="Content Placeholder 2"/>
          <p:cNvSpPr txBox="1">
            <a:spLocks/>
          </p:cNvSpPr>
          <p:nvPr/>
        </p:nvSpPr>
        <p:spPr bwMode="auto">
          <a:xfrm>
            <a:off x="-11113" y="0"/>
            <a:ext cx="868680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None/>
            </a:pPr>
            <a:r>
              <a:rPr lang="en-US" altLang="en-US" sz="1900" b="1">
                <a:solidFill>
                  <a:schemeClr val="tx2"/>
                </a:solidFill>
                <a:latin typeface="Franklin Gothic Book" charset="0"/>
              </a:rPr>
              <a:t>Example : </a:t>
            </a:r>
            <a:r>
              <a:rPr lang="en-US" altLang="en-US" sz="1900">
                <a:solidFill>
                  <a:schemeClr val="tx2"/>
                </a:solidFill>
                <a:latin typeface="Franklin Gothic Book" charset="0"/>
              </a:rPr>
              <a:t>Sample data records for the mapped relations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UNARY RELATIONSHIPS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unary relationships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Unary relationships in ER diagrams are mapped in the same way as binary relationships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530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0A2A2B59-3DC6-8C40-ABD1-12FAE170CED3}" type="slidenum">
              <a:rPr lang="en-US" altLang="en-US" b="1">
                <a:latin typeface="Franklin Gothic Book" charset="0"/>
              </a:rPr>
              <a:pPr eaLnBrk="1" hangingPunct="1"/>
              <a:t>52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UNARY RELATIONSHIPS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1:M unary relationships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The relation mapped from an entity involved in a 1:M unary relationship contains a </a:t>
            </a:r>
            <a:r>
              <a:rPr altLang="en-US" b="1">
                <a:ea typeface="MS PGothic" charset="-128"/>
              </a:rPr>
              <a:t>foreign key </a:t>
            </a:r>
            <a:r>
              <a:rPr altLang="en-US">
                <a:ea typeface="MS PGothic" charset="-128"/>
              </a:rPr>
              <a:t>that </a:t>
            </a:r>
            <a:r>
              <a:rPr altLang="en-US" b="1">
                <a:ea typeface="MS PGothic" charset="-128"/>
              </a:rPr>
              <a:t>corresponds to its own primary key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632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670A6827-E842-7442-B44B-8161789F4513}" type="slidenum">
              <a:rPr lang="en-US" altLang="en-US" b="1">
                <a:latin typeface="Franklin Gothic Book" charset="0"/>
              </a:rPr>
              <a:pPr eaLnBrk="1" hangingPunct="1"/>
              <a:t>53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UNARY RELATIONSHIPS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Mapping a 1:M unary relationship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734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25D3C90F-0EDE-EA49-BD76-51523E38A93E}" type="slidenum">
              <a:rPr lang="en-US" altLang="en-US" b="1">
                <a:latin typeface="Franklin Gothic Book" charset="0"/>
              </a:rPr>
              <a:pPr eaLnBrk="1" hangingPunct="1"/>
              <a:t>54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57350" name="Content Placeholder 2"/>
          <p:cNvSpPr txBox="1">
            <a:spLocks/>
          </p:cNvSpPr>
          <p:nvPr/>
        </p:nvSpPr>
        <p:spPr bwMode="auto">
          <a:xfrm>
            <a:off x="3048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</a:t>
            </a:r>
          </a:p>
        </p:txBody>
      </p:sp>
      <p:pic>
        <p:nvPicPr>
          <p:cNvPr id="573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1066800"/>
            <a:ext cx="358775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975225"/>
            <a:ext cx="26177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UNARY RELATIONSHIPS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 M:N unary relationships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>
                <a:ea typeface="MS PGothic" charset="-128"/>
              </a:rPr>
              <a:t>In addition to the relation representing the entity involved in a unary M:N relationship, another relation is created to </a:t>
            </a:r>
            <a:r>
              <a:rPr altLang="en-US" b="1" i="1">
                <a:ea typeface="MS PGothic" charset="-128"/>
              </a:rPr>
              <a:t>represent the M:N relationship itself</a:t>
            </a:r>
            <a:endParaRPr altLang="en-US" i="1">
              <a:ea typeface="MS PGothic" charset="-128"/>
            </a:endParaRPr>
          </a:p>
          <a:p>
            <a:pPr lvl="1" eaLnBrk="1" hangingPunct="1">
              <a:buFont typeface="Arial" charset="0"/>
              <a:buChar char="•"/>
            </a:pPr>
            <a:r>
              <a:rPr altLang="en-US" i="1">
                <a:ea typeface="MS PGothic" charset="-128"/>
              </a:rPr>
              <a:t>This new relation has </a:t>
            </a:r>
            <a:r>
              <a:rPr altLang="en-US" b="1" i="1">
                <a:ea typeface="MS PGothic" charset="-128"/>
              </a:rPr>
              <a:t>two foreign keys</a:t>
            </a:r>
            <a:r>
              <a:rPr altLang="en-US" i="1">
                <a:ea typeface="MS PGothic" charset="-128"/>
              </a:rPr>
              <a:t>, both of them corresponding to the primary key of the relation representing the entity involved in the unary M:N relationship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>
                <a:ea typeface="MS PGothic" charset="-128"/>
              </a:rPr>
              <a:t>Each of the </a:t>
            </a:r>
            <a:r>
              <a:rPr altLang="en-US" b="1" i="1">
                <a:ea typeface="MS PGothic" charset="-128"/>
              </a:rPr>
              <a:t>foreign keys is used as a part of the composite primary key </a:t>
            </a:r>
            <a:r>
              <a:rPr altLang="en-US" i="1">
                <a:ea typeface="MS PGothic" charset="-128"/>
              </a:rPr>
              <a:t>of the new relation</a:t>
            </a:r>
            <a:endParaRPr altLang="en-US" b="1" i="1">
              <a:ea typeface="MS PGothic" charset="-128"/>
            </a:endParaRP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837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0B4A2A97-03B5-E846-B7F8-3E7F7176D3DB}" type="slidenum">
              <a:rPr lang="en-US" altLang="en-US" b="1">
                <a:latin typeface="Franklin Gothic Book" charset="0"/>
              </a:rPr>
              <a:pPr eaLnBrk="1" hangingPunct="1"/>
              <a:t>55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UNARY RELATIONSHIPS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Mapping a M:N unary relationship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5939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020254FB-86D8-D448-AB02-337EE364D29D}" type="slidenum">
              <a:rPr lang="en-US" altLang="en-US" b="1">
                <a:latin typeface="Franklin Gothic Book" charset="0"/>
              </a:rPr>
              <a:pPr eaLnBrk="1" hangingPunct="1"/>
              <a:t>56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59398" name="Content Placeholder 2"/>
          <p:cNvSpPr txBox="1">
            <a:spLocks/>
          </p:cNvSpPr>
          <p:nvPr/>
        </p:nvSpPr>
        <p:spPr bwMode="auto">
          <a:xfrm>
            <a:off x="3048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relations</a:t>
            </a:r>
          </a:p>
        </p:txBody>
      </p:sp>
      <p:pic>
        <p:nvPicPr>
          <p:cNvPr id="593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4697413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400" name="Group 4"/>
          <p:cNvGrpSpPr>
            <a:grpSpLocks/>
          </p:cNvGrpSpPr>
          <p:nvPr/>
        </p:nvGrpSpPr>
        <p:grpSpPr bwMode="auto">
          <a:xfrm>
            <a:off x="3073400" y="5038725"/>
            <a:ext cx="3190875" cy="1555750"/>
            <a:chOff x="3073401" y="5039360"/>
            <a:chExt cx="3191453" cy="1554480"/>
          </a:xfrm>
        </p:grpSpPr>
        <p:pic>
          <p:nvPicPr>
            <p:cNvPr id="5940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401" y="5039360"/>
              <a:ext cx="1592769" cy="1554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0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170" y="5039360"/>
              <a:ext cx="1598684" cy="1554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UNARY RELATIONSHIPS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 1:1 unary relationships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Mapped in the same way as 1:M unary relationships</a:t>
            </a:r>
            <a:endParaRPr altLang="en-US" b="1">
              <a:ea typeface="MS PGothic" charset="-128"/>
            </a:endParaRP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042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7BB2925F-5BF4-794A-815D-50CDE620B97C}" type="slidenum">
              <a:rPr lang="en-US" altLang="en-US" b="1">
                <a:latin typeface="Franklin Gothic Book" charset="0"/>
              </a:rPr>
              <a:pPr eaLnBrk="1" hangingPunct="1"/>
              <a:t>57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UNARY RELATIONSHIPS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Mapping a 1:1 unary relationship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144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89B16CE-345B-0B4C-921E-861B474B44F7}" type="slidenum">
              <a:rPr lang="en-US" altLang="en-US" b="1">
                <a:latin typeface="Franklin Gothic Book" charset="0"/>
              </a:rPr>
              <a:pPr eaLnBrk="1" hangingPunct="1"/>
              <a:t>58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61446" name="Content Placeholder 2"/>
          <p:cNvSpPr txBox="1">
            <a:spLocks/>
          </p:cNvSpPr>
          <p:nvPr/>
        </p:nvSpPr>
        <p:spPr bwMode="auto">
          <a:xfrm>
            <a:off x="3048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</a:t>
            </a:r>
          </a:p>
        </p:txBody>
      </p:sp>
      <p:pic>
        <p:nvPicPr>
          <p:cNvPr id="614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36830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4932363"/>
            <a:ext cx="28416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MAPPING MULTIPLE RELATIONSHIPS BETWEEN THE SAME ENTITIES</a:t>
            </a:r>
            <a:br>
              <a:rPr cap="none" smtClean="0"/>
            </a:br>
            <a:endParaRPr cap="none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multiple relationships between the same entities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Each relationship is mapped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246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872D1B36-5D49-E54F-BCAD-AFC4B673803B}" type="slidenum">
              <a:rPr lang="en-US" altLang="en-US" b="1">
                <a:latin typeface="Franklin Gothic Book" charset="0"/>
              </a:rPr>
              <a:pPr eaLnBrk="1" hangingPunct="1"/>
              <a:t>59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INTRODUCTION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>
                <a:ea typeface="MS PGothic" charset="-128"/>
              </a:rPr>
              <a:t>Example of relational and non-relational tables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819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DD0EB8CE-4D6E-F448-B1F5-8E1B07508BB8}" type="slidenum">
              <a:rPr lang="en-US" altLang="en-US" b="1">
                <a:latin typeface="Franklin Gothic Book" charset="0"/>
              </a:rPr>
              <a:pPr eaLnBrk="1" hangingPunct="1"/>
              <a:t>6</a:t>
            </a:fld>
            <a:endParaRPr lang="en-US" altLang="en-US" b="1">
              <a:latin typeface="Franklin Gothic Book" charset="0"/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5435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 smtClean="0"/>
              <a:t>MAPPING MULTIPLE RELATIONSHIPS BETWEEN THE SAME ENTITIES</a:t>
            </a:r>
            <a:br>
              <a:rPr cap="none" smtClean="0"/>
            </a:br>
            <a:endParaRPr cap="none" smtClean="0"/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3492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BDA8D951-A760-ED43-A242-B898BDD9AD36}" type="slidenum">
              <a:rPr lang="en-US" altLang="en-US" b="1">
                <a:latin typeface="Franklin Gothic Book" charset="0"/>
              </a:rPr>
              <a:pPr eaLnBrk="1" hangingPunct="1"/>
              <a:t>60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6349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Mapping multiple relationships between the same entities</a:t>
            </a:r>
          </a:p>
        </p:txBody>
      </p:sp>
      <p:sp>
        <p:nvSpPr>
          <p:cNvPr id="63494" name="Content Placeholder 2"/>
          <p:cNvSpPr txBox="1">
            <a:spLocks/>
          </p:cNvSpPr>
          <p:nvPr/>
        </p:nvSpPr>
        <p:spPr bwMode="auto">
          <a:xfrm>
            <a:off x="3048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relations</a:t>
            </a:r>
          </a:p>
        </p:txBody>
      </p:sp>
      <p:pic>
        <p:nvPicPr>
          <p:cNvPr id="634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41400"/>
            <a:ext cx="517207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4856163"/>
            <a:ext cx="5054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WEAK ENTITIES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Mapping weak entities 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Weak entities are mapped in a same way as regular entities with one addition: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 i="1">
                <a:ea typeface="MS PGothic" charset="-128"/>
              </a:rPr>
              <a:t>The resulting relation has a </a:t>
            </a:r>
            <a:r>
              <a:rPr altLang="en-US" b="1" i="1">
                <a:ea typeface="MS PGothic" charset="-128"/>
              </a:rPr>
              <a:t>composite primary key </a:t>
            </a:r>
            <a:r>
              <a:rPr altLang="en-US" i="1">
                <a:ea typeface="MS PGothic" charset="-128"/>
              </a:rPr>
              <a:t>that is </a:t>
            </a:r>
            <a:r>
              <a:rPr altLang="en-US" b="1" i="1">
                <a:ea typeface="MS PGothic" charset="-128"/>
              </a:rPr>
              <a:t>composed of the partial identifier and the foreign key</a:t>
            </a:r>
            <a:r>
              <a:rPr altLang="en-US" i="1">
                <a:ea typeface="MS PGothic" charset="-128"/>
              </a:rPr>
              <a:t> corresponding to the primary key of the owner entity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451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3FA82580-3CEC-BA45-B19C-F10DCED25618}" type="slidenum">
              <a:rPr lang="en-US" altLang="en-US" b="1">
                <a:latin typeface="Franklin Gothic Book" charset="0"/>
              </a:rPr>
              <a:pPr eaLnBrk="1" hangingPunct="1"/>
              <a:t>61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WEAK ENTITIES</a:t>
            </a: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5540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FE0821DD-6E20-A24E-997B-444DB5FBDDCC}" type="slidenum">
              <a:rPr lang="en-US" altLang="en-US" b="1">
                <a:latin typeface="Franklin Gothic Book" charset="0"/>
              </a:rPr>
              <a:pPr eaLnBrk="1" hangingPunct="1"/>
              <a:t>62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65541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Mapping a weak entity</a:t>
            </a:r>
          </a:p>
        </p:txBody>
      </p:sp>
      <p:sp>
        <p:nvSpPr>
          <p:cNvPr id="65542" name="Content Placeholder 2"/>
          <p:cNvSpPr txBox="1">
            <a:spLocks/>
          </p:cNvSpPr>
          <p:nvPr/>
        </p:nvSpPr>
        <p:spPr bwMode="auto">
          <a:xfrm>
            <a:off x="2286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relations</a:t>
            </a:r>
          </a:p>
        </p:txBody>
      </p:sp>
      <p:pic>
        <p:nvPicPr>
          <p:cNvPr id="655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6675438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4" name="Group 2"/>
          <p:cNvGrpSpPr>
            <a:grpSpLocks/>
          </p:cNvGrpSpPr>
          <p:nvPr/>
        </p:nvGrpSpPr>
        <p:grpSpPr bwMode="auto">
          <a:xfrm>
            <a:off x="2819400" y="4498975"/>
            <a:ext cx="3963988" cy="2101850"/>
            <a:chOff x="3679444" y="4498340"/>
            <a:chExt cx="3964190" cy="2103120"/>
          </a:xfrm>
        </p:grpSpPr>
        <p:pic>
          <p:nvPicPr>
            <p:cNvPr id="6554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44" y="4498340"/>
              <a:ext cx="1578356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498340"/>
              <a:ext cx="2385834" cy="210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WEAK ENTITIES</a:t>
            </a:r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6564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BFC918C2-1EBE-714A-B05D-8331A09544D7}" type="slidenum">
              <a:rPr lang="en-US" altLang="en-US" b="1">
                <a:latin typeface="Franklin Gothic Book" charset="0"/>
              </a:rPr>
              <a:pPr eaLnBrk="1" hangingPunct="1"/>
              <a:t>63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6656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Mapping a weak entity with two owners</a:t>
            </a:r>
          </a:p>
        </p:txBody>
      </p:sp>
      <p:sp>
        <p:nvSpPr>
          <p:cNvPr id="66566" name="Content Placeholder 2"/>
          <p:cNvSpPr txBox="1">
            <a:spLocks/>
          </p:cNvSpPr>
          <p:nvPr/>
        </p:nvSpPr>
        <p:spPr bwMode="auto">
          <a:xfrm>
            <a:off x="3048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relations</a:t>
            </a:r>
          </a:p>
        </p:txBody>
      </p:sp>
      <p:pic>
        <p:nvPicPr>
          <p:cNvPr id="665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066800"/>
            <a:ext cx="60991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68" name="Group 2"/>
          <p:cNvGrpSpPr>
            <a:grpSpLocks/>
          </p:cNvGrpSpPr>
          <p:nvPr/>
        </p:nvGrpSpPr>
        <p:grpSpPr bwMode="auto">
          <a:xfrm>
            <a:off x="2857500" y="4799013"/>
            <a:ext cx="5156200" cy="1920875"/>
            <a:chOff x="3173272" y="4757420"/>
            <a:chExt cx="5156215" cy="1920240"/>
          </a:xfrm>
        </p:grpSpPr>
        <p:pic>
          <p:nvPicPr>
            <p:cNvPr id="6656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8451" y="4757420"/>
              <a:ext cx="2261036" cy="192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35"/>
            <a:stretch>
              <a:fillRect/>
            </a:stretch>
          </p:blipFill>
          <p:spPr bwMode="auto">
            <a:xfrm>
              <a:off x="3173272" y="4757420"/>
              <a:ext cx="1555554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5"/>
            <a:stretch>
              <a:fillRect/>
            </a:stretch>
          </p:blipFill>
          <p:spPr bwMode="auto">
            <a:xfrm>
              <a:off x="4728825" y="4757420"/>
              <a:ext cx="1339625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MAPPING WEAK ENTITIES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7588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3827A137-B34A-D34D-89D1-2DA4892CBF48}" type="slidenum">
              <a:rPr lang="en-US" altLang="en-US" b="1">
                <a:latin typeface="Franklin Gothic Book" charset="0"/>
              </a:rPr>
              <a:pPr eaLnBrk="1" hangingPunct="1"/>
              <a:t>64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6758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Mapping a weak entity with no partial identifier</a:t>
            </a:r>
          </a:p>
        </p:txBody>
      </p:sp>
      <p:sp>
        <p:nvSpPr>
          <p:cNvPr id="67590" name="Content Placeholder 2"/>
          <p:cNvSpPr txBox="1">
            <a:spLocks/>
          </p:cNvSpPr>
          <p:nvPr/>
        </p:nvSpPr>
        <p:spPr bwMode="auto">
          <a:xfrm>
            <a:off x="2286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relations</a:t>
            </a:r>
          </a:p>
        </p:txBody>
      </p:sp>
      <p:pic>
        <p:nvPicPr>
          <p:cNvPr id="675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60463"/>
            <a:ext cx="6599238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" t="5653" r="8015" b="7114"/>
          <a:stretch>
            <a:fillRect/>
          </a:stretch>
        </p:blipFill>
        <p:spPr bwMode="auto">
          <a:xfrm>
            <a:off x="4368800" y="4191000"/>
            <a:ext cx="227647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861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A7F51111-05C8-2449-9B33-961540118C27}" type="slidenum">
              <a:rPr lang="en-US" altLang="en-US" b="1">
                <a:latin typeface="Franklin Gothic Book" charset="0"/>
              </a:rPr>
              <a:pPr eaLnBrk="1" hangingPunct="1"/>
              <a:t>65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68612" name="Content Placeholder 2"/>
          <p:cNvSpPr txBox="1">
            <a:spLocks/>
          </p:cNvSpPr>
          <p:nvPr/>
        </p:nvSpPr>
        <p:spPr bwMode="auto">
          <a:xfrm>
            <a:off x="-11113" y="0"/>
            <a:ext cx="868680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None/>
            </a:pPr>
            <a:r>
              <a:rPr lang="en-US" altLang="en-US" sz="1900" b="1">
                <a:solidFill>
                  <a:schemeClr val="tx2"/>
                </a:solidFill>
                <a:latin typeface="Franklin Gothic Book" charset="0"/>
              </a:rPr>
              <a:t>Example ER diagram : </a:t>
            </a:r>
            <a:r>
              <a:rPr lang="en-US" altLang="en-US" sz="1900">
                <a:solidFill>
                  <a:schemeClr val="tx2"/>
                </a:solidFill>
                <a:latin typeface="Franklin Gothic Book" charset="0"/>
              </a:rPr>
              <a:t>HAFH Realty Company Property Management Database</a:t>
            </a:r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654050"/>
            <a:ext cx="8208963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6963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7CF7682D-E00C-2646-BEB0-53A47DC3C144}" type="slidenum">
              <a:rPr lang="en-US" altLang="en-US" b="1">
                <a:latin typeface="Franklin Gothic Book" charset="0"/>
              </a:rPr>
              <a:pPr eaLnBrk="1" hangingPunct="1"/>
              <a:t>66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69636" name="Content Placeholder 2"/>
          <p:cNvSpPr txBox="1">
            <a:spLocks/>
          </p:cNvSpPr>
          <p:nvPr/>
        </p:nvSpPr>
        <p:spPr bwMode="auto">
          <a:xfrm>
            <a:off x="-11113" y="0"/>
            <a:ext cx="91551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Franklin Gothic Book" charset="0"/>
              </a:rPr>
              <a:t>Example mapped relational schema: </a:t>
            </a:r>
            <a:r>
              <a:rPr lang="en-US" altLang="en-US" sz="2000">
                <a:solidFill>
                  <a:schemeClr val="tx2"/>
                </a:solidFill>
                <a:latin typeface="Franklin Gothic Book" charset="0"/>
              </a:rPr>
              <a:t>HAFH Realty Company Property Management Database</a:t>
            </a: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295400"/>
            <a:ext cx="8686800" cy="371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67BBA0A3-2F6D-244D-A4B2-E006C5D98439}" type="slidenum">
              <a:rPr lang="en-US" altLang="en-US" b="1">
                <a:latin typeface="Franklin Gothic Book" charset="0"/>
              </a:rPr>
              <a:pPr eaLnBrk="1" hangingPunct="1"/>
              <a:t>67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70660" name="Content Placeholder 2"/>
          <p:cNvSpPr txBox="1">
            <a:spLocks/>
          </p:cNvSpPr>
          <p:nvPr/>
        </p:nvSpPr>
        <p:spPr bwMode="auto">
          <a:xfrm>
            <a:off x="-11113" y="0"/>
            <a:ext cx="91551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Franklin Gothic Book" charset="0"/>
              </a:rPr>
              <a:t>Example: </a:t>
            </a:r>
            <a:r>
              <a:rPr lang="en-US" altLang="en-US" sz="2000">
                <a:solidFill>
                  <a:schemeClr val="tx2"/>
                </a:solidFill>
                <a:latin typeface="Franklin Gothic Book" charset="0"/>
              </a:rPr>
              <a:t>Sample data records for the HAFH Realty Company Property Management Database (part 1)</a:t>
            </a:r>
          </a:p>
        </p:txBody>
      </p:sp>
      <p:pic>
        <p:nvPicPr>
          <p:cNvPr id="706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950075" cy="496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168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D0F474C2-2E57-1543-80C1-136634AB2865}" type="slidenum">
              <a:rPr lang="en-US" altLang="en-US" b="1">
                <a:latin typeface="Franklin Gothic Book" charset="0"/>
              </a:rPr>
              <a:pPr eaLnBrk="1" hangingPunct="1"/>
              <a:t>68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71684" name="Content Placeholder 2"/>
          <p:cNvSpPr txBox="1">
            <a:spLocks/>
          </p:cNvSpPr>
          <p:nvPr/>
        </p:nvSpPr>
        <p:spPr bwMode="auto">
          <a:xfrm>
            <a:off x="-11113" y="0"/>
            <a:ext cx="91551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Franklin Gothic Book" charset="0"/>
              </a:rPr>
              <a:t>Example: </a:t>
            </a:r>
            <a:r>
              <a:rPr lang="en-US" altLang="en-US" sz="2000">
                <a:solidFill>
                  <a:schemeClr val="tx2"/>
                </a:solidFill>
                <a:latin typeface="Franklin Gothic Book" charset="0"/>
              </a:rPr>
              <a:t>Sample data records for the HAFH Realty Company Property Management Database (part 2)</a:t>
            </a: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950075" cy="5954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RELATIONAL DATABASE CONSTRAINTS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Relational database constraints - </a:t>
            </a:r>
            <a:r>
              <a:rPr altLang="en-US">
                <a:ea typeface="MS PGothic" charset="-128"/>
              </a:rPr>
              <a:t>rules that a relational database has to satisfy in order to be valid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b="1">
                <a:ea typeface="MS PGothic" charset="-128"/>
              </a:rPr>
              <a:t>Implicit constraints 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The implicit relational database model rules that a relational database must satisfy in order to be valid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b="1">
                <a:ea typeface="MS PGothic" charset="-128"/>
              </a:rPr>
              <a:t>User-defined constraints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Database constraints that are added by the database designer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270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C0BB8A77-E41C-2A4E-99D1-3BEAAD716CFA}" type="slidenum">
              <a:rPr lang="en-US" altLang="en-US" b="1">
                <a:latin typeface="Franklin Gothic Book" charset="0"/>
              </a:rPr>
              <a:pPr eaLnBrk="1" hangingPunct="1"/>
              <a:t>69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INTRODUCTION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525963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>
                <a:ea typeface="MS PGothic" charset="-128"/>
              </a:rPr>
              <a:t>Example of a relation with rows and columns appearing in a different order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922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AB7FEDAF-D830-4F40-8428-A099B0461689}" type="slidenum">
              <a:rPr lang="en-US" altLang="en-US" b="1">
                <a:latin typeface="Franklin Gothic Book" charset="0"/>
              </a:rPr>
              <a:pPr eaLnBrk="1" hangingPunct="1"/>
              <a:t>7</a:t>
            </a:fld>
            <a:endParaRPr lang="en-US" altLang="en-US" b="1">
              <a:latin typeface="Franklin Gothic Book" charset="0"/>
            </a:endParaRPr>
          </a:p>
        </p:txBody>
      </p:sp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911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RELATIONAL DATABASE CONSTRAINTS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22838"/>
          </a:xfrm>
        </p:spPr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Implicit constraints 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Each relation in a relational schema must have a different name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Each relation must satisfy the following conditions: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Each column must have a different name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Each row must be unique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In each row, each value in each column must be single valued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 b="1">
                <a:ea typeface="MS PGothic" charset="-128"/>
              </a:rPr>
              <a:t>Domain constraint</a:t>
            </a:r>
            <a:r>
              <a:rPr altLang="en-US">
                <a:ea typeface="MS PGothic" charset="-128"/>
              </a:rPr>
              <a:t> -  all values in each column must be from the same predefined domain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The order of columns is irrelevant</a:t>
            </a:r>
          </a:p>
          <a:p>
            <a:pPr lvl="2" eaLnBrk="1" hangingPunct="1">
              <a:buFont typeface="Courier New" charset="0"/>
              <a:buChar char="o"/>
            </a:pPr>
            <a:r>
              <a:rPr altLang="en-US">
                <a:ea typeface="MS PGothic" charset="-128"/>
              </a:rPr>
              <a:t>The order of rows is irrelevant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b="1">
                <a:ea typeface="MS PGothic" charset="-128"/>
              </a:rPr>
              <a:t>Primary key constraint </a:t>
            </a:r>
            <a:r>
              <a:rPr altLang="en-US">
                <a:ea typeface="MS PGothic" charset="-128"/>
              </a:rPr>
              <a:t>- each relation must have a primary key, which is a column (or a set of columns) whose value is unique for each row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b="1">
                <a:ea typeface="MS PGothic" charset="-128"/>
              </a:rPr>
              <a:t>Entity integrity constraint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b="1">
                <a:ea typeface="MS PGothic" charset="-128"/>
              </a:rPr>
              <a:t>Referential integrity constraint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373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7D7C2083-A108-5649-B75D-C28D8B3D43E7}" type="slidenum">
              <a:rPr lang="en-US" altLang="en-US" b="1">
                <a:latin typeface="Franklin Gothic Book" charset="0"/>
              </a:rPr>
              <a:pPr eaLnBrk="1" hangingPunct="1"/>
              <a:t>70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RELATIONAL DATABASE CONSTRAINTS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922837"/>
          </a:xfrm>
        </p:spPr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User-defined constraints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Added by the database designers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475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9A2694C5-D77E-DD40-AE5C-D8F7EA084114}" type="slidenum">
              <a:rPr lang="en-US" altLang="en-US" b="1">
                <a:latin typeface="Franklin Gothic Book" charset="0"/>
              </a:rPr>
              <a:pPr eaLnBrk="1" hangingPunct="1"/>
              <a:t>71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RELATIONAL DATABASE CONSTRAINTS</a:t>
            </a:r>
          </a:p>
        </p:txBody>
      </p:sp>
      <p:sp>
        <p:nvSpPr>
          <p:cNvPr id="757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5780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9D68B708-47DC-434E-AB80-A0DE13EA020D}" type="slidenum">
              <a:rPr lang="en-US" altLang="en-US" b="1">
                <a:latin typeface="Franklin Gothic Book" charset="0"/>
              </a:rPr>
              <a:pPr eaLnBrk="1" hangingPunct="1"/>
              <a:t>72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2209800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Specific minimum and maximum cardinalities</a:t>
            </a:r>
          </a:p>
        </p:txBody>
      </p:sp>
      <p:sp>
        <p:nvSpPr>
          <p:cNvPr id="75782" name="Content Placeholder 2"/>
          <p:cNvSpPr txBox="1">
            <a:spLocks/>
          </p:cNvSpPr>
          <p:nvPr/>
        </p:nvSpPr>
        <p:spPr bwMode="auto">
          <a:xfrm>
            <a:off x="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relations</a:t>
            </a:r>
          </a:p>
        </p:txBody>
      </p:sp>
      <p:pic>
        <p:nvPicPr>
          <p:cNvPr id="757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7315200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84" name="Group 2"/>
          <p:cNvGrpSpPr>
            <a:grpSpLocks/>
          </p:cNvGrpSpPr>
          <p:nvPr/>
        </p:nvGrpSpPr>
        <p:grpSpPr bwMode="auto">
          <a:xfrm>
            <a:off x="2895600" y="4203700"/>
            <a:ext cx="2925763" cy="2468563"/>
            <a:chOff x="2895600" y="4203700"/>
            <a:chExt cx="2926457" cy="2468880"/>
          </a:xfrm>
        </p:grpSpPr>
        <p:pic>
          <p:nvPicPr>
            <p:cNvPr id="757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940" y="4203700"/>
              <a:ext cx="1349117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8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4203700"/>
              <a:ext cx="1577340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RELATIONAL DATABASE CONSTRAINTS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922837"/>
          </a:xfrm>
        </p:spPr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Business rules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User defined constraints that specify restrictions on databases that are not a part of the standard notation for creating ER diagrams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680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3F692804-C93E-554D-8365-568B121FC418}" type="slidenum">
              <a:rPr lang="en-US" altLang="en-US" b="1">
                <a:latin typeface="Franklin Gothic Book" charset="0"/>
              </a:rPr>
              <a:pPr eaLnBrk="1" hangingPunct="1"/>
              <a:t>73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RELATIONAL DATABASE CONSTRAINTS</a:t>
            </a:r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7828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7BDDEBA2-5946-FC46-AEA8-E4540CAC1E48}" type="slidenum">
              <a:rPr lang="en-US" altLang="en-US" b="1">
                <a:latin typeface="Franklin Gothic Book" charset="0"/>
              </a:rPr>
              <a:pPr eaLnBrk="1" hangingPunct="1"/>
              <a:t>74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7782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Business rule for salary amounts</a:t>
            </a:r>
          </a:p>
        </p:txBody>
      </p:sp>
      <p:sp>
        <p:nvSpPr>
          <p:cNvPr id="77830" name="Content Placeholder 2"/>
          <p:cNvSpPr txBox="1">
            <a:spLocks/>
          </p:cNvSpPr>
          <p:nvPr/>
        </p:nvSpPr>
        <p:spPr bwMode="auto">
          <a:xfrm>
            <a:off x="3048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</a:t>
            </a:r>
          </a:p>
        </p:txBody>
      </p:sp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066800"/>
            <a:ext cx="5902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724400"/>
            <a:ext cx="18510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RELATIONAL DATABASE CONSTRAINTS</a:t>
            </a:r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8852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E7C305B7-2492-DB4E-A2FE-E8F1B356EE87}" type="slidenum">
              <a:rPr lang="en-US" altLang="en-US" b="1">
                <a:latin typeface="Franklin Gothic Book" charset="0"/>
              </a:rPr>
              <a:pPr eaLnBrk="1" hangingPunct="1"/>
              <a:t>75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7885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Business rule for the dates of enrollment and graduation</a:t>
            </a:r>
          </a:p>
        </p:txBody>
      </p:sp>
      <p:sp>
        <p:nvSpPr>
          <p:cNvPr id="78854" name="Content Placeholder 2"/>
          <p:cNvSpPr txBox="1">
            <a:spLocks/>
          </p:cNvSpPr>
          <p:nvPr/>
        </p:nvSpPr>
        <p:spPr bwMode="auto">
          <a:xfrm>
            <a:off x="304800" y="5092700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records for the </a:t>
            </a:r>
            <a:br>
              <a:rPr lang="en-US" altLang="en-US" sz="2200">
                <a:solidFill>
                  <a:schemeClr val="tx2"/>
                </a:solidFill>
                <a:latin typeface="Franklin Gothic Book" charset="0"/>
              </a:rPr>
            </a:b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mapped relation</a:t>
            </a:r>
          </a:p>
        </p:txBody>
      </p:sp>
      <p:pic>
        <p:nvPicPr>
          <p:cNvPr id="788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66800"/>
            <a:ext cx="5986463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65700"/>
            <a:ext cx="33623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839200" cy="838200"/>
          </a:xfrm>
        </p:spPr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RELATIONAL DATABASE CONSTRAINTS</a:t>
            </a:r>
          </a:p>
        </p:txBody>
      </p:sp>
      <p:sp>
        <p:nvSpPr>
          <p:cNvPr id="798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79876" name="Slide Number Placeholder 15"/>
          <p:cNvSpPr>
            <a:spLocks noGrp="1"/>
          </p:cNvSpPr>
          <p:nvPr>
            <p:ph type="sldNum" sz="quarter" idx="11"/>
          </p:nvPr>
        </p:nvSpPr>
        <p:spPr bwMode="auto">
          <a:xfrm>
            <a:off x="6583363" y="6629400"/>
            <a:ext cx="12192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B268A602-6E94-1540-AA9D-EA7B81601F03}" type="slidenum">
              <a:rPr lang="en-US" altLang="en-US" b="1">
                <a:latin typeface="Franklin Gothic Book" charset="0"/>
              </a:rPr>
              <a:pPr eaLnBrk="1" hangingPunct="1"/>
              <a:t>76</a:t>
            </a:fld>
            <a:endParaRPr lang="en-US" altLang="en-US" b="1">
              <a:latin typeface="Franklin Gothic Book" charset="0"/>
            </a:endParaRPr>
          </a:p>
        </p:txBody>
      </p:sp>
      <p:sp>
        <p:nvSpPr>
          <p:cNvPr id="7987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327275" cy="19812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altLang="en-US" sz="2200">
                <a:ea typeface="MS PGothic" charset="-128"/>
              </a:rPr>
              <a:t>Business rule for gender of students in an organization</a:t>
            </a:r>
          </a:p>
        </p:txBody>
      </p:sp>
      <p:sp>
        <p:nvSpPr>
          <p:cNvPr id="79878" name="Content Placeholder 2"/>
          <p:cNvSpPr txBox="1">
            <a:spLocks/>
          </p:cNvSpPr>
          <p:nvPr/>
        </p:nvSpPr>
        <p:spPr bwMode="auto">
          <a:xfrm>
            <a:off x="301625" y="5083175"/>
            <a:ext cx="2327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charset="2"/>
              <a:buNone/>
            </a:pPr>
            <a:r>
              <a:rPr lang="en-US" altLang="en-US" sz="2200">
                <a:solidFill>
                  <a:schemeClr val="tx2"/>
                </a:solidFill>
                <a:latin typeface="Franklin Gothic Book" charset="0"/>
              </a:rPr>
              <a:t>Sample data records for the mapped relation</a:t>
            </a:r>
          </a:p>
        </p:txBody>
      </p:sp>
      <p:pic>
        <p:nvPicPr>
          <p:cNvPr id="798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92200"/>
            <a:ext cx="64389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0" name="Group 2"/>
          <p:cNvGrpSpPr>
            <a:grpSpLocks/>
          </p:cNvGrpSpPr>
          <p:nvPr/>
        </p:nvGrpSpPr>
        <p:grpSpPr bwMode="auto">
          <a:xfrm>
            <a:off x="2770188" y="5092700"/>
            <a:ext cx="6353175" cy="1736725"/>
            <a:chOff x="2816619" y="5151120"/>
            <a:chExt cx="6352781" cy="1737360"/>
          </a:xfrm>
        </p:grpSpPr>
        <p:pic>
          <p:nvPicPr>
            <p:cNvPr id="798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958" y="5151120"/>
              <a:ext cx="1236442" cy="1737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8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700" y="5151120"/>
              <a:ext cx="2547258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8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619" y="5151120"/>
              <a:ext cx="2569081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INTRODUCTION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Relational database - </a:t>
            </a:r>
            <a:r>
              <a:rPr altLang="en-US">
                <a:ea typeface="MS PGothic" charset="-128"/>
              </a:rPr>
              <a:t>collection of related relations within which each relation has a unique name</a:t>
            </a:r>
          </a:p>
          <a:p>
            <a:pPr lvl="1" eaLnBrk="1" hangingPunct="1">
              <a:buFont typeface="Arial" charset="0"/>
              <a:buChar char="•"/>
            </a:pPr>
            <a:endParaRPr altLang="en-US">
              <a:ea typeface="MS PGothic" charset="-128"/>
            </a:endParaRPr>
          </a:p>
          <a:p>
            <a:pPr lvl="1" eaLnBrk="1" hangingPunct="1">
              <a:buFont typeface="Arial" charset="0"/>
              <a:buChar char="•"/>
            </a:pPr>
            <a:endParaRPr altLang="en-US">
              <a:ea typeface="MS PGothic" charset="-128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024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1A872911-88B9-2342-8AF5-8EC078E98203}" type="slidenum">
              <a:rPr lang="en-US" altLang="en-US" b="1">
                <a:latin typeface="Franklin Gothic Book" charset="0"/>
              </a:rPr>
              <a:pPr eaLnBrk="1" hangingPunct="1"/>
              <a:t>8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charset="-128"/>
              </a:rPr>
              <a:t>PRIMARY KEY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altLang="en-US" b="1">
                <a:ea typeface="MS PGothic" charset="-128"/>
              </a:rPr>
              <a:t>Primary key - </a:t>
            </a:r>
            <a:r>
              <a:rPr altLang="en-US">
                <a:ea typeface="MS PGothic" charset="-128"/>
              </a:rPr>
              <a:t>column (or a set of columns) whose value is unique for each row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Each relation must have a primary key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>
                <a:ea typeface="MS PGothic" charset="-128"/>
              </a:rPr>
              <a:t>The name of the primary key column is underlined in order to distinguish it from the other columns in the relation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Jukić, Vrbsky, Nestorov – Database Systems </a:t>
            </a:r>
          </a:p>
        </p:txBody>
      </p:sp>
      <p:sp>
        <p:nvSpPr>
          <p:cNvPr id="1126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latin typeface="Franklin Gothic Book" charset="0"/>
              </a:rPr>
              <a:t>Chapter 3 – Slide  </a:t>
            </a:r>
            <a:fld id="{709BF890-54A5-F847-B2C0-0D4B89D380C2}" type="slidenum">
              <a:rPr lang="en-US" altLang="en-US" b="1">
                <a:latin typeface="Franklin Gothic Book" charset="0"/>
              </a:rPr>
              <a:pPr eaLnBrk="1" hangingPunct="1"/>
              <a:t>9</a:t>
            </a:fld>
            <a:endParaRPr lang="en-US" altLang="en-US" b="1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3468</Words>
  <Application>Microsoft Macintosh PowerPoint</Application>
  <PresentationFormat>On-screen Show (4:3)</PresentationFormat>
  <Paragraphs>520</Paragraphs>
  <Slides>76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MS PGothic</vt:lpstr>
      <vt:lpstr>Franklin Gothic Medium</vt:lpstr>
      <vt:lpstr>Franklin Gothic Book</vt:lpstr>
      <vt:lpstr>Wingdings 2</vt:lpstr>
      <vt:lpstr>Calibri</vt:lpstr>
      <vt:lpstr>Wingdings</vt:lpstr>
      <vt:lpstr>Courier New</vt:lpstr>
      <vt:lpstr>Trek</vt:lpstr>
      <vt:lpstr> CHAPTER 3 - Relational Database Modeling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PRIMARY KEY</vt:lpstr>
      <vt:lpstr>PRIMARY KEY</vt:lpstr>
      <vt:lpstr>MAPPING ER DIAGRAMS INTO RELATIONAL SCHEMAS </vt:lpstr>
      <vt:lpstr>MAPPING ENTITIES</vt:lpstr>
      <vt:lpstr>MAPPING ENTITIES</vt:lpstr>
      <vt:lpstr>MAPPING ENTITIES WITH COMPOSITE ATTRIBUTES </vt:lpstr>
      <vt:lpstr>MAPPING ENTITIES WITH COMPOSITE ATTRIBUTES </vt:lpstr>
      <vt:lpstr>MAPPING ENTITIES WITH COMPOSITE ATTRIBUTES </vt:lpstr>
      <vt:lpstr>COMPOSITE PRIMARY KEY</vt:lpstr>
      <vt:lpstr>MAPPING ENTITIES WITH UNIQUE COMPOSITE ATTRIBUTES </vt:lpstr>
      <vt:lpstr>MAPPING ENTITIES WITH UNIQUE COMPOSITE ATTRIBUTES </vt:lpstr>
      <vt:lpstr>MAPPING ENTITIES WITH OPTIONAL ATTRIBUTES</vt:lpstr>
      <vt:lpstr>MAPPING ENTITIES WITH OPTIONAL ATTRIBUTES</vt:lpstr>
      <vt:lpstr>ENTITY INTEGRITY CONSTRAINT</vt:lpstr>
      <vt:lpstr>ENTITY INTEGRITY CONSTRAINT</vt:lpstr>
      <vt:lpstr>ENTITY INTEGRITY CONSTRAINT</vt:lpstr>
      <vt:lpstr>FOREIGN KEY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 INTO RELATIONAL DATABASE CONSTRUCTS </vt:lpstr>
      <vt:lpstr>REFERENTIAL INTEGRITY CONSTRAINT</vt:lpstr>
      <vt:lpstr>REFERENTIAL INTEGRITY CONSTRAINT  </vt:lpstr>
      <vt:lpstr>PowerPoint Presentation</vt:lpstr>
      <vt:lpstr>PowerPoint Presentation</vt:lpstr>
      <vt:lpstr>PowerPoint Presentation</vt:lpstr>
      <vt:lpstr>MAPPING CANDIDATE KEYS</vt:lpstr>
      <vt:lpstr>MAPPING ENTITIES WITH CANDIDATE KEYS (MULTIPLE UNIQUE ATTRIBUTES) INTO RELATIONS </vt:lpstr>
      <vt:lpstr>MAPPING CANDIDATE KEYS</vt:lpstr>
      <vt:lpstr>MAPPING MULTIVALUED ATTRIBUTES</vt:lpstr>
      <vt:lpstr>MAPPING MULTIVALUED ATTRIBUTES</vt:lpstr>
      <vt:lpstr>MAPPING DERIVED ATTRIBUTES</vt:lpstr>
      <vt:lpstr>MAPPING DERIVED ATTRIBUTES</vt:lpstr>
      <vt:lpstr>PowerPoint Presentation</vt:lpstr>
      <vt:lpstr>PowerPoint Presentation</vt:lpstr>
      <vt:lpstr>MAPPING UNARY RELATIONSHIPS</vt:lpstr>
      <vt:lpstr>MAPPING UNARY RELATIONSHIPS</vt:lpstr>
      <vt:lpstr>MAPPING UNARY RELATIONSHIPS</vt:lpstr>
      <vt:lpstr>MAPPING UNARY RELATIONSHIPS</vt:lpstr>
      <vt:lpstr>MAPPING UNARY RELATIONSHIPS</vt:lpstr>
      <vt:lpstr>MAPPING UNARY RELATIONSHIPS</vt:lpstr>
      <vt:lpstr>MAPPING UNARY RELATIONSHIPS</vt:lpstr>
      <vt:lpstr>MAPPING MULTIPLE RELATIONSHIPS BETWEEN THE SAME ENTITIES </vt:lpstr>
      <vt:lpstr>MAPPING MULTIPLE RELATIONSHIPS BETWEEN THE SAME ENTITIES </vt:lpstr>
      <vt:lpstr>MAPPING WEAK ENTITIES</vt:lpstr>
      <vt:lpstr>MAPPING WEAK ENTITIES</vt:lpstr>
      <vt:lpstr>MAPPING WEAK ENTITIES</vt:lpstr>
      <vt:lpstr>MAPPING WEAK ENTITIES</vt:lpstr>
      <vt:lpstr>PowerPoint Presentation</vt:lpstr>
      <vt:lpstr>PowerPoint Presentation</vt:lpstr>
      <vt:lpstr>PowerPoint Presentation</vt:lpstr>
      <vt:lpstr>PowerPoint Presentation</vt:lpstr>
      <vt:lpstr>RELATIONAL DATABASE CONSTRAINTS</vt:lpstr>
      <vt:lpstr>RELATIONAL DATABASE CONSTRAINTS</vt:lpstr>
      <vt:lpstr>RELATIONAL DATABASE CONSTRAINTS</vt:lpstr>
      <vt:lpstr>RELATIONAL DATABASE CONSTRAINTS</vt:lpstr>
      <vt:lpstr>RELATIONAL DATABASE CONSTRAINTS</vt:lpstr>
      <vt:lpstr>RELATIONAL DATABASE CONSTRAINTS</vt:lpstr>
      <vt:lpstr>RELATIONAL DATABASE CONSTRAINTS</vt:lpstr>
      <vt:lpstr>RELATIONAL DATABASE CONSTRAINTS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3 - Relational Database Modeling </dc:title>
  <dc:creator>Microsoft Office User</dc:creator>
  <cp:lastModifiedBy>Microsoft Office User</cp:lastModifiedBy>
  <cp:revision>1</cp:revision>
  <dcterms:created xsi:type="dcterms:W3CDTF">2015-12-16T16:31:16Z</dcterms:created>
  <dcterms:modified xsi:type="dcterms:W3CDTF">2015-12-16T16:31:24Z</dcterms:modified>
</cp:coreProperties>
</file>