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6" r:id="rId5"/>
    <p:sldId id="278" r:id="rId6"/>
    <p:sldId id="279" r:id="rId7"/>
    <p:sldId id="277" r:id="rId8"/>
    <p:sldId id="281" r:id="rId9"/>
    <p:sldId id="282" r:id="rId10"/>
    <p:sldId id="280" r:id="rId11"/>
    <p:sldId id="286" r:id="rId12"/>
    <p:sldId id="287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pixabay.com/en/text-mining-icon-data-mining-icon-2793702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hyperlink" Target="https://commons.wikimedia.org/wiki/File:Linecons_database.svg" TargetMode="External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pixabay.com/en/text-mining-icon-data-mining-icon-2793702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hyperlink" Target="https://commons.wikimedia.org/wiki/File:Linecons_database.svg" TargetMode="External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EDA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513D8A74-77EE-4AE4-B218-806D76FA71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Cleansing &amp; Processing</a:t>
          </a:r>
        </a:p>
      </dgm:t>
    </dgm:pt>
    <dgm:pt modelId="{C4081356-A794-4A79-9A01-F8F25AF4A48B}" type="sibTrans" cxnId="{2BC31848-274A-4B57-ACBB-62B58C39F4E9}">
      <dgm:prSet/>
      <dgm:spPr/>
      <dgm:t>
        <a:bodyPr/>
        <a:lstStyle/>
        <a:p>
          <a:endParaRPr lang="en-US"/>
        </a:p>
      </dgm:t>
    </dgm:pt>
    <dgm:pt modelId="{AB94F80B-E8D6-4865-B868-ABEBAEE569AC}" type="parTrans" cxnId="{2BC31848-274A-4B57-ACBB-62B58C39F4E9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Results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7C32A1D3-04BE-4ECE-9A69-C84ECA6354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</a:t>
          </a:r>
        </a:p>
      </dgm:t>
    </dgm:pt>
    <dgm:pt modelId="{094E1688-F0C5-45BC-A282-E838E7D3CC31}" type="parTrans" cxnId="{4FD6ED49-9FC0-4776-964D-F3BC10390E47}">
      <dgm:prSet/>
      <dgm:spPr/>
      <dgm:t>
        <a:bodyPr/>
        <a:lstStyle/>
        <a:p>
          <a:endParaRPr lang="en-US"/>
        </a:p>
      </dgm:t>
    </dgm:pt>
    <dgm:pt modelId="{5D902CDC-E108-4751-A605-61AFFE7DD91C}" type="sibTrans" cxnId="{4FD6ED49-9FC0-4776-964D-F3BC10390E4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5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299E6469-740C-4E3C-BD7B-F263975E2E7B}" type="pres">
      <dgm:prSet presAssocID="{7C32A1D3-04BE-4ECE-9A69-C84ECA63547C}" presName="compNode" presStyleCnt="0"/>
      <dgm:spPr/>
    </dgm:pt>
    <dgm:pt modelId="{9F236529-C422-4F0D-AA03-8E3CEE268866}" type="pres">
      <dgm:prSet presAssocID="{7C32A1D3-04BE-4ECE-9A69-C84ECA63547C}" presName="iconBgRect" presStyleLbl="bgShp" presStyleIdx="1" presStyleCnt="5"/>
      <dgm:spPr/>
    </dgm:pt>
    <dgm:pt modelId="{05F99B50-ABE9-40C0-9024-E66ECE74052D}" type="pres">
      <dgm:prSet presAssocID="{7C32A1D3-04BE-4ECE-9A69-C84ECA6354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61DD4EE3-ECAB-42D6-A226-B90C8A7EC5E6}" type="pres">
      <dgm:prSet presAssocID="{7C32A1D3-04BE-4ECE-9A69-C84ECA63547C}" presName="spaceRect" presStyleCnt="0"/>
      <dgm:spPr/>
    </dgm:pt>
    <dgm:pt modelId="{B4C53F3F-52D5-4AC4-AC3D-4E2575162D0B}" type="pres">
      <dgm:prSet presAssocID="{7C32A1D3-04BE-4ECE-9A69-C84ECA63547C}" presName="textRect" presStyleLbl="revTx" presStyleIdx="1" presStyleCnt="5">
        <dgm:presLayoutVars>
          <dgm:chMax val="1"/>
          <dgm:chPref val="1"/>
        </dgm:presLayoutVars>
      </dgm:prSet>
      <dgm:spPr/>
    </dgm:pt>
    <dgm:pt modelId="{7EA15763-EFCE-4E4C-9644-7F8FC1833E91}" type="pres">
      <dgm:prSet presAssocID="{5D902CDC-E108-4751-A605-61AFFE7DD91C}" presName="sibTrans" presStyleCnt="0"/>
      <dgm:spPr/>
    </dgm:pt>
    <dgm:pt modelId="{88788940-92AE-4D4B-B3BE-FF37DD0F6229}" type="pres">
      <dgm:prSet presAssocID="{513D8A74-77EE-4AE4-B218-806D76FA7104}" presName="compNode" presStyleCnt="0"/>
      <dgm:spPr/>
    </dgm:pt>
    <dgm:pt modelId="{699F61F3-2BCF-4D11-8289-7C21FAB6E0F0}" type="pres">
      <dgm:prSet presAssocID="{513D8A74-77EE-4AE4-B218-806D76FA7104}" presName="iconBgRect" presStyleLbl="bgShp" presStyleIdx="2" presStyleCnt="5"/>
      <dgm:spPr/>
    </dgm:pt>
    <dgm:pt modelId="{28EB1946-56DE-422F-BA1A-17D9AAE14AD3}" type="pres">
      <dgm:prSet presAssocID="{513D8A74-77EE-4AE4-B218-806D76FA71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251DADEF-BFF3-47E6-927C-56FB9AB9BF75}" type="pres">
      <dgm:prSet presAssocID="{513D8A74-77EE-4AE4-B218-806D76FA7104}" presName="spaceRect" presStyleCnt="0"/>
      <dgm:spPr/>
    </dgm:pt>
    <dgm:pt modelId="{541A1F8F-08DB-4A6A-9969-605E29C584FC}" type="pres">
      <dgm:prSet presAssocID="{513D8A74-77EE-4AE4-B218-806D76FA7104}" presName="textRect" presStyleLbl="revTx" presStyleIdx="2" presStyleCnt="5">
        <dgm:presLayoutVars>
          <dgm:chMax val="1"/>
          <dgm:chPref val="1"/>
        </dgm:presLayoutVars>
      </dgm:prSet>
      <dgm:spPr/>
    </dgm:pt>
    <dgm:pt modelId="{234E9FB3-9350-4876-BEA8-2B6A1C9EDE81}" type="pres">
      <dgm:prSet presAssocID="{C4081356-A794-4A79-9A01-F8F25AF4A4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3" presStyleCnt="5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3" presStyleCnt="5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4" presStyleCnt="5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3" destOrd="0" parTransId="{1A0E2090-1D4F-438A-8766-B6030CE01ADD}" sibTransId="{9646853A-8964-4519-A5B1-0B7D18B2983D}"/>
    <dgm:cxn modelId="{2BC31848-274A-4B57-ACBB-62B58C39F4E9}" srcId="{01A66772-F185-4D58-B8BB-E9370D7A7A2B}" destId="{513D8A74-77EE-4AE4-B218-806D76FA7104}" srcOrd="2" destOrd="0" parTransId="{AB94F80B-E8D6-4865-B868-ABEBAEE569AC}" sibTransId="{C4081356-A794-4A79-9A01-F8F25AF4A48B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4FD6ED49-9FC0-4776-964D-F3BC10390E47}" srcId="{01A66772-F185-4D58-B8BB-E9370D7A7A2B}" destId="{7C32A1D3-04BE-4ECE-9A69-C84ECA63547C}" srcOrd="1" destOrd="0" parTransId="{094E1688-F0C5-45BC-A282-E838E7D3CC31}" sibTransId="{5D902CDC-E108-4751-A605-61AFFE7DD91C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B105285A-6A09-47C5-A356-0023D199D57C}" type="presOf" srcId="{513D8A74-77EE-4AE4-B218-806D76FA7104}" destId="{541A1F8F-08DB-4A6A-9969-605E29C584FC}" srcOrd="0" destOrd="0" presId="urn:microsoft.com/office/officeart/2018/5/layout/IconCircleLabelList"/>
    <dgm:cxn modelId="{C4CCE57E-E871-46D6-BAD5-880252C95D22}" srcId="{01A66772-F185-4D58-B8BB-E9370D7A7A2B}" destId="{1C383F32-22E8-4F62-A3E0-BDC3D5F48992}" srcOrd="4" destOrd="0" parTransId="{A7920A2F-3244-4159-AF04-6A1D38B7B317}" sibTransId="{8500F72A-2C6D-4FDF-9C1D-CA691380EB0B}"/>
    <dgm:cxn modelId="{736786CA-E213-4E8E-BDBB-79D3FA699C69}" type="presOf" srcId="{7C32A1D3-04BE-4ECE-9A69-C84ECA63547C}" destId="{B4C53F3F-52D5-4AC4-AC3D-4E2575162D0B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7EC0B6CE-0013-4619-ACB4-0852723F4713}" type="presParOf" srcId="{50B3CE7C-E10B-4E23-BD93-03664997C932}" destId="{299E6469-740C-4E3C-BD7B-F263975E2E7B}" srcOrd="2" destOrd="0" presId="urn:microsoft.com/office/officeart/2018/5/layout/IconCircleLabelList"/>
    <dgm:cxn modelId="{87C99AC1-BC34-42B9-9535-8AF7BA72D813}" type="presParOf" srcId="{299E6469-740C-4E3C-BD7B-F263975E2E7B}" destId="{9F236529-C422-4F0D-AA03-8E3CEE268866}" srcOrd="0" destOrd="0" presId="urn:microsoft.com/office/officeart/2018/5/layout/IconCircleLabelList"/>
    <dgm:cxn modelId="{BAD8B12E-8BFB-43F6-902A-85DDE0E604BD}" type="presParOf" srcId="{299E6469-740C-4E3C-BD7B-F263975E2E7B}" destId="{05F99B50-ABE9-40C0-9024-E66ECE74052D}" srcOrd="1" destOrd="0" presId="urn:microsoft.com/office/officeart/2018/5/layout/IconCircleLabelList"/>
    <dgm:cxn modelId="{F2E3029E-4182-449A-A8C2-ACA6CFCCE40B}" type="presParOf" srcId="{299E6469-740C-4E3C-BD7B-F263975E2E7B}" destId="{61DD4EE3-ECAB-42D6-A226-B90C8A7EC5E6}" srcOrd="2" destOrd="0" presId="urn:microsoft.com/office/officeart/2018/5/layout/IconCircleLabelList"/>
    <dgm:cxn modelId="{484CD22E-41C8-4C49-B643-89B846D37E76}" type="presParOf" srcId="{299E6469-740C-4E3C-BD7B-F263975E2E7B}" destId="{B4C53F3F-52D5-4AC4-AC3D-4E2575162D0B}" srcOrd="3" destOrd="0" presId="urn:microsoft.com/office/officeart/2018/5/layout/IconCircleLabelList"/>
    <dgm:cxn modelId="{13CD53B2-6E4D-4595-9523-F9AB75461A53}" type="presParOf" srcId="{50B3CE7C-E10B-4E23-BD93-03664997C932}" destId="{7EA15763-EFCE-4E4C-9644-7F8FC1833E91}" srcOrd="3" destOrd="0" presId="urn:microsoft.com/office/officeart/2018/5/layout/IconCircleLabelList"/>
    <dgm:cxn modelId="{FFE2ED69-2E87-4F24-8BA0-919338663CE7}" type="presParOf" srcId="{50B3CE7C-E10B-4E23-BD93-03664997C932}" destId="{88788940-92AE-4D4B-B3BE-FF37DD0F6229}" srcOrd="4" destOrd="0" presId="urn:microsoft.com/office/officeart/2018/5/layout/IconCircleLabelList"/>
    <dgm:cxn modelId="{45A52666-1D65-44A8-8C24-564D5C7D6C90}" type="presParOf" srcId="{88788940-92AE-4D4B-B3BE-FF37DD0F6229}" destId="{699F61F3-2BCF-4D11-8289-7C21FAB6E0F0}" srcOrd="0" destOrd="0" presId="urn:microsoft.com/office/officeart/2018/5/layout/IconCircleLabelList"/>
    <dgm:cxn modelId="{D6E12383-6D34-4152-A3E8-D8F03134349E}" type="presParOf" srcId="{88788940-92AE-4D4B-B3BE-FF37DD0F6229}" destId="{28EB1946-56DE-422F-BA1A-17D9AAE14AD3}" srcOrd="1" destOrd="0" presId="urn:microsoft.com/office/officeart/2018/5/layout/IconCircleLabelList"/>
    <dgm:cxn modelId="{9B84624A-C688-4393-9665-3677D191C5E1}" type="presParOf" srcId="{88788940-92AE-4D4B-B3BE-FF37DD0F6229}" destId="{251DADEF-BFF3-47E6-927C-56FB9AB9BF75}" srcOrd="2" destOrd="0" presId="urn:microsoft.com/office/officeart/2018/5/layout/IconCircleLabelList"/>
    <dgm:cxn modelId="{4E6700B0-FD78-41FB-8027-56B78E068A84}" type="presParOf" srcId="{88788940-92AE-4D4B-B3BE-FF37DD0F6229}" destId="{541A1F8F-08DB-4A6A-9969-605E29C584FC}" srcOrd="3" destOrd="0" presId="urn:microsoft.com/office/officeart/2018/5/layout/IconCircleLabelList"/>
    <dgm:cxn modelId="{6ED836E9-683C-415C-83B7-577AA12165A6}" type="presParOf" srcId="{50B3CE7C-E10B-4E23-BD93-03664997C932}" destId="{234E9FB3-9350-4876-BEA8-2B6A1C9EDE81}" srcOrd="5" destOrd="0" presId="urn:microsoft.com/office/officeart/2018/5/layout/IconCircleLabelList"/>
    <dgm:cxn modelId="{2772E199-56B0-4310-A55E-67D00CA3E59E}" type="presParOf" srcId="{50B3CE7C-E10B-4E23-BD93-03664997C932}" destId="{C998AB0A-577D-44AA-A068-F634DDE7BD47}" srcOrd="6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7" destOrd="0" presId="urn:microsoft.com/office/officeart/2018/5/layout/IconCircleLabelList"/>
    <dgm:cxn modelId="{3A7F4DB9-1469-4F58-B633-24B7EEE084D1}" type="presParOf" srcId="{50B3CE7C-E10B-4E23-BD93-03664997C932}" destId="{ECFA770B-DE2C-4683-A038-58D0FE44BC27}" srcOrd="8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33148" y="988315"/>
          <a:ext cx="1040097" cy="104009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54808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58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EDA</a:t>
          </a:r>
        </a:p>
      </dsp:txBody>
      <dsp:txXfrm>
        <a:off x="658" y="2352378"/>
        <a:ext cx="1705078" cy="682031"/>
      </dsp:txXfrm>
    </dsp:sp>
    <dsp:sp modelId="{9F236529-C422-4F0D-AA03-8E3CEE268866}">
      <dsp:nvSpPr>
        <dsp:cNvPr id="0" name=""/>
        <dsp:cNvSpPr/>
      </dsp:nvSpPr>
      <dsp:spPr>
        <a:xfrm>
          <a:off x="2336615" y="988315"/>
          <a:ext cx="1040097" cy="1040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99B50-ABE9-40C0-9024-E66ECE74052D}">
      <dsp:nvSpPr>
        <dsp:cNvPr id="0" name=""/>
        <dsp:cNvSpPr/>
      </dsp:nvSpPr>
      <dsp:spPr>
        <a:xfrm>
          <a:off x="2558275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3F3F-52D5-4AC4-AC3D-4E2575162D0B}">
      <dsp:nvSpPr>
        <dsp:cNvPr id="0" name=""/>
        <dsp:cNvSpPr/>
      </dsp:nvSpPr>
      <dsp:spPr>
        <a:xfrm>
          <a:off x="2004125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Data</a:t>
          </a:r>
        </a:p>
      </dsp:txBody>
      <dsp:txXfrm>
        <a:off x="2004125" y="2352378"/>
        <a:ext cx="1705078" cy="682031"/>
      </dsp:txXfrm>
    </dsp:sp>
    <dsp:sp modelId="{699F61F3-2BCF-4D11-8289-7C21FAB6E0F0}">
      <dsp:nvSpPr>
        <dsp:cNvPr id="0" name=""/>
        <dsp:cNvSpPr/>
      </dsp:nvSpPr>
      <dsp:spPr>
        <a:xfrm>
          <a:off x="4340082" y="988315"/>
          <a:ext cx="1040097" cy="1040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B1946-56DE-422F-BA1A-17D9AAE14AD3}">
      <dsp:nvSpPr>
        <dsp:cNvPr id="0" name=""/>
        <dsp:cNvSpPr/>
      </dsp:nvSpPr>
      <dsp:spPr>
        <a:xfrm>
          <a:off x="4561742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A1F8F-08DB-4A6A-9969-605E29C584FC}">
      <dsp:nvSpPr>
        <dsp:cNvPr id="0" name=""/>
        <dsp:cNvSpPr/>
      </dsp:nvSpPr>
      <dsp:spPr>
        <a:xfrm>
          <a:off x="4007591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Data Cleansing &amp; Processing</a:t>
          </a:r>
        </a:p>
      </dsp:txBody>
      <dsp:txXfrm>
        <a:off x="4007591" y="2352378"/>
        <a:ext cx="1705078" cy="682031"/>
      </dsp:txXfrm>
    </dsp:sp>
    <dsp:sp modelId="{BCD8CDD9-0C56-4401-ADB1-8B48DAB2C96F}">
      <dsp:nvSpPr>
        <dsp:cNvPr id="0" name=""/>
        <dsp:cNvSpPr/>
      </dsp:nvSpPr>
      <dsp:spPr>
        <a:xfrm>
          <a:off x="6343548" y="988315"/>
          <a:ext cx="1040097" cy="104009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565209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6011058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Results</a:t>
          </a:r>
        </a:p>
      </dsp:txBody>
      <dsp:txXfrm>
        <a:off x="6011058" y="2352378"/>
        <a:ext cx="1705078" cy="682031"/>
      </dsp:txXfrm>
    </dsp:sp>
    <dsp:sp modelId="{FF93E135-77D6-48A0-8871-9BC93D705D06}">
      <dsp:nvSpPr>
        <dsp:cNvPr id="0" name=""/>
        <dsp:cNvSpPr/>
      </dsp:nvSpPr>
      <dsp:spPr>
        <a:xfrm>
          <a:off x="8347015" y="988315"/>
          <a:ext cx="1040097" cy="104009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568675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014525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Models</a:t>
          </a:r>
        </a:p>
      </dsp:txBody>
      <dsp:txXfrm>
        <a:off x="8014525" y="2352378"/>
        <a:ext cx="1705078" cy="68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Credibility of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Metin Senturk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9B83-178E-4B9B-A773-DFEC96B9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9E3-D5B4-4B8C-8C40-5ECD7C3B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behavioral features of users, linguistic characteristics of reviews can shed light on credibility.</a:t>
            </a:r>
          </a:p>
          <a:p>
            <a:endParaRPr lang="en-US" dirty="0"/>
          </a:p>
          <a:p>
            <a:r>
              <a:rPr lang="en-US" dirty="0"/>
              <a:t>Using clustering algorithms, fake reviews can be detected.</a:t>
            </a:r>
          </a:p>
        </p:txBody>
      </p:sp>
    </p:spTree>
    <p:extLst>
      <p:ext uri="{BB962C8B-B14F-4D97-AF65-F5344CB8AC3E}">
        <p14:creationId xmlns:p14="http://schemas.microsoft.com/office/powerpoint/2010/main" val="140787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32DB-9812-4EC9-8CEE-E779723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dıscussıon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E26C-C5AA-4210-A77E-D977953F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39112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Having no ground-truth and struggle with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Complexity of relationships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Computational struggle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9BA8B6-CB29-40ED-871E-C051A3BECDE0}"/>
              </a:ext>
            </a:extLst>
          </p:cNvPr>
          <p:cNvCxnSpPr>
            <a:cxnSpLocks/>
          </p:cNvCxnSpPr>
          <p:nvPr/>
        </p:nvCxnSpPr>
        <p:spPr>
          <a:xfrm flipV="1">
            <a:off x="709892" y="4437073"/>
            <a:ext cx="9174772" cy="2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CDDF6C-1F5A-4220-A597-FC139F9FD503}"/>
              </a:ext>
            </a:extLst>
          </p:cNvPr>
          <p:cNvSpPr txBox="1"/>
          <p:nvPr/>
        </p:nvSpPr>
        <p:spPr>
          <a:xfrm>
            <a:off x="884253" y="5138928"/>
            <a:ext cx="10423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Many example of good reviews, therefore, training a good review detector and reversing the 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Cleaning documents from most common words (ones with less words or none could be fake).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Word embeddings integration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E6CAD-2F84-4A51-AC87-29D8C6F4E050}"/>
              </a:ext>
            </a:extLst>
          </p:cNvPr>
          <p:cNvSpPr txBox="1"/>
          <p:nvPr/>
        </p:nvSpPr>
        <p:spPr>
          <a:xfrm>
            <a:off x="1024128" y="4588056"/>
            <a:ext cx="171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866A1-2987-4F76-AC02-BCFE107A9817}"/>
              </a:ext>
            </a:extLst>
          </p:cNvPr>
          <p:cNvSpPr txBox="1"/>
          <p:nvPr/>
        </p:nvSpPr>
        <p:spPr>
          <a:xfrm>
            <a:off x="1024128" y="2174039"/>
            <a:ext cx="364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Observations and setbacks</a:t>
            </a:r>
          </a:p>
        </p:txBody>
      </p:sp>
    </p:spTree>
    <p:extLst>
      <p:ext uri="{BB962C8B-B14F-4D97-AF65-F5344CB8AC3E}">
        <p14:creationId xmlns:p14="http://schemas.microsoft.com/office/powerpoint/2010/main" val="318434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BC1E-5905-44C9-BE19-56055C680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9AFEB-69B3-44AE-989D-8C9BC6AC5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Feel free to contact with my regarding any questions about the presentation, project, and studies.</a:t>
            </a:r>
          </a:p>
        </p:txBody>
      </p:sp>
    </p:spTree>
    <p:extLst>
      <p:ext uri="{BB962C8B-B14F-4D97-AF65-F5344CB8AC3E}">
        <p14:creationId xmlns:p14="http://schemas.microsoft.com/office/powerpoint/2010/main" val="281425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9978-B0FB-4575-B414-5CC4BE34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DA6B-B4CB-4AEE-9667-5C16FF36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customer’s perspective, reviews are a key factor while </a:t>
            </a:r>
            <a:r>
              <a:rPr lang="en-US" b="1" dirty="0"/>
              <a:t>choosing</a:t>
            </a:r>
            <a:r>
              <a:rPr lang="en-US" dirty="0"/>
              <a:t> a service from a business.</a:t>
            </a:r>
          </a:p>
          <a:p>
            <a:r>
              <a:rPr lang="en-US" dirty="0"/>
              <a:t>In a business’ perspective, customer opinion may enlighten more </a:t>
            </a:r>
            <a:r>
              <a:rPr lang="en-US" b="1" dirty="0"/>
              <a:t>insights</a:t>
            </a:r>
            <a:r>
              <a:rPr lang="en-US" dirty="0"/>
              <a:t> about how well a business operating.</a:t>
            </a:r>
          </a:p>
          <a:p>
            <a:r>
              <a:rPr lang="en-US" dirty="0"/>
              <a:t>For both, the </a:t>
            </a:r>
            <a:r>
              <a:rPr lang="en-US" b="1" dirty="0"/>
              <a:t>quality</a:t>
            </a:r>
            <a:r>
              <a:rPr lang="en-US" dirty="0"/>
              <a:t> of the content matters in order to seek the need from reviews.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08A8E8-4D6D-4BCC-BBC6-E2FA3ED00C9F}"/>
              </a:ext>
            </a:extLst>
          </p:cNvPr>
          <p:cNvCxnSpPr>
            <a:cxnSpLocks/>
          </p:cNvCxnSpPr>
          <p:nvPr/>
        </p:nvCxnSpPr>
        <p:spPr>
          <a:xfrm>
            <a:off x="1609344" y="4471416"/>
            <a:ext cx="7370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34D9A-FF49-4C93-AA3B-DDE990D2AF78}"/>
              </a:ext>
            </a:extLst>
          </p:cNvPr>
          <p:cNvSpPr txBox="1"/>
          <p:nvPr/>
        </p:nvSpPr>
        <p:spPr>
          <a:xfrm>
            <a:off x="1447799" y="5001768"/>
            <a:ext cx="906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“Objective is to find characteristics of fake/ spam reviews.”</a:t>
            </a:r>
          </a:p>
        </p:txBody>
      </p:sp>
    </p:spTree>
    <p:extLst>
      <p:ext uri="{BB962C8B-B14F-4D97-AF65-F5344CB8AC3E}">
        <p14:creationId xmlns:p14="http://schemas.microsoft.com/office/powerpoint/2010/main" val="5888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5754-1EB2-47DC-8049-58EEBC6F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F8B6-FC04-43C2-8951-E99C9BE8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751575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Previous studies divided into two main studies.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generation through linguistic and behavioral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Domain-centric approach. Hotels, restaurants,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617A-C053-43C5-AD77-3C3E28F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4590358"/>
            <a:ext cx="3294750" cy="1682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35957-7FCD-4967-96A8-9A85F8C5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1" y="1792373"/>
            <a:ext cx="4958794" cy="46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Analyzing review credibility process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6685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F32A-A98B-40E7-8071-C1B8728B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stack</a:t>
            </a:r>
          </a:p>
        </p:txBody>
      </p:sp>
      <p:pic>
        <p:nvPicPr>
          <p:cNvPr id="4" name="Picture 2" descr="Image result for yelp">
            <a:extLst>
              <a:ext uri="{FF2B5EF4-FFF2-40B4-BE49-F238E27FC236}">
                <a16:creationId xmlns:a16="http://schemas.microsoft.com/office/drawing/2014/main" id="{65296AD3-1EA9-4EAB-AE93-72DCA57D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912612"/>
            <a:ext cx="1622455" cy="7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405B2-78F3-4800-9655-EF1011B1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" y="2927586"/>
            <a:ext cx="697230" cy="6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76045F8-0942-4797-9458-F1364A6F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62" y="2905815"/>
            <a:ext cx="697230" cy="6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F840EDD-2114-4138-8C09-859C3593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05" y="2924520"/>
            <a:ext cx="697230" cy="6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8C513E7-1AD3-4A93-9547-A54045F63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48" y="2924520"/>
            <a:ext cx="697230" cy="6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88EE9-EC7C-4DE6-B18B-D191E7DCD0A2}"/>
              </a:ext>
            </a:extLst>
          </p:cNvPr>
          <p:cNvSpPr txBox="1"/>
          <p:nvPr/>
        </p:nvSpPr>
        <p:spPr>
          <a:xfrm>
            <a:off x="505196" y="4109393"/>
            <a:ext cx="129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6,685,900 reviews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44906-96AA-482D-8D18-E3EBA8B6DB81}"/>
              </a:ext>
            </a:extLst>
          </p:cNvPr>
          <p:cNvSpPr txBox="1"/>
          <p:nvPr/>
        </p:nvSpPr>
        <p:spPr>
          <a:xfrm>
            <a:off x="1799063" y="4109393"/>
            <a:ext cx="142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192,609 businesses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C1871-69D5-489D-AE6F-A984132130DB}"/>
              </a:ext>
            </a:extLst>
          </p:cNvPr>
          <p:cNvSpPr txBox="1"/>
          <p:nvPr/>
        </p:nvSpPr>
        <p:spPr>
          <a:xfrm>
            <a:off x="3096767" y="4109393"/>
            <a:ext cx="120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200,000 pictures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63603-7816-4D3C-82EA-892A4D1D932D}"/>
              </a:ext>
            </a:extLst>
          </p:cNvPr>
          <p:cNvSpPr/>
          <p:nvPr/>
        </p:nvSpPr>
        <p:spPr>
          <a:xfrm>
            <a:off x="724311" y="4904019"/>
            <a:ext cx="37185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latin typeface="Helvetica Neue"/>
              </a:rPr>
              <a:t>1,223,094 tips by 1,637,138 users</a:t>
            </a:r>
          </a:p>
          <a:p>
            <a:pPr algn="ctr" fontAlgn="base"/>
            <a:r>
              <a:rPr lang="en-US" sz="1400" dirty="0">
                <a:latin typeface="Helvetica Neue"/>
              </a:rPr>
              <a:t>Over 1.2 million business attributes like hours, parking, availability, and ambience</a:t>
            </a:r>
          </a:p>
          <a:p>
            <a:pPr algn="ctr" fontAlgn="base"/>
            <a:r>
              <a:rPr lang="en-US" sz="1400" dirty="0">
                <a:latin typeface="Helvetica Neue"/>
              </a:rPr>
              <a:t>Aggregated check-ins over time for each of the 192,609 businesses</a:t>
            </a:r>
            <a:endParaRPr lang="en-US" sz="1400" b="0" i="0" dirty="0"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1F27F-686E-477D-8FC5-2F538B8E39ED}"/>
              </a:ext>
            </a:extLst>
          </p:cNvPr>
          <p:cNvSpPr txBox="1"/>
          <p:nvPr/>
        </p:nvSpPr>
        <p:spPr>
          <a:xfrm>
            <a:off x="4172218" y="4091581"/>
            <a:ext cx="156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 metropolitan areas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88B0B-B296-4440-8C94-F9FDC9EBF188}"/>
              </a:ext>
            </a:extLst>
          </p:cNvPr>
          <p:cNvCxnSpPr/>
          <p:nvPr/>
        </p:nvCxnSpPr>
        <p:spPr>
          <a:xfrm>
            <a:off x="5884164" y="1545336"/>
            <a:ext cx="0" cy="4528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qlite3 png">
            <a:extLst>
              <a:ext uri="{FF2B5EF4-FFF2-40B4-BE49-F238E27FC236}">
                <a16:creationId xmlns:a16="http://schemas.microsoft.com/office/drawing/2014/main" id="{172B5BE4-B16F-49BB-9742-4FAEFA5D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29" y="3154680"/>
            <a:ext cx="1156465" cy="54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png">
            <a:extLst>
              <a:ext uri="{FF2B5EF4-FFF2-40B4-BE49-F238E27FC236}">
                <a16:creationId xmlns:a16="http://schemas.microsoft.com/office/drawing/2014/main" id="{B1AB339E-2D1B-44B6-BE04-D8E31C4B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93" y="2063347"/>
            <a:ext cx="1377633" cy="68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utlier detection png">
            <a:extLst>
              <a:ext uri="{FF2B5EF4-FFF2-40B4-BE49-F238E27FC236}">
                <a16:creationId xmlns:a16="http://schemas.microsoft.com/office/drawing/2014/main" id="{6B541C99-2EE5-4220-859C-0FD23A7B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40" y="4247619"/>
            <a:ext cx="1441476" cy="14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BD08F-DD76-45C9-81E3-2938018B91AA}"/>
              </a:ext>
            </a:extLst>
          </p:cNvPr>
          <p:cNvSpPr txBox="1"/>
          <p:nvPr/>
        </p:nvSpPr>
        <p:spPr>
          <a:xfrm>
            <a:off x="8581125" y="219173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CED-B47E-4617-BED1-F9C164263531}"/>
              </a:ext>
            </a:extLst>
          </p:cNvPr>
          <p:cNvSpPr txBox="1"/>
          <p:nvPr/>
        </p:nvSpPr>
        <p:spPr>
          <a:xfrm>
            <a:off x="8581125" y="3302281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 Databases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6D925-A2E6-4CEF-ADD8-614133FEB7CF}"/>
              </a:ext>
            </a:extLst>
          </p:cNvPr>
          <p:cNvSpPr txBox="1"/>
          <p:nvPr/>
        </p:nvSpPr>
        <p:spPr>
          <a:xfrm>
            <a:off x="8625587" y="4326510"/>
            <a:ext cx="1811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Outliers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79779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CFAF-ED9D-4E83-BE0C-2CF681CC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53A6-C7AA-4406-9EFA-440E2CC1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Cleaning: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Users less than 10 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Users with more than 10 friends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Users with reviews ratings greater than/ less than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Reviews longer than 600 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Reviews with more than 10 funny/cool/useful tags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Preprocessing:</a:t>
            </a:r>
          </a:p>
          <a:p>
            <a:r>
              <a:rPr lang="en-US" dirty="0"/>
              <a:t>Most features are mostly continuous, or categorical.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Transformation with one-hot-encoding &amp; min-max standardization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4E5391-117B-401F-9E88-0DC4B9B3A294}"/>
              </a:ext>
            </a:extLst>
          </p:cNvPr>
          <p:cNvCxnSpPr>
            <a:cxnSpLocks/>
          </p:cNvCxnSpPr>
          <p:nvPr/>
        </p:nvCxnSpPr>
        <p:spPr>
          <a:xfrm>
            <a:off x="7123176" y="2286000"/>
            <a:ext cx="0" cy="4023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nxn matrix png">
            <a:extLst>
              <a:ext uri="{FF2B5EF4-FFF2-40B4-BE49-F238E27FC236}">
                <a16:creationId xmlns:a16="http://schemas.microsoft.com/office/drawing/2014/main" id="{064BB41C-1A18-4D67-9621-08B9872E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25" y="5013887"/>
            <a:ext cx="2855975" cy="14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4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C1CF-3A2E-425A-81D6-2C7D92DC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Daily review counts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95A2-F420-4825-BC46-8EC91D08E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2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0881-57D5-46F0-898C-3504DD868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98598-C468-4062-9B08-E352F1FC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 than 2 reviews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34386-CFB8-4AA2-B692-B7F350CA49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C1CF-3A2E-425A-81D6-2C7D92DC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Review positivity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95A2-F420-4825-BC46-8EC91D08E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with more than 80% positive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0881-57D5-46F0-898C-3504DD868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98598-C468-4062-9B08-E352F1FC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 with less than 80% positive reviews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34386-CFB8-4AA2-B692-B7F350CA49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C1CF-3A2E-425A-81D6-2C7D92DC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Given average star rating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95A2-F420-4825-BC46-8EC91D08E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being more than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0881-57D5-46F0-898C-3504DD868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98598-C468-4062-9B08-E352F1FC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Rating being less than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34386-CFB8-4AA2-B692-B7F350CA49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8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374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Helvetica Neue</vt:lpstr>
      <vt:lpstr>Tw Cen MT</vt:lpstr>
      <vt:lpstr>Tw Cen MT Condensed</vt:lpstr>
      <vt:lpstr>Wingdings</vt:lpstr>
      <vt:lpstr>Wingdings 3</vt:lpstr>
      <vt:lpstr>Integral</vt:lpstr>
      <vt:lpstr>Credibility of reviews</vt:lpstr>
      <vt:lpstr>Goal and importance</vt:lpstr>
      <vt:lpstr>Literature review</vt:lpstr>
      <vt:lpstr>Analyzing review credibility process</vt:lpstr>
      <vt:lpstr>Data and stack</vt:lpstr>
      <vt:lpstr>Data cleaning and preprocessing</vt:lpstr>
      <vt:lpstr>Exploration – Daily review counts</vt:lpstr>
      <vt:lpstr>Exploration – Review positivity</vt:lpstr>
      <vt:lpstr>Exploration – Given average star rating</vt:lpstr>
      <vt:lpstr>results</vt:lpstr>
      <vt:lpstr>dıscussıon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2019-11-10T00:24:31Z</dcterms:created>
  <dcterms:modified xsi:type="dcterms:W3CDTF">2019-11-14T05:37:02Z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