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E512-F22A-4311-8149-785E5D145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3428998"/>
            <a:ext cx="632850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Credibility</a:t>
            </a:r>
            <a:br>
              <a:rPr lang="en-US" dirty="0"/>
            </a:br>
            <a:r>
              <a:rPr lang="en-US" dirty="0"/>
              <a:t>Capstone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8BDE0-53A1-4647-86E8-D27695372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Metin Senturk</a:t>
            </a:r>
          </a:p>
        </p:txBody>
      </p:sp>
    </p:spTree>
    <p:extLst>
      <p:ext uri="{BB962C8B-B14F-4D97-AF65-F5344CB8AC3E}">
        <p14:creationId xmlns:p14="http://schemas.microsoft.com/office/powerpoint/2010/main" val="25030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BE9D-E77D-4AA5-AE4A-18595DDF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53D6-3E05-4B51-A9E5-156F811C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Process Flow</a:t>
            </a:r>
          </a:p>
          <a:p>
            <a:r>
              <a:rPr lang="en-US" dirty="0"/>
              <a:t>Models</a:t>
            </a:r>
          </a:p>
          <a:p>
            <a:endParaRPr 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B98BE7E-41E8-4E80-B0FC-C7739CC4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39" y="2315053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E590-3C27-4A30-8945-92E6C344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0963-30CB-495B-B666-4621DB92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64636"/>
          </a:xfrm>
        </p:spPr>
        <p:txBody>
          <a:bodyPr/>
          <a:lstStyle/>
          <a:p>
            <a:r>
              <a:rPr lang="en-US" dirty="0"/>
              <a:t>“Not every review is equally effective for potential customers”.</a:t>
            </a:r>
          </a:p>
          <a:p>
            <a:r>
              <a:rPr lang="en-US" dirty="0"/>
              <a:t>Fake reviews are problem and reduce the quality of life of the users.</a:t>
            </a:r>
          </a:p>
          <a:p>
            <a:r>
              <a:rPr lang="en-US" dirty="0"/>
              <a:t>Anderson and </a:t>
            </a:r>
            <a:r>
              <a:rPr lang="en-US" dirty="0" err="1"/>
              <a:t>Magruber</a:t>
            </a:r>
            <a:r>
              <a:rPr lang="en-US" dirty="0"/>
              <a:t> [1] show that in Yelp, an extra half star rating causes restaurants to sell out 19 percentage points (49%) more frequently.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FFBB9-4E78-4FF5-97B4-1CAA00AADAD2}"/>
              </a:ext>
            </a:extLst>
          </p:cNvPr>
          <p:cNvSpPr txBox="1"/>
          <p:nvPr/>
        </p:nvSpPr>
        <p:spPr>
          <a:xfrm>
            <a:off x="2773599" y="6049944"/>
            <a:ext cx="7589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Michael Anderson and Jeremy Magruder. Learning from the crowd: Regression discontinuity estimates of the effects of an online review database. Economic Journal, 122(563):957–989, 2012.</a:t>
            </a:r>
          </a:p>
        </p:txBody>
      </p:sp>
      <p:pic>
        <p:nvPicPr>
          <p:cNvPr id="7" name="Picture 2" descr="Image result for credibility png">
            <a:extLst>
              <a:ext uri="{FF2B5EF4-FFF2-40B4-BE49-F238E27FC236}">
                <a16:creationId xmlns:a16="http://schemas.microsoft.com/office/drawing/2014/main" id="{D2FB4B24-A666-4DF7-BA6A-690F05CC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03" y="4366472"/>
            <a:ext cx="1621196" cy="18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0B48-1800-4582-A52D-885F342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8445-C28A-4510-88F1-42B01EF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Detecting Yelp </a:t>
            </a:r>
            <a:r>
              <a:rPr lang="en-US" dirty="0" err="1"/>
              <a:t>Campains</a:t>
            </a:r>
            <a:endParaRPr lang="en-US" dirty="0"/>
          </a:p>
          <a:p>
            <a:pPr lvl="1"/>
            <a:r>
              <a:rPr lang="en-US" dirty="0"/>
              <a:t>User reviews in chronological order</a:t>
            </a:r>
          </a:p>
          <a:p>
            <a:pPr lvl="1"/>
            <a:r>
              <a:rPr lang="en-US" dirty="0"/>
              <a:t>Detected review spikes with user ratings (</a:t>
            </a:r>
            <a:r>
              <a:rPr lang="en-US" dirty="0" err="1"/>
              <a:t>SpiDeR</a:t>
            </a:r>
            <a:r>
              <a:rPr lang="en-US" dirty="0"/>
              <a:t>)</a:t>
            </a:r>
          </a:p>
          <a:p>
            <a:r>
              <a:rPr lang="en-US" dirty="0"/>
              <a:t>Review Spam Filtering</a:t>
            </a:r>
          </a:p>
          <a:p>
            <a:pPr lvl="1"/>
            <a:r>
              <a:rPr lang="en-US" dirty="0"/>
              <a:t>Review Bigrams, Embeddings of User, and Reviewed Product Together</a:t>
            </a:r>
          </a:p>
          <a:p>
            <a:pPr lvl="1"/>
            <a:r>
              <a:rPr lang="en-US" dirty="0"/>
              <a:t>Behavioral features and linguistic features</a:t>
            </a:r>
          </a:p>
          <a:p>
            <a:pPr lvl="1"/>
            <a:r>
              <a:rPr lang="en-US" dirty="0"/>
              <a:t>SVM 5 Fold CV</a:t>
            </a:r>
          </a:p>
          <a:p>
            <a:r>
              <a:rPr lang="en-US" dirty="0"/>
              <a:t>Reviews</a:t>
            </a:r>
          </a:p>
        </p:txBody>
      </p:sp>
      <p:pic>
        <p:nvPicPr>
          <p:cNvPr id="4" name="Picture 2" descr="Image result for credibility png">
            <a:extLst>
              <a:ext uri="{FF2B5EF4-FFF2-40B4-BE49-F238E27FC236}">
                <a16:creationId xmlns:a16="http://schemas.microsoft.com/office/drawing/2014/main" id="{D2F32A01-7034-401D-9F15-FF4FCD23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12" y="4639056"/>
            <a:ext cx="1377696" cy="137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DBB5-34F9-4C3E-846B-BBE63F74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Detection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9912-884D-4C57-A0D8-F9FA8AE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commonly applied models: Supervised and Unsupervised.</a:t>
            </a:r>
          </a:p>
          <a:p>
            <a:pPr lvl="1"/>
            <a:r>
              <a:rPr lang="en-US" dirty="0"/>
              <a:t>Supervised with 5-fold CV</a:t>
            </a:r>
          </a:p>
          <a:p>
            <a:r>
              <a:rPr lang="en-US" dirty="0"/>
              <a:t>Mainly two features:</a:t>
            </a:r>
          </a:p>
          <a:p>
            <a:pPr lvl="1"/>
            <a:r>
              <a:rPr lang="en-US" dirty="0"/>
              <a:t>Behavioral features</a:t>
            </a:r>
          </a:p>
          <a:p>
            <a:pPr lvl="1"/>
            <a:r>
              <a:rPr lang="en-US" dirty="0"/>
              <a:t>Linguistic features</a:t>
            </a:r>
          </a:p>
        </p:txBody>
      </p:sp>
    </p:spTree>
    <p:extLst>
      <p:ext uri="{BB962C8B-B14F-4D97-AF65-F5344CB8AC3E}">
        <p14:creationId xmlns:p14="http://schemas.microsoft.com/office/powerpoint/2010/main" val="347620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2402-7407-40B9-9B94-05B03E7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1026" name="Picture 2" descr="Image result for yelp">
            <a:extLst>
              <a:ext uri="{FF2B5EF4-FFF2-40B4-BE49-F238E27FC236}">
                <a16:creationId xmlns:a16="http://schemas.microsoft.com/office/drawing/2014/main" id="{EA932C71-6AFE-4CC5-B525-CF28EB39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19" y="1452681"/>
            <a:ext cx="2659761" cy="12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C284FC-01FA-45CB-8614-6AEA2DE8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31" y="292758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63FD46-D9E1-407D-B38A-AB28967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71" y="292452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52523F6-BFCE-41AE-847F-4EF9FBD8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11" y="292452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E04CB2-99F7-4B58-A677-773ECF81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651" y="292452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E82CD-2B4A-450D-96C5-A9ACC2494A69}"/>
              </a:ext>
            </a:extLst>
          </p:cNvPr>
          <p:cNvSpPr txBox="1"/>
          <p:nvPr/>
        </p:nvSpPr>
        <p:spPr>
          <a:xfrm>
            <a:off x="1953684" y="410939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6,685,900 reviews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2480F-8B28-471D-8E5D-8D31FE019454}"/>
              </a:ext>
            </a:extLst>
          </p:cNvPr>
          <p:cNvSpPr txBox="1"/>
          <p:nvPr/>
        </p:nvSpPr>
        <p:spPr>
          <a:xfrm>
            <a:off x="4023320" y="411078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192,609 businesses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DF4F4-8C28-45AE-96C3-4049715863B1}"/>
              </a:ext>
            </a:extLst>
          </p:cNvPr>
          <p:cNvSpPr txBox="1"/>
          <p:nvPr/>
        </p:nvSpPr>
        <p:spPr>
          <a:xfrm>
            <a:off x="6381496" y="41093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200,000 pictures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8FF17-175A-4025-979E-E6A02ABDCB1C}"/>
              </a:ext>
            </a:extLst>
          </p:cNvPr>
          <p:cNvSpPr txBox="1"/>
          <p:nvPr/>
        </p:nvSpPr>
        <p:spPr>
          <a:xfrm>
            <a:off x="8265184" y="410939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metropolitan areas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7602-D7C3-4CFC-9E08-3B456E893F53}"/>
              </a:ext>
            </a:extLst>
          </p:cNvPr>
          <p:cNvSpPr/>
          <p:nvPr/>
        </p:nvSpPr>
        <p:spPr>
          <a:xfrm>
            <a:off x="3047999" y="48143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latin typeface="Helvetica Neue"/>
              </a:rPr>
              <a:t>1,223,094 tips by 1,637,138 users</a:t>
            </a:r>
          </a:p>
          <a:p>
            <a:pPr algn="ctr" fontAlgn="base"/>
            <a:r>
              <a:rPr lang="en-US" dirty="0">
                <a:latin typeface="Helvetica Neue"/>
              </a:rPr>
              <a:t>Over 1.2 million business attributes like hours, parking, availability, and ambience</a:t>
            </a:r>
          </a:p>
          <a:p>
            <a:pPr algn="ctr" fontAlgn="base"/>
            <a:r>
              <a:rPr lang="en-US" dirty="0">
                <a:latin typeface="Helvetica Neue"/>
              </a:rPr>
              <a:t>Aggregated check-ins over time for each of the 192,609 businesses</a:t>
            </a:r>
            <a:endParaRPr 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27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9F19-EA4D-4186-9AB4-EB70C208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A546-8599-4730-81CC-5C19159A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849" y="2052116"/>
            <a:ext cx="4788489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Users:</a:t>
            </a:r>
          </a:p>
          <a:p>
            <a:pPr lvl="1"/>
            <a:r>
              <a:rPr lang="en-US" dirty="0"/>
              <a:t>Maximum Number of Reviews (MNR)</a:t>
            </a:r>
          </a:p>
          <a:p>
            <a:pPr lvl="1"/>
            <a:r>
              <a:rPr lang="en-US" dirty="0"/>
              <a:t>Percentage of Positive Reviews</a:t>
            </a:r>
          </a:p>
          <a:p>
            <a:pPr lvl="1"/>
            <a:r>
              <a:rPr lang="en-US" dirty="0"/>
              <a:t>Review Length</a:t>
            </a:r>
          </a:p>
          <a:p>
            <a:pPr lvl="1"/>
            <a:r>
              <a:rPr lang="en-US" dirty="0"/>
              <a:t>Reviewer Deviation</a:t>
            </a:r>
          </a:p>
          <a:p>
            <a:pPr lvl="1"/>
            <a:r>
              <a:rPr lang="en-US" dirty="0"/>
              <a:t>Maximum Content Similarity (using cosine similarity)</a:t>
            </a:r>
          </a:p>
          <a:p>
            <a:pPr lvl="1"/>
            <a:r>
              <a:rPr lang="en-US" dirty="0"/>
              <a:t>Time difference between Reviews</a:t>
            </a:r>
          </a:p>
          <a:p>
            <a:pPr lvl="1"/>
            <a:r>
              <a:rPr lang="en-US" dirty="0"/>
              <a:t>Average star given by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2DACA-1477-49C9-9A50-4B7257571DF4}"/>
              </a:ext>
            </a:extLst>
          </p:cNvPr>
          <p:cNvSpPr txBox="1"/>
          <p:nvPr/>
        </p:nvSpPr>
        <p:spPr>
          <a:xfrm>
            <a:off x="6471550" y="2149202"/>
            <a:ext cx="25677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Fans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Friends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joined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Tips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2A70-A1B6-4E5D-AF59-BCE1461B7FC7}"/>
              </a:ext>
            </a:extLst>
          </p:cNvPr>
          <p:cNvSpPr txBox="1"/>
          <p:nvPr/>
        </p:nvSpPr>
        <p:spPr>
          <a:xfrm>
            <a:off x="1435849" y="168278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E409D-53E3-497F-BA53-35CED5F1829E}"/>
              </a:ext>
            </a:extLst>
          </p:cNvPr>
          <p:cNvSpPr txBox="1"/>
          <p:nvPr/>
        </p:nvSpPr>
        <p:spPr>
          <a:xfrm>
            <a:off x="6471550" y="1682784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Linguistic</a:t>
            </a:r>
          </a:p>
        </p:txBody>
      </p:sp>
    </p:spTree>
    <p:extLst>
      <p:ext uri="{BB962C8B-B14F-4D97-AF65-F5344CB8AC3E}">
        <p14:creationId xmlns:p14="http://schemas.microsoft.com/office/powerpoint/2010/main" val="186583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3A74-8F7E-4827-95AE-0EEFFFDF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7DCC-985E-448D-A25A-404B5F5D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73" y="2317292"/>
            <a:ext cx="3520439" cy="3997828"/>
          </a:xfrm>
        </p:spPr>
        <p:txBody>
          <a:bodyPr/>
          <a:lstStyle/>
          <a:p>
            <a:r>
              <a:rPr lang="en-US" dirty="0"/>
              <a:t>Reviews</a:t>
            </a:r>
          </a:p>
          <a:p>
            <a:pPr lvl="1"/>
            <a:r>
              <a:rPr lang="en-US" dirty="0"/>
              <a:t>Review length</a:t>
            </a:r>
          </a:p>
          <a:p>
            <a:pPr lvl="1"/>
            <a:r>
              <a:rPr lang="en-US" dirty="0"/>
              <a:t>Review star</a:t>
            </a:r>
          </a:p>
          <a:p>
            <a:pPr lvl="1"/>
            <a:r>
              <a:rPr lang="en-US" dirty="0"/>
              <a:t>Date of the review</a:t>
            </a:r>
          </a:p>
          <a:p>
            <a:pPr lvl="1"/>
            <a:r>
              <a:rPr lang="en-US" dirty="0"/>
              <a:t>Lexicality of content</a:t>
            </a:r>
          </a:p>
          <a:p>
            <a:pPr lvl="1"/>
            <a:r>
              <a:rPr lang="en-US" dirty="0"/>
              <a:t>Word count</a:t>
            </a:r>
          </a:p>
          <a:p>
            <a:pPr lvl="1"/>
            <a:r>
              <a:rPr lang="en-US" dirty="0"/>
              <a:t>Sentence count</a:t>
            </a:r>
          </a:p>
          <a:p>
            <a:pPr lvl="1"/>
            <a:r>
              <a:rPr lang="en-US" dirty="0"/>
              <a:t>And more..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EFCE-E42F-4DE1-B706-7300CF3E3134}"/>
              </a:ext>
            </a:extLst>
          </p:cNvPr>
          <p:cNvSpPr txBox="1"/>
          <p:nvPr/>
        </p:nvSpPr>
        <p:spPr>
          <a:xfrm>
            <a:off x="1435849" y="168278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18B5F-97D3-4F18-A478-B8B2A4E653D7}"/>
              </a:ext>
            </a:extLst>
          </p:cNvPr>
          <p:cNvSpPr txBox="1"/>
          <p:nvPr/>
        </p:nvSpPr>
        <p:spPr>
          <a:xfrm>
            <a:off x="6471550" y="1682784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Linguistic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F16CDB-E0CB-4D99-B022-266C86F6C785}"/>
              </a:ext>
            </a:extLst>
          </p:cNvPr>
          <p:cNvSpPr txBox="1">
            <a:spLocks/>
          </p:cNvSpPr>
          <p:nvPr/>
        </p:nvSpPr>
        <p:spPr>
          <a:xfrm>
            <a:off x="1435849" y="2317292"/>
            <a:ext cx="3520439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Reviews</a:t>
            </a:r>
          </a:p>
          <a:p>
            <a:pPr lvl="1"/>
            <a:r>
              <a:rPr lang="en-US" dirty="0"/>
              <a:t>Has attachments (Photo, check-ins,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1A9CF-33B8-45EE-B1A0-ACDEA368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F8FE9-D209-4ED5-90E5-970E56C6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Please feel free to ask questions or email me at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msenturk@saintpeters.edu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5D410C-0450-4E5D-A019-43049AC14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8" t="60" r="258" b="-26516"/>
          <a:stretch/>
        </p:blipFill>
        <p:spPr>
          <a:xfrm>
            <a:off x="6747062" y="3229"/>
            <a:ext cx="4629734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154F64-AA3B-4C53-82CA-F36E71E1F3D8}"/>
              </a:ext>
            </a:extLst>
          </p:cNvPr>
          <p:cNvSpPr/>
          <p:nvPr/>
        </p:nvSpPr>
        <p:spPr>
          <a:xfrm>
            <a:off x="6747031" y="5419163"/>
            <a:ext cx="4617720" cy="1435608"/>
          </a:xfrm>
          <a:prstGeom prst="rect">
            <a:avLst/>
          </a:prstGeom>
          <a:solidFill>
            <a:srgbClr val="06A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170</TotalTime>
  <Words>311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 Neue</vt:lpstr>
      <vt:lpstr>MS Shell Dlg 2</vt:lpstr>
      <vt:lpstr>Wingdings</vt:lpstr>
      <vt:lpstr>Wingdings 3</vt:lpstr>
      <vt:lpstr>Madison</vt:lpstr>
      <vt:lpstr>Review Credibility Capstone </vt:lpstr>
      <vt:lpstr>Outline</vt:lpstr>
      <vt:lpstr>Introduction</vt:lpstr>
      <vt:lpstr>Literature Review</vt:lpstr>
      <vt:lpstr>Fake Detection Methodology</vt:lpstr>
      <vt:lpstr>Dataset</vt:lpstr>
      <vt:lpstr>Features</vt:lpstr>
      <vt:lpstr>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Credibility Capstone </dc:title>
  <dc:creator>Metin Senturk</dc:creator>
  <cp:lastModifiedBy>Metin Senturk</cp:lastModifiedBy>
  <cp:revision>15</cp:revision>
  <dcterms:created xsi:type="dcterms:W3CDTF">2019-10-30T20:30:33Z</dcterms:created>
  <dcterms:modified xsi:type="dcterms:W3CDTF">2019-10-30T23:22:10Z</dcterms:modified>
</cp:coreProperties>
</file>