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14" r:id="rId3"/>
    <p:sldId id="258" r:id="rId4"/>
    <p:sldId id="316" r:id="rId5"/>
    <p:sldId id="257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6" r:id="rId18"/>
    <p:sldId id="274" r:id="rId19"/>
    <p:sldId id="30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7" r:id="rId31"/>
    <p:sldId id="288" r:id="rId32"/>
    <p:sldId id="294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8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9" r:id="rId52"/>
    <p:sldId id="313" r:id="rId5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3DC"/>
    <a:srgbClr val="425968"/>
    <a:srgbClr val="EB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7" autoAdjust="0"/>
    <p:restoredTop sz="64555" autoAdjust="0"/>
  </p:normalViewPr>
  <p:slideViewPr>
    <p:cSldViewPr snapToGrid="0">
      <p:cViewPr varScale="1">
        <p:scale>
          <a:sx n="53" d="100"/>
          <a:sy n="53" d="100"/>
        </p:scale>
        <p:origin x="1734" y="54"/>
      </p:cViewPr>
      <p:guideLst/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826-72E9-4520-B7E7-892D00E3DD36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D952E-89CD-4F31-801D-A81492A65A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85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tr-tr/power-bi/desktop-report-themes#how-report-theme-colors-stick-to-your-report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50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621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05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03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06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BirthDay</a:t>
            </a:r>
            <a:r>
              <a:rPr lang="tr-TR" baseline="0" dirty="0" smtClean="0"/>
              <a:t> alanının hiyerarşiktir</a:t>
            </a:r>
          </a:p>
          <a:p>
            <a:r>
              <a:rPr lang="tr-TR" baseline="0" dirty="0" smtClean="0"/>
              <a:t>Detaylı (</a:t>
            </a:r>
            <a:r>
              <a:rPr lang="tr-TR" baseline="0" dirty="0" err="1" smtClean="0"/>
              <a:t>Kırılımlı</a:t>
            </a:r>
            <a:r>
              <a:rPr lang="tr-TR" baseline="0" dirty="0" smtClean="0"/>
              <a:t>) yapıda kullanılabilir.</a:t>
            </a:r>
          </a:p>
          <a:p>
            <a:r>
              <a:rPr lang="tr-TR" baseline="0" dirty="0" smtClean="0"/>
              <a:t>Detaylandırma sisteminde (Alt kırılma git, Seçmeli detaylandırma düğmesi vardır ve diğer özellikler)</a:t>
            </a:r>
          </a:p>
          <a:p>
            <a:r>
              <a:rPr lang="tr-TR" dirty="0" smtClean="0"/>
              <a:t>Tarih</a:t>
            </a:r>
            <a:r>
              <a:rPr lang="tr-TR" baseline="0" dirty="0" smtClean="0"/>
              <a:t> formatı </a:t>
            </a:r>
            <a:r>
              <a:rPr lang="tr-TR" baseline="0" dirty="0" err="1" smtClean="0"/>
              <a:t>kırılımsız</a:t>
            </a:r>
            <a:r>
              <a:rPr lang="tr-TR" baseline="0" dirty="0" smtClean="0"/>
              <a:t> olabilir,</a:t>
            </a:r>
          </a:p>
          <a:p>
            <a:r>
              <a:rPr lang="tr-TR" baseline="0" dirty="0" smtClean="0"/>
              <a:t>Tarih formatı farklı formatta düzenlenebilir. </a:t>
            </a:r>
            <a:r>
              <a:rPr lang="tr-TR" baseline="0" dirty="0" err="1" smtClean="0"/>
              <a:t>Calculated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Field</a:t>
            </a:r>
            <a:endParaRPr lang="tr-TR" baseline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313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Senaryo</a:t>
            </a:r>
            <a:r>
              <a:rPr lang="tr-TR" dirty="0" smtClean="0"/>
              <a:t>:</a:t>
            </a:r>
            <a:r>
              <a:rPr lang="tr-TR" baseline="0" dirty="0" smtClean="0"/>
              <a:t> Raporu görüntüleyen kişi, yalnızca kendisine atanan şehir bilgisini görsün.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079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Genel</a:t>
            </a:r>
            <a:r>
              <a:rPr lang="tr-TR" baseline="0" dirty="0" smtClean="0"/>
              <a:t> olarak tablolar verileri listeli gösterir.</a:t>
            </a:r>
          </a:p>
          <a:p>
            <a:r>
              <a:rPr lang="tr-TR" baseline="0" dirty="0" smtClean="0"/>
              <a:t>Veriler dışarı aktarılabilir.</a:t>
            </a:r>
          </a:p>
          <a:p>
            <a:r>
              <a:rPr lang="tr-TR" baseline="0" dirty="0" smtClean="0"/>
              <a:t>Görsellerin başlığında menüler vardır.</a:t>
            </a:r>
          </a:p>
          <a:p>
            <a:r>
              <a:rPr lang="tr-TR" baseline="0" dirty="0" smtClean="0"/>
              <a:t>Var olan görseller kullanılabilir.</a:t>
            </a:r>
          </a:p>
          <a:p>
            <a:r>
              <a:rPr lang="tr-TR" baseline="0" dirty="0" smtClean="0"/>
              <a:t>Gelişmiş görselleri aktifleştirebiliriz.</a:t>
            </a:r>
          </a:p>
          <a:p>
            <a:r>
              <a:rPr lang="tr-TR" baseline="0" dirty="0" smtClean="0"/>
              <a:t>Yeni görseller geliştirilebilir. (</a:t>
            </a:r>
            <a:r>
              <a:rPr lang="tr-TR" baseline="0" dirty="0" err="1" smtClean="0"/>
              <a:t>Typescript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javascript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sass</a:t>
            </a:r>
            <a:r>
              <a:rPr lang="tr-TR" baseline="0" dirty="0" smtClean="0"/>
              <a:t>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686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055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</a:t>
            </a:r>
            <a:r>
              <a:rPr lang="tr-TR" baseline="0" dirty="0" smtClean="0"/>
              <a:t> görselin kendi özelliğine göre farklı alanları vardır.</a:t>
            </a:r>
          </a:p>
          <a:p>
            <a:r>
              <a:rPr lang="tr-TR" baseline="0" dirty="0" smtClean="0"/>
              <a:t>Her görsele ait farklı biçimsel ayarları vardır.</a:t>
            </a:r>
          </a:p>
          <a:p>
            <a:r>
              <a:rPr lang="tr-TR" dirty="0" smtClean="0"/>
              <a:t>Bar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chartlarda</a:t>
            </a:r>
            <a:r>
              <a:rPr lang="tr-TR" baseline="0" dirty="0" smtClean="0"/>
              <a:t> sabit çizgi belirlemek için </a:t>
            </a:r>
            <a:r>
              <a:rPr lang="tr-TR" b="1" baseline="0" dirty="0" err="1" smtClean="0"/>
              <a:t>Analytics</a:t>
            </a:r>
            <a:r>
              <a:rPr lang="tr-TR" b="1" baseline="0" dirty="0" smtClean="0"/>
              <a:t> </a:t>
            </a:r>
            <a:r>
              <a:rPr lang="tr-TR" baseline="0" dirty="0" smtClean="0"/>
              <a:t>kullanılabilir.</a:t>
            </a:r>
          </a:p>
          <a:p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Görsel Öğeler 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bölmesindeki simgelerin arasından farklı bir görsel belirleyin. 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BI, seçtiğiniz alanları yeni görsel türüne mümkün olan en yakın şekilde dönüştürmeye çalışır.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Görselleştirmelerinizin bölümleri üzerine geldiğinizde söz konusu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segmentle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ilgili ayrıntılar (etiketler ve toplam değer gibi) içeren bir araç ipucuyla karşılaşırsınız.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4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Yıllara</a:t>
            </a:r>
            <a:r>
              <a:rPr lang="tr-TR" dirty="0" smtClean="0"/>
              <a:t> göre</a:t>
            </a:r>
            <a:r>
              <a:rPr lang="tr-TR" baseline="0" dirty="0" smtClean="0"/>
              <a:t> </a:t>
            </a:r>
            <a:r>
              <a:rPr lang="tr-TR" b="1" baseline="0" dirty="0" smtClean="0"/>
              <a:t>toplam satış miktarı </a:t>
            </a:r>
            <a:r>
              <a:rPr lang="tr-TR" baseline="0" dirty="0" smtClean="0"/>
              <a:t>ve </a:t>
            </a:r>
            <a:r>
              <a:rPr lang="tr-TR" b="1" baseline="0" dirty="0" smtClean="0"/>
              <a:t>müşteri sayısını </a:t>
            </a:r>
            <a:r>
              <a:rPr lang="tr-TR" baseline="0" dirty="0" smtClean="0"/>
              <a:t>karma grafik ile gösterelim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9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729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EnglishCountryRegionName</a:t>
            </a:r>
            <a:r>
              <a:rPr lang="tr-TR" b="1" baseline="0" dirty="0" smtClean="0"/>
              <a:t> </a:t>
            </a:r>
            <a:r>
              <a:rPr lang="tr-TR" baseline="0" dirty="0" smtClean="0"/>
              <a:t>alanını dilimleyiciye ekle.</a:t>
            </a:r>
          </a:p>
          <a:p>
            <a:r>
              <a:rPr lang="tr-TR" dirty="0" smtClean="0"/>
              <a:t>Tekli, çoklu seçim. </a:t>
            </a:r>
          </a:p>
          <a:p>
            <a:r>
              <a:rPr lang="tr-TR" dirty="0" smtClean="0"/>
              <a:t>Tümünü Seç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8021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City alanını ekleyebiliriz</a:t>
            </a:r>
          </a:p>
          <a:p>
            <a:r>
              <a:rPr lang="tr-TR" dirty="0" smtClean="0"/>
              <a:t>Bölge Adına göre (</a:t>
            </a:r>
            <a:r>
              <a:rPr lang="tr-TR" dirty="0" err="1" smtClean="0"/>
              <a:t>EnglishRegionName</a:t>
            </a:r>
            <a:r>
              <a:rPr lang="tr-TR" dirty="0" smtClean="0"/>
              <a:t>) harita çıkar</a:t>
            </a:r>
          </a:p>
          <a:p>
            <a:endParaRPr lang="tr-TR" dirty="0" smtClean="0"/>
          </a:p>
          <a:p>
            <a:r>
              <a:rPr lang="tr-TR" dirty="0" smtClean="0"/>
              <a:t>Şekil haritası için</a:t>
            </a:r>
            <a:r>
              <a:rPr lang="tr-TR" baseline="0" dirty="0" smtClean="0"/>
              <a:t> diğer rapor açılarak </a:t>
            </a:r>
            <a:r>
              <a:rPr lang="tr-TR" baseline="0" dirty="0" err="1" smtClean="0"/>
              <a:t>türkiye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json</a:t>
            </a:r>
            <a:r>
              <a:rPr lang="tr-TR" baseline="0" dirty="0" smtClean="0"/>
              <a:t> yüklenip görselleştirme yapılacak.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4863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Müşteri</a:t>
            </a:r>
            <a:r>
              <a:rPr lang="tr-TR" b="1" baseline="0" dirty="0" smtClean="0"/>
              <a:t> adına </a:t>
            </a:r>
            <a:r>
              <a:rPr lang="tr-TR" baseline="0" dirty="0" smtClean="0"/>
              <a:t>göre </a:t>
            </a:r>
            <a:r>
              <a:rPr lang="tr-TR" b="1" baseline="0" dirty="0" smtClean="0"/>
              <a:t>Satış Miktarı </a:t>
            </a:r>
            <a:r>
              <a:rPr lang="tr-TR" baseline="0" dirty="0" smtClean="0"/>
              <a:t>listesi</a:t>
            </a:r>
          </a:p>
          <a:p>
            <a:r>
              <a:rPr lang="tr-TR" b="1" baseline="0" dirty="0" smtClean="0"/>
              <a:t>Müşteri adına </a:t>
            </a:r>
            <a:r>
              <a:rPr lang="tr-TR" baseline="0" dirty="0" smtClean="0"/>
              <a:t>göre </a:t>
            </a:r>
            <a:r>
              <a:rPr lang="tr-TR" b="1" baseline="0" dirty="0" smtClean="0"/>
              <a:t>ürün adı</a:t>
            </a:r>
            <a:r>
              <a:rPr lang="tr-TR" baseline="0" dirty="0" smtClean="0"/>
              <a:t> </a:t>
            </a:r>
            <a:r>
              <a:rPr lang="tr-TR" b="1" baseline="0" dirty="0" smtClean="0"/>
              <a:t>miktarı</a:t>
            </a:r>
            <a:r>
              <a:rPr lang="tr-TR" baseline="0" dirty="0" smtClean="0"/>
              <a:t> ve </a:t>
            </a:r>
            <a:r>
              <a:rPr lang="tr-TR" b="1" baseline="0" dirty="0" smtClean="0"/>
              <a:t>fiyatı</a:t>
            </a:r>
            <a:r>
              <a:rPr lang="tr-TR" baseline="0" dirty="0" smtClean="0"/>
              <a:t> listesi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181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Huni için</a:t>
            </a:r>
          </a:p>
          <a:p>
            <a:r>
              <a:rPr lang="tr-TR" dirty="0" smtClean="0"/>
              <a:t>Huni görselinde erkek ve kadın verilerini ayrı ayrı göster</a:t>
            </a:r>
          </a:p>
          <a:p>
            <a:r>
              <a:rPr lang="tr-TR" dirty="0" smtClean="0"/>
              <a:t>-----</a:t>
            </a:r>
          </a:p>
          <a:p>
            <a:r>
              <a:rPr lang="tr-TR" dirty="0" smtClean="0"/>
              <a:t>Yaşa Göre</a:t>
            </a:r>
            <a:r>
              <a:rPr lang="tr-TR" baseline="0" dirty="0" smtClean="0"/>
              <a:t> Nüfus tablosunu düzenle</a:t>
            </a:r>
          </a:p>
          <a:p>
            <a:r>
              <a:rPr lang="tr-TR" baseline="0" dirty="0" smtClean="0"/>
              <a:t>İlgili Erkek alanını – ye çevir</a:t>
            </a:r>
          </a:p>
          <a:p>
            <a:r>
              <a:rPr lang="tr-TR" baseline="0" dirty="0" err="1" smtClean="0"/>
              <a:t>Stacked</a:t>
            </a:r>
            <a:r>
              <a:rPr lang="tr-TR" baseline="0" dirty="0" smtClean="0"/>
              <a:t> bar </a:t>
            </a:r>
            <a:r>
              <a:rPr lang="tr-TR" baseline="0" dirty="0" err="1" smtClean="0"/>
              <a:t>chart</a:t>
            </a:r>
            <a:r>
              <a:rPr lang="tr-TR" baseline="0" dirty="0" smtClean="0"/>
              <a:t> ekle</a:t>
            </a:r>
          </a:p>
          <a:p>
            <a:r>
              <a:rPr lang="tr-TR" baseline="0" dirty="0" smtClean="0"/>
              <a:t>Yaşa göre sırala</a:t>
            </a:r>
          </a:p>
          <a:p>
            <a:r>
              <a:rPr lang="tr-TR" baseline="0" dirty="0" smtClean="0"/>
              <a:t>Yaş alanını sıralamak için yeni örneklendirilmiş alan oluştur</a:t>
            </a:r>
          </a:p>
          <a:p>
            <a:r>
              <a:rPr lang="tr-TR" baseline="0" dirty="0" smtClean="0"/>
              <a:t>Yaş alanını yeni alana göre sırala</a:t>
            </a:r>
          </a:p>
          <a:p>
            <a:r>
              <a:rPr lang="tr-TR" baseline="0" dirty="0" smtClean="0"/>
              <a:t>-----------------</a:t>
            </a:r>
          </a:p>
          <a:p>
            <a:r>
              <a:rPr lang="tr-TR" baseline="0" dirty="0" smtClean="0"/>
              <a:t>Yaşa göre erkek nüfusunun değişimini gösteren Şelale görseli kullanılabilir.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428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Toplam Satış Fiyatı </a:t>
            </a:r>
            <a:r>
              <a:rPr lang="tr-TR" dirty="0" err="1" smtClean="0"/>
              <a:t>nı</a:t>
            </a:r>
            <a:r>
              <a:rPr lang="tr-TR" dirty="0" smtClean="0"/>
              <a:t> kullanarak bir </a:t>
            </a:r>
            <a:r>
              <a:rPr lang="tr-TR" b="1" dirty="0" err="1" smtClean="0"/>
              <a:t>Guage</a:t>
            </a:r>
            <a:r>
              <a:rPr lang="tr-TR" baseline="0" dirty="0" smtClean="0"/>
              <a:t> örneği yapılabilir.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Card</a:t>
            </a:r>
            <a:r>
              <a:rPr lang="tr-TR" baseline="0" dirty="0" smtClean="0"/>
              <a:t> için bir «Toplam Satış Miktarı 5 Milyon $» şeklinde bir görsel </a:t>
            </a:r>
            <a:r>
              <a:rPr lang="tr-TR" baseline="0" dirty="0" err="1" smtClean="0"/>
              <a:t>hazılanabilir</a:t>
            </a:r>
            <a:r>
              <a:rPr lang="tr-TR" baseline="0" dirty="0" smtClean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932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hangi bir görselde</a:t>
            </a:r>
            <a:r>
              <a:rPr lang="tr-TR" baseline="0" dirty="0" smtClean="0"/>
              <a:t> alanların renklendirilmesi gösterilir.</a:t>
            </a:r>
          </a:p>
          <a:p>
            <a:endParaRPr lang="tr-TR" baseline="0" dirty="0" smtClean="0"/>
          </a:p>
          <a:p>
            <a:r>
              <a:rPr lang="tr-TR" baseline="0" dirty="0" smtClean="0"/>
              <a:t>Koşullu biçimlendirmeden bahsedilir.</a:t>
            </a:r>
          </a:p>
          <a:p>
            <a:endParaRPr lang="tr-TR" baseline="0" dirty="0" smtClean="0"/>
          </a:p>
          <a:p>
            <a:r>
              <a:rPr lang="tr-TR" baseline="0" dirty="0" smtClean="0"/>
              <a:t>Koşullu biçimlendirme için bir </a:t>
            </a:r>
            <a:r>
              <a:rPr lang="tr-TR" baseline="0" dirty="0" err="1" smtClean="0"/>
              <a:t>calculated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field</a:t>
            </a:r>
            <a:r>
              <a:rPr lang="tr-TR" baseline="0" dirty="0" smtClean="0"/>
              <a:t> oluşturulur.</a:t>
            </a:r>
          </a:p>
          <a:p>
            <a:endParaRPr lang="tr-TR" dirty="0" smtClean="0"/>
          </a:p>
          <a:p>
            <a:r>
              <a:rPr lang="tr-TR" dirty="0" smtClean="0"/>
              <a:t>Tema</a:t>
            </a:r>
            <a:r>
              <a:rPr lang="tr-TR" baseline="0" dirty="0" smtClean="0"/>
              <a:t> seçilebilir. Tema oluşturulabilir ve değiştirilebilir. </a:t>
            </a:r>
            <a:r>
              <a:rPr lang="tr-TR" dirty="0" smtClean="0">
                <a:hlinkClick r:id="rId3"/>
              </a:rPr>
              <a:t>https://docs.microsoft.com/tr-tr/power-bi/desktop-report-themes#how-report-theme-colors-stick-to-your-reports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106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63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727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Satış</a:t>
            </a:r>
            <a:r>
              <a:rPr lang="tr-TR" baseline="0" dirty="0" smtClean="0"/>
              <a:t> listesi hazırla ve satış yapmayan müşterileri de görüntüle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930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Tarih</a:t>
            </a:r>
          </a:p>
          <a:p>
            <a:r>
              <a:rPr lang="tr-TR" dirty="0" smtClean="0"/>
              <a:t>Bölge</a:t>
            </a:r>
            <a:r>
              <a:rPr lang="tr-TR" baseline="0" dirty="0" smtClean="0"/>
              <a:t> ve şehir </a:t>
            </a:r>
            <a:r>
              <a:rPr lang="tr-TR" baseline="0" dirty="0" err="1" smtClean="0"/>
              <a:t>kırılımı</a:t>
            </a:r>
            <a:endParaRPr lang="tr-TR" baseline="0" dirty="0" smtClean="0"/>
          </a:p>
          <a:p>
            <a:r>
              <a:rPr lang="tr-TR" baseline="0" dirty="0" smtClean="0"/>
              <a:t>İl, ilçe ilişkisi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9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806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95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Yaptığımız örneği</a:t>
            </a:r>
            <a:r>
              <a:rPr lang="tr-TR" baseline="0" dirty="0" smtClean="0"/>
              <a:t> kendi hesabımız üzerinden yayınlayalım.</a:t>
            </a:r>
          </a:p>
          <a:p>
            <a:r>
              <a:rPr lang="tr-TR" baseline="0" dirty="0" smtClean="0"/>
              <a:t>Report Serverda da yayınlanabilir.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312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Ver</a:t>
            </a:r>
            <a:r>
              <a:rPr lang="tr-TR" baseline="0" dirty="0" smtClean="0"/>
              <a:t>i kümesine sağ tıklayın Hızlı </a:t>
            </a:r>
            <a:r>
              <a:rPr lang="tr-TR" baseline="0" dirty="0" err="1" smtClean="0"/>
              <a:t>içgörüler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oluşturu</a:t>
            </a:r>
            <a:r>
              <a:rPr lang="tr-TR" baseline="0" dirty="0" smtClean="0"/>
              <a:t> seç</a:t>
            </a:r>
          </a:p>
          <a:p>
            <a:r>
              <a:rPr lang="tr-TR" baseline="0" dirty="0" smtClean="0"/>
              <a:t>Oluşan iç görü aynı </a:t>
            </a:r>
            <a:r>
              <a:rPr lang="tr-TR" baseline="0" dirty="0" err="1" smtClean="0"/>
              <a:t>dataset</a:t>
            </a:r>
            <a:r>
              <a:rPr lang="tr-TR" baseline="0" dirty="0" smtClean="0"/>
              <a:t> te görüntüle olarak görünecek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875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Raporunuzdaki bir görselin üst seçeneklerindeki </a:t>
            </a:r>
            <a:r>
              <a:rPr lang="tr-TR" dirty="0" err="1" smtClean="0"/>
              <a:t>pin</a:t>
            </a:r>
            <a:r>
              <a:rPr lang="tr-TR" dirty="0" smtClean="0"/>
              <a:t> ile raporu bir </a:t>
            </a:r>
            <a:r>
              <a:rPr lang="tr-TR" dirty="0" err="1" smtClean="0"/>
              <a:t>Pano’ya</a:t>
            </a:r>
            <a:r>
              <a:rPr lang="tr-TR" dirty="0" smtClean="0"/>
              <a:t> sabitleyebilirsiniz.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568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Adresten</a:t>
            </a:r>
            <a:r>
              <a:rPr lang="tr-TR" baseline="0" dirty="0" smtClean="0"/>
              <a:t> uygulamayı indir ve rapor sunucusuna bağlan.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89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88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091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35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67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588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D952E-89CD-4F31-801D-A81492A65A0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11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BC10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 smtClean="0"/>
              <a:t>Asıl alt başlık stilini düzenlemek için tıklatın</a:t>
            </a:r>
            <a:endParaRPr lang="tr-TR" dirty="0"/>
          </a:p>
        </p:txBody>
      </p:sp>
      <p:sp>
        <p:nvSpPr>
          <p:cNvPr id="9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10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11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869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76963"/>
            <a:ext cx="12192001" cy="66941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11" name="Resi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1702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76963"/>
            <a:ext cx="12192001" cy="669415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11" name="Resi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782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86602"/>
            <a:ext cx="12192001" cy="66941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197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76963"/>
            <a:ext cx="12192001" cy="66941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13" name="Resi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294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76963"/>
            <a:ext cx="12192001" cy="66941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8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9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10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12" name="Resi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91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76963"/>
            <a:ext cx="12192001" cy="66941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10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11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12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14" name="Resi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771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76963"/>
            <a:ext cx="12192001" cy="66941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6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7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79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76963"/>
            <a:ext cx="12192001" cy="669415"/>
          </a:xfrm>
          <a:prstGeom prst="rect">
            <a:avLst/>
          </a:prstGeom>
        </p:spPr>
      </p:pic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6884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76963"/>
            <a:ext cx="12192001" cy="66941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9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10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12" name="Resi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7109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>
            <a:extLst>
              <a:ext uri="{FF2B5EF4-FFF2-40B4-BE49-F238E27FC236}">
                <a16:creationId xmlns=""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8527"/>
          <a:stretch/>
        </p:blipFill>
        <p:spPr>
          <a:xfrm>
            <a:off x="-1" y="6176963"/>
            <a:ext cx="12192001" cy="66941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Veri Yer Tutucusu 3"/>
          <p:cNvSpPr>
            <a:spLocks noGrp="1"/>
          </p:cNvSpPr>
          <p:nvPr>
            <p:ph type="dt" sz="half" idx="10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9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10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  <p:pic>
        <p:nvPicPr>
          <p:cNvPr id="12" name="Resi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302586"/>
            <a:ext cx="1435709" cy="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50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2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9" name="Veri Yer Tutucusu 3"/>
          <p:cNvSpPr>
            <a:spLocks noGrp="1"/>
          </p:cNvSpPr>
          <p:nvPr>
            <p:ph type="dt" sz="half" idx="2"/>
          </p:nvPr>
        </p:nvSpPr>
        <p:spPr>
          <a:xfrm>
            <a:off x="4857749" y="6356349"/>
            <a:ext cx="1261697" cy="365125"/>
          </a:xfrm>
          <a:prstGeom prst="rect">
            <a:avLst/>
          </a:prstGeom>
        </p:spPr>
        <p:txBody>
          <a:bodyPr/>
          <a:lstStyle/>
          <a:p>
            <a:fld id="{55FCB070-C6DC-4A0E-8B11-1139008A83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10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6479931" y="6356349"/>
            <a:ext cx="4794737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11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688731" cy="365125"/>
          </a:xfrm>
          <a:prstGeom prst="rect">
            <a:avLst/>
          </a:prstGeom>
        </p:spPr>
        <p:txBody>
          <a:bodyPr/>
          <a:lstStyle/>
          <a:p>
            <a:fld id="{81D1DBEB-49E9-48DB-A800-4B98B05BB3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2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BC10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microsoft.powerbi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tr-tr/deskto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6587" cy="686104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3" y="374221"/>
            <a:ext cx="4899143" cy="117321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54" y="1921657"/>
            <a:ext cx="6631154" cy="4343662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127420" y="5788265"/>
            <a:ext cx="6537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4259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Metin SEVİNDİK</a:t>
            </a:r>
            <a:br>
              <a:rPr lang="tr-TR" sz="2800" b="1" dirty="0" smtClean="0">
                <a:solidFill>
                  <a:srgbClr val="4259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rgbClr val="4259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metin.sevindik@bilgeadam.com</a:t>
            </a:r>
            <a:endParaRPr lang="tr-TR" sz="2800" b="1" dirty="0">
              <a:solidFill>
                <a:srgbClr val="4259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53" y="345363"/>
            <a:ext cx="4126157" cy="12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14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Düzensiz biçimlendirilmiş verileri </a:t>
            </a:r>
            <a:r>
              <a:rPr lang="tr-TR" dirty="0" smtClean="0"/>
              <a:t>temizleme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Boş satırlardan kurtulma</a:t>
            </a:r>
          </a:p>
          <a:p>
            <a:r>
              <a:rPr lang="tr-TR" dirty="0" smtClean="0"/>
              <a:t>Tablo dönüşümleri (satır-&gt;sütun)</a:t>
            </a:r>
          </a:p>
          <a:p>
            <a:r>
              <a:rPr lang="tr-TR" dirty="0"/>
              <a:t>Alan tipleri, formatlama </a:t>
            </a:r>
            <a:r>
              <a:rPr lang="tr-TR" dirty="0" smtClean="0"/>
              <a:t>…</a:t>
            </a:r>
            <a:endParaRPr lang="tr-TR" dirty="0"/>
          </a:p>
          <a:p>
            <a:r>
              <a:rPr lang="tr-TR" dirty="0" smtClean="0"/>
              <a:t>Pivot-</a:t>
            </a:r>
            <a:r>
              <a:rPr lang="tr-TR" dirty="0" err="1" smtClean="0"/>
              <a:t>Unpivot</a:t>
            </a:r>
            <a:endParaRPr lang="tr-TR" dirty="0" smtClean="0"/>
          </a:p>
          <a:p>
            <a:r>
              <a:rPr lang="tr-TR" dirty="0" smtClean="0"/>
              <a:t>İşlem adımları listesi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663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Verilerinizi </a:t>
            </a:r>
            <a:r>
              <a:rPr lang="tr-TR" dirty="0"/>
              <a:t>Modellemeye Giriş</a:t>
            </a:r>
          </a:p>
          <a:p>
            <a:pPr lvl="0"/>
            <a:r>
              <a:rPr lang="tr-TR" dirty="0"/>
              <a:t>Veri İlişkilerinizin Nasıl Yönetileceği</a:t>
            </a:r>
          </a:p>
          <a:p>
            <a:pPr lvl="0"/>
            <a:r>
              <a:rPr lang="tr-TR" dirty="0"/>
              <a:t>Hesaplanmış Sütunlar Yaratma</a:t>
            </a:r>
          </a:p>
          <a:p>
            <a:pPr lvl="0"/>
            <a:r>
              <a:rPr lang="tr-TR" dirty="0"/>
              <a:t>Veri Modellerini Eniyileme</a:t>
            </a:r>
          </a:p>
          <a:p>
            <a:pPr lvl="0"/>
            <a:r>
              <a:rPr lang="tr-TR" dirty="0"/>
              <a:t>Hesaplanmış Ölçüler Yaratma</a:t>
            </a:r>
          </a:p>
          <a:p>
            <a:pPr lvl="0"/>
            <a:r>
              <a:rPr lang="tr-TR" dirty="0"/>
              <a:t>Zamana Dayalı Verileri Keşfetme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5107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Verilerinizi Modellemeye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386330" cy="4226040"/>
          </a:xfrm>
        </p:spPr>
        <p:txBody>
          <a:bodyPr/>
          <a:lstStyle/>
          <a:p>
            <a:r>
              <a:rPr lang="tr-TR" dirty="0" smtClean="0"/>
              <a:t>Tüm verileri tek tabloya sığdırmak yerine ilişkilendirebiliriz</a:t>
            </a:r>
          </a:p>
          <a:p>
            <a:r>
              <a:rPr lang="tr-TR" dirty="0" err="1" smtClean="0"/>
              <a:t>Fact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, </a:t>
            </a:r>
            <a:r>
              <a:rPr lang="tr-TR" dirty="0" err="1" smtClean="0"/>
              <a:t>Dimention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632" y="1441037"/>
            <a:ext cx="5143418" cy="45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43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İlişkilerinizin Nasıl </a:t>
            </a:r>
            <a:r>
              <a:rPr lang="tr-TR" dirty="0" smtClean="0"/>
              <a:t>Yönetileceği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Farklı veri kaynaklarını ilişkilendirme</a:t>
            </a:r>
          </a:p>
          <a:p>
            <a:r>
              <a:rPr lang="tr-TR" dirty="0"/>
              <a:t>İlişki tipleri (1:*, *:1, *:*)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9322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Hesaplanmış sütun </a:t>
            </a:r>
            <a:r>
              <a:rPr lang="tr-TR" dirty="0" smtClean="0"/>
              <a:t>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Var olan sütunlardan hesaplamalar ile yeni alanlar oluşturulabilir.</a:t>
            </a:r>
          </a:p>
          <a:p>
            <a:r>
              <a:rPr lang="tr-TR" dirty="0" smtClean="0"/>
              <a:t>Benzersiz alana ihtiyaç duyulduğunda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7239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Modellerini </a:t>
            </a:r>
            <a:r>
              <a:rPr lang="tr-TR" dirty="0" smtClean="0"/>
              <a:t>Eniyileme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Fazladan bilgi </a:t>
            </a:r>
            <a:r>
              <a:rPr lang="tr-TR" dirty="0" smtClean="0"/>
              <a:t>içeren, tekrarlanmış, kullanılmayan alanları gizleme.</a:t>
            </a:r>
          </a:p>
          <a:p>
            <a:r>
              <a:rPr lang="tr-TR" dirty="0" smtClean="0"/>
              <a:t>Sıralama yöntemleri, görselleri sıralama, sütuna göre sıralama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2491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Hesaplanmış ölçü oluşturma (</a:t>
            </a:r>
            <a:r>
              <a:rPr lang="tr-TR" dirty="0" err="1" smtClean="0"/>
              <a:t>Measure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Sütun değildir.</a:t>
            </a:r>
          </a:p>
          <a:p>
            <a:r>
              <a:rPr lang="tr-TR" dirty="0" smtClean="0"/>
              <a:t>Globaldir, her görselde kullanılabilir.</a:t>
            </a:r>
          </a:p>
          <a:p>
            <a:r>
              <a:rPr lang="tr-TR" dirty="0" smtClean="0"/>
              <a:t>Hesaplanmış bir değerdir. (Sayısal ya da </a:t>
            </a:r>
            <a:r>
              <a:rPr lang="tr-TR" dirty="0" err="1" smtClean="0"/>
              <a:t>metinsel</a:t>
            </a:r>
            <a:r>
              <a:rPr lang="tr-TR" dirty="0" smtClean="0"/>
              <a:t> olabilir.)</a:t>
            </a:r>
          </a:p>
          <a:p>
            <a:r>
              <a:rPr lang="tr-TR" dirty="0" smtClean="0"/>
              <a:t>Hızlı ölçü veya DAX </a:t>
            </a:r>
            <a:r>
              <a:rPr lang="tr-TR" dirty="0" err="1" smtClean="0"/>
              <a:t>query</a:t>
            </a:r>
            <a:r>
              <a:rPr lang="tr-TR" dirty="0" smtClean="0"/>
              <a:t> ile ölçü oluşturma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7120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Hesaplanmış Tablo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Farklı </a:t>
            </a:r>
            <a:r>
              <a:rPr lang="tr-TR" dirty="0"/>
              <a:t>türlerde birleştirme işlemleri yapmak </a:t>
            </a:r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/>
              <a:t>formülün sonuçlarına dayalı yeni tablolar </a:t>
            </a:r>
            <a:r>
              <a:rPr lang="tr-TR" dirty="0" smtClean="0"/>
              <a:t>oluşturmak</a:t>
            </a:r>
          </a:p>
          <a:p>
            <a:r>
              <a:rPr lang="tr-TR" dirty="0" smtClean="0"/>
              <a:t>Örnek: 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r="61750" b="62191"/>
          <a:stretch/>
        </p:blipFill>
        <p:spPr>
          <a:xfrm>
            <a:off x="2323666" y="2716790"/>
            <a:ext cx="7374515" cy="29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2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Zamana Dayalı Verileri </a:t>
            </a:r>
            <a:r>
              <a:rPr lang="tr-TR" dirty="0" smtClean="0"/>
              <a:t>Keşfetme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Tarih biçimi (Yıl, Çeyrek, Ay, Gün) hiyerarşiktir.</a:t>
            </a:r>
          </a:p>
          <a:p>
            <a:r>
              <a:rPr lang="tr-TR" dirty="0" smtClean="0"/>
              <a:t>Varsayılan olarak Yıl görünür.</a:t>
            </a:r>
            <a:endParaRPr lang="tr-TR" dirty="0"/>
          </a:p>
          <a:p>
            <a:r>
              <a:rPr lang="tr-TR" dirty="0" smtClean="0"/>
              <a:t>Alan gruplama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3216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Satır bazlı yetkilendirme (</a:t>
            </a:r>
            <a:r>
              <a:rPr lang="tr-TR" dirty="0" err="1"/>
              <a:t>Row</a:t>
            </a:r>
            <a:r>
              <a:rPr lang="tr-TR" dirty="0"/>
              <a:t> Level Security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Raporunuza farklı kişiler eriştiğinde kendilerine ait verilerin gelmesi için rol tanımlayarak Satır Bazlı Yetkilendirme yapabiliriz.</a:t>
            </a:r>
          </a:p>
        </p:txBody>
      </p:sp>
    </p:spTree>
    <p:extLst>
      <p:ext uri="{BB962C8B-B14F-4D97-AF65-F5344CB8AC3E}">
        <p14:creationId xmlns:p14="http://schemas.microsoft.com/office/powerpoint/2010/main" val="1526243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Hoş Geldiniz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Microsoft </a:t>
            </a:r>
            <a:r>
              <a:rPr lang="tr-TR" dirty="0" err="1" smtClean="0"/>
              <a:t>PowerBI</a:t>
            </a:r>
            <a:r>
              <a:rPr lang="tr-TR" dirty="0" smtClean="0"/>
              <a:t> uygulaması ile</a:t>
            </a:r>
          </a:p>
          <a:p>
            <a:r>
              <a:rPr lang="tr-TR" dirty="0"/>
              <a:t>K</a:t>
            </a:r>
            <a:r>
              <a:rPr lang="tr-TR" dirty="0" smtClean="0"/>
              <a:t>aynaktan veriler çekme</a:t>
            </a:r>
          </a:p>
          <a:p>
            <a:r>
              <a:rPr lang="tr-TR" dirty="0" smtClean="0"/>
              <a:t>Verileri dönüştürme</a:t>
            </a:r>
          </a:p>
          <a:p>
            <a:r>
              <a:rPr lang="tr-TR" dirty="0"/>
              <a:t>R</a:t>
            </a:r>
            <a:r>
              <a:rPr lang="tr-TR" dirty="0" smtClean="0"/>
              <a:t>aporlar oluşturma</a:t>
            </a:r>
          </a:p>
          <a:p>
            <a:r>
              <a:rPr lang="tr-TR" dirty="0" smtClean="0"/>
              <a:t>Raporları yayınlama işlemlerini öğreneceğiz.</a:t>
            </a:r>
          </a:p>
        </p:txBody>
      </p:sp>
    </p:spTree>
    <p:extLst>
      <p:ext uri="{BB962C8B-B14F-4D97-AF65-F5344CB8AC3E}">
        <p14:creationId xmlns:p14="http://schemas.microsoft.com/office/powerpoint/2010/main" val="3773176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Görselleştirmeler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1218" y="1690688"/>
            <a:ext cx="10515600" cy="4226040"/>
          </a:xfrm>
        </p:spPr>
        <p:txBody>
          <a:bodyPr numCol="2">
            <a:normAutofit fontScale="92500" lnSpcReduction="20000"/>
          </a:bodyPr>
          <a:lstStyle/>
          <a:p>
            <a:pPr marL="285750" lvl="0" indent="-285750"/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/>
              <a:t>BI’deki</a:t>
            </a:r>
            <a:r>
              <a:rPr lang="tr-TR" dirty="0"/>
              <a:t> Görsellere Giriş</a:t>
            </a:r>
          </a:p>
          <a:p>
            <a:pPr marL="285750" lvl="0" indent="-285750"/>
            <a:r>
              <a:rPr lang="tr-TR" dirty="0"/>
              <a:t>Basit Görselleştirmeler Yaratma ve Özelleştirme</a:t>
            </a:r>
          </a:p>
          <a:p>
            <a:pPr marL="285750" lvl="0" indent="-285750"/>
            <a:r>
              <a:rPr lang="tr-TR" dirty="0"/>
              <a:t>Karma Grafikler</a:t>
            </a:r>
          </a:p>
          <a:p>
            <a:pPr marL="285750" lvl="0" indent="-285750"/>
            <a:r>
              <a:rPr lang="tr-TR" dirty="0"/>
              <a:t>Dilimleyiciler</a:t>
            </a:r>
          </a:p>
          <a:p>
            <a:pPr marL="285750" lvl="0" indent="-285750"/>
            <a:r>
              <a:rPr lang="tr-TR" dirty="0"/>
              <a:t>Harita görselleştirmeleri</a:t>
            </a:r>
          </a:p>
          <a:p>
            <a:pPr marL="285750" lvl="0" indent="-285750"/>
            <a:r>
              <a:rPr lang="tr-TR" dirty="0"/>
              <a:t>Matrisler ve tablolar</a:t>
            </a:r>
          </a:p>
          <a:p>
            <a:pPr marL="285750" lvl="0" indent="-285750"/>
            <a:r>
              <a:rPr lang="tr-TR" dirty="0"/>
              <a:t>Dağılım Çizelgeleri</a:t>
            </a:r>
          </a:p>
          <a:p>
            <a:pPr marL="285750" lvl="0" indent="-285750"/>
            <a:r>
              <a:rPr lang="tr-TR" dirty="0"/>
              <a:t>Şelale ve huni çizelgeleri</a:t>
            </a:r>
          </a:p>
          <a:p>
            <a:pPr marL="285750" lvl="0" indent="-285750"/>
            <a:r>
              <a:rPr lang="tr-TR" dirty="0" err="1"/>
              <a:t>Gauges</a:t>
            </a:r>
            <a:r>
              <a:rPr lang="tr-TR" dirty="0"/>
              <a:t> ve tek sayı kartlar</a:t>
            </a:r>
          </a:p>
          <a:p>
            <a:pPr marL="285750" lvl="0" indent="-285750"/>
            <a:r>
              <a:rPr lang="tr-TR" dirty="0"/>
              <a:t>Çizelgeler ve görsellerdeki renkleri değiştirme</a:t>
            </a:r>
          </a:p>
          <a:p>
            <a:pPr marL="285750" lvl="0" indent="-285750"/>
            <a:r>
              <a:rPr lang="tr-TR" dirty="0"/>
              <a:t>Şekiller, metin kutuları ve resimler</a:t>
            </a:r>
          </a:p>
          <a:p>
            <a:pPr marL="285750" lvl="0" indent="-285750"/>
            <a:r>
              <a:rPr lang="tr-TR" dirty="0"/>
              <a:t>Sayfa Düzeni ve Formatı</a:t>
            </a:r>
          </a:p>
          <a:p>
            <a:pPr marL="285750" lvl="0" indent="-285750"/>
            <a:r>
              <a:rPr lang="tr-TR" dirty="0"/>
              <a:t>Bir Rapor Sayfasını Kopyalama</a:t>
            </a:r>
          </a:p>
          <a:p>
            <a:pPr marL="285750" lvl="0" indent="-285750"/>
            <a:r>
              <a:rPr lang="tr-TR" dirty="0"/>
              <a:t>Verisiz Kategoriler Gösterme</a:t>
            </a:r>
          </a:p>
          <a:p>
            <a:pPr marL="285750" lvl="0" indent="-285750"/>
            <a:r>
              <a:rPr lang="tr-TR" dirty="0"/>
              <a:t>Z-sırası</a:t>
            </a:r>
          </a:p>
          <a:p>
            <a:pPr marL="285750" lvl="0" indent="-285750"/>
            <a:r>
              <a:rPr lang="tr-TR" dirty="0"/>
              <a:t>Görsel hiyerarşiler ve </a:t>
            </a:r>
            <a:r>
              <a:rPr lang="tr-TR" dirty="0" err="1"/>
              <a:t>drill-down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9386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BI’deki</a:t>
            </a:r>
            <a:r>
              <a:rPr lang="tr-TR" dirty="0"/>
              <a:t> Görsellere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Microsoft’un geliştirdiği görseller</a:t>
            </a:r>
          </a:p>
          <a:p>
            <a:r>
              <a:rPr lang="tr-TR" dirty="0" smtClean="0"/>
              <a:t>Microsoft market</a:t>
            </a:r>
          </a:p>
          <a:p>
            <a:r>
              <a:rPr lang="tr-TR" dirty="0" smtClean="0"/>
              <a:t>Dış kullanıcılardan, </a:t>
            </a:r>
            <a:r>
              <a:rPr lang="tr-TR" dirty="0" err="1" smtClean="0"/>
              <a:t>github</a:t>
            </a:r>
            <a:r>
              <a:rPr lang="tr-TR" dirty="0" smtClean="0"/>
              <a:t> vb. kanallardan görseller temin </a:t>
            </a:r>
            <a:br>
              <a:rPr lang="tr-TR" dirty="0" smtClean="0"/>
            </a:br>
            <a:r>
              <a:rPr lang="tr-TR" dirty="0" smtClean="0"/>
              <a:t>edinilebilir.</a:t>
            </a:r>
          </a:p>
          <a:p>
            <a:r>
              <a:rPr lang="tr-TR" dirty="0" smtClean="0"/>
              <a:t>Yeni görseller geliştirilebilir.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6269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Basit Görselleştirmeler Yaratma ve </a:t>
            </a:r>
            <a:r>
              <a:rPr lang="tr-TR" dirty="0" smtClean="0"/>
              <a:t>Özelleştirme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Alanı sürükleyerek standart görsel oluşur.</a:t>
            </a:r>
          </a:p>
          <a:p>
            <a:r>
              <a:rPr lang="tr-TR" dirty="0" smtClean="0"/>
              <a:t>Görsele tıklayarak istediğimiz görünümde görsel oluşur.</a:t>
            </a:r>
          </a:p>
          <a:p>
            <a:r>
              <a:rPr lang="tr-TR" dirty="0" smtClean="0"/>
              <a:t>Görsel boyutu, konumu değiştirilebilir.</a:t>
            </a:r>
          </a:p>
          <a:p>
            <a:r>
              <a:rPr lang="tr-TR" dirty="0" smtClean="0"/>
              <a:t>Görsel görünüm seçenekleri için Boya simgesine tıklayın.</a:t>
            </a:r>
          </a:p>
          <a:p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61" y="1339878"/>
            <a:ext cx="2476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2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Karma </a:t>
            </a:r>
            <a:r>
              <a:rPr lang="tr-TR" dirty="0" smtClean="0"/>
              <a:t>Grafikler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Aynı görselde birden fazla veri kullanılabilir.</a:t>
            </a:r>
          </a:p>
          <a:p>
            <a:r>
              <a:rPr lang="tr-TR" dirty="0" smtClean="0"/>
              <a:t>Farklı birimdeki veriler için sağ ve sol </a:t>
            </a:r>
            <a:br>
              <a:rPr lang="tr-TR" dirty="0" smtClean="0"/>
            </a:br>
            <a:r>
              <a:rPr lang="tr-TR" dirty="0" smtClean="0"/>
              <a:t>eksenler değişkendir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39" y="1586417"/>
            <a:ext cx="4621356" cy="35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06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Dilimleyiciler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8077760" cy="4226040"/>
          </a:xfrm>
        </p:spPr>
        <p:txBody>
          <a:bodyPr/>
          <a:lstStyle/>
          <a:p>
            <a:r>
              <a:rPr lang="tr-TR" dirty="0" smtClean="0"/>
              <a:t>Veriyi filtrelemek için en etkili görseldir.</a:t>
            </a:r>
          </a:p>
          <a:p>
            <a:r>
              <a:rPr lang="tr-TR" dirty="0" smtClean="0"/>
              <a:t>Liste, </a:t>
            </a:r>
            <a:r>
              <a:rPr lang="tr-TR" dirty="0" err="1" smtClean="0"/>
              <a:t>dropdown</a:t>
            </a:r>
            <a:r>
              <a:rPr lang="tr-TR" dirty="0" smtClean="0"/>
              <a:t>, yatay görünüm seçenekleri.</a:t>
            </a:r>
          </a:p>
          <a:p>
            <a:r>
              <a:rPr lang="tr-TR" dirty="0" smtClean="0"/>
              <a:t>Seçili halde kaydedebilme</a:t>
            </a:r>
          </a:p>
          <a:p>
            <a:r>
              <a:rPr lang="tr-TR" dirty="0" smtClean="0"/>
              <a:t>Aynı filtreyi </a:t>
            </a:r>
            <a:r>
              <a:rPr lang="tr-TR" dirty="0" err="1" smtClean="0"/>
              <a:t>kopyalarak</a:t>
            </a:r>
            <a:r>
              <a:rPr lang="tr-TR" dirty="0" smtClean="0"/>
              <a:t> diğer sayfalarla senkron edebilme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960" y="1690688"/>
            <a:ext cx="3181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08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Harita </a:t>
            </a:r>
            <a:r>
              <a:rPr lang="tr-TR" dirty="0" smtClean="0"/>
              <a:t>görselleştirmeleri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Yuvarlak balon ve </a:t>
            </a:r>
            <a:r>
              <a:rPr lang="tr-TR" dirty="0" err="1" smtClean="0"/>
              <a:t>Anahat</a:t>
            </a:r>
            <a:r>
              <a:rPr lang="tr-TR" dirty="0" smtClean="0"/>
              <a:t> haritası</a:t>
            </a:r>
          </a:p>
          <a:p>
            <a:r>
              <a:rPr lang="tr-TR" dirty="0" smtClean="0"/>
              <a:t>Bing haritası</a:t>
            </a:r>
          </a:p>
          <a:p>
            <a:r>
              <a:rPr lang="tr-TR" dirty="0" err="1" smtClean="0"/>
              <a:t>Filled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tr-TR" dirty="0" smtClean="0"/>
          </a:p>
          <a:p>
            <a:r>
              <a:rPr lang="tr-TR" dirty="0" err="1" smtClean="0"/>
              <a:t>ShapeMap</a:t>
            </a:r>
            <a:r>
              <a:rPr lang="tr-TR" dirty="0" smtClean="0"/>
              <a:t> - </a:t>
            </a:r>
            <a:r>
              <a:rPr lang="tr-TR" dirty="0" err="1" smtClean="0"/>
              <a:t>custom.json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9227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Matrisler ve </a:t>
            </a:r>
            <a:r>
              <a:rPr lang="tr-TR" dirty="0" smtClean="0"/>
              <a:t>tablolar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Tablolar</a:t>
            </a:r>
          </a:p>
          <a:p>
            <a:pPr lvl="1"/>
            <a:r>
              <a:rPr lang="tr-TR" dirty="0" smtClean="0"/>
              <a:t>Sıralama, Ara toplam …</a:t>
            </a:r>
          </a:p>
          <a:p>
            <a:pPr lvl="1"/>
            <a:r>
              <a:rPr lang="tr-TR" dirty="0" smtClean="0"/>
              <a:t>Filtreleyebilme</a:t>
            </a:r>
          </a:p>
          <a:p>
            <a:pPr lvl="1"/>
            <a:r>
              <a:rPr lang="tr-TR" dirty="0" smtClean="0"/>
              <a:t>Sıralama</a:t>
            </a:r>
          </a:p>
          <a:p>
            <a:r>
              <a:rPr lang="tr-TR" dirty="0" smtClean="0"/>
              <a:t>Matrisler</a:t>
            </a:r>
          </a:p>
          <a:p>
            <a:pPr lvl="1"/>
            <a:r>
              <a:rPr lang="tr-TR" dirty="0" smtClean="0"/>
              <a:t>Sabit sol satırlar,</a:t>
            </a:r>
          </a:p>
          <a:p>
            <a:pPr lvl="1"/>
            <a:r>
              <a:rPr lang="tr-TR" dirty="0" smtClean="0"/>
              <a:t>Dinamik sütunlar</a:t>
            </a:r>
          </a:p>
          <a:p>
            <a:pPr lvl="1"/>
            <a:r>
              <a:rPr lang="tr-TR" dirty="0" smtClean="0"/>
              <a:t>Hiyerarşik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0472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Şelale ve huni </a:t>
            </a:r>
            <a:r>
              <a:rPr lang="tr-TR" dirty="0" smtClean="0"/>
              <a:t>çizelgeleri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121998" cy="4226040"/>
          </a:xfrm>
        </p:spPr>
        <p:txBody>
          <a:bodyPr/>
          <a:lstStyle/>
          <a:p>
            <a:r>
              <a:rPr lang="tr-TR" dirty="0" smtClean="0"/>
              <a:t>Zaman içerisinde değişimler görülebilir.</a:t>
            </a:r>
          </a:p>
          <a:p>
            <a:r>
              <a:rPr lang="tr-TR" dirty="0" smtClean="0"/>
              <a:t>Kümülatif olmayan veriler için idealdir.</a:t>
            </a:r>
          </a:p>
          <a:p>
            <a:r>
              <a:rPr lang="tr-TR" dirty="0" smtClean="0"/>
              <a:t>Şelale grafikleri</a:t>
            </a:r>
          </a:p>
          <a:p>
            <a:r>
              <a:rPr lang="tr-TR" dirty="0" smtClean="0"/>
              <a:t>Huni grafikleri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l="1866" t="7418" r="32285" b="20564"/>
          <a:stretch/>
        </p:blipFill>
        <p:spPr>
          <a:xfrm>
            <a:off x="6960198" y="785307"/>
            <a:ext cx="5314278" cy="259122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198" y="3511466"/>
            <a:ext cx="5372380" cy="26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9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Gauges</a:t>
            </a:r>
            <a:r>
              <a:rPr lang="tr-TR" dirty="0"/>
              <a:t> ve tek sayı </a:t>
            </a:r>
            <a:r>
              <a:rPr lang="tr-TR" dirty="0" smtClean="0"/>
              <a:t>kartlar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Performans ölçümlerinde </a:t>
            </a:r>
            <a:r>
              <a:rPr lang="tr-TR" dirty="0" err="1" smtClean="0"/>
              <a:t>Gauges</a:t>
            </a:r>
            <a:endParaRPr lang="tr-TR" dirty="0" smtClean="0"/>
          </a:p>
          <a:p>
            <a:pPr lvl="1"/>
            <a:r>
              <a:rPr lang="tr-TR" dirty="0" smtClean="0"/>
              <a:t>Hedefe dönük ilerleme durumu</a:t>
            </a:r>
          </a:p>
          <a:p>
            <a:pPr lvl="1"/>
            <a:r>
              <a:rPr lang="tr-TR" dirty="0" smtClean="0"/>
              <a:t>Maksimum, minimum değer belirleme</a:t>
            </a:r>
          </a:p>
          <a:p>
            <a:r>
              <a:rPr lang="tr-TR" dirty="0" smtClean="0"/>
              <a:t>Sadece sayıdan oluşan verilerde tek sayı kartları kullanılabilir.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7448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Çizelgeler ve görsellerdeki renkleri </a:t>
            </a:r>
            <a:r>
              <a:rPr lang="tr-TR" dirty="0" smtClean="0"/>
              <a:t>değiştirme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görsele ait renklendirmeler </a:t>
            </a:r>
            <a:r>
              <a:rPr lang="tr-TR" dirty="0"/>
              <a:t>değişebilir</a:t>
            </a:r>
          </a:p>
          <a:p>
            <a:r>
              <a:rPr lang="tr-TR" dirty="0"/>
              <a:t>Koşullu Biçimlendirme (</a:t>
            </a:r>
            <a:r>
              <a:rPr lang="tr-TR" dirty="0" err="1"/>
              <a:t>Conditional</a:t>
            </a:r>
            <a:r>
              <a:rPr lang="tr-TR" dirty="0"/>
              <a:t> </a:t>
            </a:r>
            <a:r>
              <a:rPr lang="tr-TR" dirty="0" err="1"/>
              <a:t>formatting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Renkler için </a:t>
            </a:r>
            <a:r>
              <a:rPr lang="tr-TR" dirty="0" err="1" smtClean="0"/>
              <a:t>şablon.json</a:t>
            </a:r>
            <a:r>
              <a:rPr lang="tr-TR" dirty="0" smtClean="0"/>
              <a:t> oluşturabiliriz.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4806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3771" y="290495"/>
            <a:ext cx="10515600" cy="827234"/>
          </a:xfrm>
        </p:spPr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770" y="1204547"/>
            <a:ext cx="4202807" cy="4829534"/>
          </a:xfrm>
        </p:spPr>
        <p:txBody>
          <a:bodyPr numCol="1">
            <a:normAutofit fontScale="47500" lnSpcReduction="20000"/>
          </a:bodyPr>
          <a:lstStyle/>
          <a:p>
            <a:pPr marL="0" indent="0">
              <a:buNone/>
            </a:pPr>
            <a:r>
              <a:rPr lang="tr-TR" b="1" dirty="0" err="1" smtClean="0"/>
              <a:t>PowerBI</a:t>
            </a:r>
            <a:r>
              <a:rPr lang="tr-TR" b="1" dirty="0" smtClean="0"/>
              <a:t> Mimarisi</a:t>
            </a:r>
          </a:p>
          <a:p>
            <a:pPr marL="0" indent="0">
              <a:buNone/>
            </a:pPr>
            <a:r>
              <a:rPr lang="tr-TR" b="1" dirty="0" smtClean="0"/>
              <a:t>Veri </a:t>
            </a:r>
            <a:r>
              <a:rPr lang="tr-TR" b="1" dirty="0"/>
              <a:t>Alma</a:t>
            </a:r>
            <a:endParaRPr lang="tr-TR" dirty="0"/>
          </a:p>
          <a:p>
            <a:pPr lvl="0"/>
            <a:r>
              <a:rPr lang="tr-TR" dirty="0" err="1"/>
              <a:t>Power</a:t>
            </a:r>
            <a:r>
              <a:rPr lang="tr-TR" dirty="0"/>
              <a:t> BI Desktop Genel Bakış</a:t>
            </a:r>
          </a:p>
          <a:p>
            <a:pPr lvl="0"/>
            <a:r>
              <a:rPr lang="tr-TR" dirty="0" err="1"/>
              <a:t>Power</a:t>
            </a:r>
            <a:r>
              <a:rPr lang="tr-TR" dirty="0"/>
              <a:t> BI Desktop Başlangıç</a:t>
            </a:r>
          </a:p>
          <a:p>
            <a:pPr lvl="0"/>
            <a:r>
              <a:rPr lang="tr-TR" dirty="0" err="1"/>
              <a:t>Power</a:t>
            </a:r>
            <a:r>
              <a:rPr lang="tr-TR" dirty="0"/>
              <a:t> BI </a:t>
            </a:r>
            <a:r>
              <a:rPr lang="tr-TR" dirty="0" err="1"/>
              <a:t>Desktop’taki</a:t>
            </a:r>
            <a:r>
              <a:rPr lang="tr-TR" dirty="0"/>
              <a:t> Veri Kaynaklarına Bağlanma</a:t>
            </a:r>
          </a:p>
          <a:p>
            <a:pPr lvl="0"/>
            <a:r>
              <a:rPr lang="tr-TR" dirty="0"/>
              <a:t>Query Editor ile Verilerinizi Temizleme ve Dönüştürme</a:t>
            </a:r>
          </a:p>
          <a:p>
            <a:pPr lvl="0"/>
            <a:r>
              <a:rPr lang="tr-TR" dirty="0"/>
              <a:t>Daha Gelişmiş Veri Kaynakları ve Dönüşüm</a:t>
            </a:r>
          </a:p>
          <a:p>
            <a:pPr lvl="0"/>
            <a:r>
              <a:rPr lang="tr-TR" dirty="0"/>
              <a:t>Düzensiz Olarak Formatlanmış Verileri </a:t>
            </a:r>
            <a:r>
              <a:rPr lang="tr-TR" dirty="0" smtClean="0"/>
              <a:t>Temizleme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Modelleme</a:t>
            </a:r>
            <a:endParaRPr lang="tr-TR" dirty="0"/>
          </a:p>
          <a:p>
            <a:pPr lvl="0"/>
            <a:r>
              <a:rPr lang="tr-TR" dirty="0"/>
              <a:t>Verilerinizi Modellemeye Giriş</a:t>
            </a:r>
          </a:p>
          <a:p>
            <a:pPr lvl="0"/>
            <a:r>
              <a:rPr lang="tr-TR" dirty="0"/>
              <a:t>Veri İlişkilerinizin Nasıl Yönetileceği</a:t>
            </a:r>
          </a:p>
          <a:p>
            <a:pPr lvl="0"/>
            <a:r>
              <a:rPr lang="tr-TR" dirty="0"/>
              <a:t>Hesaplanmış Sütunlar </a:t>
            </a:r>
            <a:r>
              <a:rPr lang="tr-TR" dirty="0" smtClean="0"/>
              <a:t>Yaratma</a:t>
            </a:r>
            <a:endParaRPr lang="tr-TR" dirty="0"/>
          </a:p>
          <a:p>
            <a:pPr lvl="0"/>
            <a:r>
              <a:rPr lang="tr-TR" dirty="0"/>
              <a:t>Veri Modellerini Eniyileme</a:t>
            </a:r>
          </a:p>
          <a:p>
            <a:pPr lvl="0"/>
            <a:r>
              <a:rPr lang="tr-TR" dirty="0"/>
              <a:t>Hesaplanmış Ölçüler </a:t>
            </a:r>
            <a:r>
              <a:rPr lang="tr-TR" dirty="0" smtClean="0"/>
              <a:t>Yaratma</a:t>
            </a:r>
          </a:p>
          <a:p>
            <a:pPr lvl="0"/>
            <a:r>
              <a:rPr lang="tr-TR" dirty="0" smtClean="0"/>
              <a:t>Hesaplanmış Tablo Yaratma</a:t>
            </a:r>
            <a:endParaRPr lang="tr-TR" dirty="0"/>
          </a:p>
          <a:p>
            <a:pPr lvl="0"/>
            <a:r>
              <a:rPr lang="tr-TR" dirty="0"/>
              <a:t>Zamana Dayalı Verileri </a:t>
            </a:r>
            <a:r>
              <a:rPr lang="tr-TR" dirty="0" smtClean="0"/>
              <a:t>Keşfetme</a:t>
            </a:r>
          </a:p>
          <a:p>
            <a:pPr lvl="0"/>
            <a:r>
              <a:rPr lang="tr-TR" dirty="0" smtClean="0"/>
              <a:t>Satır bazlı yetkilendirme (</a:t>
            </a:r>
            <a:r>
              <a:rPr lang="tr-TR" dirty="0" err="1" smtClean="0"/>
              <a:t>Row</a:t>
            </a:r>
            <a:r>
              <a:rPr lang="tr-TR" dirty="0" smtClean="0"/>
              <a:t> Level Security)</a:t>
            </a:r>
          </a:p>
          <a:p>
            <a:pPr lvl="0"/>
            <a:r>
              <a:rPr lang="tr-TR" dirty="0" smtClean="0"/>
              <a:t>Parametreler ve Fonksiyonlarla çalışma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296577" y="1208255"/>
            <a:ext cx="4173648" cy="5015184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smtClean="0"/>
              <a:t>Görselleştirmeler</a:t>
            </a:r>
            <a:endParaRPr lang="tr-TR" dirty="0"/>
          </a:p>
          <a:p>
            <a:pPr marL="285750" lvl="0" indent="-285750"/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/>
              <a:t>BI’deki</a:t>
            </a:r>
            <a:r>
              <a:rPr lang="tr-TR" dirty="0"/>
              <a:t> Görsellere Giriş</a:t>
            </a:r>
          </a:p>
          <a:p>
            <a:pPr marL="285750" lvl="0" indent="-285750"/>
            <a:r>
              <a:rPr lang="tr-TR" dirty="0"/>
              <a:t>Basit Görselleştirmeler Yaratma ve Özelleştirme</a:t>
            </a:r>
          </a:p>
          <a:p>
            <a:pPr marL="285750" lvl="0" indent="-285750"/>
            <a:r>
              <a:rPr lang="tr-TR" dirty="0"/>
              <a:t>Karma Grafikler</a:t>
            </a:r>
          </a:p>
          <a:p>
            <a:pPr marL="285750" lvl="0" indent="-285750"/>
            <a:r>
              <a:rPr lang="tr-TR" dirty="0"/>
              <a:t>Dilimleyiciler</a:t>
            </a:r>
          </a:p>
          <a:p>
            <a:pPr marL="285750" lvl="0" indent="-285750"/>
            <a:r>
              <a:rPr lang="tr-TR" dirty="0"/>
              <a:t>Harita görselleştirmeleri</a:t>
            </a:r>
          </a:p>
          <a:p>
            <a:pPr marL="285750" lvl="0" indent="-285750"/>
            <a:r>
              <a:rPr lang="tr-TR" dirty="0"/>
              <a:t>Matrisler ve tablolar</a:t>
            </a:r>
          </a:p>
          <a:p>
            <a:pPr marL="285750" lvl="0" indent="-285750"/>
            <a:r>
              <a:rPr lang="tr-TR" dirty="0"/>
              <a:t>Dağılım Çizelgeleri</a:t>
            </a:r>
          </a:p>
          <a:p>
            <a:pPr marL="285750" lvl="0" indent="-285750"/>
            <a:r>
              <a:rPr lang="tr-TR" dirty="0"/>
              <a:t>Şelale ve huni çizelgeleri</a:t>
            </a:r>
          </a:p>
          <a:p>
            <a:pPr marL="285750" lvl="0" indent="-285750"/>
            <a:r>
              <a:rPr lang="tr-TR" dirty="0" err="1"/>
              <a:t>Gauges</a:t>
            </a:r>
            <a:r>
              <a:rPr lang="tr-TR" dirty="0"/>
              <a:t> ve tek sayı kartlar</a:t>
            </a:r>
          </a:p>
          <a:p>
            <a:pPr marL="285750" lvl="0" indent="-285750"/>
            <a:r>
              <a:rPr lang="tr-TR" dirty="0"/>
              <a:t>Çizelgeler ve görsellerdeki renkleri değiştirme</a:t>
            </a:r>
          </a:p>
          <a:p>
            <a:pPr marL="285750" lvl="0" indent="-285750"/>
            <a:r>
              <a:rPr lang="tr-TR" dirty="0"/>
              <a:t>Şekiller, metin kutuları ve resimler</a:t>
            </a:r>
          </a:p>
          <a:p>
            <a:pPr marL="285750" lvl="0" indent="-285750"/>
            <a:r>
              <a:rPr lang="tr-TR" dirty="0"/>
              <a:t>Sayfa Düzeni ve Formatı</a:t>
            </a:r>
          </a:p>
          <a:p>
            <a:pPr marL="285750" lvl="0" indent="-285750"/>
            <a:r>
              <a:rPr lang="tr-TR" dirty="0"/>
              <a:t>Bir Rapor Sayfasını Kopyalama</a:t>
            </a:r>
          </a:p>
          <a:p>
            <a:pPr marL="285750" lvl="0" indent="-285750"/>
            <a:r>
              <a:rPr lang="tr-TR" dirty="0"/>
              <a:t>Verisiz Kategoriler Gösterme</a:t>
            </a:r>
          </a:p>
          <a:p>
            <a:pPr marL="285750" lvl="0" indent="-285750"/>
            <a:r>
              <a:rPr lang="tr-TR" dirty="0"/>
              <a:t>Z-sırası</a:t>
            </a:r>
          </a:p>
          <a:p>
            <a:pPr marL="285750" lvl="0" indent="-285750"/>
            <a:r>
              <a:rPr lang="tr-TR" dirty="0"/>
              <a:t>Görsel hiyerarşiler ve </a:t>
            </a:r>
            <a:r>
              <a:rPr lang="tr-TR" dirty="0" err="1" smtClean="0"/>
              <a:t>drill-down</a:t>
            </a:r>
            <a:endParaRPr lang="tr-TR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8132618" y="1204547"/>
            <a:ext cx="3845117" cy="4829533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/>
              <a:t>Yayımlama ve Paylaşma</a:t>
            </a:r>
            <a:endParaRPr lang="tr-TR" dirty="0"/>
          </a:p>
          <a:p>
            <a:pPr marL="285750" lvl="0" indent="-285750"/>
            <a:r>
              <a:rPr lang="tr-TR" dirty="0" err="1"/>
              <a:t>Power</a:t>
            </a:r>
            <a:r>
              <a:rPr lang="tr-TR" dirty="0"/>
              <a:t> BI </a:t>
            </a:r>
            <a:r>
              <a:rPr lang="tr-TR" dirty="0" err="1"/>
              <a:t>Service’e</a:t>
            </a:r>
            <a:r>
              <a:rPr lang="tr-TR" dirty="0"/>
              <a:t> Giriş</a:t>
            </a:r>
          </a:p>
          <a:p>
            <a:pPr marL="285750" lvl="0" indent="-285750"/>
            <a:r>
              <a:rPr lang="tr-TR" dirty="0" err="1"/>
              <a:t>Power</a:t>
            </a:r>
            <a:r>
              <a:rPr lang="tr-TR" dirty="0"/>
              <a:t> BI Desktop raporlarını yayınlama</a:t>
            </a:r>
          </a:p>
          <a:p>
            <a:pPr marL="285750" lvl="0" indent="-285750"/>
            <a:r>
              <a:rPr lang="tr-TR" dirty="0"/>
              <a:t>İçerik Paketleri, Güvenlik ve Gruplara Giriş</a:t>
            </a:r>
          </a:p>
          <a:p>
            <a:pPr marL="285750" lvl="0" indent="-285750"/>
            <a:r>
              <a:rPr lang="tr-TR" dirty="0" err="1"/>
              <a:t>Dashboard’ları</a:t>
            </a:r>
            <a:r>
              <a:rPr lang="tr-TR" dirty="0"/>
              <a:t> ve raporları yazdırma ve </a:t>
            </a:r>
            <a:r>
              <a:rPr lang="tr-TR" dirty="0" err="1"/>
              <a:t>export</a:t>
            </a:r>
            <a:r>
              <a:rPr lang="tr-TR" dirty="0"/>
              <a:t> etme</a:t>
            </a:r>
          </a:p>
          <a:p>
            <a:pPr marL="285750" lvl="0" indent="-285750"/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BI’deki</a:t>
            </a:r>
            <a:r>
              <a:rPr lang="tr-TR" dirty="0"/>
              <a:t> Hızlı Kavrayışlar</a:t>
            </a:r>
          </a:p>
          <a:p>
            <a:pPr marL="285750" lvl="0" indent="-285750"/>
            <a:r>
              <a:rPr lang="tr-TR" dirty="0"/>
              <a:t>Bir Dashboard Yaratma ve Yapılandırma</a:t>
            </a:r>
          </a:p>
          <a:p>
            <a:pPr marL="285750" lvl="0" indent="-285750"/>
            <a:r>
              <a:rPr lang="tr-TR" dirty="0"/>
              <a:t>Kurumunuzla </a:t>
            </a:r>
            <a:r>
              <a:rPr lang="tr-TR" dirty="0" err="1"/>
              <a:t>Dashboardlar’ı</a:t>
            </a:r>
            <a:r>
              <a:rPr lang="tr-TR" dirty="0"/>
              <a:t> </a:t>
            </a:r>
            <a:r>
              <a:rPr lang="tr-TR" dirty="0" smtClean="0"/>
              <a:t>Paylaşma</a:t>
            </a:r>
          </a:p>
          <a:p>
            <a:pPr marL="285750" lvl="0" indent="-285750"/>
            <a:r>
              <a:rPr lang="tr-TR" dirty="0" err="1" smtClean="0"/>
              <a:t>PowerBI</a:t>
            </a:r>
            <a:r>
              <a:rPr lang="tr-TR" dirty="0" smtClean="0"/>
              <a:t> Mobil Uygulaması</a:t>
            </a:r>
            <a:endParaRPr lang="tr-TR" dirty="0"/>
          </a:p>
          <a:p>
            <a:pPr marL="0" indent="0">
              <a:buNone/>
            </a:pPr>
            <a:r>
              <a:rPr lang="tr-TR" b="1" dirty="0" err="1" smtClean="0"/>
              <a:t>PowerBI</a:t>
            </a:r>
            <a:r>
              <a:rPr lang="tr-TR" b="1" dirty="0" smtClean="0"/>
              <a:t> Report Server</a:t>
            </a:r>
          </a:p>
          <a:p>
            <a:r>
              <a:rPr lang="tr-TR" dirty="0" smtClean="0"/>
              <a:t>Neden </a:t>
            </a:r>
            <a:r>
              <a:rPr lang="tr-TR" dirty="0"/>
              <a:t>R</a:t>
            </a:r>
            <a:r>
              <a:rPr lang="tr-TR" dirty="0" smtClean="0"/>
              <a:t>apor Sunucusu</a:t>
            </a:r>
          </a:p>
          <a:p>
            <a:r>
              <a:rPr lang="tr-TR" dirty="0" smtClean="0"/>
              <a:t>Gereksinimler</a:t>
            </a:r>
          </a:p>
          <a:p>
            <a:r>
              <a:rPr lang="tr-TR" dirty="0" smtClean="0"/>
              <a:t>Kurulum</a:t>
            </a:r>
          </a:p>
          <a:p>
            <a:r>
              <a:rPr lang="tr-TR" dirty="0" smtClean="0"/>
              <a:t>Rapor Yayınlama</a:t>
            </a:r>
          </a:p>
          <a:p>
            <a:r>
              <a:rPr lang="tr-TR" dirty="0" smtClean="0"/>
              <a:t>Rapor Güncelleştirme</a:t>
            </a:r>
          </a:p>
          <a:p>
            <a:r>
              <a:rPr lang="tr-TR" dirty="0" smtClean="0"/>
              <a:t>Yetkilendirme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89604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Şekiller, metin kutuları ve </a:t>
            </a:r>
            <a:r>
              <a:rPr lang="tr-TR" dirty="0" smtClean="0"/>
              <a:t>resimler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Metin kutusu, resim, şekil, link eklenebilir.</a:t>
            </a:r>
          </a:p>
          <a:p>
            <a:r>
              <a:rPr lang="tr-TR" dirty="0" smtClean="0"/>
              <a:t>Eklenen nesne, butona dönüştürülebilir.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4732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Düzeni ve </a:t>
            </a:r>
            <a:r>
              <a:rPr lang="tr-TR" dirty="0" smtClean="0"/>
              <a:t>Formatı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Rapor ve sayfa boyutu değiştirilebilir</a:t>
            </a:r>
          </a:p>
          <a:p>
            <a:r>
              <a:rPr lang="tr-TR" dirty="0" smtClean="0"/>
              <a:t>Görünüm genişlik, ekrana sığdır yapılabilir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7405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Görseller arası etkileşimleri ayarlama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görselin diğer görselleri filtrelemesi kontrol edilebilir.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232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Rapor Sayfasını </a:t>
            </a:r>
            <a:r>
              <a:rPr lang="tr-TR" dirty="0" smtClean="0"/>
              <a:t>Kopyalama (Yineleme)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Var olan bir sayfanın yinelenmesini sağlayabilir.</a:t>
            </a:r>
          </a:p>
          <a:p>
            <a:r>
              <a:rPr lang="tr-TR" dirty="0" smtClean="0"/>
              <a:t>Bu tüm içeriği olduğu gibi kopyalar.</a:t>
            </a:r>
          </a:p>
          <a:p>
            <a:r>
              <a:rPr lang="tr-TR" dirty="0" smtClean="0"/>
              <a:t>Test yapmak için idealdir.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9962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Verisiz Kategoriler </a:t>
            </a:r>
            <a:r>
              <a:rPr lang="tr-TR" dirty="0" smtClean="0"/>
              <a:t>Gösterme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Varsayılan olarak, raporlarınızda, yalnızca veri içeren sütun başlıkları </a:t>
            </a:r>
            <a:r>
              <a:rPr lang="tr-TR" dirty="0" smtClean="0"/>
              <a:t>görüntülenir.</a:t>
            </a:r>
          </a:p>
          <a:p>
            <a:r>
              <a:rPr lang="tr-TR" b="1" dirty="0"/>
              <a:t>Veri içermeyen öğeleri </a:t>
            </a:r>
            <a:r>
              <a:rPr lang="tr-TR" b="1" dirty="0" smtClean="0"/>
              <a:t>göster </a:t>
            </a:r>
            <a:r>
              <a:rPr lang="tr-TR" dirty="0" smtClean="0"/>
              <a:t>seçeneği ile tüm kayıtları görebiliriz.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8841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Z-sırası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Görsellerin öne-arkaya gitmesini sağlayabiliriz.</a:t>
            </a:r>
            <a:endParaRPr lang="tr-TR" dirty="0"/>
          </a:p>
          <a:p>
            <a:r>
              <a:rPr lang="tr-TR" dirty="0" smtClean="0"/>
              <a:t>Böylelikle farklı görselleri bir bütün halinde gösterebiliriz.</a:t>
            </a:r>
          </a:p>
        </p:txBody>
      </p:sp>
    </p:spTree>
    <p:extLst>
      <p:ext uri="{BB962C8B-B14F-4D97-AF65-F5344CB8AC3E}">
        <p14:creationId xmlns:p14="http://schemas.microsoft.com/office/powerpoint/2010/main" val="2819344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Görsel hiyerarşiler ve </a:t>
            </a:r>
            <a:r>
              <a:rPr lang="tr-TR" dirty="0" err="1" smtClean="0"/>
              <a:t>drill-down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Birbirine alt üst olarak bağlı verileri Matris görseli ya da grafiklerle kademeli olarak gösterebiliriz.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833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Yayımlama ve </a:t>
            </a:r>
            <a:r>
              <a:rPr lang="tr-TR" dirty="0" smtClean="0"/>
              <a:t>Paylaşma</a:t>
            </a:r>
            <a:endParaRPr lang="tr-TR" dirty="0"/>
          </a:p>
        </p:txBody>
      </p:sp>
      <p:sp>
        <p:nvSpPr>
          <p:cNvPr id="4" name="İçerik Yer Tutucusu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/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/>
              <a:t>BI </a:t>
            </a:r>
            <a:r>
              <a:rPr lang="tr-TR" dirty="0" err="1"/>
              <a:t>Service’e</a:t>
            </a:r>
            <a:r>
              <a:rPr lang="tr-TR" dirty="0"/>
              <a:t> Giriş</a:t>
            </a:r>
          </a:p>
          <a:p>
            <a:pPr marL="285750" lvl="0" indent="-285750"/>
            <a:r>
              <a:rPr lang="tr-TR" dirty="0" err="1"/>
              <a:t>Power</a:t>
            </a:r>
            <a:r>
              <a:rPr lang="tr-TR" dirty="0"/>
              <a:t> BI Desktop raporlarını yayınlama</a:t>
            </a:r>
          </a:p>
          <a:p>
            <a:pPr marL="285750" lvl="0" indent="-285750"/>
            <a:r>
              <a:rPr lang="tr-TR" dirty="0"/>
              <a:t>İçerik Paketleri, Güvenlik ve Gruplara Giriş</a:t>
            </a:r>
          </a:p>
          <a:p>
            <a:pPr marL="285750" lvl="0" indent="-285750"/>
            <a:r>
              <a:rPr lang="tr-TR" dirty="0" err="1"/>
              <a:t>Dashboard’ları</a:t>
            </a:r>
            <a:r>
              <a:rPr lang="tr-TR" dirty="0"/>
              <a:t> ve raporları yazdırma ve </a:t>
            </a:r>
            <a:r>
              <a:rPr lang="tr-TR" dirty="0" err="1"/>
              <a:t>export</a:t>
            </a:r>
            <a:r>
              <a:rPr lang="tr-TR" dirty="0"/>
              <a:t> etme</a:t>
            </a:r>
          </a:p>
          <a:p>
            <a:pPr marL="285750" lvl="0" indent="-285750"/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BI’deki</a:t>
            </a:r>
            <a:r>
              <a:rPr lang="tr-TR" dirty="0"/>
              <a:t> Hızlı Kavrayışlar</a:t>
            </a:r>
          </a:p>
          <a:p>
            <a:pPr marL="285750" lvl="0" indent="-285750"/>
            <a:r>
              <a:rPr lang="tr-TR" dirty="0"/>
              <a:t>Bir Dashboard Yaratma ve Yapılandırma</a:t>
            </a:r>
          </a:p>
          <a:p>
            <a:pPr marL="285750" lvl="0" indent="-285750"/>
            <a:r>
              <a:rPr lang="tr-TR" dirty="0"/>
              <a:t>Kurumunuzla </a:t>
            </a:r>
            <a:r>
              <a:rPr lang="tr-TR" dirty="0" err="1"/>
              <a:t>Dashboardlar’ı</a:t>
            </a:r>
            <a:r>
              <a:rPr lang="tr-TR" dirty="0"/>
              <a:t> Paylaşma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5597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661"/>
          </a:xfrm>
        </p:spPr>
        <p:txBody>
          <a:bodyPr>
            <a:normAutofit/>
          </a:bodyPr>
          <a:lstStyle/>
          <a:p>
            <a:pPr marL="285750" lvl="0" indent="-285750"/>
            <a:r>
              <a:rPr lang="tr-TR" dirty="0" err="1"/>
              <a:t>Power</a:t>
            </a:r>
            <a:r>
              <a:rPr lang="tr-TR" dirty="0"/>
              <a:t> BI </a:t>
            </a:r>
            <a:r>
              <a:rPr lang="tr-TR" dirty="0" err="1"/>
              <a:t>Service’e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Panolar oluşturabilme, </a:t>
            </a:r>
          </a:p>
          <a:p>
            <a:r>
              <a:rPr lang="tr-TR" dirty="0"/>
              <a:t>D</a:t>
            </a:r>
            <a:r>
              <a:rPr lang="tr-TR" dirty="0" smtClean="0"/>
              <a:t>oğal dil sorgulaması ile veri filtreleyebilme,</a:t>
            </a:r>
          </a:p>
          <a:p>
            <a:r>
              <a:rPr lang="tr-TR" dirty="0" smtClean="0"/>
              <a:t>Verileri yenileme</a:t>
            </a:r>
            <a:r>
              <a:rPr lang="tr-TR" dirty="0"/>
              <a:t> </a:t>
            </a:r>
            <a:r>
              <a:rPr lang="tr-TR" dirty="0" smtClean="0"/>
              <a:t>zamanlaması yapabilme,</a:t>
            </a:r>
          </a:p>
          <a:p>
            <a:r>
              <a:rPr lang="tr-TR" dirty="0" smtClean="0"/>
              <a:t>Raporları ve panoları paylaşabilme,</a:t>
            </a:r>
          </a:p>
          <a:p>
            <a:r>
              <a:rPr lang="tr-TR" dirty="0" smtClean="0"/>
              <a:t>Verileriniz için hızlı öngörüler oluşturabilme işlemlerini yapabilirsiniz.</a:t>
            </a:r>
          </a:p>
          <a:p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790179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lvl="0" indent="-285750"/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/>
              <a:t>BI Desktop raporlarını </a:t>
            </a:r>
            <a:r>
              <a:rPr lang="tr-TR" dirty="0" smtClean="0"/>
              <a:t>yayınlama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PowerBI</a:t>
            </a:r>
            <a:r>
              <a:rPr lang="tr-TR" dirty="0" smtClean="0"/>
              <a:t> Service | </a:t>
            </a:r>
            <a:r>
              <a:rPr lang="tr-TR" dirty="0" err="1" smtClean="0"/>
              <a:t>PowerBI</a:t>
            </a:r>
            <a:r>
              <a:rPr lang="tr-TR" dirty="0" smtClean="0"/>
              <a:t> Report Server</a:t>
            </a:r>
            <a:endParaRPr lang="tr-TR" dirty="0"/>
          </a:p>
          <a:p>
            <a:r>
              <a:rPr lang="tr-TR" dirty="0" err="1" smtClean="0"/>
              <a:t>Publish</a:t>
            </a:r>
            <a:r>
              <a:rPr lang="tr-TR" dirty="0" smtClean="0"/>
              <a:t> | </a:t>
            </a:r>
            <a:r>
              <a:rPr lang="tr-TR" dirty="0" err="1" smtClean="0"/>
              <a:t>Save</a:t>
            </a:r>
            <a:r>
              <a:rPr lang="tr-TR" dirty="0" smtClean="0"/>
              <a:t> As </a:t>
            </a:r>
            <a:r>
              <a:rPr lang="tr-TR" dirty="0" err="1" smtClean="0"/>
              <a:t>to</a:t>
            </a:r>
            <a:r>
              <a:rPr lang="tr-TR" dirty="0" smtClean="0"/>
              <a:t> Report Server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123485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kviz.files.wordpress.com/2019/01/image-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75" y="177838"/>
            <a:ext cx="9447371" cy="56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PowerBI</a:t>
            </a:r>
            <a:r>
              <a:rPr lang="tr-TR" dirty="0" smtClean="0"/>
              <a:t> Mimarisi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5502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Dashboard’ları</a:t>
            </a:r>
            <a:r>
              <a:rPr lang="tr-TR" dirty="0"/>
              <a:t> ve raporları yazdırma ve </a:t>
            </a:r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smtClean="0"/>
              <a:t>etme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Panoları ve Raporları yazdırabilirsiniz</a:t>
            </a:r>
          </a:p>
          <a:p>
            <a:r>
              <a:rPr lang="tr-TR" dirty="0" smtClean="0"/>
              <a:t>Tüm görsellerdeki verileri dışarı aktarabilirsiniz.</a:t>
            </a:r>
          </a:p>
          <a:p>
            <a:r>
              <a:rPr lang="tr-TR" dirty="0" err="1" smtClean="0"/>
              <a:t>Csv</a:t>
            </a:r>
            <a:r>
              <a:rPr lang="tr-TR" dirty="0" smtClean="0"/>
              <a:t> formatını görüntülemek için </a:t>
            </a:r>
            <a:r>
              <a:rPr lang="tr-TR" dirty="0"/>
              <a:t>-</a:t>
            </a:r>
            <a:r>
              <a:rPr lang="tr-TR" dirty="0" smtClean="0"/>
              <a:t>Bölge Dil Ayarı- yapmak gerekir.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9081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BI’deki</a:t>
            </a:r>
            <a:r>
              <a:rPr lang="tr-TR" dirty="0"/>
              <a:t> Hızlı </a:t>
            </a:r>
            <a:r>
              <a:rPr lang="tr-TR" dirty="0" smtClean="0"/>
              <a:t>Öngörüler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PowerBI</a:t>
            </a:r>
            <a:r>
              <a:rPr lang="tr-TR" dirty="0" smtClean="0"/>
              <a:t> </a:t>
            </a:r>
            <a:r>
              <a:rPr lang="tr-TR" dirty="0"/>
              <a:t>S</a:t>
            </a:r>
            <a:r>
              <a:rPr lang="tr-TR" dirty="0" smtClean="0"/>
              <a:t>ervis sizin için, elinizdeki veriler ile olası rapor görsellerini kendisi hazırlayabilir.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8798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Bir Dashboard Yaratma ve </a:t>
            </a:r>
            <a:r>
              <a:rPr lang="tr-TR" dirty="0" smtClean="0"/>
              <a:t>Yapılandırma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Oluşturduğunuz farklı görsellerinden bir pano oluşturarak Dashboard hazırlayabilirsiniz.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7759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PowerBI</a:t>
            </a:r>
            <a:r>
              <a:rPr lang="tr-TR" dirty="0" smtClean="0"/>
              <a:t> Mobil Uygulama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Power</a:t>
            </a:r>
            <a:r>
              <a:rPr lang="tr-TR" dirty="0"/>
              <a:t> BI mobil uygulamalarını kullanarak raporları ve panoları görüntüleyip bunlarla etkileşime geçebilirsiniz</a:t>
            </a:r>
            <a:br>
              <a:rPr lang="tr-TR" dirty="0"/>
            </a:br>
            <a:r>
              <a:rPr lang="tr-TR" dirty="0">
                <a:hlinkClick r:id="rId3"/>
              </a:rPr>
              <a:t>https://play.google.com/store/apps/details?id=com.microsoft.powerbim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7068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PowerBI</a:t>
            </a:r>
            <a:r>
              <a:rPr lang="tr-TR" dirty="0" smtClean="0"/>
              <a:t> Report Server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Neden Rapor Sunucusu</a:t>
            </a:r>
          </a:p>
          <a:p>
            <a:r>
              <a:rPr lang="tr-TR" dirty="0"/>
              <a:t>Gereksinimler</a:t>
            </a:r>
          </a:p>
          <a:p>
            <a:r>
              <a:rPr lang="tr-TR" dirty="0"/>
              <a:t>Kurulum</a:t>
            </a:r>
          </a:p>
          <a:p>
            <a:r>
              <a:rPr lang="tr-TR" dirty="0"/>
              <a:t>Rapor Yayınlama</a:t>
            </a:r>
          </a:p>
          <a:p>
            <a:r>
              <a:rPr lang="tr-TR" dirty="0"/>
              <a:t>Güncelleştirme</a:t>
            </a:r>
          </a:p>
          <a:p>
            <a:r>
              <a:rPr lang="tr-TR" dirty="0"/>
              <a:t>Yetkilendirme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2504162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Neden Rapor </a:t>
            </a:r>
            <a:r>
              <a:rPr lang="tr-TR" dirty="0" smtClean="0"/>
              <a:t>Sunucusu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Güvenlik: Veriler kurum içinde kalır.</a:t>
            </a:r>
          </a:p>
          <a:p>
            <a:r>
              <a:rPr lang="tr-TR" dirty="0" smtClean="0"/>
              <a:t>Hız: İnternet hızı bağımlılığı yoktur.</a:t>
            </a:r>
          </a:p>
          <a:p>
            <a:r>
              <a:rPr lang="tr-TR" dirty="0" smtClean="0"/>
              <a:t>Paylaşım: Domain kullanıcıları ile rapor paylaşımı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9411639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Gereksinimler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Sunucu gereksinimleri</a:t>
            </a:r>
          </a:p>
          <a:p>
            <a:r>
              <a:rPr lang="tr-TR" dirty="0" smtClean="0"/>
              <a:t>8 </a:t>
            </a:r>
            <a:r>
              <a:rPr lang="tr-TR" dirty="0" err="1" smtClean="0"/>
              <a:t>Gb</a:t>
            </a:r>
            <a:r>
              <a:rPr lang="tr-TR" dirty="0" smtClean="0"/>
              <a:t> Bellek</a:t>
            </a:r>
          </a:p>
          <a:p>
            <a:r>
              <a:rPr lang="tr-TR" dirty="0" smtClean="0"/>
              <a:t>50 GB Disk</a:t>
            </a:r>
          </a:p>
          <a:p>
            <a:r>
              <a:rPr lang="tr-TR" dirty="0" smtClean="0"/>
              <a:t>2.0 GHz CPU</a:t>
            </a:r>
          </a:p>
          <a:p>
            <a:r>
              <a:rPr lang="tr-TR" dirty="0" smtClean="0"/>
              <a:t>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40831177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Kurulum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PowerBI</a:t>
            </a:r>
            <a:r>
              <a:rPr lang="tr-TR" dirty="0" smtClean="0"/>
              <a:t> Report Server</a:t>
            </a:r>
          </a:p>
          <a:p>
            <a:r>
              <a:rPr lang="tr-TR" dirty="0" err="1" smtClean="0"/>
              <a:t>PowerBI</a:t>
            </a:r>
            <a:r>
              <a:rPr lang="tr-TR" dirty="0" smtClean="0"/>
              <a:t> Desktop 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2951187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Rapor Yayınlama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Desktop uygulamasında hazırlanır</a:t>
            </a:r>
          </a:p>
          <a:p>
            <a:r>
              <a:rPr lang="tr-TR" dirty="0" smtClean="0"/>
              <a:t>Rapor sunucusuna yüklenir.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6774485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Güncelleştirme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Zamanlanmış yenileme eklenebilir.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52921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Alma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/>
              <a:t>Power</a:t>
            </a:r>
            <a:r>
              <a:rPr lang="tr-TR" dirty="0"/>
              <a:t> BI Desktop Genel Bakış</a:t>
            </a:r>
          </a:p>
          <a:p>
            <a:pPr lvl="0"/>
            <a:r>
              <a:rPr lang="tr-TR" dirty="0" err="1"/>
              <a:t>Power</a:t>
            </a:r>
            <a:r>
              <a:rPr lang="tr-TR" dirty="0"/>
              <a:t> BI Desktop Başlangıç</a:t>
            </a:r>
          </a:p>
          <a:p>
            <a:pPr lvl="0"/>
            <a:r>
              <a:rPr lang="tr-TR" dirty="0" err="1"/>
              <a:t>Power</a:t>
            </a:r>
            <a:r>
              <a:rPr lang="tr-TR" dirty="0"/>
              <a:t> BI </a:t>
            </a:r>
            <a:r>
              <a:rPr lang="tr-TR" dirty="0" err="1"/>
              <a:t>Desktop’taki</a:t>
            </a:r>
            <a:r>
              <a:rPr lang="tr-TR" dirty="0"/>
              <a:t> Veri Kaynaklarına Bağlanma</a:t>
            </a:r>
          </a:p>
          <a:p>
            <a:pPr lvl="0"/>
            <a:r>
              <a:rPr lang="tr-TR" dirty="0"/>
              <a:t>Query Editor ile Verilerinizi Temizleme ve Dönüştürme</a:t>
            </a:r>
          </a:p>
          <a:p>
            <a:pPr lvl="0"/>
            <a:r>
              <a:rPr lang="tr-TR" dirty="0"/>
              <a:t>Daha Gelişmiş Veri Kaynakları ve Dönüşüm</a:t>
            </a:r>
          </a:p>
          <a:p>
            <a:pPr lvl="0"/>
            <a:r>
              <a:rPr lang="tr-TR" dirty="0"/>
              <a:t>Düzensiz Olarak Formatlanmış Verileri Temizleme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5094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Yetkilendirme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Domain kullanıcıları</a:t>
            </a:r>
          </a:p>
          <a:p>
            <a:r>
              <a:rPr lang="tr-TR" dirty="0" smtClean="0"/>
              <a:t>Klasör ve rapor bazlı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4645089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tr-TR" dirty="0" smtClean="0"/>
              <a:t>Hatırlatmalar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tr-TR" dirty="0" smtClean="0"/>
              <a:t>Türkiye Harita</a:t>
            </a:r>
          </a:p>
          <a:p>
            <a:r>
              <a:rPr lang="tr-TR" dirty="0" smtClean="0"/>
              <a:t>Tablolar arası ilişki</a:t>
            </a:r>
          </a:p>
          <a:p>
            <a:r>
              <a:rPr lang="tr-TR" dirty="0" err="1" smtClean="0"/>
              <a:t>Sort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endParaRPr lang="tr-TR" dirty="0"/>
          </a:p>
          <a:p>
            <a:r>
              <a:rPr lang="tr-TR" dirty="0"/>
              <a:t>New </a:t>
            </a:r>
            <a:r>
              <a:rPr lang="tr-TR" dirty="0" err="1"/>
              <a:t>Column</a:t>
            </a:r>
            <a:endParaRPr lang="tr-TR" dirty="0"/>
          </a:p>
          <a:p>
            <a:r>
              <a:rPr lang="tr-TR" dirty="0"/>
              <a:t>New </a:t>
            </a:r>
            <a:r>
              <a:rPr lang="tr-TR" dirty="0" err="1" smtClean="0"/>
              <a:t>measure</a:t>
            </a:r>
            <a:r>
              <a:rPr lang="tr-TR" dirty="0" smtClean="0"/>
              <a:t> - 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 smtClean="0"/>
              <a:t>measure</a:t>
            </a:r>
            <a:endParaRPr lang="tr-TR" dirty="0"/>
          </a:p>
          <a:p>
            <a:r>
              <a:rPr lang="tr-TR" dirty="0" err="1" smtClean="0"/>
              <a:t>Merge</a:t>
            </a:r>
            <a:r>
              <a:rPr lang="tr-TR" dirty="0" smtClean="0"/>
              <a:t> </a:t>
            </a:r>
            <a:r>
              <a:rPr lang="tr-TR" dirty="0" err="1" smtClean="0"/>
              <a:t>queries</a:t>
            </a:r>
            <a:endParaRPr lang="tr-TR" dirty="0" smtClean="0"/>
          </a:p>
          <a:p>
            <a:r>
              <a:rPr lang="tr-TR" dirty="0" err="1" smtClean="0"/>
              <a:t>Append</a:t>
            </a:r>
            <a:r>
              <a:rPr lang="tr-TR" dirty="0" smtClean="0"/>
              <a:t> </a:t>
            </a:r>
            <a:r>
              <a:rPr lang="tr-TR" dirty="0" err="1" smtClean="0"/>
              <a:t>queries</a:t>
            </a:r>
            <a:endParaRPr lang="tr-TR" dirty="0" smtClean="0"/>
          </a:p>
          <a:p>
            <a:r>
              <a:rPr lang="tr-TR" dirty="0" err="1" smtClean="0"/>
              <a:t>Bookmarks</a:t>
            </a:r>
            <a:endParaRPr lang="tr-TR" dirty="0"/>
          </a:p>
          <a:p>
            <a:r>
              <a:rPr lang="tr-TR" dirty="0" err="1" smtClean="0"/>
              <a:t>Sync</a:t>
            </a:r>
            <a:r>
              <a:rPr lang="tr-TR" dirty="0" smtClean="0"/>
              <a:t> </a:t>
            </a:r>
            <a:r>
              <a:rPr lang="tr-TR" dirty="0" err="1" smtClean="0"/>
              <a:t>Slicer</a:t>
            </a:r>
            <a:endParaRPr lang="tr-TR" dirty="0" smtClean="0"/>
          </a:p>
          <a:p>
            <a:r>
              <a:rPr lang="tr-TR" dirty="0" err="1" smtClean="0"/>
              <a:t>Custom</a:t>
            </a:r>
            <a:r>
              <a:rPr lang="tr-TR" dirty="0" smtClean="0"/>
              <a:t> </a:t>
            </a:r>
            <a:r>
              <a:rPr lang="tr-TR" dirty="0" err="1" smtClean="0"/>
              <a:t>visual</a:t>
            </a:r>
            <a:endParaRPr lang="tr-TR" dirty="0" smtClean="0"/>
          </a:p>
          <a:p>
            <a:r>
              <a:rPr lang="tr-TR" dirty="0" smtClean="0"/>
              <a:t>Örnek olarak </a:t>
            </a:r>
            <a:r>
              <a:rPr lang="tr-TR" dirty="0" err="1" smtClean="0"/>
              <a:t>SqlServer-Adventureworks</a:t>
            </a:r>
            <a:r>
              <a:rPr lang="tr-TR" dirty="0" smtClean="0"/>
              <a:t> </a:t>
            </a:r>
            <a:r>
              <a:rPr lang="tr-TR" dirty="0" err="1" smtClean="0"/>
              <a:t>veritabanına</a:t>
            </a:r>
            <a:r>
              <a:rPr lang="tr-TR" dirty="0" smtClean="0"/>
              <a:t> bağlanmak(</a:t>
            </a:r>
            <a:r>
              <a:rPr lang="tr-TR" dirty="0" err="1" smtClean="0"/>
              <a:t>Query,import,direct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/>
              <a:t>Formating</a:t>
            </a:r>
            <a:endParaRPr lang="tr-TR" dirty="0"/>
          </a:p>
          <a:p>
            <a:r>
              <a:rPr lang="tr-TR" dirty="0" err="1"/>
              <a:t>Driltought</a:t>
            </a:r>
            <a:endParaRPr lang="tr-TR" dirty="0"/>
          </a:p>
          <a:p>
            <a:r>
              <a:rPr lang="tr-TR" dirty="0"/>
              <a:t>Renk </a:t>
            </a:r>
            <a:r>
              <a:rPr lang="tr-TR" dirty="0" err="1"/>
              <a:t>scalası</a:t>
            </a:r>
            <a:r>
              <a:rPr lang="tr-TR" dirty="0"/>
              <a:t> -&gt; </a:t>
            </a:r>
            <a:r>
              <a:rPr lang="tr-TR" dirty="0" err="1"/>
              <a:t>Conditional</a:t>
            </a:r>
            <a:r>
              <a:rPr lang="tr-TR" dirty="0"/>
              <a:t> </a:t>
            </a:r>
            <a:r>
              <a:rPr lang="tr-TR" dirty="0" err="1"/>
              <a:t>Formating</a:t>
            </a:r>
            <a:endParaRPr lang="tr-TR" dirty="0"/>
          </a:p>
          <a:p>
            <a:r>
              <a:rPr lang="tr-TR" dirty="0" err="1"/>
              <a:t>Rank</a:t>
            </a:r>
            <a:r>
              <a:rPr lang="tr-TR" dirty="0"/>
              <a:t> 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measure</a:t>
            </a:r>
            <a:endParaRPr lang="tr-TR" dirty="0"/>
          </a:p>
          <a:p>
            <a:r>
              <a:rPr lang="tr-TR" dirty="0"/>
              <a:t>Roller</a:t>
            </a:r>
          </a:p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smtClean="0"/>
              <a:t>Sekmesi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4821401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6587" cy="686104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3" y="374221"/>
            <a:ext cx="4899143" cy="117321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15" y="1610939"/>
            <a:ext cx="2992018" cy="1959887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224135" y="6116319"/>
            <a:ext cx="346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4259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Metin SEVİNDİK</a:t>
            </a:r>
            <a:endParaRPr lang="tr-TR" sz="2800" b="1" dirty="0">
              <a:solidFill>
                <a:srgbClr val="4259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53" y="345363"/>
            <a:ext cx="4126157" cy="120179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943047" y="3871171"/>
            <a:ext cx="413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400" b="1" dirty="0" smtClean="0">
                <a:solidFill>
                  <a:schemeClr val="bg2">
                    <a:lumMod val="25000"/>
                  </a:schemeClr>
                </a:solidFill>
              </a:rPr>
              <a:t>TEŞEKKÜRLER</a:t>
            </a:r>
            <a:endParaRPr lang="tr-TR" sz="5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87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smtClean="0"/>
              <a:t>BI Genel Bakış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4226040"/>
          </a:xfrm>
        </p:spPr>
        <p:txBody>
          <a:bodyPr>
            <a:normAutofit/>
          </a:bodyPr>
          <a:lstStyle/>
          <a:p>
            <a:r>
              <a:rPr lang="tr-TR" dirty="0" err="1" smtClean="0"/>
              <a:t>PowerBI</a:t>
            </a:r>
            <a:r>
              <a:rPr lang="tr-TR" dirty="0" smtClean="0"/>
              <a:t> masaüstü geliştirme ortamı </a:t>
            </a:r>
            <a:br>
              <a:rPr lang="tr-TR" dirty="0" smtClean="0"/>
            </a:br>
            <a:r>
              <a:rPr lang="tr-TR" dirty="0" smtClean="0"/>
              <a:t>(Desktop , Report Server Desktop)</a:t>
            </a:r>
          </a:p>
          <a:p>
            <a:r>
              <a:rPr lang="tr-TR" dirty="0" smtClean="0"/>
              <a:t>Kurulum (</a:t>
            </a:r>
            <a:r>
              <a:rPr lang="tr-TR" dirty="0">
                <a:hlinkClick r:id="rId3"/>
              </a:rPr>
              <a:t>https://powerbi.microsoft.com/tr-tr/desktop</a:t>
            </a:r>
            <a:r>
              <a:rPr lang="tr-TR" dirty="0" smtClean="0">
                <a:hlinkClick r:id="rId3"/>
              </a:rPr>
              <a:t>/</a:t>
            </a:r>
            <a:r>
              <a:rPr lang="tr-TR" dirty="0" smtClean="0"/>
              <a:t>)</a:t>
            </a:r>
          </a:p>
          <a:p>
            <a:r>
              <a:rPr lang="tr-TR" b="1" dirty="0" err="1"/>
              <a:t>Power</a:t>
            </a:r>
            <a:r>
              <a:rPr lang="tr-TR" b="1" dirty="0"/>
              <a:t> BI </a:t>
            </a:r>
            <a:r>
              <a:rPr lang="tr-TR" b="1" dirty="0" err="1" smtClean="0"/>
              <a:t>Desktop</a:t>
            </a:r>
            <a:r>
              <a:rPr lang="tr-TR" dirty="0" err="1" smtClean="0"/>
              <a:t>’ı</a:t>
            </a:r>
            <a:r>
              <a:rPr lang="tr-TR" dirty="0" smtClean="0"/>
              <a:t> tanıyalım</a:t>
            </a:r>
          </a:p>
          <a:p>
            <a:r>
              <a:rPr lang="tr-TR" dirty="0" smtClean="0"/>
              <a:t>SSIS - ETL işlemlerini yapar</a:t>
            </a:r>
          </a:p>
        </p:txBody>
      </p:sp>
    </p:spTree>
    <p:extLst>
      <p:ext uri="{BB962C8B-B14F-4D97-AF65-F5344CB8AC3E}">
        <p14:creationId xmlns:p14="http://schemas.microsoft.com/office/powerpoint/2010/main" val="2812108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 BI diÄer verilerle nasÄ±l Ã§alÄ±ÅÄ±r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74" y="2734324"/>
            <a:ext cx="9011584" cy="264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Kaynaklarına Bağlanma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kaynak çeşitleri : MS SQL, </a:t>
            </a:r>
            <a:r>
              <a:rPr lang="tr-TR" dirty="0" err="1" smtClean="0"/>
              <a:t>MySQL</a:t>
            </a:r>
            <a:r>
              <a:rPr lang="tr-TR" dirty="0" smtClean="0"/>
              <a:t>, ORACLE, </a:t>
            </a:r>
            <a:r>
              <a:rPr lang="tr-TR" dirty="0" err="1" smtClean="0"/>
              <a:t>Api</a:t>
            </a:r>
            <a:r>
              <a:rPr lang="tr-TR" dirty="0" smtClean="0"/>
              <a:t>, </a:t>
            </a:r>
            <a:r>
              <a:rPr lang="tr-TR" dirty="0" err="1" smtClean="0"/>
              <a:t>SaaS</a:t>
            </a:r>
            <a:endParaRPr lang="tr-TR" dirty="0" smtClean="0"/>
          </a:p>
          <a:p>
            <a:r>
              <a:rPr lang="tr-TR" dirty="0" smtClean="0"/>
              <a:t>Yerel </a:t>
            </a:r>
            <a:r>
              <a:rPr lang="tr-TR" dirty="0" err="1" smtClean="0"/>
              <a:t>veritabanları</a:t>
            </a:r>
            <a:endParaRPr lang="tr-TR" dirty="0" smtClean="0"/>
          </a:p>
          <a:p>
            <a:r>
              <a:rPr lang="tr-TR" dirty="0" smtClean="0"/>
              <a:t>Sunucu verileri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2411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Query Editor ile Verilerinizi Temizleme ve </a:t>
            </a:r>
            <a:r>
              <a:rPr lang="tr-TR" dirty="0" smtClean="0"/>
              <a:t>Dönüştürme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Kaynaktan gelen veriyi filtreleme</a:t>
            </a:r>
          </a:p>
          <a:p>
            <a:r>
              <a:rPr lang="tr-TR" dirty="0" smtClean="0"/>
              <a:t>Gereksiz alanlardan kurtulma</a:t>
            </a:r>
          </a:p>
          <a:p>
            <a:r>
              <a:rPr lang="tr-TR" dirty="0" smtClean="0"/>
              <a:t>Anlamsız verileri temizleme ( Satır, Sütunları temizle)</a:t>
            </a:r>
          </a:p>
          <a:p>
            <a:r>
              <a:rPr lang="tr-TR" dirty="0"/>
              <a:t>Sorgulamalar</a:t>
            </a:r>
          </a:p>
          <a:p>
            <a:pPr marL="457200" lvl="1" indent="0">
              <a:buNone/>
            </a:pPr>
            <a:r>
              <a:rPr lang="tr-TR" dirty="0"/>
              <a:t>M Sorgu Dili:</a:t>
            </a:r>
          </a:p>
          <a:p>
            <a:pPr marL="914400" lvl="2" indent="0">
              <a:buNone/>
            </a:pPr>
            <a:r>
              <a:rPr lang="tr-TR" dirty="0" err="1"/>
              <a:t>Power</a:t>
            </a:r>
            <a:r>
              <a:rPr lang="tr-TR" dirty="0"/>
              <a:t> Query Editor de kullanılır</a:t>
            </a:r>
          </a:p>
          <a:p>
            <a:pPr marL="914400" lvl="2" indent="0">
              <a:buNone/>
            </a:pPr>
            <a:r>
              <a:rPr lang="tr-TR" dirty="0"/>
              <a:t>Menü seçeneklerini </a:t>
            </a:r>
            <a:r>
              <a:rPr lang="tr-TR" dirty="0" smtClean="0"/>
              <a:t>kullanarak </a:t>
            </a:r>
            <a:r>
              <a:rPr lang="tr-TR" dirty="0"/>
              <a:t>veya sorguyu doğrudan düzenle</a:t>
            </a:r>
          </a:p>
          <a:p>
            <a:pPr marL="457200" lvl="1" indent="0">
              <a:buNone/>
            </a:pPr>
            <a:r>
              <a:rPr lang="tr-TR" dirty="0"/>
              <a:t>DAX:</a:t>
            </a:r>
          </a:p>
          <a:p>
            <a:pPr marL="914400" lvl="2" indent="0">
              <a:buNone/>
            </a:pPr>
            <a:r>
              <a:rPr lang="tr-TR" dirty="0" err="1"/>
              <a:t>Power</a:t>
            </a:r>
            <a:r>
              <a:rPr lang="tr-TR" dirty="0"/>
              <a:t> BI </a:t>
            </a:r>
            <a:r>
              <a:rPr lang="tr-TR" dirty="0" err="1"/>
              <a:t>Desktop'ta</a:t>
            </a:r>
            <a:r>
              <a:rPr lang="tr-TR" dirty="0"/>
              <a:t> kullanın</a:t>
            </a:r>
          </a:p>
          <a:p>
            <a:pPr marL="914400" lvl="2" indent="0">
              <a:buNone/>
            </a:pPr>
            <a:r>
              <a:rPr lang="tr-TR" dirty="0"/>
              <a:t>MDX ve Excel formüllerinden türetilmiştir</a:t>
            </a:r>
          </a:p>
          <a:p>
            <a:pPr marL="914400" lvl="2" indent="0">
              <a:buNone/>
            </a:pPr>
            <a:r>
              <a:rPr lang="tr-TR" dirty="0"/>
              <a:t>Kullanımı basit fakat çok güçlü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94462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Daha Gelişmiş Veri Kaynakları ve </a:t>
            </a:r>
            <a:r>
              <a:rPr lang="tr-TR" dirty="0" smtClean="0"/>
              <a:t>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Farklı veri kaynaklarından veriler çekme</a:t>
            </a:r>
          </a:p>
          <a:p>
            <a:r>
              <a:rPr lang="tr-TR" dirty="0" smtClean="0"/>
              <a:t>Sorguları ilişkilendirme (</a:t>
            </a:r>
            <a:r>
              <a:rPr lang="tr-TR" dirty="0" err="1" smtClean="0"/>
              <a:t>Merge</a:t>
            </a:r>
            <a:r>
              <a:rPr lang="tr-TR" dirty="0" smtClean="0"/>
              <a:t>)</a:t>
            </a:r>
          </a:p>
          <a:p>
            <a:r>
              <a:rPr lang="tr-TR" dirty="0"/>
              <a:t>Sorguları</a:t>
            </a:r>
            <a:r>
              <a:rPr lang="tr-TR" dirty="0" smtClean="0"/>
              <a:t> birleştirme (</a:t>
            </a:r>
            <a:r>
              <a:rPr lang="tr-TR" dirty="0" err="1" smtClean="0"/>
              <a:t>Append</a:t>
            </a:r>
            <a:r>
              <a:rPr lang="tr-TR" dirty="0" smtClean="0"/>
              <a:t>)</a:t>
            </a:r>
          </a:p>
          <a:p>
            <a:r>
              <a:rPr lang="tr-TR" dirty="0" smtClean="0"/>
              <a:t>Yeni alanlar ekleme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459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51162</TotalTime>
  <Words>1632</Words>
  <Application>Microsoft Office PowerPoint</Application>
  <PresentationFormat>Geniş ekran</PresentationFormat>
  <Paragraphs>385</Paragraphs>
  <Slides>52</Slides>
  <Notes>34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Teması</vt:lpstr>
      <vt:lpstr>PowerPoint Sunusu</vt:lpstr>
      <vt:lpstr>Hoş Geldiniz</vt:lpstr>
      <vt:lpstr>Konular</vt:lpstr>
      <vt:lpstr>PowerBI Mimarisi</vt:lpstr>
      <vt:lpstr>Veri Alma</vt:lpstr>
      <vt:lpstr>Power BI Genel Bakış</vt:lpstr>
      <vt:lpstr>Veri Kaynaklarına Bağlanma</vt:lpstr>
      <vt:lpstr>Query Editor ile Verilerinizi Temizleme ve Dönüştürme</vt:lpstr>
      <vt:lpstr>Daha Gelişmiş Veri Kaynakları ve Dönüşüm</vt:lpstr>
      <vt:lpstr>Düzensiz biçimlendirilmiş verileri temizleme</vt:lpstr>
      <vt:lpstr>Modelleme</vt:lpstr>
      <vt:lpstr>Verilerinizi Modellemeye Giriş</vt:lpstr>
      <vt:lpstr>Veri İlişkilerinizin Nasıl Yönetileceği</vt:lpstr>
      <vt:lpstr>Hesaplanmış sütun oluşturma</vt:lpstr>
      <vt:lpstr>Veri Modellerini Eniyileme</vt:lpstr>
      <vt:lpstr>Hesaplanmış ölçü oluşturma (Measure)</vt:lpstr>
      <vt:lpstr>Hesaplanmış Tablo Oluşturma</vt:lpstr>
      <vt:lpstr>Zamana Dayalı Verileri Keşfetme</vt:lpstr>
      <vt:lpstr>Satır bazlı yetkilendirme (Row Level Security)</vt:lpstr>
      <vt:lpstr>Görselleştirmeler</vt:lpstr>
      <vt:lpstr>Power BI’deki Görsellere Giriş</vt:lpstr>
      <vt:lpstr>Basit Görselleştirmeler Yaratma ve Özelleştirme</vt:lpstr>
      <vt:lpstr>Karma Grafikler</vt:lpstr>
      <vt:lpstr>Dilimleyiciler</vt:lpstr>
      <vt:lpstr>Harita görselleştirmeleri</vt:lpstr>
      <vt:lpstr>Matrisler ve tablolar</vt:lpstr>
      <vt:lpstr>Şelale ve huni çizelgeleri</vt:lpstr>
      <vt:lpstr>Gauges ve tek sayı kartlar</vt:lpstr>
      <vt:lpstr>Çizelgeler ve görsellerdeki renkleri değiştirme</vt:lpstr>
      <vt:lpstr>Şekiller, metin kutuları ve resimler</vt:lpstr>
      <vt:lpstr>Sayfa Düzeni ve Formatı</vt:lpstr>
      <vt:lpstr>Görseller arası etkileşimleri ayarlama</vt:lpstr>
      <vt:lpstr>Bir Rapor Sayfasını Kopyalama (Yineleme)</vt:lpstr>
      <vt:lpstr>Verisiz Kategoriler Gösterme</vt:lpstr>
      <vt:lpstr>Z-sırası</vt:lpstr>
      <vt:lpstr>Görsel hiyerarşiler ve drill-down</vt:lpstr>
      <vt:lpstr>Yayımlama ve Paylaşma</vt:lpstr>
      <vt:lpstr>Power BI Service’e Giriş</vt:lpstr>
      <vt:lpstr>Power BI Desktop raporlarını yayınlama</vt:lpstr>
      <vt:lpstr>Dashboard’ları ve raporları yazdırma ve export etme</vt:lpstr>
      <vt:lpstr>Power BI’deki Hızlı Öngörüler</vt:lpstr>
      <vt:lpstr>Bir Dashboard Yaratma ve Yapılandırma</vt:lpstr>
      <vt:lpstr>PowerBI Mobil Uygulama</vt:lpstr>
      <vt:lpstr>PowerBI Report Server</vt:lpstr>
      <vt:lpstr>Neden Rapor Sunucusu</vt:lpstr>
      <vt:lpstr>Gereksinimler</vt:lpstr>
      <vt:lpstr>Kurulum</vt:lpstr>
      <vt:lpstr>Rapor Yayınlama</vt:lpstr>
      <vt:lpstr>Güncelleştirme</vt:lpstr>
      <vt:lpstr>Yetkilendirme</vt:lpstr>
      <vt:lpstr>Hatırlatmalar</vt:lpstr>
      <vt:lpstr>PowerPoint Sunusu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Metin SEVİNDİK</dc:creator>
  <cp:lastModifiedBy>Metin SEVİNDİK</cp:lastModifiedBy>
  <cp:revision>293</cp:revision>
  <dcterms:created xsi:type="dcterms:W3CDTF">2019-06-27T19:59:12Z</dcterms:created>
  <dcterms:modified xsi:type="dcterms:W3CDTF">2020-03-03T15:37:29Z</dcterms:modified>
</cp:coreProperties>
</file>