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 id="2147483708" r:id="rId3"/>
  </p:sldMasterIdLst>
  <p:notesMasterIdLst>
    <p:notesMasterId r:id="rId25"/>
  </p:notesMasterIdLst>
  <p:handoutMasterIdLst>
    <p:handoutMasterId r:id="rId26"/>
  </p:handoutMasterIdLst>
  <p:sldIdLst>
    <p:sldId id="277" r:id="rId4"/>
    <p:sldId id="368" r:id="rId5"/>
    <p:sldId id="352" r:id="rId6"/>
    <p:sldId id="284" r:id="rId7"/>
    <p:sldId id="369" r:id="rId8"/>
    <p:sldId id="347" r:id="rId9"/>
    <p:sldId id="354" r:id="rId10"/>
    <p:sldId id="348" r:id="rId11"/>
    <p:sldId id="349" r:id="rId12"/>
    <p:sldId id="358" r:id="rId13"/>
    <p:sldId id="359" r:id="rId14"/>
    <p:sldId id="360" r:id="rId15"/>
    <p:sldId id="365" r:id="rId16"/>
    <p:sldId id="367" r:id="rId17"/>
    <p:sldId id="366" r:id="rId18"/>
    <p:sldId id="363" r:id="rId19"/>
    <p:sldId id="361" r:id="rId20"/>
    <p:sldId id="357" r:id="rId21"/>
    <p:sldId id="355" r:id="rId22"/>
    <p:sldId id="356" r:id="rId23"/>
    <p:sldId id="345"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TIN USLU" initials="MU" lastIdx="2" clrIdx="0">
    <p:extLst>
      <p:ext uri="{19B8F6BF-5375-455C-9EA6-DF929625EA0E}">
        <p15:presenceInfo xmlns:p15="http://schemas.microsoft.com/office/powerpoint/2012/main" userId="S::METIN.USLU@lcwaikiki.com::1c643c2a-5488-442e-a58d-2c85fd345df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2FB9D3-B5DE-4B3D-AF29-8D47DB282A72}" v="18" dt="2022-10-02T19:54:42.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436" autoAdjust="0"/>
  </p:normalViewPr>
  <p:slideViewPr>
    <p:cSldViewPr snapToGrid="0" showGuides="1">
      <p:cViewPr varScale="1">
        <p:scale>
          <a:sx n="81" d="100"/>
          <a:sy n="81" d="100"/>
        </p:scale>
        <p:origin x="114" y="246"/>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4B044-87C4-4840-AC60-D7260B3DBC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a:extLst>
              <a:ext uri="{FF2B5EF4-FFF2-40B4-BE49-F238E27FC236}">
                <a16:creationId xmlns:a16="http://schemas.microsoft.com/office/drawing/2014/main" id="{D6D1A568-C212-4E67-9F7B-389F7066D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FAF505-70A4-41B5-A42A-0267B48711EB}" type="datetimeFigureOut">
              <a:rPr lang="tr-TR" smtClean="0"/>
              <a:t>25.12.2023</a:t>
            </a:fld>
            <a:endParaRPr lang="tr-TR"/>
          </a:p>
        </p:txBody>
      </p:sp>
      <p:sp>
        <p:nvSpPr>
          <p:cNvPr id="4" name="Footer Placeholder 3">
            <a:extLst>
              <a:ext uri="{FF2B5EF4-FFF2-40B4-BE49-F238E27FC236}">
                <a16:creationId xmlns:a16="http://schemas.microsoft.com/office/drawing/2014/main" id="{E0F01A68-AED5-4FA2-A48D-FF1A96E9D8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a:extLst>
              <a:ext uri="{FF2B5EF4-FFF2-40B4-BE49-F238E27FC236}">
                <a16:creationId xmlns:a16="http://schemas.microsoft.com/office/drawing/2014/main" id="{FE42B621-ED61-461E-A77F-17C50A8061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0253D7-E54F-484A-91C8-A57565D02510}" type="slidenum">
              <a:rPr lang="tr-TR" smtClean="0"/>
              <a:t>‹#›</a:t>
            </a:fld>
            <a:endParaRPr lang="tr-TR"/>
          </a:p>
        </p:txBody>
      </p:sp>
    </p:spTree>
    <p:extLst>
      <p:ext uri="{BB962C8B-B14F-4D97-AF65-F5344CB8AC3E}">
        <p14:creationId xmlns:p14="http://schemas.microsoft.com/office/powerpoint/2010/main" val="19926257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1C97F-3B6B-46DF-B7A2-4F0CD00C0E98}" type="datetimeFigureOut">
              <a:rPr lang="tr-TR" smtClean="0"/>
              <a:t>25.12.2023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C75B0-2CC7-412D-B26E-A960AC116A11}" type="slidenum">
              <a:rPr lang="tr-TR" smtClean="0"/>
              <a:t>‹#›</a:t>
            </a:fld>
            <a:endParaRPr lang="tr-TR"/>
          </a:p>
        </p:txBody>
      </p:sp>
    </p:spTree>
    <p:extLst>
      <p:ext uri="{BB962C8B-B14F-4D97-AF65-F5344CB8AC3E}">
        <p14:creationId xmlns:p14="http://schemas.microsoft.com/office/powerpoint/2010/main" val="42609337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04C75B0-2CC7-412D-B26E-A960AC116A11}" type="slidenum">
              <a:rPr lang="tr-TR" smtClean="0"/>
              <a:t>2</a:t>
            </a:fld>
            <a:endParaRPr lang="tr-TR"/>
          </a:p>
        </p:txBody>
      </p:sp>
    </p:spTree>
    <p:extLst>
      <p:ext uri="{BB962C8B-B14F-4D97-AF65-F5344CB8AC3E}">
        <p14:creationId xmlns:p14="http://schemas.microsoft.com/office/powerpoint/2010/main" val="3025523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11</a:t>
            </a:fld>
            <a:endParaRPr lang="tr-TR"/>
          </a:p>
        </p:txBody>
      </p:sp>
    </p:spTree>
    <p:extLst>
      <p:ext uri="{BB962C8B-B14F-4D97-AF65-F5344CB8AC3E}">
        <p14:creationId xmlns:p14="http://schemas.microsoft.com/office/powerpoint/2010/main" val="424994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1 Adım: Veri seti içerisinde yer alan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Animations</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Genre</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Performance</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Genre</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ve “Musical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Genre</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türleri dahil etmediklerini ve “Western Theater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Genre</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türünü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Miscellaneous</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olarak ifade ettiklerini belirtiyorlar.</a:t>
            </a:r>
          </a:p>
          <a:p>
            <a:pPr>
              <a:lnSpc>
                <a:spcPct val="107000"/>
              </a:lnSpc>
              <a:spcAft>
                <a:spcPts val="800"/>
              </a:spcAft>
            </a:pPr>
            <a:endParaRPr lang="tr-TR"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2 Adım: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Naver</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veri seti içerinde yer alan kolonlardan Noktalama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Punctuation</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ve Boşluk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whitespace</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ifadelerini kaldırdıklarını ve kullanıcı gönderileri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tokenize</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etmek için Python dili ve Kore Doğal Dil Paketi ile (</a:t>
            </a:r>
            <a:r>
              <a:rPr lang="tr-TR" sz="1400" kern="100" dirty="0" err="1">
                <a:effectLst/>
                <a:latin typeface="Calibri" panose="020F0502020204030204" pitchFamily="34" charset="0"/>
                <a:ea typeface="Calibri" panose="020F0502020204030204" pitchFamily="34" charset="0"/>
                <a:cs typeface="Times New Roman" panose="02020603050405020304" pitchFamily="18" charset="0"/>
              </a:rPr>
              <a:t>konlpy</a:t>
            </a:r>
            <a:r>
              <a:rPr lang="tr-TR" sz="1400" kern="100" dirty="0">
                <a:effectLst/>
                <a:latin typeface="Calibri" panose="020F0502020204030204" pitchFamily="34" charset="0"/>
                <a:ea typeface="Calibri" panose="020F0502020204030204" pitchFamily="34" charset="0"/>
                <a:cs typeface="Times New Roman" panose="02020603050405020304" pitchFamily="18" charset="0"/>
              </a:rPr>
              <a:t>) ile kaldırdıklarını belirtiyorlar.</a:t>
            </a:r>
          </a:p>
        </p:txBody>
      </p:sp>
      <p:sp>
        <p:nvSpPr>
          <p:cNvPr id="4" name="Slide Number Placeholder 3"/>
          <p:cNvSpPr>
            <a:spLocks noGrp="1"/>
          </p:cNvSpPr>
          <p:nvPr>
            <p:ph type="sldNum" sz="quarter" idx="5"/>
          </p:nvPr>
        </p:nvSpPr>
        <p:spPr/>
        <p:txBody>
          <a:bodyPr/>
          <a:lstStyle/>
          <a:p>
            <a:fld id="{D04C75B0-2CC7-412D-B26E-A960AC116A11}" type="slidenum">
              <a:rPr lang="tr-TR" smtClean="0"/>
              <a:t>12</a:t>
            </a:fld>
            <a:endParaRPr lang="tr-TR"/>
          </a:p>
        </p:txBody>
      </p:sp>
    </p:spTree>
    <p:extLst>
      <p:ext uri="{BB962C8B-B14F-4D97-AF65-F5344CB8AC3E}">
        <p14:creationId xmlns:p14="http://schemas.microsoft.com/office/powerpoint/2010/main" val="1984991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13</a:t>
            </a:fld>
            <a:endParaRPr lang="tr-TR"/>
          </a:p>
        </p:txBody>
      </p:sp>
    </p:spTree>
    <p:extLst>
      <p:ext uri="{BB962C8B-B14F-4D97-AF65-F5344CB8AC3E}">
        <p14:creationId xmlns:p14="http://schemas.microsoft.com/office/powerpoint/2010/main" val="340565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14</a:t>
            </a:fld>
            <a:endParaRPr lang="tr-TR"/>
          </a:p>
        </p:txBody>
      </p:sp>
    </p:spTree>
    <p:extLst>
      <p:ext uri="{BB962C8B-B14F-4D97-AF65-F5344CB8AC3E}">
        <p14:creationId xmlns:p14="http://schemas.microsoft.com/office/powerpoint/2010/main" val="326370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15</a:t>
            </a:fld>
            <a:endParaRPr lang="tr-TR"/>
          </a:p>
        </p:txBody>
      </p:sp>
    </p:spTree>
    <p:extLst>
      <p:ext uri="{BB962C8B-B14F-4D97-AF65-F5344CB8AC3E}">
        <p14:creationId xmlns:p14="http://schemas.microsoft.com/office/powerpoint/2010/main" val="4292332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Bir film ile türü arasındaki korelasyon, bir oyuncu ile film türü arasındaki korelasyondan önemli ölçüde farklıdır. Filmler ve türleri arasında (film yapımcılarının bakış açıları) önemli bir korelasyon bulunabilse de, filmler ve aktörler arasındaki ilişki (izleyicilerin bakış açıları) ilişkilendirilemez. Örneğin, filmler ve türler dikkate alındığında “komedi” türü ile “macera” türü arasında yüksek korelasyon (0,56) varken, aktörler ve türler arasında düşük bir korelasyon görülmektedir. Tablo IV-VI, filmler ve türler arasındaki korelasyon matrisini özetlemektedir.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04C75B0-2CC7-412D-B26E-A960AC116A11}" type="slidenum">
              <a:rPr lang="tr-TR" smtClean="0"/>
              <a:t>16</a:t>
            </a:fld>
            <a:endParaRPr lang="tr-TR"/>
          </a:p>
        </p:txBody>
      </p:sp>
    </p:spTree>
    <p:extLst>
      <p:ext uri="{BB962C8B-B14F-4D97-AF65-F5344CB8AC3E}">
        <p14:creationId xmlns:p14="http://schemas.microsoft.com/office/powerpoint/2010/main" val="4211288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Önerilen öneri sistemini değerlendirmek için on katılımcıyla bir kullanıcı anketi gerçekleştirdik. Beş katılımcı film türlerini dikkate alarak filmlerini seçtiklerini söylerken, diğer beş katılımcı film seçimlerini filmlerde rol alan oyunculara göre belirlediklerini belirtmiştir.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a:effectLst/>
                <a:latin typeface="Calibri" panose="020F0502020204030204" pitchFamily="34" charset="0"/>
                <a:ea typeface="Calibri" panose="020F0502020204030204" pitchFamily="34" charset="0"/>
                <a:cs typeface="Times New Roman" panose="02020603050405020304" pitchFamily="18" charset="0"/>
              </a:rPr>
              <a:t>Ankette, bir katılımcı en sevdiği filmi seçtikten sonra sistem, </a:t>
            </a:r>
            <a:r>
              <a:rPr lang="tr-TR" sz="1800" i="1" u="sng" dirty="0">
                <a:effectLst/>
                <a:latin typeface="Calibri" panose="020F0502020204030204" pitchFamily="34" charset="0"/>
                <a:ea typeface="Calibri" panose="020F0502020204030204" pitchFamily="34" charset="0"/>
                <a:cs typeface="Times New Roman" panose="02020603050405020304" pitchFamily="18" charset="0"/>
              </a:rPr>
              <a:t>türleriyle</a:t>
            </a:r>
            <a:r>
              <a:rPr lang="tr-TR" sz="1800" dirty="0">
                <a:effectLst/>
                <a:latin typeface="Calibri" panose="020F0502020204030204" pitchFamily="34" charset="0"/>
                <a:ea typeface="Calibri" panose="020F0502020204030204" pitchFamily="34" charset="0"/>
                <a:cs typeface="Times New Roman" panose="02020603050405020304" pitchFamily="18" charset="0"/>
              </a:rPr>
              <a:t> en yüksek korelasyona sahip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on film</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0" i="1"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aktörler ve türler </a:t>
            </a:r>
            <a:r>
              <a:rPr lang="tr-TR" sz="1800" dirty="0">
                <a:effectLst/>
                <a:latin typeface="Calibri" panose="020F0502020204030204" pitchFamily="34" charset="0"/>
                <a:ea typeface="Calibri" panose="020F0502020204030204" pitchFamily="34" charset="0"/>
                <a:cs typeface="Times New Roman" panose="02020603050405020304" pitchFamily="18" charset="0"/>
              </a:rPr>
              <a:t>arasında en yüksek korelasyona sahip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on film</a:t>
            </a:r>
            <a:r>
              <a:rPr lang="tr-TR" sz="1800" dirty="0">
                <a:effectLst/>
                <a:latin typeface="Calibri" panose="020F0502020204030204" pitchFamily="34" charset="0"/>
                <a:ea typeface="Calibri" panose="020F0502020204030204" pitchFamily="34" charset="0"/>
                <a:cs typeface="Times New Roman" panose="02020603050405020304" pitchFamily="18" charset="0"/>
              </a:rPr>
              <a:t> olarak düzenlenen 20 filmi önerdi. Daha sonra her katılımcı, önerilen filmleri on puanlık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Likert</a:t>
            </a:r>
            <a:r>
              <a:rPr lang="tr-TR" sz="1800" dirty="0">
                <a:effectLst/>
                <a:latin typeface="Calibri" panose="020F0502020204030204" pitchFamily="34" charset="0"/>
                <a:ea typeface="Calibri" panose="020F0502020204030204" pitchFamily="34" charset="0"/>
                <a:cs typeface="Times New Roman" panose="02020603050405020304" pitchFamily="18" charset="0"/>
              </a:rPr>
              <a:t> ölçeğinde (1: "kesinlikle tercih etmiyorum" ila 10: "kesinlikle tercih ediyorum") tercihlerini belirtti. Örneğin Tablo VII,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Parazit'i</a:t>
            </a:r>
            <a:r>
              <a:rPr lang="tr-TR" sz="1800" dirty="0">
                <a:effectLst/>
                <a:latin typeface="Calibri" panose="020F0502020204030204" pitchFamily="34" charset="0"/>
                <a:ea typeface="Calibri" panose="020F0502020204030204" pitchFamily="34" charset="0"/>
                <a:cs typeface="Times New Roman" panose="02020603050405020304" pitchFamily="18" charset="0"/>
              </a:rPr>
              <a:t> en sevdiği film olarak seçen bir katılımcıya sunulan film listesini içermektedir.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04C75B0-2CC7-412D-B26E-A960AC116A11}" type="slidenum">
              <a:rPr lang="tr-TR" smtClean="0"/>
              <a:t>17</a:t>
            </a:fld>
            <a:endParaRPr lang="tr-TR"/>
          </a:p>
        </p:txBody>
      </p:sp>
    </p:spTree>
    <p:extLst>
      <p:ext uri="{BB962C8B-B14F-4D97-AF65-F5344CB8AC3E}">
        <p14:creationId xmlns:p14="http://schemas.microsoft.com/office/powerpoint/2010/main" val="1708485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Ankette, bir katılımcı </a:t>
            </a:r>
          </a:p>
          <a:p>
            <a:r>
              <a:rPr lang="tr-TR" sz="1800" dirty="0">
                <a:effectLst/>
                <a:latin typeface="Calibri" panose="020F0502020204030204" pitchFamily="34" charset="0"/>
                <a:ea typeface="Calibri" panose="020F0502020204030204" pitchFamily="34" charset="0"/>
                <a:cs typeface="Times New Roman" panose="02020603050405020304" pitchFamily="18" charset="0"/>
              </a:rPr>
              <a:t>en sevdiği Filmi seçtikten sonra sistem, türleriyle en yüksek korelasyona sahip 10 film ve </a:t>
            </a:r>
          </a:p>
          <a:p>
            <a:r>
              <a:rPr lang="tr-TR" sz="1800" dirty="0">
                <a:effectLst/>
                <a:latin typeface="Calibri" panose="020F0502020204030204" pitchFamily="34" charset="0"/>
                <a:ea typeface="Calibri" panose="020F0502020204030204" pitchFamily="34" charset="0"/>
                <a:cs typeface="Times New Roman" panose="02020603050405020304" pitchFamily="18" charset="0"/>
              </a:rPr>
              <a:t>Aktörler ve Türler arasında en yüksek korelasyona sahip 10 film olarak düzenlenen 20 filmi önerdi. </a:t>
            </a:r>
          </a:p>
          <a:p>
            <a:r>
              <a:rPr lang="tr-TR" sz="1800" dirty="0">
                <a:effectLst/>
                <a:latin typeface="Calibri" panose="020F0502020204030204" pitchFamily="34" charset="0"/>
                <a:ea typeface="Calibri" panose="020F0502020204030204" pitchFamily="34" charset="0"/>
                <a:cs typeface="Times New Roman" panose="02020603050405020304" pitchFamily="18" charset="0"/>
              </a:rPr>
              <a:t>Daha sonra her katılımcı, önerilen filmleri on puanlık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Likert</a:t>
            </a:r>
            <a:r>
              <a:rPr lang="tr-TR" sz="1800" dirty="0">
                <a:effectLst/>
                <a:latin typeface="Calibri" panose="020F0502020204030204" pitchFamily="34" charset="0"/>
                <a:ea typeface="Calibri" panose="020F0502020204030204" pitchFamily="34" charset="0"/>
                <a:cs typeface="Times New Roman" panose="02020603050405020304" pitchFamily="18" charset="0"/>
              </a:rPr>
              <a:t> ölçeğinde (1: "kesinlikle tercih etmiyorum" ila 10: "kesinlikle tercih ediyorum") tercihlerini belirtti.</a:t>
            </a:r>
          </a:p>
          <a:p>
            <a:endParaRPr lang="tr-TR" sz="18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Tablo VIII anket sonuçlarını göstermektedir. Filmleri oyunculara göre seçen kullanıcıların, tür odaklı yaklaşımlara göre oyuncu türü yaklaşımları tarafından önerilen filmleri tercih etme olasılıkları daha yüksekti ( p &lt; 0,05).</a:t>
            </a:r>
          </a:p>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18</a:t>
            </a:fld>
            <a:endParaRPr lang="tr-TR"/>
          </a:p>
        </p:txBody>
      </p:sp>
    </p:spTree>
    <p:extLst>
      <p:ext uri="{BB962C8B-B14F-4D97-AF65-F5344CB8AC3E}">
        <p14:creationId xmlns:p14="http://schemas.microsoft.com/office/powerpoint/2010/main" val="2060593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19</a:t>
            </a:fld>
            <a:endParaRPr lang="tr-TR"/>
          </a:p>
        </p:txBody>
      </p:sp>
    </p:spTree>
    <p:extLst>
      <p:ext uri="{BB962C8B-B14F-4D97-AF65-F5344CB8AC3E}">
        <p14:creationId xmlns:p14="http://schemas.microsoft.com/office/powerpoint/2010/main" val="969194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20</a:t>
            </a:fld>
            <a:endParaRPr lang="tr-TR"/>
          </a:p>
        </p:txBody>
      </p:sp>
    </p:spTree>
    <p:extLst>
      <p:ext uri="{BB962C8B-B14F-4D97-AF65-F5344CB8AC3E}">
        <p14:creationId xmlns:p14="http://schemas.microsoft.com/office/powerpoint/2010/main" val="367105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3</a:t>
            </a:fld>
            <a:endParaRPr lang="tr-TR"/>
          </a:p>
        </p:txBody>
      </p:sp>
    </p:spTree>
    <p:extLst>
      <p:ext uri="{BB962C8B-B14F-4D97-AF65-F5344CB8AC3E}">
        <p14:creationId xmlns:p14="http://schemas.microsoft.com/office/powerpoint/2010/main" val="1512419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4C75B0-2CC7-412D-B26E-A960AC116A11}"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462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4</a:t>
            </a:fld>
            <a:endParaRPr lang="tr-TR"/>
          </a:p>
        </p:txBody>
      </p:sp>
    </p:spTree>
    <p:extLst>
      <p:ext uri="{BB962C8B-B14F-4D97-AF65-F5344CB8AC3E}">
        <p14:creationId xmlns:p14="http://schemas.microsoft.com/office/powerpoint/2010/main" val="872075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tr-TR" sz="1200" dirty="0">
                <a:solidFill>
                  <a:schemeClr val="tx2"/>
                </a:solidFill>
              </a:rPr>
              <a:t>İnternet ve veri teknolojilerindeki hızlı ilerlemeler, kullanıcılara çeşitli içerikler önermek için çok sayıda öneri sisteminin geliştirilmesine yol açmıştır. Bu kullanışlıdır çünkü kullanıcıların ilgilerini çeken içerikleri bulmak için çok sayıda web sitesinde arama yapmasına gerek yoktur. İçeriklerin birçok özelliklerinin olması ve bazı benzersiz özellikleri nedeniyle, bilim adamları ve kuruluşlar rekabetçi pazarlarda başarıya ulaşmak için öneri sistemlerinin ve çözümlerinin kullanımını araştırmışlardır [1]–[3].</a:t>
            </a:r>
          </a:p>
          <a:p>
            <a:pPr marL="0" indent="0">
              <a:lnSpc>
                <a:spcPct val="110000"/>
              </a:lnSpc>
              <a:buNone/>
            </a:pPr>
            <a:r>
              <a:rPr lang="tr-TR" sz="1200" dirty="0">
                <a:solidFill>
                  <a:schemeClr val="tx2"/>
                </a:solidFill>
              </a:rPr>
              <a:t>Bu eğilim göz önüne alındığında, içeriğe dayalı, işbirlikçi, bilgi odaklı ve hibrit teknikler dahil olmak üzere birçok dikkate değer öneri yaklaşımı tanıtılmıştır [4], [5].</a:t>
            </a:r>
          </a:p>
        </p:txBody>
      </p:sp>
      <p:sp>
        <p:nvSpPr>
          <p:cNvPr id="4" name="Slide Number Placeholder 3"/>
          <p:cNvSpPr>
            <a:spLocks noGrp="1"/>
          </p:cNvSpPr>
          <p:nvPr>
            <p:ph type="sldNum" sz="quarter" idx="5"/>
          </p:nvPr>
        </p:nvSpPr>
        <p:spPr/>
        <p:txBody>
          <a:bodyPr/>
          <a:lstStyle/>
          <a:p>
            <a:fld id="{D04C75B0-2CC7-412D-B26E-A960AC116A11}" type="slidenum">
              <a:rPr lang="tr-TR" smtClean="0"/>
              <a:t>5</a:t>
            </a:fld>
            <a:endParaRPr lang="tr-TR"/>
          </a:p>
        </p:txBody>
      </p:sp>
    </p:spTree>
    <p:extLst>
      <p:ext uri="{BB962C8B-B14F-4D97-AF65-F5344CB8AC3E}">
        <p14:creationId xmlns:p14="http://schemas.microsoft.com/office/powerpoint/2010/main" val="358388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6</a:t>
            </a:fld>
            <a:endParaRPr lang="tr-TR"/>
          </a:p>
        </p:txBody>
      </p:sp>
    </p:spTree>
    <p:extLst>
      <p:ext uri="{BB962C8B-B14F-4D97-AF65-F5344CB8AC3E}">
        <p14:creationId xmlns:p14="http://schemas.microsoft.com/office/powerpoint/2010/main" val="3520258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7</a:t>
            </a:fld>
            <a:endParaRPr lang="tr-TR"/>
          </a:p>
        </p:txBody>
      </p:sp>
    </p:spTree>
    <p:extLst>
      <p:ext uri="{BB962C8B-B14F-4D97-AF65-F5344CB8AC3E}">
        <p14:creationId xmlns:p14="http://schemas.microsoft.com/office/powerpoint/2010/main" val="2975029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8</a:t>
            </a:fld>
            <a:endParaRPr lang="tr-TR"/>
          </a:p>
        </p:txBody>
      </p:sp>
    </p:spTree>
    <p:extLst>
      <p:ext uri="{BB962C8B-B14F-4D97-AF65-F5344CB8AC3E}">
        <p14:creationId xmlns:p14="http://schemas.microsoft.com/office/powerpoint/2010/main" val="295981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9</a:t>
            </a:fld>
            <a:endParaRPr lang="tr-TR"/>
          </a:p>
        </p:txBody>
      </p:sp>
    </p:spTree>
    <p:extLst>
      <p:ext uri="{BB962C8B-B14F-4D97-AF65-F5344CB8AC3E}">
        <p14:creationId xmlns:p14="http://schemas.microsoft.com/office/powerpoint/2010/main" val="261999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D04C75B0-2CC7-412D-B26E-A960AC116A11}" type="slidenum">
              <a:rPr lang="tr-TR" smtClean="0"/>
              <a:t>10</a:t>
            </a:fld>
            <a:endParaRPr lang="tr-TR"/>
          </a:p>
        </p:txBody>
      </p:sp>
    </p:spTree>
    <p:extLst>
      <p:ext uri="{BB962C8B-B14F-4D97-AF65-F5344CB8AC3E}">
        <p14:creationId xmlns:p14="http://schemas.microsoft.com/office/powerpoint/2010/main" val="145303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404D-9680-4254-A71B-80112BFD3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04B6E5-E639-4E7F-B156-2167A6AC8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B73D5-B8DE-43EB-960B-E6E1272BA7A8}"/>
              </a:ext>
            </a:extLst>
          </p:cNvPr>
          <p:cNvSpPr>
            <a:spLocks noGrp="1"/>
          </p:cNvSpPr>
          <p:nvPr>
            <p:ph type="dt" sz="half" idx="10"/>
          </p:nvPr>
        </p:nvSpPr>
        <p:spPr/>
        <p:txBody>
          <a:bodyPr/>
          <a:lstStyle/>
          <a:p>
            <a:fld id="{80171BDD-0B27-4058-ABCC-FFA127BCC33F}" type="datetime1">
              <a:rPr lang="en-US" smtClean="0"/>
              <a:t>12/25/2023</a:t>
            </a:fld>
            <a:endParaRPr lang="en-US"/>
          </a:p>
        </p:txBody>
      </p:sp>
      <p:sp>
        <p:nvSpPr>
          <p:cNvPr id="5" name="Footer Placeholder 4">
            <a:extLst>
              <a:ext uri="{FF2B5EF4-FFF2-40B4-BE49-F238E27FC236}">
                <a16:creationId xmlns:a16="http://schemas.microsoft.com/office/drawing/2014/main" id="{93AE783B-F517-4E1F-95F6-2961A9A96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3A6E6-0D87-4E77-9954-34BC28C981A1}"/>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2903836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E5B7-F8D3-4B5C-948E-80191C5000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772E6-2CC7-4557-B686-AA07EA22C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75D3B-098D-4C6A-94B3-EE088666FDAB}"/>
              </a:ext>
            </a:extLst>
          </p:cNvPr>
          <p:cNvSpPr>
            <a:spLocks noGrp="1"/>
          </p:cNvSpPr>
          <p:nvPr>
            <p:ph type="dt" sz="half" idx="10"/>
          </p:nvPr>
        </p:nvSpPr>
        <p:spPr/>
        <p:txBody>
          <a:bodyPr/>
          <a:lstStyle/>
          <a:p>
            <a:fld id="{B1FB16DF-8DE3-4F16-8F5D-CA5F98316422}" type="datetime1">
              <a:rPr lang="en-US" smtClean="0"/>
              <a:t>12/25/2023</a:t>
            </a:fld>
            <a:endParaRPr lang="en-US"/>
          </a:p>
        </p:txBody>
      </p:sp>
      <p:sp>
        <p:nvSpPr>
          <p:cNvPr id="5" name="Footer Placeholder 4">
            <a:extLst>
              <a:ext uri="{FF2B5EF4-FFF2-40B4-BE49-F238E27FC236}">
                <a16:creationId xmlns:a16="http://schemas.microsoft.com/office/drawing/2014/main" id="{3D0C4EE9-30D4-49DE-A374-81FD3AE04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99A36-0F0F-4048-90B0-08EFCDAB2600}"/>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81369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6885A-D762-4D2B-86F3-748710FB11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2365D4-E6F5-438A-846C-2B284AE0D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3953A-2150-4B8F-A296-A109A2764536}"/>
              </a:ext>
            </a:extLst>
          </p:cNvPr>
          <p:cNvSpPr>
            <a:spLocks noGrp="1"/>
          </p:cNvSpPr>
          <p:nvPr>
            <p:ph type="dt" sz="half" idx="10"/>
          </p:nvPr>
        </p:nvSpPr>
        <p:spPr/>
        <p:txBody>
          <a:bodyPr/>
          <a:lstStyle/>
          <a:p>
            <a:fld id="{EE7ECB6E-1FDD-47D9-AB21-5DD5DFC6443F}" type="datetime1">
              <a:rPr lang="en-US" smtClean="0"/>
              <a:t>12/25/2023</a:t>
            </a:fld>
            <a:endParaRPr lang="en-US"/>
          </a:p>
        </p:txBody>
      </p:sp>
      <p:sp>
        <p:nvSpPr>
          <p:cNvPr id="5" name="Footer Placeholder 4">
            <a:extLst>
              <a:ext uri="{FF2B5EF4-FFF2-40B4-BE49-F238E27FC236}">
                <a16:creationId xmlns:a16="http://schemas.microsoft.com/office/drawing/2014/main" id="{9895EF12-AEA6-4A3B-829C-34FD9F4BB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10DC-F731-49E3-AB9F-2185D308590B}"/>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948326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404D-9680-4254-A71B-80112BFD3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04B6E5-E639-4E7F-B156-2167A6AC8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B73D5-B8DE-43EB-960B-E6E1272BA7A8}"/>
              </a:ext>
            </a:extLst>
          </p:cNvPr>
          <p:cNvSpPr>
            <a:spLocks noGrp="1"/>
          </p:cNvSpPr>
          <p:nvPr>
            <p:ph type="dt" sz="half" idx="10"/>
          </p:nvPr>
        </p:nvSpPr>
        <p:spPr/>
        <p:txBody>
          <a:bodyPr/>
          <a:lstStyle/>
          <a:p>
            <a:fld id="{85C7E781-CAF4-4C3A-8716-E14A4932D260}" type="datetime1">
              <a:rPr lang="en-US" smtClean="0"/>
              <a:t>12/25/2023</a:t>
            </a:fld>
            <a:endParaRPr lang="en-US"/>
          </a:p>
        </p:txBody>
      </p:sp>
      <p:sp>
        <p:nvSpPr>
          <p:cNvPr id="5" name="Footer Placeholder 4">
            <a:extLst>
              <a:ext uri="{FF2B5EF4-FFF2-40B4-BE49-F238E27FC236}">
                <a16:creationId xmlns:a16="http://schemas.microsoft.com/office/drawing/2014/main" id="{93AE783B-F517-4E1F-95F6-2961A9A96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3A6E6-0D87-4E77-9954-34BC28C981A1}"/>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78516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5A79-F406-4A39-9491-FC117A6F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CC86C-E499-4E14-A38E-7E64E67DA7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5ECCE-368F-4692-B735-C0874B0D6B9C}"/>
              </a:ext>
            </a:extLst>
          </p:cNvPr>
          <p:cNvSpPr>
            <a:spLocks noGrp="1"/>
          </p:cNvSpPr>
          <p:nvPr>
            <p:ph type="dt" sz="half" idx="10"/>
          </p:nvPr>
        </p:nvSpPr>
        <p:spPr/>
        <p:txBody>
          <a:bodyPr/>
          <a:lstStyle/>
          <a:p>
            <a:fld id="{71866794-C368-48BB-98CE-FC70BFA95754}" type="datetime1">
              <a:rPr lang="en-US" smtClean="0"/>
              <a:t>12/25/2023</a:t>
            </a:fld>
            <a:endParaRPr lang="en-US"/>
          </a:p>
        </p:txBody>
      </p:sp>
      <p:sp>
        <p:nvSpPr>
          <p:cNvPr id="5" name="Footer Placeholder 4">
            <a:extLst>
              <a:ext uri="{FF2B5EF4-FFF2-40B4-BE49-F238E27FC236}">
                <a16:creationId xmlns:a16="http://schemas.microsoft.com/office/drawing/2014/main" id="{7856FCF7-921C-449B-B9D7-B0DC17A56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4906A-53CC-4157-8FD4-9B9A9871BCF6}"/>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581432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E5DB-4353-4405-9592-F30CA85E1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2CFF2D-55C1-4171-BF9D-04174A02E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8C548-6CA6-4A2C-80B6-811B002A5BDA}"/>
              </a:ext>
            </a:extLst>
          </p:cNvPr>
          <p:cNvSpPr>
            <a:spLocks noGrp="1"/>
          </p:cNvSpPr>
          <p:nvPr>
            <p:ph type="dt" sz="half" idx="10"/>
          </p:nvPr>
        </p:nvSpPr>
        <p:spPr/>
        <p:txBody>
          <a:bodyPr/>
          <a:lstStyle/>
          <a:p>
            <a:fld id="{34FC6F50-0943-4697-AA97-0D6885D4CD97}" type="datetime1">
              <a:rPr lang="en-US" smtClean="0"/>
              <a:t>12/25/2023</a:t>
            </a:fld>
            <a:endParaRPr lang="en-US"/>
          </a:p>
        </p:txBody>
      </p:sp>
      <p:sp>
        <p:nvSpPr>
          <p:cNvPr id="5" name="Footer Placeholder 4">
            <a:extLst>
              <a:ext uri="{FF2B5EF4-FFF2-40B4-BE49-F238E27FC236}">
                <a16:creationId xmlns:a16="http://schemas.microsoft.com/office/drawing/2014/main" id="{E802F690-7633-454D-87B0-0F2861E2E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A0EB7-0494-48D7-B37A-81421DB3373F}"/>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262966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0B84-8FF8-4CD4-B60E-2BCB5D63B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5E4D7-05CD-451A-8ECD-863103C54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BEB000-1E2D-46D4-8D94-8985B2CA8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8AA36-22D3-4519-BD47-072D2BE7B351}"/>
              </a:ext>
            </a:extLst>
          </p:cNvPr>
          <p:cNvSpPr>
            <a:spLocks noGrp="1"/>
          </p:cNvSpPr>
          <p:nvPr>
            <p:ph type="dt" sz="half" idx="10"/>
          </p:nvPr>
        </p:nvSpPr>
        <p:spPr/>
        <p:txBody>
          <a:bodyPr/>
          <a:lstStyle/>
          <a:p>
            <a:fld id="{B2EAEB35-B23B-44F5-9286-3E1140B200DE}" type="datetime1">
              <a:rPr lang="en-US" smtClean="0"/>
              <a:t>12/25/2023</a:t>
            </a:fld>
            <a:endParaRPr lang="en-US"/>
          </a:p>
        </p:txBody>
      </p:sp>
      <p:sp>
        <p:nvSpPr>
          <p:cNvPr id="6" name="Footer Placeholder 5">
            <a:extLst>
              <a:ext uri="{FF2B5EF4-FFF2-40B4-BE49-F238E27FC236}">
                <a16:creationId xmlns:a16="http://schemas.microsoft.com/office/drawing/2014/main" id="{07190DFD-BE3A-4C51-B8B2-8AFACA07B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12471-DC1C-4D13-BB21-CE8A5B32F52E}"/>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407725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3ECF-10AA-41B9-BF7D-64BD986A69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C230AB-C2CD-4874-ABC0-EF557B559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5581A-8B7C-4BDF-963A-E91166DDC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A83B5-E273-42C4-86FA-2EAF5BACB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A438D-FF56-4D6A-925E-EB3AD59315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6F6FA9-9A13-426B-8F06-59BBF8624182}"/>
              </a:ext>
            </a:extLst>
          </p:cNvPr>
          <p:cNvSpPr>
            <a:spLocks noGrp="1"/>
          </p:cNvSpPr>
          <p:nvPr>
            <p:ph type="dt" sz="half" idx="10"/>
          </p:nvPr>
        </p:nvSpPr>
        <p:spPr/>
        <p:txBody>
          <a:bodyPr/>
          <a:lstStyle/>
          <a:p>
            <a:fld id="{D679C938-69AE-4FFF-9047-4B1C54884C9A}" type="datetime1">
              <a:rPr lang="en-US" smtClean="0"/>
              <a:t>12/25/2023</a:t>
            </a:fld>
            <a:endParaRPr lang="en-US"/>
          </a:p>
        </p:txBody>
      </p:sp>
      <p:sp>
        <p:nvSpPr>
          <p:cNvPr id="8" name="Footer Placeholder 7">
            <a:extLst>
              <a:ext uri="{FF2B5EF4-FFF2-40B4-BE49-F238E27FC236}">
                <a16:creationId xmlns:a16="http://schemas.microsoft.com/office/drawing/2014/main" id="{926BCF8B-1497-4E55-9EE0-19CB2644D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4067E0-4570-415D-B758-67D82B3E7400}"/>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56561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B230-BE69-4822-95E5-8A8049C74D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4654CC-B544-4B0B-BE00-05F1873FE8EB}"/>
              </a:ext>
            </a:extLst>
          </p:cNvPr>
          <p:cNvSpPr>
            <a:spLocks noGrp="1"/>
          </p:cNvSpPr>
          <p:nvPr>
            <p:ph type="dt" sz="half" idx="10"/>
          </p:nvPr>
        </p:nvSpPr>
        <p:spPr/>
        <p:txBody>
          <a:bodyPr/>
          <a:lstStyle/>
          <a:p>
            <a:fld id="{4D23D670-FDBE-40AC-BEB1-8AB8736FFB6D}" type="datetime1">
              <a:rPr lang="en-US" smtClean="0"/>
              <a:t>12/25/2023</a:t>
            </a:fld>
            <a:endParaRPr lang="en-US"/>
          </a:p>
        </p:txBody>
      </p:sp>
      <p:sp>
        <p:nvSpPr>
          <p:cNvPr id="4" name="Footer Placeholder 3">
            <a:extLst>
              <a:ext uri="{FF2B5EF4-FFF2-40B4-BE49-F238E27FC236}">
                <a16:creationId xmlns:a16="http://schemas.microsoft.com/office/drawing/2014/main" id="{978E88A1-19E8-467C-B791-9B0A7D63B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E172FC-066E-4723-8FB5-F27F0DB060F8}"/>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761131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8D2D8-5125-43BF-9336-34F9A158B124}"/>
              </a:ext>
            </a:extLst>
          </p:cNvPr>
          <p:cNvSpPr>
            <a:spLocks noGrp="1"/>
          </p:cNvSpPr>
          <p:nvPr>
            <p:ph type="dt" sz="half" idx="10"/>
          </p:nvPr>
        </p:nvSpPr>
        <p:spPr/>
        <p:txBody>
          <a:bodyPr/>
          <a:lstStyle/>
          <a:p>
            <a:fld id="{B4F6C67D-8F21-4D70-A06B-849EF0550F5E}" type="datetime1">
              <a:rPr lang="en-US" smtClean="0"/>
              <a:t>12/25/2023</a:t>
            </a:fld>
            <a:endParaRPr lang="en-US"/>
          </a:p>
        </p:txBody>
      </p:sp>
      <p:sp>
        <p:nvSpPr>
          <p:cNvPr id="3" name="Footer Placeholder 2">
            <a:extLst>
              <a:ext uri="{FF2B5EF4-FFF2-40B4-BE49-F238E27FC236}">
                <a16:creationId xmlns:a16="http://schemas.microsoft.com/office/drawing/2014/main" id="{92EEDF5A-E74A-4220-9AFA-E952A4AF1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0450AC-E62F-460F-9B00-52D6E97AB857}"/>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805845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5ABC-396C-4053-A9E3-EC4B4F381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EA0D5-79F4-48EE-8000-B524D2654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878FA6-67A4-4D78-84E7-CB00659CA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3FA9B-7F3B-494C-B947-BC9DDA65F7B4}"/>
              </a:ext>
            </a:extLst>
          </p:cNvPr>
          <p:cNvSpPr>
            <a:spLocks noGrp="1"/>
          </p:cNvSpPr>
          <p:nvPr>
            <p:ph type="dt" sz="half" idx="10"/>
          </p:nvPr>
        </p:nvSpPr>
        <p:spPr/>
        <p:txBody>
          <a:bodyPr/>
          <a:lstStyle/>
          <a:p>
            <a:fld id="{4B02B135-BF1E-4844-B401-B96C792FF599}" type="datetime1">
              <a:rPr lang="en-US" smtClean="0"/>
              <a:t>12/25/2023</a:t>
            </a:fld>
            <a:endParaRPr lang="en-US"/>
          </a:p>
        </p:txBody>
      </p:sp>
      <p:sp>
        <p:nvSpPr>
          <p:cNvPr id="6" name="Footer Placeholder 5">
            <a:extLst>
              <a:ext uri="{FF2B5EF4-FFF2-40B4-BE49-F238E27FC236}">
                <a16:creationId xmlns:a16="http://schemas.microsoft.com/office/drawing/2014/main" id="{280F860D-1535-45CA-8B6D-D45C7EDFB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814B1-F81B-4332-805D-8D4DDF00D815}"/>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09423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5A79-F406-4A39-9491-FC117A6F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CC86C-E499-4E14-A38E-7E64E67DA7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5ECCE-368F-4692-B735-C0874B0D6B9C}"/>
              </a:ext>
            </a:extLst>
          </p:cNvPr>
          <p:cNvSpPr>
            <a:spLocks noGrp="1"/>
          </p:cNvSpPr>
          <p:nvPr>
            <p:ph type="dt" sz="half" idx="10"/>
          </p:nvPr>
        </p:nvSpPr>
        <p:spPr/>
        <p:txBody>
          <a:bodyPr/>
          <a:lstStyle/>
          <a:p>
            <a:fld id="{D0D6CF8C-2DEA-4B4A-A27D-DEC3015EF2A7}" type="datetime1">
              <a:rPr lang="en-US" smtClean="0"/>
              <a:t>12/25/2023</a:t>
            </a:fld>
            <a:endParaRPr lang="en-US"/>
          </a:p>
        </p:txBody>
      </p:sp>
      <p:sp>
        <p:nvSpPr>
          <p:cNvPr id="5" name="Footer Placeholder 4">
            <a:extLst>
              <a:ext uri="{FF2B5EF4-FFF2-40B4-BE49-F238E27FC236}">
                <a16:creationId xmlns:a16="http://schemas.microsoft.com/office/drawing/2014/main" id="{7856FCF7-921C-449B-B9D7-B0DC17A56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4906A-53CC-4157-8FD4-9B9A9871BCF6}"/>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2519013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0772-FF84-4A1C-8821-2CB5103CB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13938-6195-4669-92E7-095B7D4D3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71A928-3282-43AE-9054-4C4DDE9D6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1D129-16AC-46E5-962F-5A6B68D37529}"/>
              </a:ext>
            </a:extLst>
          </p:cNvPr>
          <p:cNvSpPr>
            <a:spLocks noGrp="1"/>
          </p:cNvSpPr>
          <p:nvPr>
            <p:ph type="dt" sz="half" idx="10"/>
          </p:nvPr>
        </p:nvSpPr>
        <p:spPr/>
        <p:txBody>
          <a:bodyPr/>
          <a:lstStyle/>
          <a:p>
            <a:fld id="{A0B9003F-E611-435B-BB53-8F4536DEACAA}" type="datetime1">
              <a:rPr lang="en-US" smtClean="0"/>
              <a:t>12/25/2023</a:t>
            </a:fld>
            <a:endParaRPr lang="en-US"/>
          </a:p>
        </p:txBody>
      </p:sp>
      <p:sp>
        <p:nvSpPr>
          <p:cNvPr id="6" name="Footer Placeholder 5">
            <a:extLst>
              <a:ext uri="{FF2B5EF4-FFF2-40B4-BE49-F238E27FC236}">
                <a16:creationId xmlns:a16="http://schemas.microsoft.com/office/drawing/2014/main" id="{6EEC0D66-C695-49C0-88D8-440E0CDB6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6ECFB-F6D9-455D-9236-8CE5D4B06E48}"/>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68619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E5B7-F8D3-4B5C-948E-80191C5000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772E6-2CC7-4557-B686-AA07EA22C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75D3B-098D-4C6A-94B3-EE088666FDAB}"/>
              </a:ext>
            </a:extLst>
          </p:cNvPr>
          <p:cNvSpPr>
            <a:spLocks noGrp="1"/>
          </p:cNvSpPr>
          <p:nvPr>
            <p:ph type="dt" sz="half" idx="10"/>
          </p:nvPr>
        </p:nvSpPr>
        <p:spPr/>
        <p:txBody>
          <a:bodyPr/>
          <a:lstStyle/>
          <a:p>
            <a:fld id="{E866371E-FB4E-4943-8918-853F9415523C}" type="datetime1">
              <a:rPr lang="en-US" smtClean="0"/>
              <a:t>12/25/2023</a:t>
            </a:fld>
            <a:endParaRPr lang="en-US"/>
          </a:p>
        </p:txBody>
      </p:sp>
      <p:sp>
        <p:nvSpPr>
          <p:cNvPr id="5" name="Footer Placeholder 4">
            <a:extLst>
              <a:ext uri="{FF2B5EF4-FFF2-40B4-BE49-F238E27FC236}">
                <a16:creationId xmlns:a16="http://schemas.microsoft.com/office/drawing/2014/main" id="{3D0C4EE9-30D4-49DE-A374-81FD3AE04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99A36-0F0F-4048-90B0-08EFCDAB2600}"/>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743595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6885A-D762-4D2B-86F3-748710FB11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2365D4-E6F5-438A-846C-2B284AE0D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3953A-2150-4B8F-A296-A109A2764536}"/>
              </a:ext>
            </a:extLst>
          </p:cNvPr>
          <p:cNvSpPr>
            <a:spLocks noGrp="1"/>
          </p:cNvSpPr>
          <p:nvPr>
            <p:ph type="dt" sz="half" idx="10"/>
          </p:nvPr>
        </p:nvSpPr>
        <p:spPr/>
        <p:txBody>
          <a:bodyPr/>
          <a:lstStyle/>
          <a:p>
            <a:fld id="{EA5C4CF1-6744-42DF-BCC7-B746BACB627B}" type="datetime1">
              <a:rPr lang="en-US" smtClean="0"/>
              <a:t>12/25/2023</a:t>
            </a:fld>
            <a:endParaRPr lang="en-US"/>
          </a:p>
        </p:txBody>
      </p:sp>
      <p:sp>
        <p:nvSpPr>
          <p:cNvPr id="5" name="Footer Placeholder 4">
            <a:extLst>
              <a:ext uri="{FF2B5EF4-FFF2-40B4-BE49-F238E27FC236}">
                <a16:creationId xmlns:a16="http://schemas.microsoft.com/office/drawing/2014/main" id="{9895EF12-AEA6-4A3B-829C-34FD9F4BB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10DC-F731-49E3-AB9F-2185D308590B}"/>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4239622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404D-9680-4254-A71B-80112BFD3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04B6E5-E639-4E7F-B156-2167A6AC8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B73D5-B8DE-43EB-960B-E6E1272BA7A8}"/>
              </a:ext>
            </a:extLst>
          </p:cNvPr>
          <p:cNvSpPr>
            <a:spLocks noGrp="1"/>
          </p:cNvSpPr>
          <p:nvPr>
            <p:ph type="dt" sz="half" idx="10"/>
          </p:nvPr>
        </p:nvSpPr>
        <p:spPr/>
        <p:txBody>
          <a:bodyPr/>
          <a:lstStyle/>
          <a:p>
            <a:fld id="{A5CD582D-D0E1-4AAC-85A0-2742E09D6F58}" type="datetime1">
              <a:rPr lang="en-US" smtClean="0"/>
              <a:t>12/25/2023</a:t>
            </a:fld>
            <a:endParaRPr lang="en-US"/>
          </a:p>
        </p:txBody>
      </p:sp>
      <p:sp>
        <p:nvSpPr>
          <p:cNvPr id="5" name="Footer Placeholder 4">
            <a:extLst>
              <a:ext uri="{FF2B5EF4-FFF2-40B4-BE49-F238E27FC236}">
                <a16:creationId xmlns:a16="http://schemas.microsoft.com/office/drawing/2014/main" id="{93AE783B-F517-4E1F-95F6-2961A9A96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3A6E6-0D87-4E77-9954-34BC28C981A1}"/>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431476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5A79-F406-4A39-9491-FC117A6F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CC86C-E499-4E14-A38E-7E64E67DA7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5ECCE-368F-4692-B735-C0874B0D6B9C}"/>
              </a:ext>
            </a:extLst>
          </p:cNvPr>
          <p:cNvSpPr>
            <a:spLocks noGrp="1"/>
          </p:cNvSpPr>
          <p:nvPr>
            <p:ph type="dt" sz="half" idx="10"/>
          </p:nvPr>
        </p:nvSpPr>
        <p:spPr/>
        <p:txBody>
          <a:bodyPr/>
          <a:lstStyle/>
          <a:p>
            <a:fld id="{E39EF8FF-CCA5-46DE-982C-2582B10E9632}" type="datetime1">
              <a:rPr lang="en-US" smtClean="0"/>
              <a:t>12/25/2023</a:t>
            </a:fld>
            <a:endParaRPr lang="en-US"/>
          </a:p>
        </p:txBody>
      </p:sp>
      <p:sp>
        <p:nvSpPr>
          <p:cNvPr id="5" name="Footer Placeholder 4">
            <a:extLst>
              <a:ext uri="{FF2B5EF4-FFF2-40B4-BE49-F238E27FC236}">
                <a16:creationId xmlns:a16="http://schemas.microsoft.com/office/drawing/2014/main" id="{7856FCF7-921C-449B-B9D7-B0DC17A56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4906A-53CC-4157-8FD4-9B9A9871BCF6}"/>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982348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E5DB-4353-4405-9592-F30CA85E1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2CFF2D-55C1-4171-BF9D-04174A02E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8C548-6CA6-4A2C-80B6-811B002A5BDA}"/>
              </a:ext>
            </a:extLst>
          </p:cNvPr>
          <p:cNvSpPr>
            <a:spLocks noGrp="1"/>
          </p:cNvSpPr>
          <p:nvPr>
            <p:ph type="dt" sz="half" idx="10"/>
          </p:nvPr>
        </p:nvSpPr>
        <p:spPr/>
        <p:txBody>
          <a:bodyPr/>
          <a:lstStyle/>
          <a:p>
            <a:fld id="{B96F68C4-C9BA-4BD3-AAEF-974BDFE73671}" type="datetime1">
              <a:rPr lang="en-US" smtClean="0"/>
              <a:t>12/25/2023</a:t>
            </a:fld>
            <a:endParaRPr lang="en-US"/>
          </a:p>
        </p:txBody>
      </p:sp>
      <p:sp>
        <p:nvSpPr>
          <p:cNvPr id="5" name="Footer Placeholder 4">
            <a:extLst>
              <a:ext uri="{FF2B5EF4-FFF2-40B4-BE49-F238E27FC236}">
                <a16:creationId xmlns:a16="http://schemas.microsoft.com/office/drawing/2014/main" id="{E802F690-7633-454D-87B0-0F2861E2E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A0EB7-0494-48D7-B37A-81421DB3373F}"/>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71687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0B84-8FF8-4CD4-B60E-2BCB5D63B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5E4D7-05CD-451A-8ECD-863103C54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BEB000-1E2D-46D4-8D94-8985B2CA8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8AA36-22D3-4519-BD47-072D2BE7B351}"/>
              </a:ext>
            </a:extLst>
          </p:cNvPr>
          <p:cNvSpPr>
            <a:spLocks noGrp="1"/>
          </p:cNvSpPr>
          <p:nvPr>
            <p:ph type="dt" sz="half" idx="10"/>
          </p:nvPr>
        </p:nvSpPr>
        <p:spPr/>
        <p:txBody>
          <a:bodyPr/>
          <a:lstStyle/>
          <a:p>
            <a:fld id="{91C4DA9D-0FDC-4F54-B7F3-1CFED7899724}" type="datetime1">
              <a:rPr lang="en-US" smtClean="0"/>
              <a:t>12/25/2023</a:t>
            </a:fld>
            <a:endParaRPr lang="en-US"/>
          </a:p>
        </p:txBody>
      </p:sp>
      <p:sp>
        <p:nvSpPr>
          <p:cNvPr id="6" name="Footer Placeholder 5">
            <a:extLst>
              <a:ext uri="{FF2B5EF4-FFF2-40B4-BE49-F238E27FC236}">
                <a16:creationId xmlns:a16="http://schemas.microsoft.com/office/drawing/2014/main" id="{07190DFD-BE3A-4C51-B8B2-8AFACA07B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12471-DC1C-4D13-BB21-CE8A5B32F52E}"/>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120035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3ECF-10AA-41B9-BF7D-64BD986A69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C230AB-C2CD-4874-ABC0-EF557B559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5581A-8B7C-4BDF-963A-E91166DDC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A83B5-E273-42C4-86FA-2EAF5BACB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A438D-FF56-4D6A-925E-EB3AD59315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6F6FA9-9A13-426B-8F06-59BBF8624182}"/>
              </a:ext>
            </a:extLst>
          </p:cNvPr>
          <p:cNvSpPr>
            <a:spLocks noGrp="1"/>
          </p:cNvSpPr>
          <p:nvPr>
            <p:ph type="dt" sz="half" idx="10"/>
          </p:nvPr>
        </p:nvSpPr>
        <p:spPr/>
        <p:txBody>
          <a:bodyPr/>
          <a:lstStyle/>
          <a:p>
            <a:fld id="{DF2CAC19-C558-4333-8442-C81D8C832C52}" type="datetime1">
              <a:rPr lang="en-US" smtClean="0"/>
              <a:t>12/25/2023</a:t>
            </a:fld>
            <a:endParaRPr lang="en-US"/>
          </a:p>
        </p:txBody>
      </p:sp>
      <p:sp>
        <p:nvSpPr>
          <p:cNvPr id="8" name="Footer Placeholder 7">
            <a:extLst>
              <a:ext uri="{FF2B5EF4-FFF2-40B4-BE49-F238E27FC236}">
                <a16:creationId xmlns:a16="http://schemas.microsoft.com/office/drawing/2014/main" id="{926BCF8B-1497-4E55-9EE0-19CB2644D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4067E0-4570-415D-B758-67D82B3E7400}"/>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881033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B230-BE69-4822-95E5-8A8049C74D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4654CC-B544-4B0B-BE00-05F1873FE8EB}"/>
              </a:ext>
            </a:extLst>
          </p:cNvPr>
          <p:cNvSpPr>
            <a:spLocks noGrp="1"/>
          </p:cNvSpPr>
          <p:nvPr>
            <p:ph type="dt" sz="half" idx="10"/>
          </p:nvPr>
        </p:nvSpPr>
        <p:spPr/>
        <p:txBody>
          <a:bodyPr/>
          <a:lstStyle/>
          <a:p>
            <a:fld id="{47C84A29-1961-40FC-8EF5-3941F8319006}" type="datetime1">
              <a:rPr lang="en-US" smtClean="0"/>
              <a:t>12/25/2023</a:t>
            </a:fld>
            <a:endParaRPr lang="en-US"/>
          </a:p>
        </p:txBody>
      </p:sp>
      <p:sp>
        <p:nvSpPr>
          <p:cNvPr id="4" name="Footer Placeholder 3">
            <a:extLst>
              <a:ext uri="{FF2B5EF4-FFF2-40B4-BE49-F238E27FC236}">
                <a16:creationId xmlns:a16="http://schemas.microsoft.com/office/drawing/2014/main" id="{978E88A1-19E8-467C-B791-9B0A7D63B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E172FC-066E-4723-8FB5-F27F0DB060F8}"/>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958173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8D2D8-5125-43BF-9336-34F9A158B124}"/>
              </a:ext>
            </a:extLst>
          </p:cNvPr>
          <p:cNvSpPr>
            <a:spLocks noGrp="1"/>
          </p:cNvSpPr>
          <p:nvPr>
            <p:ph type="dt" sz="half" idx="10"/>
          </p:nvPr>
        </p:nvSpPr>
        <p:spPr/>
        <p:txBody>
          <a:bodyPr/>
          <a:lstStyle/>
          <a:p>
            <a:fld id="{EF61C1A6-2A2A-4BC6-849F-5964A96045D9}" type="datetime1">
              <a:rPr lang="en-US" smtClean="0"/>
              <a:t>12/25/2023</a:t>
            </a:fld>
            <a:endParaRPr lang="en-US"/>
          </a:p>
        </p:txBody>
      </p:sp>
      <p:sp>
        <p:nvSpPr>
          <p:cNvPr id="3" name="Footer Placeholder 2">
            <a:extLst>
              <a:ext uri="{FF2B5EF4-FFF2-40B4-BE49-F238E27FC236}">
                <a16:creationId xmlns:a16="http://schemas.microsoft.com/office/drawing/2014/main" id="{92EEDF5A-E74A-4220-9AFA-E952A4AF1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0450AC-E62F-460F-9B00-52D6E97AB857}"/>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30018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E5DB-4353-4405-9592-F30CA85E1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2CFF2D-55C1-4171-BF9D-04174A02E9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8C548-6CA6-4A2C-80B6-811B002A5BDA}"/>
              </a:ext>
            </a:extLst>
          </p:cNvPr>
          <p:cNvSpPr>
            <a:spLocks noGrp="1"/>
          </p:cNvSpPr>
          <p:nvPr>
            <p:ph type="dt" sz="half" idx="10"/>
          </p:nvPr>
        </p:nvSpPr>
        <p:spPr/>
        <p:txBody>
          <a:bodyPr/>
          <a:lstStyle/>
          <a:p>
            <a:fld id="{83316424-9E96-4AC0-965A-EABE8008183E}" type="datetime1">
              <a:rPr lang="en-US" smtClean="0"/>
              <a:t>12/25/2023</a:t>
            </a:fld>
            <a:endParaRPr lang="en-US"/>
          </a:p>
        </p:txBody>
      </p:sp>
      <p:sp>
        <p:nvSpPr>
          <p:cNvPr id="5" name="Footer Placeholder 4">
            <a:extLst>
              <a:ext uri="{FF2B5EF4-FFF2-40B4-BE49-F238E27FC236}">
                <a16:creationId xmlns:a16="http://schemas.microsoft.com/office/drawing/2014/main" id="{E802F690-7633-454D-87B0-0F2861E2E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A0EB7-0494-48D7-B37A-81421DB3373F}"/>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0231619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5ABC-396C-4053-A9E3-EC4B4F381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EA0D5-79F4-48EE-8000-B524D2654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878FA6-67A4-4D78-84E7-CB00659CA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3FA9B-7F3B-494C-B947-BC9DDA65F7B4}"/>
              </a:ext>
            </a:extLst>
          </p:cNvPr>
          <p:cNvSpPr>
            <a:spLocks noGrp="1"/>
          </p:cNvSpPr>
          <p:nvPr>
            <p:ph type="dt" sz="half" idx="10"/>
          </p:nvPr>
        </p:nvSpPr>
        <p:spPr/>
        <p:txBody>
          <a:bodyPr/>
          <a:lstStyle/>
          <a:p>
            <a:fld id="{22D3CE95-A608-4C96-B3F4-8D907546EA39}" type="datetime1">
              <a:rPr lang="en-US" smtClean="0"/>
              <a:t>12/25/2023</a:t>
            </a:fld>
            <a:endParaRPr lang="en-US"/>
          </a:p>
        </p:txBody>
      </p:sp>
      <p:sp>
        <p:nvSpPr>
          <p:cNvPr id="6" name="Footer Placeholder 5">
            <a:extLst>
              <a:ext uri="{FF2B5EF4-FFF2-40B4-BE49-F238E27FC236}">
                <a16:creationId xmlns:a16="http://schemas.microsoft.com/office/drawing/2014/main" id="{280F860D-1535-45CA-8B6D-D45C7EDFB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814B1-F81B-4332-805D-8D4DDF00D815}"/>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572053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0772-FF84-4A1C-8821-2CB5103CB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13938-6195-4669-92E7-095B7D4D3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71A928-3282-43AE-9054-4C4DDE9D6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1D129-16AC-46E5-962F-5A6B68D37529}"/>
              </a:ext>
            </a:extLst>
          </p:cNvPr>
          <p:cNvSpPr>
            <a:spLocks noGrp="1"/>
          </p:cNvSpPr>
          <p:nvPr>
            <p:ph type="dt" sz="half" idx="10"/>
          </p:nvPr>
        </p:nvSpPr>
        <p:spPr/>
        <p:txBody>
          <a:bodyPr/>
          <a:lstStyle/>
          <a:p>
            <a:fld id="{48969BDD-C449-4941-9E30-9E1D15465438}" type="datetime1">
              <a:rPr lang="en-US" smtClean="0"/>
              <a:t>12/25/2023</a:t>
            </a:fld>
            <a:endParaRPr lang="en-US"/>
          </a:p>
        </p:txBody>
      </p:sp>
      <p:sp>
        <p:nvSpPr>
          <p:cNvPr id="6" name="Footer Placeholder 5">
            <a:extLst>
              <a:ext uri="{FF2B5EF4-FFF2-40B4-BE49-F238E27FC236}">
                <a16:creationId xmlns:a16="http://schemas.microsoft.com/office/drawing/2014/main" id="{6EEC0D66-C695-49C0-88D8-440E0CDB6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6ECFB-F6D9-455D-9236-8CE5D4B06E48}"/>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29199197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E5B7-F8D3-4B5C-948E-80191C5000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772E6-2CC7-4557-B686-AA07EA22C4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75D3B-098D-4C6A-94B3-EE088666FDAB}"/>
              </a:ext>
            </a:extLst>
          </p:cNvPr>
          <p:cNvSpPr>
            <a:spLocks noGrp="1"/>
          </p:cNvSpPr>
          <p:nvPr>
            <p:ph type="dt" sz="half" idx="10"/>
          </p:nvPr>
        </p:nvSpPr>
        <p:spPr/>
        <p:txBody>
          <a:bodyPr/>
          <a:lstStyle/>
          <a:p>
            <a:fld id="{5CC3820E-000E-412B-916C-F4CD78175F44}" type="datetime1">
              <a:rPr lang="en-US" smtClean="0"/>
              <a:t>12/25/2023</a:t>
            </a:fld>
            <a:endParaRPr lang="en-US"/>
          </a:p>
        </p:txBody>
      </p:sp>
      <p:sp>
        <p:nvSpPr>
          <p:cNvPr id="5" name="Footer Placeholder 4">
            <a:extLst>
              <a:ext uri="{FF2B5EF4-FFF2-40B4-BE49-F238E27FC236}">
                <a16:creationId xmlns:a16="http://schemas.microsoft.com/office/drawing/2014/main" id="{3D0C4EE9-30D4-49DE-A374-81FD3AE04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99A36-0F0F-4048-90B0-08EFCDAB2600}"/>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2749210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6885A-D762-4D2B-86F3-748710FB11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2365D4-E6F5-438A-846C-2B284AE0D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3953A-2150-4B8F-A296-A109A2764536}"/>
              </a:ext>
            </a:extLst>
          </p:cNvPr>
          <p:cNvSpPr>
            <a:spLocks noGrp="1"/>
          </p:cNvSpPr>
          <p:nvPr>
            <p:ph type="dt" sz="half" idx="10"/>
          </p:nvPr>
        </p:nvSpPr>
        <p:spPr/>
        <p:txBody>
          <a:bodyPr/>
          <a:lstStyle/>
          <a:p>
            <a:fld id="{B995DA89-DDF1-4EBF-B9C9-3907715D39A1}" type="datetime1">
              <a:rPr lang="en-US" smtClean="0"/>
              <a:t>12/25/2023</a:t>
            </a:fld>
            <a:endParaRPr lang="en-US"/>
          </a:p>
        </p:txBody>
      </p:sp>
      <p:sp>
        <p:nvSpPr>
          <p:cNvPr id="5" name="Footer Placeholder 4">
            <a:extLst>
              <a:ext uri="{FF2B5EF4-FFF2-40B4-BE49-F238E27FC236}">
                <a16:creationId xmlns:a16="http://schemas.microsoft.com/office/drawing/2014/main" id="{9895EF12-AEA6-4A3B-829C-34FD9F4BB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10DC-F731-49E3-AB9F-2185D308590B}"/>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201932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0B84-8FF8-4CD4-B60E-2BCB5D63B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5E4D7-05CD-451A-8ECD-863103C54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BEB000-1E2D-46D4-8D94-8985B2CA8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8AA36-22D3-4519-BD47-072D2BE7B351}"/>
              </a:ext>
            </a:extLst>
          </p:cNvPr>
          <p:cNvSpPr>
            <a:spLocks noGrp="1"/>
          </p:cNvSpPr>
          <p:nvPr>
            <p:ph type="dt" sz="half" idx="10"/>
          </p:nvPr>
        </p:nvSpPr>
        <p:spPr/>
        <p:txBody>
          <a:bodyPr/>
          <a:lstStyle/>
          <a:p>
            <a:fld id="{F7729E49-5817-454B-8D55-CE9705457B93}" type="datetime1">
              <a:rPr lang="en-US" smtClean="0"/>
              <a:t>12/25/2023</a:t>
            </a:fld>
            <a:endParaRPr lang="en-US"/>
          </a:p>
        </p:txBody>
      </p:sp>
      <p:sp>
        <p:nvSpPr>
          <p:cNvPr id="6" name="Footer Placeholder 5">
            <a:extLst>
              <a:ext uri="{FF2B5EF4-FFF2-40B4-BE49-F238E27FC236}">
                <a16:creationId xmlns:a16="http://schemas.microsoft.com/office/drawing/2014/main" id="{07190DFD-BE3A-4C51-B8B2-8AFACA07B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12471-DC1C-4D13-BB21-CE8A5B32F52E}"/>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31531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3ECF-10AA-41B9-BF7D-64BD986A69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C230AB-C2CD-4874-ABC0-EF557B559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5581A-8B7C-4BDF-963A-E91166DDC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5A83B5-E273-42C4-86FA-2EAF5BACB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A438D-FF56-4D6A-925E-EB3AD59315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6F6FA9-9A13-426B-8F06-59BBF8624182}"/>
              </a:ext>
            </a:extLst>
          </p:cNvPr>
          <p:cNvSpPr>
            <a:spLocks noGrp="1"/>
          </p:cNvSpPr>
          <p:nvPr>
            <p:ph type="dt" sz="half" idx="10"/>
          </p:nvPr>
        </p:nvSpPr>
        <p:spPr/>
        <p:txBody>
          <a:bodyPr/>
          <a:lstStyle/>
          <a:p>
            <a:fld id="{F3760A72-A9F7-40B4-8462-F2E755915F1D}" type="datetime1">
              <a:rPr lang="en-US" smtClean="0"/>
              <a:t>12/25/2023</a:t>
            </a:fld>
            <a:endParaRPr lang="en-US"/>
          </a:p>
        </p:txBody>
      </p:sp>
      <p:sp>
        <p:nvSpPr>
          <p:cNvPr id="8" name="Footer Placeholder 7">
            <a:extLst>
              <a:ext uri="{FF2B5EF4-FFF2-40B4-BE49-F238E27FC236}">
                <a16:creationId xmlns:a16="http://schemas.microsoft.com/office/drawing/2014/main" id="{926BCF8B-1497-4E55-9EE0-19CB2644DE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4067E0-4570-415D-B758-67D82B3E7400}"/>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332319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B230-BE69-4822-95E5-8A8049C74D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4654CC-B544-4B0B-BE00-05F1873FE8EB}"/>
              </a:ext>
            </a:extLst>
          </p:cNvPr>
          <p:cNvSpPr>
            <a:spLocks noGrp="1"/>
          </p:cNvSpPr>
          <p:nvPr>
            <p:ph type="dt" sz="half" idx="10"/>
          </p:nvPr>
        </p:nvSpPr>
        <p:spPr/>
        <p:txBody>
          <a:bodyPr/>
          <a:lstStyle/>
          <a:p>
            <a:fld id="{A9FCC79D-BB08-48D5-A0F7-86B7B5BB696B}" type="datetime1">
              <a:rPr lang="en-US" smtClean="0"/>
              <a:t>12/25/2023</a:t>
            </a:fld>
            <a:endParaRPr lang="en-US"/>
          </a:p>
        </p:txBody>
      </p:sp>
      <p:sp>
        <p:nvSpPr>
          <p:cNvPr id="4" name="Footer Placeholder 3">
            <a:extLst>
              <a:ext uri="{FF2B5EF4-FFF2-40B4-BE49-F238E27FC236}">
                <a16:creationId xmlns:a16="http://schemas.microsoft.com/office/drawing/2014/main" id="{978E88A1-19E8-467C-B791-9B0A7D63B8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E172FC-066E-4723-8FB5-F27F0DB060F8}"/>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646474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8D2D8-5125-43BF-9336-34F9A158B124}"/>
              </a:ext>
            </a:extLst>
          </p:cNvPr>
          <p:cNvSpPr>
            <a:spLocks noGrp="1"/>
          </p:cNvSpPr>
          <p:nvPr>
            <p:ph type="dt" sz="half" idx="10"/>
          </p:nvPr>
        </p:nvSpPr>
        <p:spPr/>
        <p:txBody>
          <a:bodyPr/>
          <a:lstStyle/>
          <a:p>
            <a:fld id="{5EEDDEFA-EDAB-4337-8FD5-0B05F38F7108}" type="datetime1">
              <a:rPr lang="en-US" smtClean="0"/>
              <a:t>12/25/2023</a:t>
            </a:fld>
            <a:endParaRPr lang="en-US"/>
          </a:p>
        </p:txBody>
      </p:sp>
      <p:sp>
        <p:nvSpPr>
          <p:cNvPr id="3" name="Footer Placeholder 2">
            <a:extLst>
              <a:ext uri="{FF2B5EF4-FFF2-40B4-BE49-F238E27FC236}">
                <a16:creationId xmlns:a16="http://schemas.microsoft.com/office/drawing/2014/main" id="{92EEDF5A-E74A-4220-9AFA-E952A4AF1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0450AC-E62F-460F-9B00-52D6E97AB857}"/>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83883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5ABC-396C-4053-A9E3-EC4B4F381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EA0D5-79F4-48EE-8000-B524D2654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878FA6-67A4-4D78-84E7-CB00659CA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3FA9B-7F3B-494C-B947-BC9DDA65F7B4}"/>
              </a:ext>
            </a:extLst>
          </p:cNvPr>
          <p:cNvSpPr>
            <a:spLocks noGrp="1"/>
          </p:cNvSpPr>
          <p:nvPr>
            <p:ph type="dt" sz="half" idx="10"/>
          </p:nvPr>
        </p:nvSpPr>
        <p:spPr/>
        <p:txBody>
          <a:bodyPr/>
          <a:lstStyle/>
          <a:p>
            <a:fld id="{59B5F025-491F-46F4-9BEC-645A7864D353}" type="datetime1">
              <a:rPr lang="en-US" smtClean="0"/>
              <a:t>12/25/2023</a:t>
            </a:fld>
            <a:endParaRPr lang="en-US"/>
          </a:p>
        </p:txBody>
      </p:sp>
      <p:sp>
        <p:nvSpPr>
          <p:cNvPr id="6" name="Footer Placeholder 5">
            <a:extLst>
              <a:ext uri="{FF2B5EF4-FFF2-40B4-BE49-F238E27FC236}">
                <a16:creationId xmlns:a16="http://schemas.microsoft.com/office/drawing/2014/main" id="{280F860D-1535-45CA-8B6D-D45C7EDFB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D814B1-F81B-4332-805D-8D4DDF00D815}"/>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2875043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0772-FF84-4A1C-8821-2CB5103CB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13938-6195-4669-92E7-095B7D4D3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71A928-3282-43AE-9054-4C4DDE9D6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1D129-16AC-46E5-962F-5A6B68D37529}"/>
              </a:ext>
            </a:extLst>
          </p:cNvPr>
          <p:cNvSpPr>
            <a:spLocks noGrp="1"/>
          </p:cNvSpPr>
          <p:nvPr>
            <p:ph type="dt" sz="half" idx="10"/>
          </p:nvPr>
        </p:nvSpPr>
        <p:spPr/>
        <p:txBody>
          <a:bodyPr/>
          <a:lstStyle/>
          <a:p>
            <a:fld id="{F9A9464D-202A-4F04-A4D0-71F0A18F031C}" type="datetime1">
              <a:rPr lang="en-US" smtClean="0"/>
              <a:t>12/25/2023</a:t>
            </a:fld>
            <a:endParaRPr lang="en-US"/>
          </a:p>
        </p:txBody>
      </p:sp>
      <p:sp>
        <p:nvSpPr>
          <p:cNvPr id="6" name="Footer Placeholder 5">
            <a:extLst>
              <a:ext uri="{FF2B5EF4-FFF2-40B4-BE49-F238E27FC236}">
                <a16:creationId xmlns:a16="http://schemas.microsoft.com/office/drawing/2014/main" id="{6EEC0D66-C695-49C0-88D8-440E0CDB6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6ECFB-F6D9-455D-9236-8CE5D4B06E48}"/>
              </a:ext>
            </a:extLst>
          </p:cNvPr>
          <p:cNvSpPr>
            <a:spLocks noGrp="1"/>
          </p:cNvSpPr>
          <p:nvPr>
            <p:ph type="sldNum" sz="quarter" idx="12"/>
          </p:nvPr>
        </p:nvSpPr>
        <p:spPr/>
        <p:txBody>
          <a:bodyPr/>
          <a:lstStyle/>
          <a:p>
            <a:fld id="{56040050-F788-487E-B374-2633E55C93E4}" type="slidenum">
              <a:rPr lang="en-US" smtClean="0"/>
              <a:t>‹#›</a:t>
            </a:fld>
            <a:endParaRPr lang="en-US"/>
          </a:p>
        </p:txBody>
      </p:sp>
    </p:spTree>
    <p:extLst>
      <p:ext uri="{BB962C8B-B14F-4D97-AF65-F5344CB8AC3E}">
        <p14:creationId xmlns:p14="http://schemas.microsoft.com/office/powerpoint/2010/main" val="17890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3DCB1-7DF0-45D6-9D75-D177CEE58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99ED0-E591-474A-9794-C702E3FF8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0DD8F-7306-4B77-8080-60A1F3A0F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9568E-B50C-4E10-8E73-760DCBEAAE97}" type="datetime1">
              <a:rPr lang="en-US" smtClean="0"/>
              <a:t>12/25/2023</a:t>
            </a:fld>
            <a:endParaRPr lang="en-US"/>
          </a:p>
        </p:txBody>
      </p:sp>
      <p:sp>
        <p:nvSpPr>
          <p:cNvPr id="5" name="Footer Placeholder 4">
            <a:extLst>
              <a:ext uri="{FF2B5EF4-FFF2-40B4-BE49-F238E27FC236}">
                <a16:creationId xmlns:a16="http://schemas.microsoft.com/office/drawing/2014/main" id="{D5DBE42B-F83E-4A21-B7EE-2489EC081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8DBE41-0539-4B71-9256-A21747A8B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40050-F788-487E-B374-2633E55C93E4}" type="slidenum">
              <a:rPr lang="en-US" smtClean="0"/>
              <a:t>‹#›</a:t>
            </a:fld>
            <a:endParaRPr lang="en-US"/>
          </a:p>
        </p:txBody>
      </p:sp>
    </p:spTree>
    <p:extLst>
      <p:ext uri="{BB962C8B-B14F-4D97-AF65-F5344CB8AC3E}">
        <p14:creationId xmlns:p14="http://schemas.microsoft.com/office/powerpoint/2010/main" val="35112565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3DCB1-7DF0-45D6-9D75-D177CEE58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99ED0-E591-474A-9794-C702E3FF8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0DD8F-7306-4B77-8080-60A1F3A0F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13C9D-BFE7-47C9-9C65-18F7CDCEBF09}" type="datetime1">
              <a:rPr lang="en-US" smtClean="0"/>
              <a:t>12/25/2023</a:t>
            </a:fld>
            <a:endParaRPr lang="en-US"/>
          </a:p>
        </p:txBody>
      </p:sp>
      <p:sp>
        <p:nvSpPr>
          <p:cNvPr id="5" name="Footer Placeholder 4">
            <a:extLst>
              <a:ext uri="{FF2B5EF4-FFF2-40B4-BE49-F238E27FC236}">
                <a16:creationId xmlns:a16="http://schemas.microsoft.com/office/drawing/2014/main" id="{D5DBE42B-F83E-4A21-B7EE-2489EC081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8DBE41-0539-4B71-9256-A21747A8B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40050-F788-487E-B374-2633E55C93E4}" type="slidenum">
              <a:rPr lang="en-US" smtClean="0"/>
              <a:t>‹#›</a:t>
            </a:fld>
            <a:endParaRPr lang="en-US"/>
          </a:p>
        </p:txBody>
      </p:sp>
    </p:spTree>
    <p:extLst>
      <p:ext uri="{BB962C8B-B14F-4D97-AF65-F5344CB8AC3E}">
        <p14:creationId xmlns:p14="http://schemas.microsoft.com/office/powerpoint/2010/main" val="31274342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3DCB1-7DF0-45D6-9D75-D177CEE58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99ED0-E591-474A-9794-C702E3FF8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0DD8F-7306-4B77-8080-60A1F3A0F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4A7CC-2061-43B8-8AE2-1D6A0579F582}" type="datetime1">
              <a:rPr lang="en-US" smtClean="0"/>
              <a:t>12/25/2023</a:t>
            </a:fld>
            <a:endParaRPr lang="en-US"/>
          </a:p>
        </p:txBody>
      </p:sp>
      <p:sp>
        <p:nvSpPr>
          <p:cNvPr id="5" name="Footer Placeholder 4">
            <a:extLst>
              <a:ext uri="{FF2B5EF4-FFF2-40B4-BE49-F238E27FC236}">
                <a16:creationId xmlns:a16="http://schemas.microsoft.com/office/drawing/2014/main" id="{D5DBE42B-F83E-4A21-B7EE-2489EC081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8DBE41-0539-4B71-9256-A21747A8BE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40050-F788-487E-B374-2633E55C93E4}" type="slidenum">
              <a:rPr lang="en-US" smtClean="0"/>
              <a:t>‹#›</a:t>
            </a:fld>
            <a:endParaRPr lang="en-US"/>
          </a:p>
        </p:txBody>
      </p:sp>
    </p:spTree>
    <p:extLst>
      <p:ext uri="{BB962C8B-B14F-4D97-AF65-F5344CB8AC3E}">
        <p14:creationId xmlns:p14="http://schemas.microsoft.com/office/powerpoint/2010/main" val="287748971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9566476"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5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ight Triangle 5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5AEFFDB9-E978-47A0-AD8F-A4E316CE8B82}"/>
              </a:ext>
            </a:extLst>
          </p:cNvPr>
          <p:cNvSpPr>
            <a:spLocks noGrp="1"/>
          </p:cNvSpPr>
          <p:nvPr>
            <p:ph type="title"/>
          </p:nvPr>
        </p:nvSpPr>
        <p:spPr>
          <a:xfrm>
            <a:off x="1075767" y="1188637"/>
            <a:ext cx="2988234" cy="4480726"/>
          </a:xfrm>
        </p:spPr>
        <p:txBody>
          <a:bodyPr vert="horz" lIns="91440" tIns="45720" rIns="91440" bIns="45720" rtlCol="0" anchor="ctr">
            <a:normAutofit/>
          </a:bodyPr>
          <a:lstStyle/>
          <a:p>
            <a:pPr algn="r"/>
            <a:r>
              <a:rPr lang="en-US" sz="6000" b="1" kern="1200" dirty="0">
                <a:solidFill>
                  <a:schemeClr val="tx2"/>
                </a:solidFill>
                <a:latin typeface="+mj-lt"/>
                <a:ea typeface="+mj-ea"/>
                <a:cs typeface="+mj-cs"/>
              </a:rPr>
              <a:t>Metin</a:t>
            </a:r>
            <a:br>
              <a:rPr lang="en-US" sz="6000" b="1" kern="1200" dirty="0">
                <a:solidFill>
                  <a:schemeClr val="tx2"/>
                </a:solidFill>
                <a:latin typeface="+mj-lt"/>
                <a:ea typeface="+mj-ea"/>
                <a:cs typeface="+mj-cs"/>
              </a:rPr>
            </a:br>
            <a:r>
              <a:rPr lang="en-US" sz="6000" b="1" kern="1200" dirty="0">
                <a:solidFill>
                  <a:schemeClr val="tx2"/>
                </a:solidFill>
                <a:latin typeface="+mj-lt"/>
                <a:ea typeface="+mj-ea"/>
                <a:cs typeface="+mj-cs"/>
              </a:rPr>
              <a:t>Uslu</a:t>
            </a:r>
            <a:br>
              <a:rPr lang="tr-TR" sz="6000" b="1" kern="1200" dirty="0">
                <a:solidFill>
                  <a:schemeClr val="tx2"/>
                </a:solidFill>
                <a:latin typeface="+mj-lt"/>
                <a:ea typeface="+mj-ea"/>
                <a:cs typeface="+mj-cs"/>
              </a:rPr>
            </a:br>
            <a:br>
              <a:rPr lang="tr-TR" sz="2400" b="1" kern="1200" dirty="0">
                <a:solidFill>
                  <a:schemeClr val="tx2"/>
                </a:solidFill>
                <a:latin typeface="+mj-lt"/>
                <a:ea typeface="+mj-ea"/>
                <a:cs typeface="+mj-cs"/>
              </a:rPr>
            </a:br>
            <a:r>
              <a:rPr lang="tr-TR" sz="2000" b="1" kern="1200" dirty="0" err="1">
                <a:solidFill>
                  <a:schemeClr val="tx2"/>
                </a:solidFill>
                <a:latin typeface="+mj-lt"/>
                <a:ea typeface="+mj-ea"/>
                <a:cs typeface="+mj-cs"/>
              </a:rPr>
              <a:t>Student</a:t>
            </a:r>
            <a:r>
              <a:rPr lang="tr-TR" sz="2000" b="1" kern="1200" dirty="0">
                <a:solidFill>
                  <a:schemeClr val="tx2"/>
                </a:solidFill>
                <a:latin typeface="+mj-lt"/>
                <a:ea typeface="+mj-ea"/>
                <a:cs typeface="+mj-cs"/>
              </a:rPr>
              <a:t> </a:t>
            </a:r>
            <a:r>
              <a:rPr lang="tr-TR" sz="2000" b="1" kern="1200" dirty="0" err="1">
                <a:solidFill>
                  <a:schemeClr val="tx2"/>
                </a:solidFill>
                <a:latin typeface="+mj-lt"/>
                <a:ea typeface="+mj-ea"/>
                <a:cs typeface="+mj-cs"/>
              </a:rPr>
              <a:t>Id</a:t>
            </a:r>
            <a:r>
              <a:rPr lang="tr-TR" sz="2000" b="1" kern="1200" dirty="0">
                <a:solidFill>
                  <a:schemeClr val="tx2"/>
                </a:solidFill>
                <a:latin typeface="+mj-lt"/>
                <a:ea typeface="+mj-ea"/>
                <a:cs typeface="+mj-cs"/>
              </a:rPr>
              <a:t>: 235B7014</a:t>
            </a:r>
            <a:endParaRPr lang="en-US" sz="6000" b="1" kern="1200" dirty="0">
              <a:solidFill>
                <a:schemeClr val="tx2"/>
              </a:solidFill>
              <a:latin typeface="+mj-lt"/>
              <a:ea typeface="+mj-ea"/>
              <a:cs typeface="+mj-cs"/>
            </a:endParaRPr>
          </a:p>
        </p:txBody>
      </p:sp>
      <p:cxnSp>
        <p:nvCxnSpPr>
          <p:cNvPr id="80" name="Straight Connector 6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F30F23A-3E7C-4334-97A4-21576D12F6EA}"/>
              </a:ext>
            </a:extLst>
          </p:cNvPr>
          <p:cNvSpPr txBox="1">
            <a:spLocks/>
          </p:cNvSpPr>
          <p:nvPr/>
        </p:nvSpPr>
        <p:spPr>
          <a:xfrm>
            <a:off x="5255259" y="1648870"/>
            <a:ext cx="5937673" cy="3560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2400" b="1" i="0" u="none" strike="noStrike" kern="1200" cap="none" spc="0" normalizeH="0" baseline="0" noProof="0" dirty="0">
              <a:ln>
                <a:noFill/>
              </a:ln>
              <a:solidFill>
                <a:schemeClr val="tx2"/>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1" i="0" u="none" strike="noStrike" kern="1200" cap="none" spc="0" normalizeH="0" baseline="0" noProof="0" dirty="0">
                <a:ln>
                  <a:noFill/>
                </a:ln>
                <a:solidFill>
                  <a:schemeClr val="tx2"/>
                </a:solidFill>
                <a:effectLst/>
                <a:uLnTx/>
                <a:uFillTx/>
                <a:ea typeface="+mj-ea"/>
                <a:cs typeface="+mj-cs"/>
              </a:rPr>
              <a:t>Movie Recommendation Systems Using Actor-Based Matrix Computations in South Korea</a:t>
            </a:r>
            <a:endParaRPr lang="en-US" sz="1400" i="1" dirty="0">
              <a:solidFill>
                <a:schemeClr val="tx2"/>
              </a:solidFill>
              <a:latin typeface="Calibri" panose="020F0502020204030204"/>
            </a:endParaRPr>
          </a:p>
          <a:p>
            <a:pPr marL="0" marR="0" lvl="0" indent="0" algn="ctr" defTabSz="914400" rtl="0" eaLnBrk="1" fontAlgn="auto" latinLnBrk="0" hangingPunct="1">
              <a:lnSpc>
                <a:spcPct val="90000"/>
              </a:lnSpc>
              <a:spcBef>
                <a:spcPct val="0"/>
              </a:spcBef>
              <a:spcAft>
                <a:spcPts val="600"/>
              </a:spcAft>
              <a:buClrTx/>
              <a:buSzTx/>
              <a:buFontTx/>
              <a:buNone/>
              <a:tabLst/>
              <a:defRPr/>
            </a:pPr>
            <a:endParaRPr lang="tr-TR" sz="1400" dirty="0">
              <a:solidFill>
                <a:schemeClr val="tx2"/>
              </a:solidFill>
              <a:latin typeface="Calibri" panose="020F0502020204030204"/>
            </a:endParaRPr>
          </a:p>
          <a:p>
            <a:pPr marL="0" marR="0" lvl="0" indent="0" algn="ctr" defTabSz="914400" rtl="0" eaLnBrk="1" fontAlgn="auto" latinLnBrk="0" hangingPunct="1">
              <a:lnSpc>
                <a:spcPct val="90000"/>
              </a:lnSpc>
              <a:spcBef>
                <a:spcPct val="0"/>
              </a:spcBef>
              <a:spcAft>
                <a:spcPts val="600"/>
              </a:spcAft>
              <a:buClrTx/>
              <a:buSzTx/>
              <a:buFontTx/>
              <a:buNone/>
              <a:tabLst/>
              <a:defRPr/>
            </a:pPr>
            <a:r>
              <a:rPr lang="tr-TR" sz="1400" dirty="0">
                <a:solidFill>
                  <a:schemeClr val="tx2"/>
                </a:solidFill>
                <a:latin typeface="Calibri" panose="020F0502020204030204"/>
              </a:rPr>
              <a:t>24</a:t>
            </a:r>
            <a:r>
              <a:rPr lang="en-US" sz="1400" dirty="0">
                <a:solidFill>
                  <a:schemeClr val="tx2"/>
                </a:solidFill>
                <a:latin typeface="Calibri" panose="020F0502020204030204"/>
              </a:rPr>
              <a:t>.</a:t>
            </a:r>
            <a:r>
              <a:rPr lang="tr-TR" sz="1400" dirty="0">
                <a:solidFill>
                  <a:schemeClr val="tx2"/>
                </a:solidFill>
                <a:latin typeface="Calibri" panose="020F0502020204030204"/>
              </a:rPr>
              <a:t>12</a:t>
            </a:r>
            <a:r>
              <a:rPr lang="en-US" sz="1400" dirty="0">
                <a:solidFill>
                  <a:schemeClr val="tx2"/>
                </a:solidFill>
                <a:latin typeface="Calibri" panose="020F0502020204030204"/>
              </a:rPr>
              <a:t>.202</a:t>
            </a:r>
            <a:r>
              <a:rPr lang="tr-TR" sz="1400" dirty="0">
                <a:solidFill>
                  <a:schemeClr val="tx2"/>
                </a:solidFill>
                <a:latin typeface="Calibri" panose="020F0502020204030204"/>
              </a:rPr>
              <a:t>3</a:t>
            </a:r>
            <a:endParaRPr kumimoji="0" lang="en-US" sz="1400" i="0" u="none" strike="noStrike" kern="1200" cap="none" spc="0" normalizeH="0" baseline="0" noProof="0" dirty="0">
              <a:ln>
                <a:noFill/>
              </a:ln>
              <a:solidFill>
                <a:schemeClr val="tx2"/>
              </a:solidFill>
              <a:effectLst/>
              <a:uLnTx/>
              <a:uFillTx/>
              <a:latin typeface="Calibri" panose="020F0502020204030204"/>
              <a:ea typeface="+mj-ea"/>
              <a:cs typeface="+mj-cs"/>
            </a:endParaRPr>
          </a:p>
        </p:txBody>
      </p:sp>
      <p:sp>
        <p:nvSpPr>
          <p:cNvPr id="5" name="Slide Number Placeholder 4">
            <a:extLst>
              <a:ext uri="{FF2B5EF4-FFF2-40B4-BE49-F238E27FC236}">
                <a16:creationId xmlns:a16="http://schemas.microsoft.com/office/drawing/2014/main" id="{C0DF0402-C547-5330-ED7C-2BB389017A65}"/>
              </a:ext>
            </a:extLst>
          </p:cNvPr>
          <p:cNvSpPr>
            <a:spLocks noGrp="1"/>
          </p:cNvSpPr>
          <p:nvPr>
            <p:ph type="sldNum" sz="quarter" idx="12"/>
          </p:nvPr>
        </p:nvSpPr>
        <p:spPr/>
        <p:txBody>
          <a:bodyPr/>
          <a:lstStyle/>
          <a:p>
            <a:fld id="{56040050-F788-487E-B374-2633E55C93E4}" type="slidenum">
              <a:rPr lang="en-US" smtClean="0"/>
              <a:t>1</a:t>
            </a:fld>
            <a:endParaRPr lang="en-US" dirty="0"/>
          </a:p>
        </p:txBody>
      </p:sp>
    </p:spTree>
    <p:extLst>
      <p:ext uri="{BB962C8B-B14F-4D97-AF65-F5344CB8AC3E}">
        <p14:creationId xmlns:p14="http://schemas.microsoft.com/office/powerpoint/2010/main" val="57400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Veri Toplama ve Ön İşlemler</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lnSpcReduction="10000"/>
          </a:bodyPr>
          <a:lstStyle/>
          <a:p>
            <a:pPr marL="0" indent="0">
              <a:buNone/>
            </a:pPr>
            <a:r>
              <a:rPr lang="tr-TR" sz="1600" dirty="0">
                <a:solidFill>
                  <a:schemeClr val="tx2"/>
                </a:solidFill>
              </a:rPr>
              <a:t>Veri seti 3 ayrı sistem üzerinden toplandığı belirtiliyor. </a:t>
            </a:r>
          </a:p>
          <a:p>
            <a:pPr marL="0" indent="0">
              <a:buNone/>
            </a:pPr>
            <a:endParaRPr lang="tr-TR" sz="1600" dirty="0">
              <a:solidFill>
                <a:schemeClr val="tx2"/>
              </a:solidFill>
            </a:endParaRPr>
          </a:p>
          <a:p>
            <a:pPr marL="0" indent="0">
              <a:buNone/>
            </a:pPr>
            <a:r>
              <a:rPr lang="tr-TR" sz="1600" dirty="0">
                <a:solidFill>
                  <a:schemeClr val="tx2"/>
                </a:solidFill>
              </a:rPr>
              <a:t>1. Kore Film Konseyi </a:t>
            </a:r>
          </a:p>
          <a:p>
            <a:pPr marL="0" indent="0">
              <a:buNone/>
            </a:pPr>
            <a:r>
              <a:rPr lang="tr-TR" sz="1600" dirty="0">
                <a:solidFill>
                  <a:schemeClr val="tx2"/>
                </a:solidFill>
              </a:rPr>
              <a:t>Bu veri seti 3429 adet film bilgisini içermekte ve içerisinde; filmlerin listesi, film ayrıntıları, aktörler ve yönetmen bilgileri yer alıyor. Ayrıca aktörlerin ve yönetmenlerin filmografileri de yer almaktadır. Veri kümesindeki filmler arasında uzun metrajlı filmler, kısa öyküler ve çok amaçlı kitaplar yer alıyordu. Yalnızca vizyona giren uzun metrajlı filmleri kullanmaya karar verdik.</a:t>
            </a:r>
          </a:p>
          <a:p>
            <a:pPr marL="0" indent="0">
              <a:buNone/>
            </a:pPr>
            <a:endParaRPr lang="tr-TR" sz="1600" dirty="0">
              <a:solidFill>
                <a:schemeClr val="tx2"/>
              </a:solidFill>
            </a:endParaRPr>
          </a:p>
          <a:p>
            <a:pPr marL="0" indent="0">
              <a:buNone/>
            </a:pPr>
            <a:r>
              <a:rPr lang="tr-TR" sz="1600" dirty="0">
                <a:solidFill>
                  <a:schemeClr val="tx2"/>
                </a:solidFill>
              </a:rPr>
              <a:t>2. </a:t>
            </a:r>
            <a:r>
              <a:rPr lang="tr-TR" sz="1600" dirty="0" err="1">
                <a:solidFill>
                  <a:schemeClr val="tx2"/>
                </a:solidFill>
              </a:rPr>
              <a:t>Naver</a:t>
            </a:r>
            <a:r>
              <a:rPr lang="tr-TR" sz="1600" dirty="0">
                <a:solidFill>
                  <a:schemeClr val="tx2"/>
                </a:solidFill>
              </a:rPr>
              <a:t> Film Sitesi</a:t>
            </a:r>
          </a:p>
          <a:p>
            <a:pPr marL="0" indent="0">
              <a:buNone/>
            </a:pPr>
            <a:r>
              <a:rPr lang="tr-TR" sz="1600" dirty="0">
                <a:solidFill>
                  <a:schemeClr val="tx2"/>
                </a:solidFill>
              </a:rPr>
              <a:t>Bu platform üzerinden, Film Başlığı, Yılı, İzleyici Puanı ve İzleyici Sayısı, İnternet Puanı ve Gazeteci &amp; Eleştirmenlerin Derecelendirmeleri yer almaktadır. Derecelendirmelerin güvenilirliğini sağlamak için yalnızca 30'dan fazla kişi tarafından derecelendirilen filmleri seçtik. Her filmin derecelendirmesi izleyicilerin derecelendirmesine dayanıyordu, ancak bu olmadığında bunun yerine İnternet kullanıcılarının derecelendirmeleri kullanıldı. Bu iki derecelendirme türü (0,82) ve benzer dağılım modelleri arasındaki yüksek korelasyon nedeniyle bu değişikliğin uygun olduğu düşünülmektedir.</a:t>
            </a:r>
          </a:p>
          <a:p>
            <a:pPr marL="0" indent="0">
              <a:buNone/>
            </a:pPr>
            <a:endParaRPr lang="tr-TR" sz="1600" dirty="0">
              <a:solidFill>
                <a:schemeClr val="tx2"/>
              </a:solidFill>
            </a:endParaRPr>
          </a:p>
          <a:p>
            <a:pPr marL="0" indent="0">
              <a:buNone/>
            </a:pPr>
            <a:r>
              <a:rPr lang="tr-TR" sz="1600" dirty="0">
                <a:solidFill>
                  <a:schemeClr val="tx2"/>
                </a:solidFill>
              </a:rPr>
              <a:t>3. Kore Gişe Bilgi Sistemi</a:t>
            </a:r>
          </a:p>
          <a:p>
            <a:pPr marL="0" indent="0">
              <a:buNone/>
            </a:pPr>
            <a:r>
              <a:rPr lang="tr-TR" sz="1600" dirty="0">
                <a:solidFill>
                  <a:schemeClr val="tx2"/>
                </a:solidFill>
              </a:rPr>
              <a:t>Kore Gişe Bilgi Sistemi üzerinden film adı, gösterim tarihi, koltuk satış oranı, koltuk doluluk oranı, koltuk sayısı, satışlar, kümülatif satışlar, seyirci sayısı ve kümülatif izleyici sayısı yer alıyor. Koleksiyonda dünya çapındaki filmlerin yer aldığı 2346 yönetmen, 15539 oyuncu ve 6647 filme ilişkin veriler yer aldı. Eski filmlere ilişkin veriler yeni filmlere göre eksik olduğundan yalnızca 2010-2019 yıllarına ait film verilerini kullandık. Ayrıca ortalama izleyici kitlesi yüzde 25'in altında olan filmlerin oyuncuları ve yönetmenleri hariç tutuldu. Verilerin ön işlenmesinden sonra veri seti 4450 Güney Koreli aktör ve 509 Güney Kore filmini içeriyordu</a:t>
            </a:r>
          </a:p>
          <a:p>
            <a:pPr marL="0" indent="0">
              <a:buNone/>
            </a:pPr>
            <a:endParaRPr lang="tr-TR" sz="1600" dirty="0">
              <a:solidFill>
                <a:schemeClr val="tx2"/>
              </a:solidFill>
            </a:endParaRPr>
          </a:p>
        </p:txBody>
      </p:sp>
      <p:sp>
        <p:nvSpPr>
          <p:cNvPr id="5" name="Slide Number Placeholder 4">
            <a:extLst>
              <a:ext uri="{FF2B5EF4-FFF2-40B4-BE49-F238E27FC236}">
                <a16:creationId xmlns:a16="http://schemas.microsoft.com/office/drawing/2014/main" id="{32F0612A-221C-8831-9A69-72E0965A56DD}"/>
              </a:ext>
            </a:extLst>
          </p:cNvPr>
          <p:cNvSpPr>
            <a:spLocks noGrp="1"/>
          </p:cNvSpPr>
          <p:nvPr>
            <p:ph type="sldNum" sz="quarter" idx="12"/>
          </p:nvPr>
        </p:nvSpPr>
        <p:spPr/>
        <p:txBody>
          <a:bodyPr/>
          <a:lstStyle/>
          <a:p>
            <a:fld id="{56040050-F788-487E-B374-2633E55C93E4}" type="slidenum">
              <a:rPr lang="en-US" smtClean="0"/>
              <a:t>10</a:t>
            </a:fld>
            <a:endParaRPr lang="en-US"/>
          </a:p>
        </p:txBody>
      </p:sp>
    </p:spTree>
    <p:extLst>
      <p:ext uri="{BB962C8B-B14F-4D97-AF65-F5344CB8AC3E}">
        <p14:creationId xmlns:p14="http://schemas.microsoft.com/office/powerpoint/2010/main" val="69353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Veri Toplama Ön İşlemler (Devam)</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2F0612A-221C-8831-9A69-72E0965A56DD}"/>
              </a:ext>
            </a:extLst>
          </p:cNvPr>
          <p:cNvSpPr>
            <a:spLocks noGrp="1"/>
          </p:cNvSpPr>
          <p:nvPr>
            <p:ph type="sldNum" sz="quarter" idx="12"/>
          </p:nvPr>
        </p:nvSpPr>
        <p:spPr/>
        <p:txBody>
          <a:bodyPr/>
          <a:lstStyle/>
          <a:p>
            <a:fld id="{56040050-F788-487E-B374-2633E55C93E4}" type="slidenum">
              <a:rPr lang="en-US" smtClean="0"/>
              <a:t>11</a:t>
            </a:fld>
            <a:endParaRPr lang="en-US"/>
          </a:p>
        </p:txBody>
      </p:sp>
      <p:pic>
        <p:nvPicPr>
          <p:cNvPr id="2" name="Content Placeholder 1" descr="A diagram of a movie&#10;&#10;Description automatically generated">
            <a:extLst>
              <a:ext uri="{FF2B5EF4-FFF2-40B4-BE49-F238E27FC236}">
                <a16:creationId xmlns:a16="http://schemas.microsoft.com/office/drawing/2014/main" id="{BE09947F-55F4-FDA0-5BA3-706CAA458209}"/>
              </a:ext>
            </a:extLst>
          </p:cNvPr>
          <p:cNvPicPr>
            <a:picLocks noGrp="1" noChangeAspect="1"/>
          </p:cNvPicPr>
          <p:nvPr>
            <p:ph idx="1"/>
          </p:nvPr>
        </p:nvPicPr>
        <p:blipFill>
          <a:blip r:embed="rId3"/>
          <a:stretch>
            <a:fillRect/>
          </a:stretch>
        </p:blipFill>
        <p:spPr>
          <a:xfrm>
            <a:off x="2041871" y="1327112"/>
            <a:ext cx="8128895" cy="5519737"/>
          </a:xfrm>
          <a:prstGeom prst="rect">
            <a:avLst/>
          </a:prstGeom>
        </p:spPr>
      </p:pic>
    </p:spTree>
    <p:extLst>
      <p:ext uri="{BB962C8B-B14F-4D97-AF65-F5344CB8AC3E}">
        <p14:creationId xmlns:p14="http://schemas.microsoft.com/office/powerpoint/2010/main" val="37699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Veri Toplama Ön İşlemler (Devam)</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2F0612A-221C-8831-9A69-72E0965A56DD}"/>
              </a:ext>
            </a:extLst>
          </p:cNvPr>
          <p:cNvSpPr>
            <a:spLocks noGrp="1"/>
          </p:cNvSpPr>
          <p:nvPr>
            <p:ph type="sldNum" sz="quarter" idx="12"/>
          </p:nvPr>
        </p:nvSpPr>
        <p:spPr/>
        <p:txBody>
          <a:bodyPr/>
          <a:lstStyle/>
          <a:p>
            <a:fld id="{56040050-F788-487E-B374-2633E55C93E4}" type="slidenum">
              <a:rPr lang="en-US" smtClean="0"/>
              <a:t>12</a:t>
            </a:fld>
            <a:endParaRPr lang="en-US"/>
          </a:p>
        </p:txBody>
      </p:sp>
      <p:sp>
        <p:nvSpPr>
          <p:cNvPr id="4" name="Content Placeholder 3">
            <a:extLst>
              <a:ext uri="{FF2B5EF4-FFF2-40B4-BE49-F238E27FC236}">
                <a16:creationId xmlns:a16="http://schemas.microsoft.com/office/drawing/2014/main" id="{C63D5FCD-726B-3DD1-3A6E-E67205460275}"/>
              </a:ext>
            </a:extLst>
          </p:cNvPr>
          <p:cNvSpPr>
            <a:spLocks noGrp="1"/>
          </p:cNvSpPr>
          <p:nvPr>
            <p:ph idx="1"/>
          </p:nvPr>
        </p:nvSpPr>
        <p:spPr/>
        <p:txBody>
          <a:bodyPr/>
          <a:lstStyle/>
          <a:p>
            <a:endParaRPr lang="tr-TR"/>
          </a:p>
        </p:txBody>
      </p:sp>
      <p:pic>
        <p:nvPicPr>
          <p:cNvPr id="6" name="Picture 5" descr="A table with text on it&#10;&#10;Description automatically generated">
            <a:extLst>
              <a:ext uri="{FF2B5EF4-FFF2-40B4-BE49-F238E27FC236}">
                <a16:creationId xmlns:a16="http://schemas.microsoft.com/office/drawing/2014/main" id="{F30EEB2D-E0DF-1DF9-FE74-4D3847321C28}"/>
              </a:ext>
            </a:extLst>
          </p:cNvPr>
          <p:cNvPicPr>
            <a:picLocks noChangeAspect="1"/>
          </p:cNvPicPr>
          <p:nvPr/>
        </p:nvPicPr>
        <p:blipFill>
          <a:blip r:embed="rId3"/>
          <a:stretch>
            <a:fillRect/>
          </a:stretch>
        </p:blipFill>
        <p:spPr>
          <a:xfrm>
            <a:off x="3215640" y="2417038"/>
            <a:ext cx="5760720" cy="3391535"/>
          </a:xfrm>
          <a:prstGeom prst="rect">
            <a:avLst/>
          </a:prstGeom>
        </p:spPr>
      </p:pic>
    </p:spTree>
    <p:extLst>
      <p:ext uri="{BB962C8B-B14F-4D97-AF65-F5344CB8AC3E}">
        <p14:creationId xmlns:p14="http://schemas.microsoft.com/office/powerpoint/2010/main" val="316941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Autofit/>
          </a:bodyPr>
          <a:lstStyle/>
          <a:p>
            <a:r>
              <a:rPr lang="en-US" sz="3200" b="1" kern="1200" dirty="0">
                <a:solidFill>
                  <a:schemeClr val="tx2"/>
                </a:solidFill>
              </a:rPr>
              <a:t>Film</a:t>
            </a:r>
            <a:r>
              <a:rPr lang="tr-TR" sz="3200" b="1" kern="1200" dirty="0">
                <a:solidFill>
                  <a:schemeClr val="tx2"/>
                </a:solidFill>
              </a:rPr>
              <a:t>(Movie)</a:t>
            </a:r>
            <a:r>
              <a:rPr lang="en-US" sz="3200" b="1" kern="1200" dirty="0">
                <a:solidFill>
                  <a:schemeClr val="tx2"/>
                </a:solidFill>
              </a:rPr>
              <a:t> </a:t>
            </a:r>
            <a:r>
              <a:rPr lang="en-US" sz="3200" b="1" kern="1200" dirty="0" err="1">
                <a:solidFill>
                  <a:schemeClr val="tx2"/>
                </a:solidFill>
              </a:rPr>
              <a:t>ve</a:t>
            </a:r>
            <a:r>
              <a:rPr lang="en-US" sz="3200" b="1" kern="1200" dirty="0">
                <a:solidFill>
                  <a:schemeClr val="tx2"/>
                </a:solidFill>
              </a:rPr>
              <a:t> Film </a:t>
            </a:r>
            <a:r>
              <a:rPr lang="en-US" sz="3200" b="1" kern="1200" dirty="0" err="1">
                <a:solidFill>
                  <a:schemeClr val="tx2"/>
                </a:solidFill>
              </a:rPr>
              <a:t>Türü</a:t>
            </a:r>
            <a:r>
              <a:rPr lang="tr-TR" sz="3200" b="1" kern="1200" dirty="0">
                <a:solidFill>
                  <a:schemeClr val="tx2"/>
                </a:solidFill>
              </a:rPr>
              <a:t>(</a:t>
            </a:r>
            <a:r>
              <a:rPr lang="tr-TR" sz="3200" b="1" kern="1200" dirty="0" err="1">
                <a:solidFill>
                  <a:schemeClr val="tx2"/>
                </a:solidFill>
              </a:rPr>
              <a:t>Genre</a:t>
            </a:r>
            <a:r>
              <a:rPr lang="tr-TR" sz="3200" b="1" kern="1200" dirty="0">
                <a:solidFill>
                  <a:schemeClr val="tx2"/>
                </a:solidFill>
              </a:rPr>
              <a:t>)</a:t>
            </a:r>
            <a:r>
              <a:rPr lang="en-US" sz="3200" b="1" kern="1200" dirty="0">
                <a:solidFill>
                  <a:schemeClr val="tx2"/>
                </a:solidFill>
              </a:rPr>
              <a:t> </a:t>
            </a:r>
            <a:r>
              <a:rPr lang="en-US" sz="3200" b="1" kern="1200" dirty="0" err="1">
                <a:solidFill>
                  <a:schemeClr val="tx2"/>
                </a:solidFill>
              </a:rPr>
              <a:t>arasında</a:t>
            </a:r>
            <a:r>
              <a:rPr lang="en-US" sz="3200" b="1" kern="1200" dirty="0">
                <a:solidFill>
                  <a:schemeClr val="tx2"/>
                </a:solidFill>
              </a:rPr>
              <a:t> Rank </a:t>
            </a:r>
            <a:r>
              <a:rPr lang="en-US" sz="3200" b="1" kern="1200" dirty="0" err="1">
                <a:solidFill>
                  <a:schemeClr val="tx2"/>
                </a:solidFill>
              </a:rPr>
              <a:t>Korelasyonun</a:t>
            </a:r>
            <a:r>
              <a:rPr lang="en-US" sz="3200" b="1" kern="1200" dirty="0">
                <a:solidFill>
                  <a:schemeClr val="tx2"/>
                </a:solidFill>
              </a:rPr>
              <a:t> </a:t>
            </a:r>
            <a:r>
              <a:rPr lang="en-US" sz="3200" b="1" kern="1200" dirty="0" err="1">
                <a:solidFill>
                  <a:schemeClr val="tx2"/>
                </a:solidFill>
              </a:rPr>
              <a:t>Hesaplanması</a:t>
            </a:r>
            <a:endParaRPr lang="en-US" sz="32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2F0612A-221C-8831-9A69-72E0965A56DD}"/>
              </a:ext>
            </a:extLst>
          </p:cNvPr>
          <p:cNvSpPr>
            <a:spLocks noGrp="1"/>
          </p:cNvSpPr>
          <p:nvPr>
            <p:ph type="sldNum" sz="quarter" idx="12"/>
          </p:nvPr>
        </p:nvSpPr>
        <p:spPr/>
        <p:txBody>
          <a:bodyPr/>
          <a:lstStyle/>
          <a:p>
            <a:fld id="{56040050-F788-487E-B374-2633E55C93E4}" type="slidenum">
              <a:rPr lang="en-US" smtClean="0"/>
              <a:t>13</a:t>
            </a:fld>
            <a:endParaRPr lang="en-US"/>
          </a:p>
        </p:txBody>
      </p:sp>
      <p:sp>
        <p:nvSpPr>
          <p:cNvPr id="4" name="Content Placeholder 3">
            <a:extLst>
              <a:ext uri="{FF2B5EF4-FFF2-40B4-BE49-F238E27FC236}">
                <a16:creationId xmlns:a16="http://schemas.microsoft.com/office/drawing/2014/main" id="{F2DC5AB1-679B-8220-9796-1C48C8059AD2}"/>
              </a:ext>
            </a:extLst>
          </p:cNvPr>
          <p:cNvSpPr>
            <a:spLocks noGrp="1"/>
          </p:cNvSpPr>
          <p:nvPr>
            <p:ph idx="1"/>
          </p:nvPr>
        </p:nvSpPr>
        <p:spPr/>
        <p:txBody>
          <a:bodyPr>
            <a:normAutofit/>
          </a:bodyPr>
          <a:lstStyle/>
          <a:p>
            <a:pPr>
              <a:lnSpc>
                <a:spcPct val="107000"/>
              </a:lnSpc>
              <a:spcAft>
                <a:spcPts val="800"/>
              </a:spcAft>
            </a:pPr>
            <a:r>
              <a:rPr lang="tr-TR" sz="1700" dirty="0">
                <a:solidFill>
                  <a:schemeClr val="tx2"/>
                </a:solidFill>
              </a:rPr>
              <a:t>Belirli bir film ile türü arasındaki sıra korelasyonunun hesaplanması, film </a:t>
            </a:r>
            <a:r>
              <a:rPr lang="tr-TR" sz="1700" dirty="0" err="1">
                <a:solidFill>
                  <a:schemeClr val="tx2"/>
                </a:solidFill>
              </a:rPr>
              <a:t>veritabanındaki</a:t>
            </a:r>
            <a:r>
              <a:rPr lang="tr-TR" sz="1700" dirty="0">
                <a:solidFill>
                  <a:schemeClr val="tx2"/>
                </a:solidFill>
              </a:rPr>
              <a:t> türlerin kombinasyonuna dayanır. Her filmin birden fazla türü kapsayan bir tür birleşimi vardır. Film türleri film yapımcıları tarafından seçilir. Örneğin 26 Yıl filmi “aksiyon” ve “drama” türlerine ait. Bu, filmin bu iki türe göre kategorize edildiği anlamına gelir.</a:t>
            </a:r>
          </a:p>
          <a:p>
            <a:pPr>
              <a:lnSpc>
                <a:spcPct val="107000"/>
              </a:lnSpc>
              <a:spcAft>
                <a:spcPts val="800"/>
              </a:spcAft>
            </a:pPr>
            <a:r>
              <a:rPr lang="tr-TR" sz="1700" dirty="0">
                <a:solidFill>
                  <a:schemeClr val="tx2"/>
                </a:solidFill>
              </a:rPr>
              <a:t>Bir film ile türü arasındaki sıra korelasyonunu belirlemek için önce belirli bir filmi seçtik ve film türleri arasına bir tane daha ekledik. Ancak her türe ait filmlerin sayısı açısından önemli bir tutarsızlık mevcuttur. Örneğin “komedi” türünde toplam film sayısı 126, “fantezi” türünde film sayısı ise 12. Böylece sadece bir düzeltme tahmini yapmak yerine her türün her türdeki sıralamasını hesapladık. (Önyargılı dağılımları hariç tutmak için).</a:t>
            </a:r>
          </a:p>
          <a:p>
            <a:endParaRPr lang="tr-TR" dirty="0"/>
          </a:p>
        </p:txBody>
      </p:sp>
    </p:spTree>
    <p:extLst>
      <p:ext uri="{BB962C8B-B14F-4D97-AF65-F5344CB8AC3E}">
        <p14:creationId xmlns:p14="http://schemas.microsoft.com/office/powerpoint/2010/main" val="18007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Autofit/>
          </a:bodyPr>
          <a:lstStyle/>
          <a:p>
            <a:r>
              <a:rPr lang="en-US" sz="3200" b="1" kern="1200" dirty="0">
                <a:solidFill>
                  <a:schemeClr val="tx2"/>
                </a:solidFill>
              </a:rPr>
              <a:t>Film</a:t>
            </a:r>
            <a:r>
              <a:rPr lang="tr-TR" sz="3200" b="1" kern="1200" dirty="0">
                <a:solidFill>
                  <a:schemeClr val="tx2"/>
                </a:solidFill>
              </a:rPr>
              <a:t>(Movie)</a:t>
            </a:r>
            <a:r>
              <a:rPr lang="en-US" sz="3200" b="1" kern="1200" dirty="0">
                <a:solidFill>
                  <a:schemeClr val="tx2"/>
                </a:solidFill>
              </a:rPr>
              <a:t> </a:t>
            </a:r>
            <a:r>
              <a:rPr lang="en-US" sz="3200" b="1" kern="1200" dirty="0" err="1">
                <a:solidFill>
                  <a:schemeClr val="tx2"/>
                </a:solidFill>
              </a:rPr>
              <a:t>ve</a:t>
            </a:r>
            <a:r>
              <a:rPr lang="en-US" sz="3200" b="1" kern="1200" dirty="0">
                <a:solidFill>
                  <a:schemeClr val="tx2"/>
                </a:solidFill>
              </a:rPr>
              <a:t> Film </a:t>
            </a:r>
            <a:r>
              <a:rPr lang="en-US" sz="3200" b="1" kern="1200" dirty="0" err="1">
                <a:solidFill>
                  <a:schemeClr val="tx2"/>
                </a:solidFill>
              </a:rPr>
              <a:t>Türü</a:t>
            </a:r>
            <a:r>
              <a:rPr lang="tr-TR" sz="3200" b="1" kern="1200" dirty="0">
                <a:solidFill>
                  <a:schemeClr val="tx2"/>
                </a:solidFill>
              </a:rPr>
              <a:t>(</a:t>
            </a:r>
            <a:r>
              <a:rPr lang="tr-TR" sz="3200" b="1" kern="1200" dirty="0" err="1">
                <a:solidFill>
                  <a:schemeClr val="tx2"/>
                </a:solidFill>
              </a:rPr>
              <a:t>Genre</a:t>
            </a:r>
            <a:r>
              <a:rPr lang="tr-TR" sz="3200" b="1" kern="1200" dirty="0">
                <a:solidFill>
                  <a:schemeClr val="tx2"/>
                </a:solidFill>
              </a:rPr>
              <a:t>)</a:t>
            </a:r>
            <a:r>
              <a:rPr lang="en-US" sz="3200" b="1" kern="1200" dirty="0">
                <a:solidFill>
                  <a:schemeClr val="tx2"/>
                </a:solidFill>
              </a:rPr>
              <a:t> </a:t>
            </a:r>
            <a:r>
              <a:rPr lang="en-US" sz="3200" b="1" kern="1200" dirty="0" err="1">
                <a:solidFill>
                  <a:schemeClr val="tx2"/>
                </a:solidFill>
              </a:rPr>
              <a:t>arasında</a:t>
            </a:r>
            <a:r>
              <a:rPr lang="en-US" sz="3200" b="1" kern="1200" dirty="0">
                <a:solidFill>
                  <a:schemeClr val="tx2"/>
                </a:solidFill>
              </a:rPr>
              <a:t> Rank </a:t>
            </a:r>
            <a:r>
              <a:rPr lang="en-US" sz="3200" b="1" kern="1200" dirty="0" err="1">
                <a:solidFill>
                  <a:schemeClr val="tx2"/>
                </a:solidFill>
              </a:rPr>
              <a:t>Korelasyonun</a:t>
            </a:r>
            <a:r>
              <a:rPr lang="en-US" sz="3200" b="1" kern="1200" dirty="0">
                <a:solidFill>
                  <a:schemeClr val="tx2"/>
                </a:solidFill>
              </a:rPr>
              <a:t> </a:t>
            </a:r>
            <a:r>
              <a:rPr lang="en-US" sz="3200" b="1" kern="1200" dirty="0" err="1">
                <a:solidFill>
                  <a:schemeClr val="tx2"/>
                </a:solidFill>
              </a:rPr>
              <a:t>Hesaplanması</a:t>
            </a:r>
            <a:endParaRPr lang="en-US" sz="32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2F0612A-221C-8831-9A69-72E0965A56DD}"/>
              </a:ext>
            </a:extLst>
          </p:cNvPr>
          <p:cNvSpPr>
            <a:spLocks noGrp="1"/>
          </p:cNvSpPr>
          <p:nvPr>
            <p:ph type="sldNum" sz="quarter" idx="12"/>
          </p:nvPr>
        </p:nvSpPr>
        <p:spPr/>
        <p:txBody>
          <a:bodyPr/>
          <a:lstStyle/>
          <a:p>
            <a:fld id="{56040050-F788-487E-B374-2633E55C93E4}" type="slidenum">
              <a:rPr lang="en-US" smtClean="0"/>
              <a:t>14</a:t>
            </a:fld>
            <a:endParaRPr lang="en-US"/>
          </a:p>
        </p:txBody>
      </p:sp>
      <p:pic>
        <p:nvPicPr>
          <p:cNvPr id="2" name="Content Placeholder 1" descr="A screenshot of a computer&#10;&#10;Description automatically generated">
            <a:extLst>
              <a:ext uri="{FF2B5EF4-FFF2-40B4-BE49-F238E27FC236}">
                <a16:creationId xmlns:a16="http://schemas.microsoft.com/office/drawing/2014/main" id="{B9CCAE70-15F8-0338-A1D8-53AECF762E3A}"/>
              </a:ext>
            </a:extLst>
          </p:cNvPr>
          <p:cNvPicPr>
            <a:picLocks noGrp="1" noChangeAspect="1"/>
          </p:cNvPicPr>
          <p:nvPr>
            <p:ph idx="1"/>
          </p:nvPr>
        </p:nvPicPr>
        <p:blipFill>
          <a:blip r:embed="rId3"/>
          <a:stretch>
            <a:fillRect/>
          </a:stretch>
        </p:blipFill>
        <p:spPr>
          <a:xfrm>
            <a:off x="3197997" y="1825625"/>
            <a:ext cx="5796005" cy="4351338"/>
          </a:xfrm>
          <a:prstGeom prst="rect">
            <a:avLst/>
          </a:prstGeom>
        </p:spPr>
      </p:pic>
    </p:spTree>
    <p:extLst>
      <p:ext uri="{BB962C8B-B14F-4D97-AF65-F5344CB8AC3E}">
        <p14:creationId xmlns:p14="http://schemas.microsoft.com/office/powerpoint/2010/main" val="370347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Autofit/>
          </a:bodyPr>
          <a:lstStyle/>
          <a:p>
            <a:r>
              <a:rPr lang="en-US" sz="3200" b="1" kern="1200" dirty="0" err="1">
                <a:solidFill>
                  <a:schemeClr val="tx2"/>
                </a:solidFill>
              </a:rPr>
              <a:t>Aktör</a:t>
            </a:r>
            <a:r>
              <a:rPr lang="en-US" sz="3200" b="1" kern="1200" dirty="0">
                <a:solidFill>
                  <a:schemeClr val="tx2"/>
                </a:solidFill>
              </a:rPr>
              <a:t> </a:t>
            </a:r>
            <a:r>
              <a:rPr lang="en-US" sz="3200" b="1" kern="1200" dirty="0" err="1">
                <a:solidFill>
                  <a:schemeClr val="tx2"/>
                </a:solidFill>
              </a:rPr>
              <a:t>ve</a:t>
            </a:r>
            <a:r>
              <a:rPr lang="en-US" sz="3200" b="1" kern="1200" dirty="0">
                <a:solidFill>
                  <a:schemeClr val="tx2"/>
                </a:solidFill>
              </a:rPr>
              <a:t> Film </a:t>
            </a:r>
            <a:r>
              <a:rPr lang="en-US" sz="3200" b="1" kern="1200" dirty="0" err="1">
                <a:solidFill>
                  <a:schemeClr val="tx2"/>
                </a:solidFill>
              </a:rPr>
              <a:t>Türü</a:t>
            </a:r>
            <a:r>
              <a:rPr lang="en-US" sz="3200" b="1" kern="1200" dirty="0">
                <a:solidFill>
                  <a:schemeClr val="tx2"/>
                </a:solidFill>
              </a:rPr>
              <a:t> </a:t>
            </a:r>
            <a:r>
              <a:rPr lang="en-US" sz="3200" b="1" kern="1200" dirty="0" err="1">
                <a:solidFill>
                  <a:schemeClr val="tx2"/>
                </a:solidFill>
              </a:rPr>
              <a:t>arasında</a:t>
            </a:r>
            <a:r>
              <a:rPr lang="en-US" sz="3200" b="1" kern="1200" dirty="0">
                <a:solidFill>
                  <a:schemeClr val="tx2"/>
                </a:solidFill>
              </a:rPr>
              <a:t> </a:t>
            </a:r>
            <a:r>
              <a:rPr lang="en-US" sz="3200" b="1" kern="1200" dirty="0" err="1">
                <a:solidFill>
                  <a:schemeClr val="tx2"/>
                </a:solidFill>
              </a:rPr>
              <a:t>Korelasyonun</a:t>
            </a:r>
            <a:r>
              <a:rPr lang="en-US" sz="3200" b="1" kern="1200" dirty="0">
                <a:solidFill>
                  <a:schemeClr val="tx2"/>
                </a:solidFill>
              </a:rPr>
              <a:t> </a:t>
            </a:r>
            <a:r>
              <a:rPr lang="en-US" sz="3200" b="1" kern="1200" dirty="0" err="1">
                <a:solidFill>
                  <a:schemeClr val="tx2"/>
                </a:solidFill>
              </a:rPr>
              <a:t>Hesaplanması</a:t>
            </a:r>
            <a:endParaRPr lang="en-US" sz="32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32F0612A-221C-8831-9A69-72E0965A56DD}"/>
              </a:ext>
            </a:extLst>
          </p:cNvPr>
          <p:cNvSpPr>
            <a:spLocks noGrp="1"/>
          </p:cNvSpPr>
          <p:nvPr>
            <p:ph type="sldNum" sz="quarter" idx="12"/>
          </p:nvPr>
        </p:nvSpPr>
        <p:spPr/>
        <p:txBody>
          <a:bodyPr/>
          <a:lstStyle/>
          <a:p>
            <a:fld id="{56040050-F788-487E-B374-2633E55C93E4}" type="slidenum">
              <a:rPr lang="en-US" smtClean="0"/>
              <a:t>15</a:t>
            </a:fld>
            <a:endParaRPr lang="en-US"/>
          </a:p>
        </p:txBody>
      </p:sp>
      <p:sp>
        <p:nvSpPr>
          <p:cNvPr id="4" name="Content Placeholder 3">
            <a:extLst>
              <a:ext uri="{FF2B5EF4-FFF2-40B4-BE49-F238E27FC236}">
                <a16:creationId xmlns:a16="http://schemas.microsoft.com/office/drawing/2014/main" id="{F2DC5AB1-679B-8220-9796-1C48C8059AD2}"/>
              </a:ext>
            </a:extLst>
          </p:cNvPr>
          <p:cNvSpPr>
            <a:spLocks noGrp="1"/>
          </p:cNvSpPr>
          <p:nvPr>
            <p:ph idx="1"/>
          </p:nvPr>
        </p:nvSpPr>
        <p:spPr/>
        <p:txBody>
          <a:bodyPr>
            <a:normAutofit/>
          </a:bodyPr>
          <a:lstStyle/>
          <a:p>
            <a:pPr>
              <a:lnSpc>
                <a:spcPct val="107000"/>
              </a:lnSpc>
              <a:spcAft>
                <a:spcPts val="800"/>
              </a:spcAft>
            </a:pPr>
            <a:r>
              <a:rPr lang="tr-TR" sz="1700" dirty="0">
                <a:solidFill>
                  <a:schemeClr val="tx2"/>
                </a:solidFill>
              </a:rPr>
              <a:t>Belirli bir oyuncu ile film türü arasındaki korelasyon, oyuncu veri tabanındaki tür kombinasyonu kullanılarak hesaplanır. Her oyuncunun belirli türlerdeki filmlerde diğerlerinden daha sık rol alma eğiliminde olması nedeniyle, oyuncunun sıklıkla rol aldığı belirli türlerle güçlü bir bağlantısı olduğu sonucuna varılabilir. Örneğin, 2010'dan 2019'a kadar aktör “Don Lee” drama türünde 13 filmde rol aldı; ayrıca 10 aksiyon ve 9 polisiye filmde rol aldı. Bu onun bu üç türle de ilişkilendirilebileceği anlamına gelir. (Tablo III).</a:t>
            </a:r>
          </a:p>
          <a:p>
            <a:pPr>
              <a:lnSpc>
                <a:spcPct val="107000"/>
              </a:lnSpc>
              <a:spcAft>
                <a:spcPts val="800"/>
              </a:spcAft>
            </a:pPr>
            <a:r>
              <a:rPr lang="tr-TR" sz="1700" dirty="0">
                <a:solidFill>
                  <a:schemeClr val="tx2"/>
                </a:solidFill>
              </a:rPr>
              <a:t>Her türe ait filmlerde rol alan oyuncuların sayısı aynı değildir. Bu nedenle, bu önyargıyı azaltmak için her türde yüksek derecede merkeziliğe sahip ilk on aktörü seçmek için bir </a:t>
            </a:r>
            <a:r>
              <a:rPr lang="tr-TR" sz="1700" u="sng" dirty="0">
                <a:solidFill>
                  <a:schemeClr val="tx2"/>
                </a:solidFill>
              </a:rPr>
              <a:t>ağ analizi</a:t>
            </a:r>
            <a:r>
              <a:rPr lang="tr-TR" sz="1700" dirty="0">
                <a:solidFill>
                  <a:schemeClr val="tx2"/>
                </a:solidFill>
              </a:rPr>
              <a:t> kullanarak belirli bir aktörü türleriyle ilişkilendirdik. Aktörlerden (satırlar) ve türlerden (sütunlardan) oluşan bir tablo oluşturduk ve </a:t>
            </a:r>
            <a:r>
              <a:rPr lang="tr-TR" sz="1700" b="1" dirty="0" err="1">
                <a:solidFill>
                  <a:schemeClr val="tx2"/>
                </a:solidFill>
              </a:rPr>
              <a:t>Pearson</a:t>
            </a:r>
            <a:r>
              <a:rPr lang="tr-TR" sz="1700" dirty="0">
                <a:solidFill>
                  <a:schemeClr val="tx2"/>
                </a:solidFill>
              </a:rPr>
              <a:t> korelasyon katsayısını kullanarak belirli bir aktör ile türü arasındaki korelasyonu hesapladık.</a:t>
            </a:r>
          </a:p>
          <a:p>
            <a:pPr marL="0" indent="0">
              <a:buNone/>
            </a:pPr>
            <a:endParaRPr lang="tr-TR" dirty="0"/>
          </a:p>
        </p:txBody>
      </p:sp>
      <p:pic>
        <p:nvPicPr>
          <p:cNvPr id="3" name="Picture 2" descr="A math equation with black text&#10;&#10;Description automatically generated">
            <a:extLst>
              <a:ext uri="{FF2B5EF4-FFF2-40B4-BE49-F238E27FC236}">
                <a16:creationId xmlns:a16="http://schemas.microsoft.com/office/drawing/2014/main" id="{3400ADB8-3ED1-C1DF-911C-DAF6C225C77A}"/>
              </a:ext>
            </a:extLst>
          </p:cNvPr>
          <p:cNvPicPr>
            <a:picLocks noChangeAspect="1"/>
          </p:cNvPicPr>
          <p:nvPr/>
        </p:nvPicPr>
        <p:blipFill>
          <a:blip r:embed="rId3"/>
          <a:stretch>
            <a:fillRect/>
          </a:stretch>
        </p:blipFill>
        <p:spPr>
          <a:xfrm>
            <a:off x="5119687" y="4995069"/>
            <a:ext cx="1952625" cy="847725"/>
          </a:xfrm>
          <a:prstGeom prst="rect">
            <a:avLst/>
          </a:prstGeom>
        </p:spPr>
      </p:pic>
    </p:spTree>
    <p:extLst>
      <p:ext uri="{BB962C8B-B14F-4D97-AF65-F5344CB8AC3E}">
        <p14:creationId xmlns:p14="http://schemas.microsoft.com/office/powerpoint/2010/main" val="30624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Sonuçlar</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0" indent="0">
              <a:buNone/>
            </a:pPr>
            <a:endParaRPr lang="tr-TR" sz="2200" dirty="0">
              <a:solidFill>
                <a:schemeClr val="tx2"/>
              </a:solidFill>
            </a:endParaRPr>
          </a:p>
        </p:txBody>
      </p:sp>
      <p:sp>
        <p:nvSpPr>
          <p:cNvPr id="5" name="Slide Number Placeholder 4">
            <a:extLst>
              <a:ext uri="{FF2B5EF4-FFF2-40B4-BE49-F238E27FC236}">
                <a16:creationId xmlns:a16="http://schemas.microsoft.com/office/drawing/2014/main" id="{0525FA96-43D2-D935-0045-B2C686D1D465}"/>
              </a:ext>
            </a:extLst>
          </p:cNvPr>
          <p:cNvSpPr>
            <a:spLocks noGrp="1"/>
          </p:cNvSpPr>
          <p:nvPr>
            <p:ph type="sldNum" sz="quarter" idx="12"/>
          </p:nvPr>
        </p:nvSpPr>
        <p:spPr/>
        <p:txBody>
          <a:bodyPr/>
          <a:lstStyle/>
          <a:p>
            <a:fld id="{56040050-F788-487E-B374-2633E55C93E4}" type="slidenum">
              <a:rPr lang="en-US" smtClean="0"/>
              <a:t>16</a:t>
            </a:fld>
            <a:endParaRPr lang="en-US"/>
          </a:p>
        </p:txBody>
      </p:sp>
      <p:pic>
        <p:nvPicPr>
          <p:cNvPr id="6" name="Picture 5" descr="A blue and white grid with black text&#10;&#10;Description automatically generated">
            <a:extLst>
              <a:ext uri="{FF2B5EF4-FFF2-40B4-BE49-F238E27FC236}">
                <a16:creationId xmlns:a16="http://schemas.microsoft.com/office/drawing/2014/main" id="{5B2CD237-BF87-39F3-B8D6-EF7ABB748602}"/>
              </a:ext>
            </a:extLst>
          </p:cNvPr>
          <p:cNvPicPr>
            <a:picLocks noChangeAspect="1"/>
          </p:cNvPicPr>
          <p:nvPr/>
        </p:nvPicPr>
        <p:blipFill>
          <a:blip r:embed="rId3"/>
          <a:stretch>
            <a:fillRect/>
          </a:stretch>
        </p:blipFill>
        <p:spPr>
          <a:xfrm>
            <a:off x="390939" y="2181648"/>
            <a:ext cx="5760720" cy="3500120"/>
          </a:xfrm>
          <a:prstGeom prst="rect">
            <a:avLst/>
          </a:prstGeom>
        </p:spPr>
      </p:pic>
      <p:pic>
        <p:nvPicPr>
          <p:cNvPr id="2" name="Picture 1" descr="A graph with different colored squares&#10;&#10;Description automatically generated">
            <a:extLst>
              <a:ext uri="{FF2B5EF4-FFF2-40B4-BE49-F238E27FC236}">
                <a16:creationId xmlns:a16="http://schemas.microsoft.com/office/drawing/2014/main" id="{D89ACA25-5264-1BA6-E695-5A6835611656}"/>
              </a:ext>
            </a:extLst>
          </p:cNvPr>
          <p:cNvPicPr>
            <a:picLocks noChangeAspect="1"/>
          </p:cNvPicPr>
          <p:nvPr/>
        </p:nvPicPr>
        <p:blipFill>
          <a:blip r:embed="rId4"/>
          <a:stretch>
            <a:fillRect/>
          </a:stretch>
        </p:blipFill>
        <p:spPr>
          <a:xfrm>
            <a:off x="6400957" y="2171941"/>
            <a:ext cx="5760720" cy="3504565"/>
          </a:xfrm>
          <a:prstGeom prst="rect">
            <a:avLst/>
          </a:prstGeom>
        </p:spPr>
      </p:pic>
    </p:spTree>
    <p:extLst>
      <p:ext uri="{BB962C8B-B14F-4D97-AF65-F5344CB8AC3E}">
        <p14:creationId xmlns:p14="http://schemas.microsoft.com/office/powerpoint/2010/main" val="69459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Sonuçlar (Devam)</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0" indent="0">
              <a:buNone/>
            </a:pPr>
            <a:endParaRPr lang="tr-TR" sz="2200" dirty="0">
              <a:solidFill>
                <a:schemeClr val="tx2"/>
              </a:solidFill>
            </a:endParaRPr>
          </a:p>
        </p:txBody>
      </p:sp>
      <p:sp>
        <p:nvSpPr>
          <p:cNvPr id="5" name="Slide Number Placeholder 4">
            <a:extLst>
              <a:ext uri="{FF2B5EF4-FFF2-40B4-BE49-F238E27FC236}">
                <a16:creationId xmlns:a16="http://schemas.microsoft.com/office/drawing/2014/main" id="{0525FA96-43D2-D935-0045-B2C686D1D465}"/>
              </a:ext>
            </a:extLst>
          </p:cNvPr>
          <p:cNvSpPr>
            <a:spLocks noGrp="1"/>
          </p:cNvSpPr>
          <p:nvPr>
            <p:ph type="sldNum" sz="quarter" idx="12"/>
          </p:nvPr>
        </p:nvSpPr>
        <p:spPr/>
        <p:txBody>
          <a:bodyPr/>
          <a:lstStyle/>
          <a:p>
            <a:fld id="{56040050-F788-487E-B374-2633E55C93E4}" type="slidenum">
              <a:rPr lang="en-US" smtClean="0"/>
              <a:t>17</a:t>
            </a:fld>
            <a:endParaRPr lang="en-US"/>
          </a:p>
        </p:txBody>
      </p:sp>
      <p:pic>
        <p:nvPicPr>
          <p:cNvPr id="3" name="Picture 2" descr="A table of text with black text&#10;&#10;Description automatically generated with medium confidence">
            <a:extLst>
              <a:ext uri="{FF2B5EF4-FFF2-40B4-BE49-F238E27FC236}">
                <a16:creationId xmlns:a16="http://schemas.microsoft.com/office/drawing/2014/main" id="{867C4293-DF78-FF89-563B-1178AB081D9A}"/>
              </a:ext>
            </a:extLst>
          </p:cNvPr>
          <p:cNvPicPr>
            <a:picLocks noChangeAspect="1"/>
          </p:cNvPicPr>
          <p:nvPr/>
        </p:nvPicPr>
        <p:blipFill>
          <a:blip r:embed="rId3"/>
          <a:stretch>
            <a:fillRect/>
          </a:stretch>
        </p:blipFill>
        <p:spPr>
          <a:xfrm>
            <a:off x="3349454" y="1802130"/>
            <a:ext cx="5760720" cy="4417695"/>
          </a:xfrm>
          <a:prstGeom prst="rect">
            <a:avLst/>
          </a:prstGeom>
        </p:spPr>
      </p:pic>
    </p:spTree>
    <p:extLst>
      <p:ext uri="{BB962C8B-B14F-4D97-AF65-F5344CB8AC3E}">
        <p14:creationId xmlns:p14="http://schemas.microsoft.com/office/powerpoint/2010/main" val="4177279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Sonuçlar (Devam)</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0" indent="0">
              <a:buNone/>
            </a:pPr>
            <a:endParaRPr lang="tr-TR" sz="2200" dirty="0">
              <a:solidFill>
                <a:schemeClr val="tx2"/>
              </a:solidFill>
            </a:endParaRPr>
          </a:p>
        </p:txBody>
      </p:sp>
      <p:sp>
        <p:nvSpPr>
          <p:cNvPr id="5" name="Slide Number Placeholder 4">
            <a:extLst>
              <a:ext uri="{FF2B5EF4-FFF2-40B4-BE49-F238E27FC236}">
                <a16:creationId xmlns:a16="http://schemas.microsoft.com/office/drawing/2014/main" id="{0525FA96-43D2-D935-0045-B2C686D1D465}"/>
              </a:ext>
            </a:extLst>
          </p:cNvPr>
          <p:cNvSpPr>
            <a:spLocks noGrp="1"/>
          </p:cNvSpPr>
          <p:nvPr>
            <p:ph type="sldNum" sz="quarter" idx="12"/>
          </p:nvPr>
        </p:nvSpPr>
        <p:spPr/>
        <p:txBody>
          <a:bodyPr/>
          <a:lstStyle/>
          <a:p>
            <a:fld id="{56040050-F788-487E-B374-2633E55C93E4}" type="slidenum">
              <a:rPr lang="en-US" smtClean="0"/>
              <a:t>18</a:t>
            </a:fld>
            <a:endParaRPr lang="en-US"/>
          </a:p>
        </p:txBody>
      </p:sp>
      <p:pic>
        <p:nvPicPr>
          <p:cNvPr id="2" name="Picture 1" descr="A table of test results&#10;&#10;Description automatically generated">
            <a:extLst>
              <a:ext uri="{FF2B5EF4-FFF2-40B4-BE49-F238E27FC236}">
                <a16:creationId xmlns:a16="http://schemas.microsoft.com/office/drawing/2014/main" id="{D8F72F5E-A59F-B25D-4F77-4F4A6EEA8879}"/>
              </a:ext>
            </a:extLst>
          </p:cNvPr>
          <p:cNvPicPr>
            <a:picLocks noChangeAspect="1"/>
          </p:cNvPicPr>
          <p:nvPr/>
        </p:nvPicPr>
        <p:blipFill>
          <a:blip r:embed="rId3"/>
          <a:stretch>
            <a:fillRect/>
          </a:stretch>
        </p:blipFill>
        <p:spPr>
          <a:xfrm>
            <a:off x="3483269" y="937260"/>
            <a:ext cx="5760720" cy="5784215"/>
          </a:xfrm>
          <a:prstGeom prst="rect">
            <a:avLst/>
          </a:prstGeom>
        </p:spPr>
      </p:pic>
    </p:spTree>
    <p:extLst>
      <p:ext uri="{BB962C8B-B14F-4D97-AF65-F5344CB8AC3E}">
        <p14:creationId xmlns:p14="http://schemas.microsoft.com/office/powerpoint/2010/main" val="180137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Değerlendirme &amp; Tartışma</a:t>
            </a: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0" indent="0">
              <a:buNone/>
            </a:pPr>
            <a:endParaRPr lang="tr-TR" sz="2200" dirty="0">
              <a:solidFill>
                <a:schemeClr val="tx2"/>
              </a:solidFill>
            </a:endParaRPr>
          </a:p>
          <a:p>
            <a:pPr marL="0" indent="0">
              <a:buNone/>
            </a:pPr>
            <a:r>
              <a:rPr lang="tr-TR" sz="2200" dirty="0">
                <a:solidFill>
                  <a:schemeClr val="tx2"/>
                </a:solidFill>
              </a:rPr>
              <a:t>Bu çalışma, Film Tür ve Aktörleri dikkate alarak belirli filmleri önermek için içerik tabanlı filtrelemeyi kullanmayı amaçlamıştır. Bu yaklaşımın etkinliğini iki içerik bazlı öneri sistemi oluşturarak değerlendirdik: Film ve Türler arasındaki korelasyona dayalı bir sistem ve Aktör ve Türler arasındaki korelasyona dayalı bir sistem.</a:t>
            </a:r>
          </a:p>
          <a:p>
            <a:pPr marL="0" indent="0">
              <a:buNone/>
            </a:pPr>
            <a:endParaRPr lang="tr-TR" sz="2200" dirty="0">
              <a:solidFill>
                <a:schemeClr val="tx2"/>
              </a:solidFill>
            </a:endParaRPr>
          </a:p>
          <a:p>
            <a:pPr marL="0" indent="0">
              <a:buNone/>
            </a:pPr>
            <a:r>
              <a:rPr lang="tr-TR" sz="2200" dirty="0">
                <a:solidFill>
                  <a:schemeClr val="tx2"/>
                </a:solidFill>
              </a:rPr>
              <a:t>Çeşitli türler arasındaki korelasyonu oyunculara göre hesapladık ve içerik bazlı bir öneri sistemi önerdik. Çalışmamızın sonuçları, oyuncuların film öneri sisteminin önemli bir bileşeni olarak </a:t>
            </a:r>
            <a:r>
              <a:rPr lang="tr-TR" sz="2200" u="sng" dirty="0">
                <a:solidFill>
                  <a:schemeClr val="tx2"/>
                </a:solidFill>
              </a:rPr>
              <a:t>dikkate alınmasının</a:t>
            </a:r>
            <a:r>
              <a:rPr lang="tr-TR" sz="2200" dirty="0">
                <a:solidFill>
                  <a:schemeClr val="tx2"/>
                </a:solidFill>
              </a:rPr>
              <a:t>, kullanıcılara daha uygun filmlerin önerilmesine yardımcı olduğunu göstermektedir. </a:t>
            </a:r>
          </a:p>
        </p:txBody>
      </p:sp>
      <p:sp>
        <p:nvSpPr>
          <p:cNvPr id="5" name="Slide Number Placeholder 4">
            <a:extLst>
              <a:ext uri="{FF2B5EF4-FFF2-40B4-BE49-F238E27FC236}">
                <a16:creationId xmlns:a16="http://schemas.microsoft.com/office/drawing/2014/main" id="{0525FA96-43D2-D935-0045-B2C686D1D465}"/>
              </a:ext>
            </a:extLst>
          </p:cNvPr>
          <p:cNvSpPr>
            <a:spLocks noGrp="1"/>
          </p:cNvSpPr>
          <p:nvPr>
            <p:ph type="sldNum" sz="quarter" idx="12"/>
          </p:nvPr>
        </p:nvSpPr>
        <p:spPr/>
        <p:txBody>
          <a:bodyPr/>
          <a:lstStyle/>
          <a:p>
            <a:fld id="{56040050-F788-487E-B374-2633E55C93E4}" type="slidenum">
              <a:rPr lang="en-US" smtClean="0"/>
              <a:t>19</a:t>
            </a:fld>
            <a:endParaRPr lang="en-US"/>
          </a:p>
        </p:txBody>
      </p:sp>
    </p:spTree>
    <p:extLst>
      <p:ext uri="{BB962C8B-B14F-4D97-AF65-F5344CB8AC3E}">
        <p14:creationId xmlns:p14="http://schemas.microsoft.com/office/powerpoint/2010/main" val="268847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pPr algn="ctr"/>
            <a:r>
              <a:rPr lang="en-US" sz="5500" b="1" dirty="0" err="1">
                <a:solidFill>
                  <a:schemeClr val="tx2"/>
                </a:solidFill>
              </a:rPr>
              <a:t>Sunum</a:t>
            </a:r>
            <a:r>
              <a:rPr lang="en-US" sz="5500" b="1" dirty="0">
                <a:solidFill>
                  <a:schemeClr val="tx2"/>
                </a:solidFill>
              </a:rPr>
              <a:t> </a:t>
            </a:r>
            <a:r>
              <a:rPr lang="en-US" sz="5500" b="1" dirty="0" err="1">
                <a:solidFill>
                  <a:schemeClr val="tx2"/>
                </a:solidFill>
              </a:rPr>
              <a:t>Planı</a:t>
            </a:r>
            <a:endParaRPr lang="en-US" sz="5500" b="1" kern="1200" dirty="0">
              <a:solidFill>
                <a:schemeClr val="tx1"/>
              </a:solidFill>
              <a:latin typeface="+mj-lt"/>
              <a:ea typeface="+mj-ea"/>
              <a:cs typeface="+mj-cs"/>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6685574-7247-4872-8568-6461F5BDBD71}"/>
              </a:ext>
            </a:extLst>
          </p:cNvPr>
          <p:cNvSpPr txBox="1"/>
          <p:nvPr/>
        </p:nvSpPr>
        <p:spPr>
          <a:xfrm>
            <a:off x="640237" y="1605064"/>
            <a:ext cx="10925950" cy="4770537"/>
          </a:xfrm>
          <a:prstGeom prst="rect">
            <a:avLst/>
          </a:prstGeom>
          <a:noFill/>
        </p:spPr>
        <p:txBody>
          <a:bodyPr wrap="square" rtlCol="0">
            <a:spAutoFit/>
          </a:bodyPr>
          <a:lstStyle/>
          <a:p>
            <a:pPr marL="342900" indent="-342900">
              <a:lnSpc>
                <a:spcPct val="150000"/>
              </a:lnSpc>
              <a:buFont typeface="+mj-lt"/>
              <a:buAutoNum type="arabicPeriod"/>
            </a:pPr>
            <a:r>
              <a:rPr lang="tr-TR" dirty="0">
                <a:solidFill>
                  <a:schemeClr val="tx2"/>
                </a:solidFill>
              </a:rPr>
              <a:t>Özet &amp; Giriş</a:t>
            </a:r>
          </a:p>
          <a:p>
            <a:pPr marL="342900" indent="-342900">
              <a:lnSpc>
                <a:spcPct val="150000"/>
              </a:lnSpc>
              <a:buFont typeface="+mj-lt"/>
              <a:buAutoNum type="arabicPeriod"/>
            </a:pPr>
            <a:r>
              <a:rPr lang="tr-TR" dirty="0">
                <a:solidFill>
                  <a:schemeClr val="tx2"/>
                </a:solidFill>
              </a:rPr>
              <a:t>Çalışma Hakkında</a:t>
            </a:r>
          </a:p>
          <a:p>
            <a:pPr marL="800100" lvl="1" indent="-342900">
              <a:lnSpc>
                <a:spcPct val="150000"/>
              </a:lnSpc>
              <a:buFont typeface="+mj-lt"/>
              <a:buAutoNum type="arabicPeriod"/>
            </a:pPr>
            <a:r>
              <a:rPr lang="tr-TR" dirty="0">
                <a:solidFill>
                  <a:schemeClr val="tx2"/>
                </a:solidFill>
              </a:rPr>
              <a:t>İçerik Tabanlı Tavsiye Sistemleri</a:t>
            </a:r>
          </a:p>
          <a:p>
            <a:pPr marL="800100" lvl="1" indent="-342900">
              <a:lnSpc>
                <a:spcPct val="150000"/>
              </a:lnSpc>
              <a:buFont typeface="+mj-lt"/>
              <a:buAutoNum type="arabicPeriod"/>
            </a:pPr>
            <a:r>
              <a:rPr lang="tr-TR" dirty="0">
                <a:solidFill>
                  <a:schemeClr val="tx2"/>
                </a:solidFill>
              </a:rPr>
              <a:t>İçerik Tabanlı Tavsiye Sistemleri ile İlgili Sorunlar</a:t>
            </a:r>
          </a:p>
          <a:p>
            <a:pPr marL="342900" indent="-342900">
              <a:lnSpc>
                <a:spcPct val="150000"/>
              </a:lnSpc>
              <a:buFont typeface="+mj-lt"/>
              <a:buAutoNum type="arabicPeriod"/>
            </a:pPr>
            <a:r>
              <a:rPr lang="tr-TR" dirty="0">
                <a:solidFill>
                  <a:schemeClr val="tx2"/>
                </a:solidFill>
              </a:rPr>
              <a:t>Yöntem</a:t>
            </a:r>
          </a:p>
          <a:p>
            <a:pPr marL="800100" lvl="1" indent="-342900">
              <a:lnSpc>
                <a:spcPct val="150000"/>
              </a:lnSpc>
              <a:buFont typeface="+mj-lt"/>
              <a:buAutoNum type="arabicPeriod"/>
            </a:pPr>
            <a:r>
              <a:rPr lang="tr-TR" dirty="0">
                <a:solidFill>
                  <a:schemeClr val="tx2"/>
                </a:solidFill>
              </a:rPr>
              <a:t>Veri Toplama ve Ön İşlemler</a:t>
            </a:r>
          </a:p>
          <a:p>
            <a:pPr marL="800100" lvl="1" indent="-342900">
              <a:lnSpc>
                <a:spcPct val="150000"/>
              </a:lnSpc>
              <a:buFont typeface="+mj-lt"/>
              <a:buAutoNum type="arabicPeriod"/>
            </a:pPr>
            <a:r>
              <a:rPr lang="tr-TR" dirty="0">
                <a:solidFill>
                  <a:schemeClr val="tx2"/>
                </a:solidFill>
              </a:rPr>
              <a:t>Film ve Film Türü arasında </a:t>
            </a:r>
            <a:r>
              <a:rPr lang="tr-TR" dirty="0" err="1">
                <a:solidFill>
                  <a:schemeClr val="tx2"/>
                </a:solidFill>
              </a:rPr>
              <a:t>Rank</a:t>
            </a:r>
            <a:r>
              <a:rPr lang="tr-TR" dirty="0">
                <a:solidFill>
                  <a:schemeClr val="tx2"/>
                </a:solidFill>
              </a:rPr>
              <a:t> Korelasyonun Hesaplanması</a:t>
            </a:r>
          </a:p>
          <a:p>
            <a:pPr marL="800100" lvl="1" indent="-342900">
              <a:lnSpc>
                <a:spcPct val="150000"/>
              </a:lnSpc>
              <a:buFont typeface="+mj-lt"/>
              <a:buAutoNum type="arabicPeriod"/>
            </a:pPr>
            <a:r>
              <a:rPr lang="tr-TR" dirty="0">
                <a:solidFill>
                  <a:schemeClr val="tx2"/>
                </a:solidFill>
              </a:rPr>
              <a:t>Aktör ve Film Türü arasında Korelasyonun Hesaplanması</a:t>
            </a:r>
          </a:p>
          <a:p>
            <a:pPr marL="342900" indent="-342900">
              <a:lnSpc>
                <a:spcPct val="150000"/>
              </a:lnSpc>
              <a:buFont typeface="+mj-lt"/>
              <a:buAutoNum type="arabicPeriod"/>
            </a:pPr>
            <a:r>
              <a:rPr lang="tr-TR" dirty="0">
                <a:solidFill>
                  <a:schemeClr val="tx2"/>
                </a:solidFill>
              </a:rPr>
              <a:t>Sonuçlar</a:t>
            </a:r>
          </a:p>
          <a:p>
            <a:pPr marL="342900" indent="-342900">
              <a:lnSpc>
                <a:spcPct val="150000"/>
              </a:lnSpc>
              <a:buFont typeface="+mj-lt"/>
              <a:buAutoNum type="arabicPeriod"/>
            </a:pPr>
            <a:r>
              <a:rPr lang="tr-TR" dirty="0">
                <a:solidFill>
                  <a:schemeClr val="tx2"/>
                </a:solidFill>
              </a:rPr>
              <a:t>Değerlendirme &amp; Tartışma</a:t>
            </a:r>
          </a:p>
          <a:p>
            <a:pPr marL="342900" indent="-342900">
              <a:buFont typeface="+mj-lt"/>
              <a:buAutoNum type="arabicPeriod"/>
            </a:pPr>
            <a:endParaRPr lang="en-US" dirty="0">
              <a:solidFill>
                <a:schemeClr val="tx2"/>
              </a:solidFill>
            </a:endParaRPr>
          </a:p>
          <a:p>
            <a:pPr marL="342900" indent="-342900">
              <a:buFont typeface="+mj-lt"/>
              <a:buAutoNum type="arabicPeriod"/>
            </a:pPr>
            <a:endParaRPr lang="en-US" sz="1600" dirty="0">
              <a:solidFill>
                <a:schemeClr val="tx2"/>
              </a:solidFill>
            </a:endParaRPr>
          </a:p>
        </p:txBody>
      </p:sp>
      <p:sp>
        <p:nvSpPr>
          <p:cNvPr id="5" name="Slide Number Placeholder 4">
            <a:extLst>
              <a:ext uri="{FF2B5EF4-FFF2-40B4-BE49-F238E27FC236}">
                <a16:creationId xmlns:a16="http://schemas.microsoft.com/office/drawing/2014/main" id="{DF36DC75-BCE1-B9B3-2D56-DB91DE7C81FA}"/>
              </a:ext>
            </a:extLst>
          </p:cNvPr>
          <p:cNvSpPr>
            <a:spLocks noGrp="1"/>
          </p:cNvSpPr>
          <p:nvPr>
            <p:ph type="sldNum" sz="quarter" idx="12"/>
          </p:nvPr>
        </p:nvSpPr>
        <p:spPr/>
        <p:txBody>
          <a:bodyPr/>
          <a:lstStyle/>
          <a:p>
            <a:fld id="{56040050-F788-487E-B374-2633E55C93E4}" type="slidenum">
              <a:rPr lang="en-US" smtClean="0"/>
              <a:t>2</a:t>
            </a:fld>
            <a:endParaRPr lang="en-US"/>
          </a:p>
        </p:txBody>
      </p:sp>
    </p:spTree>
    <p:extLst>
      <p:ext uri="{BB962C8B-B14F-4D97-AF65-F5344CB8AC3E}">
        <p14:creationId xmlns:p14="http://schemas.microsoft.com/office/powerpoint/2010/main" val="308816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Değerlendirme &amp; Tartışma (Devam)</a:t>
            </a: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342900" indent="-342900">
              <a:lnSpc>
                <a:spcPct val="107000"/>
              </a:lnSpc>
              <a:spcBef>
                <a:spcPts val="200"/>
              </a:spcBef>
              <a:buFont typeface="+mj-lt"/>
              <a:buAutoNum type="alphaUcPeriod"/>
            </a:pPr>
            <a:r>
              <a:rPr lang="tr-TR"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Sınırlamalar ve Gelecek Araştırmalar</a:t>
            </a:r>
          </a:p>
          <a:p>
            <a:pPr marL="342900" lvl="0" indent="-342900">
              <a:lnSpc>
                <a:spcPct val="107000"/>
              </a:lnSpc>
              <a:spcBef>
                <a:spcPts val="200"/>
              </a:spcBef>
              <a:buFont typeface="+mj-lt"/>
              <a:buAutoNum type="alphaUcPeriod"/>
            </a:pPr>
            <a:endParaRPr lang="tr-TR"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Her ne kadar bu çalışma birçok yararlı bulgu ve sonuç ortaya koymuş olsa da, aşağıdaki dikkate değer sınırlamalara sahiptir. Analizimiz için kullandığımız veri seti yalnızca Güney Kore filmlerini ve oyuncularını içerdiğinden, Güney Kore film endüstrisine katkıda bulunan yabancı filmler ve oyuncular analizde dikkate alınmadı.</a:t>
            </a:r>
          </a:p>
          <a:p>
            <a:pPr>
              <a:lnSpc>
                <a:spcPct val="107000"/>
              </a:lnSpc>
              <a:spcAft>
                <a:spcPts val="800"/>
              </a:spcAft>
            </a:pP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İkinci olarak, film önerirken yalnızca oyuncu temelli tür korelasyonlarını dikkate aldık. Filmlerin bir takım başka önemli özellikleri de olduğundan, gelecekteki araştırmalar analize diğer özellikleri de dahil etmelidir.</a:t>
            </a:r>
          </a:p>
          <a:p>
            <a:pPr>
              <a:lnSpc>
                <a:spcPct val="107000"/>
              </a:lnSpc>
              <a:spcAft>
                <a:spcPts val="800"/>
              </a:spcAft>
            </a:pPr>
            <a:r>
              <a:rPr lang="tr-TR" sz="1800" kern="100" dirty="0">
                <a:effectLst/>
                <a:latin typeface="Calibri" panose="020F0502020204030204" pitchFamily="34" charset="0"/>
                <a:ea typeface="Calibri" panose="020F0502020204030204" pitchFamily="34" charset="0"/>
                <a:cs typeface="Times New Roman" panose="02020603050405020304" pitchFamily="18" charset="0"/>
              </a:rPr>
              <a:t>Son olarak, yalnızca 2010'dan 2019'a kadar vizyona giren veya yapım aşamasında olan Güney Kore filmlerini kullandık ve bu nedenle sonuçlar genelleştirilemez. Ayrıca, bu çalışmada diğer film öneri yaklaşımlarının karşılaştırılması tam olarak incelenmediği göz önüne alındığında, gelecekteki araştırmaların diğer film öneri teknikleriyle karşılaştırmayı genişletmesi gerekecektir.</a:t>
            </a:r>
          </a:p>
          <a:p>
            <a:pPr marL="0" indent="0">
              <a:buNone/>
            </a:pPr>
            <a:endParaRPr lang="tr-TR" sz="2200" dirty="0">
              <a:solidFill>
                <a:schemeClr val="tx2"/>
              </a:solidFill>
            </a:endParaRPr>
          </a:p>
        </p:txBody>
      </p:sp>
      <p:sp>
        <p:nvSpPr>
          <p:cNvPr id="5" name="Slide Number Placeholder 4">
            <a:extLst>
              <a:ext uri="{FF2B5EF4-FFF2-40B4-BE49-F238E27FC236}">
                <a16:creationId xmlns:a16="http://schemas.microsoft.com/office/drawing/2014/main" id="{0525FA96-43D2-D935-0045-B2C686D1D465}"/>
              </a:ext>
            </a:extLst>
          </p:cNvPr>
          <p:cNvSpPr>
            <a:spLocks noGrp="1"/>
          </p:cNvSpPr>
          <p:nvPr>
            <p:ph type="sldNum" sz="quarter" idx="12"/>
          </p:nvPr>
        </p:nvSpPr>
        <p:spPr/>
        <p:txBody>
          <a:bodyPr/>
          <a:lstStyle/>
          <a:p>
            <a:fld id="{56040050-F788-487E-B374-2633E55C93E4}" type="slidenum">
              <a:rPr lang="en-US" smtClean="0"/>
              <a:t>20</a:t>
            </a:fld>
            <a:endParaRPr lang="en-US"/>
          </a:p>
        </p:txBody>
      </p:sp>
    </p:spTree>
    <p:extLst>
      <p:ext uri="{BB962C8B-B14F-4D97-AF65-F5344CB8AC3E}">
        <p14:creationId xmlns:p14="http://schemas.microsoft.com/office/powerpoint/2010/main" val="286924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E89109B4-4EA2-485B-88C3-8C7AAA226703}"/>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b="1" kern="1200" dirty="0" err="1">
                <a:solidFill>
                  <a:schemeClr val="tx2"/>
                </a:solidFill>
                <a:latin typeface="+mj-lt"/>
                <a:ea typeface="+mj-ea"/>
                <a:cs typeface="+mj-cs"/>
              </a:rPr>
              <a:t>Teşekkürler</a:t>
            </a:r>
            <a:endParaRPr lang="en-US" sz="8000" b="1" kern="1200" dirty="0">
              <a:solidFill>
                <a:schemeClr val="tx2"/>
              </a:solidFill>
              <a:latin typeface="+mj-lt"/>
              <a:ea typeface="+mj-ea"/>
              <a:cs typeface="+mj-cs"/>
            </a:endParaRPr>
          </a:p>
        </p:txBody>
      </p:sp>
      <p:sp>
        <p:nvSpPr>
          <p:cNvPr id="37" name="Rectangle 3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B1EBC229-7858-EFE4-E02C-0CAD557AF1F0}"/>
              </a:ext>
            </a:extLst>
          </p:cNvPr>
          <p:cNvSpPr>
            <a:spLocks noGrp="1"/>
          </p:cNvSpPr>
          <p:nvPr>
            <p:ph type="sldNum" sz="quarter" idx="12"/>
          </p:nvPr>
        </p:nvSpPr>
        <p:spPr/>
        <p:txBody>
          <a:bodyPr/>
          <a:lstStyle/>
          <a:p>
            <a:fld id="{56040050-F788-487E-B374-2633E55C93E4}" type="slidenum">
              <a:rPr lang="en-US" smtClean="0"/>
              <a:t>21</a:t>
            </a:fld>
            <a:endParaRPr lang="en-US"/>
          </a:p>
        </p:txBody>
      </p:sp>
    </p:spTree>
    <p:extLst>
      <p:ext uri="{BB962C8B-B14F-4D97-AF65-F5344CB8AC3E}">
        <p14:creationId xmlns:p14="http://schemas.microsoft.com/office/powerpoint/2010/main" val="259512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Makale Hakkında</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0" indent="0">
              <a:buNone/>
            </a:pPr>
            <a:r>
              <a:rPr lang="tr-TR" sz="2200" b="1" dirty="0" err="1">
                <a:solidFill>
                  <a:schemeClr val="tx2"/>
                </a:solidFill>
              </a:rPr>
              <a:t>Article</a:t>
            </a:r>
            <a:r>
              <a:rPr lang="tr-TR" sz="2200" b="1" dirty="0">
                <a:solidFill>
                  <a:schemeClr val="tx2"/>
                </a:solidFill>
              </a:rPr>
              <a:t> Name:</a:t>
            </a:r>
            <a:r>
              <a:rPr lang="tr-TR" sz="2200" dirty="0">
                <a:solidFill>
                  <a:schemeClr val="tx2"/>
                </a:solidFill>
              </a:rPr>
              <a:t> Movie </a:t>
            </a:r>
            <a:r>
              <a:rPr lang="tr-TR" sz="2200" dirty="0" err="1">
                <a:solidFill>
                  <a:schemeClr val="tx2"/>
                </a:solidFill>
              </a:rPr>
              <a:t>Recommendation</a:t>
            </a:r>
            <a:r>
              <a:rPr lang="tr-TR" sz="2200" dirty="0">
                <a:solidFill>
                  <a:schemeClr val="tx2"/>
                </a:solidFill>
              </a:rPr>
              <a:t> </a:t>
            </a:r>
            <a:r>
              <a:rPr lang="tr-TR" sz="2200" dirty="0" err="1">
                <a:solidFill>
                  <a:schemeClr val="tx2"/>
                </a:solidFill>
              </a:rPr>
              <a:t>Systems</a:t>
            </a:r>
            <a:r>
              <a:rPr lang="tr-TR" sz="2200" dirty="0">
                <a:solidFill>
                  <a:schemeClr val="tx2"/>
                </a:solidFill>
              </a:rPr>
              <a:t> Using </a:t>
            </a:r>
            <a:r>
              <a:rPr lang="tr-TR" sz="2200" dirty="0" err="1">
                <a:solidFill>
                  <a:schemeClr val="tx2"/>
                </a:solidFill>
              </a:rPr>
              <a:t>Actor-Based</a:t>
            </a:r>
            <a:r>
              <a:rPr lang="tr-TR" sz="2200" dirty="0">
                <a:solidFill>
                  <a:schemeClr val="tx2"/>
                </a:solidFill>
              </a:rPr>
              <a:t> </a:t>
            </a:r>
            <a:r>
              <a:rPr lang="tr-TR" sz="2200" dirty="0" err="1">
                <a:solidFill>
                  <a:schemeClr val="tx2"/>
                </a:solidFill>
              </a:rPr>
              <a:t>Matrix</a:t>
            </a:r>
            <a:r>
              <a:rPr lang="tr-TR" sz="2200" dirty="0">
                <a:solidFill>
                  <a:schemeClr val="tx2"/>
                </a:solidFill>
              </a:rPr>
              <a:t> </a:t>
            </a:r>
            <a:r>
              <a:rPr lang="tr-TR" sz="2200" dirty="0" err="1">
                <a:solidFill>
                  <a:schemeClr val="tx2"/>
                </a:solidFill>
              </a:rPr>
              <a:t>Computations</a:t>
            </a:r>
            <a:r>
              <a:rPr lang="tr-TR" sz="2200" dirty="0">
                <a:solidFill>
                  <a:schemeClr val="tx2"/>
                </a:solidFill>
              </a:rPr>
              <a:t> in South </a:t>
            </a:r>
            <a:r>
              <a:rPr lang="tr-TR" sz="2200" dirty="0" err="1">
                <a:solidFill>
                  <a:schemeClr val="tx2"/>
                </a:solidFill>
              </a:rPr>
              <a:t>Korea</a:t>
            </a:r>
            <a:endParaRPr lang="tr-TR" sz="2200" dirty="0">
              <a:solidFill>
                <a:schemeClr val="tx2"/>
              </a:solidFill>
            </a:endParaRPr>
          </a:p>
          <a:p>
            <a:pPr marL="0" indent="0">
              <a:buNone/>
            </a:pPr>
            <a:r>
              <a:rPr lang="tr-TR" sz="2200" b="1" dirty="0" err="1">
                <a:solidFill>
                  <a:schemeClr val="tx2"/>
                </a:solidFill>
              </a:rPr>
              <a:t>Page</a:t>
            </a:r>
            <a:r>
              <a:rPr lang="tr-TR" sz="2200" b="1" dirty="0">
                <a:solidFill>
                  <a:schemeClr val="tx2"/>
                </a:solidFill>
              </a:rPr>
              <a:t>:</a:t>
            </a:r>
            <a:r>
              <a:rPr lang="tr-TR" sz="2200" dirty="0">
                <a:solidFill>
                  <a:schemeClr val="tx2"/>
                </a:solidFill>
              </a:rPr>
              <a:t> 7 &amp; </a:t>
            </a:r>
            <a:r>
              <a:rPr lang="tr-TR" sz="2200" b="1" dirty="0" err="1">
                <a:solidFill>
                  <a:schemeClr val="tx2"/>
                </a:solidFill>
              </a:rPr>
              <a:t>Citation</a:t>
            </a:r>
            <a:r>
              <a:rPr lang="tr-TR" sz="2200" b="1" dirty="0">
                <a:solidFill>
                  <a:schemeClr val="tx2"/>
                </a:solidFill>
              </a:rPr>
              <a:t>:</a:t>
            </a:r>
            <a:r>
              <a:rPr lang="tr-TR" sz="2200" dirty="0">
                <a:solidFill>
                  <a:schemeClr val="tx2"/>
                </a:solidFill>
              </a:rPr>
              <a:t> 6</a:t>
            </a:r>
          </a:p>
          <a:p>
            <a:pPr marL="0" indent="0">
              <a:buNone/>
            </a:pPr>
            <a:r>
              <a:rPr lang="tr-TR" sz="2200" b="1" dirty="0" err="1">
                <a:solidFill>
                  <a:schemeClr val="tx2"/>
                </a:solidFill>
              </a:rPr>
              <a:t>Article</a:t>
            </a:r>
            <a:r>
              <a:rPr lang="tr-TR" sz="2200" b="1" dirty="0">
                <a:solidFill>
                  <a:schemeClr val="tx2"/>
                </a:solidFill>
              </a:rPr>
              <a:t>:</a:t>
            </a:r>
            <a:r>
              <a:rPr lang="tr-TR" sz="2200" dirty="0">
                <a:solidFill>
                  <a:schemeClr val="tx2"/>
                </a:solidFill>
              </a:rPr>
              <a:t> </a:t>
            </a:r>
            <a:r>
              <a:rPr lang="tr-TR" sz="2200" dirty="0">
                <a:solidFill>
                  <a:schemeClr val="tx2"/>
                </a:solidFill>
                <a:hlinkClick r:id="rId3"/>
              </a:rPr>
              <a:t>https://ieeexplore.ieee.org/document/9566476</a:t>
            </a:r>
            <a:endParaRPr lang="tr-TR" sz="2200" dirty="0">
              <a:solidFill>
                <a:schemeClr val="tx2"/>
              </a:solidFill>
            </a:endParaRPr>
          </a:p>
          <a:p>
            <a:pPr marL="0" indent="0">
              <a:buNone/>
            </a:pPr>
            <a:r>
              <a:rPr lang="tr-TR" sz="2200" b="1" dirty="0">
                <a:solidFill>
                  <a:schemeClr val="tx2"/>
                </a:solidFill>
              </a:rPr>
              <a:t>Publisher:</a:t>
            </a:r>
            <a:r>
              <a:rPr lang="tr-TR" sz="2200" dirty="0">
                <a:solidFill>
                  <a:schemeClr val="tx2"/>
                </a:solidFill>
              </a:rPr>
              <a:t> IEEE</a:t>
            </a:r>
          </a:p>
          <a:p>
            <a:pPr marL="0" indent="0">
              <a:buNone/>
            </a:pPr>
            <a:r>
              <a:rPr lang="tr-TR" sz="2200" b="1" dirty="0" err="1">
                <a:solidFill>
                  <a:schemeClr val="tx2"/>
                </a:solidFill>
              </a:rPr>
              <a:t>Date</a:t>
            </a:r>
            <a:r>
              <a:rPr lang="tr-TR" sz="2200" b="1" dirty="0">
                <a:solidFill>
                  <a:schemeClr val="tx2"/>
                </a:solidFill>
              </a:rPr>
              <a:t> of </a:t>
            </a:r>
            <a:r>
              <a:rPr lang="tr-TR" sz="2200" b="1" dirty="0" err="1">
                <a:solidFill>
                  <a:schemeClr val="tx2"/>
                </a:solidFill>
              </a:rPr>
              <a:t>Publication</a:t>
            </a:r>
            <a:r>
              <a:rPr lang="tr-TR" sz="2200" b="1" dirty="0">
                <a:solidFill>
                  <a:schemeClr val="tx2"/>
                </a:solidFill>
              </a:rPr>
              <a:t>:</a:t>
            </a:r>
            <a:r>
              <a:rPr lang="tr-TR" sz="2200" dirty="0">
                <a:solidFill>
                  <a:schemeClr val="tx2"/>
                </a:solidFill>
              </a:rPr>
              <a:t> 11 </a:t>
            </a:r>
            <a:r>
              <a:rPr lang="tr-TR" sz="2200" dirty="0" err="1">
                <a:solidFill>
                  <a:schemeClr val="tx2"/>
                </a:solidFill>
              </a:rPr>
              <a:t>October</a:t>
            </a:r>
            <a:r>
              <a:rPr lang="tr-TR" sz="2200" dirty="0">
                <a:solidFill>
                  <a:schemeClr val="tx2"/>
                </a:solidFill>
              </a:rPr>
              <a:t> 2021</a:t>
            </a:r>
          </a:p>
          <a:p>
            <a:pPr marL="0" indent="0">
              <a:buNone/>
            </a:pPr>
            <a:r>
              <a:rPr lang="tr-TR" sz="2200" b="1" dirty="0" err="1">
                <a:solidFill>
                  <a:schemeClr val="tx2"/>
                </a:solidFill>
              </a:rPr>
              <a:t>Authors</a:t>
            </a:r>
            <a:r>
              <a:rPr lang="tr-TR" sz="2200" b="1" dirty="0">
                <a:solidFill>
                  <a:schemeClr val="tx2"/>
                </a:solidFill>
              </a:rPr>
              <a:t>: </a:t>
            </a:r>
          </a:p>
          <a:p>
            <a:pPr marL="0" indent="0">
              <a:buNone/>
            </a:pPr>
            <a:r>
              <a:rPr lang="tr-TR" sz="2200" dirty="0">
                <a:solidFill>
                  <a:schemeClr val="tx2"/>
                </a:solidFill>
              </a:rPr>
              <a:t>	</a:t>
            </a:r>
            <a:r>
              <a:rPr lang="tr-TR" sz="2200" dirty="0" err="1">
                <a:solidFill>
                  <a:schemeClr val="tx2"/>
                </a:solidFill>
              </a:rPr>
              <a:t>Syjung</a:t>
            </a:r>
            <a:r>
              <a:rPr lang="tr-TR" sz="2200" dirty="0">
                <a:solidFill>
                  <a:schemeClr val="tx2"/>
                </a:solidFill>
              </a:rPr>
              <a:t> </a:t>
            </a:r>
            <a:r>
              <a:rPr lang="tr-TR" sz="2200" dirty="0" err="1">
                <a:solidFill>
                  <a:schemeClr val="tx2"/>
                </a:solidFill>
              </a:rPr>
              <a:t>Hwang</a:t>
            </a:r>
            <a:r>
              <a:rPr lang="tr-TR" sz="2200" dirty="0">
                <a:solidFill>
                  <a:schemeClr val="tx2"/>
                </a:solidFill>
              </a:rPr>
              <a:t>: https://ieeexplore.ieee.org/author/37089549318 </a:t>
            </a:r>
          </a:p>
          <a:p>
            <a:pPr marL="0" indent="0">
              <a:buNone/>
            </a:pPr>
            <a:r>
              <a:rPr lang="tr-TR" sz="2200" dirty="0">
                <a:solidFill>
                  <a:schemeClr val="tx2"/>
                </a:solidFill>
              </a:rPr>
              <a:t>	</a:t>
            </a:r>
            <a:r>
              <a:rPr lang="tr-TR" sz="2200" dirty="0" err="1">
                <a:solidFill>
                  <a:schemeClr val="tx2"/>
                </a:solidFill>
              </a:rPr>
              <a:t>Eunil</a:t>
            </a:r>
            <a:r>
              <a:rPr lang="tr-TR" sz="2200" dirty="0">
                <a:solidFill>
                  <a:schemeClr val="tx2"/>
                </a:solidFill>
              </a:rPr>
              <a:t> Park: https://ieeexplore.ieee.org/author/37891494800</a:t>
            </a:r>
          </a:p>
          <a:p>
            <a:pPr marL="0" indent="0">
              <a:buNone/>
            </a:pPr>
            <a:endParaRPr lang="tr-TR" sz="2200" dirty="0">
              <a:solidFill>
                <a:schemeClr val="tx2"/>
              </a:solidFill>
            </a:endParaRPr>
          </a:p>
        </p:txBody>
      </p:sp>
      <p:sp>
        <p:nvSpPr>
          <p:cNvPr id="5" name="Slide Number Placeholder 4">
            <a:extLst>
              <a:ext uri="{FF2B5EF4-FFF2-40B4-BE49-F238E27FC236}">
                <a16:creationId xmlns:a16="http://schemas.microsoft.com/office/drawing/2014/main" id="{D438CE2F-6410-F838-566F-2E31CA45A458}"/>
              </a:ext>
            </a:extLst>
          </p:cNvPr>
          <p:cNvSpPr>
            <a:spLocks noGrp="1"/>
          </p:cNvSpPr>
          <p:nvPr>
            <p:ph type="sldNum" sz="quarter" idx="12"/>
          </p:nvPr>
        </p:nvSpPr>
        <p:spPr/>
        <p:txBody>
          <a:bodyPr/>
          <a:lstStyle/>
          <a:p>
            <a:fld id="{56040050-F788-487E-B374-2633E55C93E4}" type="slidenum">
              <a:rPr lang="en-US" smtClean="0"/>
              <a:t>3</a:t>
            </a:fld>
            <a:endParaRPr lang="en-US"/>
          </a:p>
        </p:txBody>
      </p:sp>
    </p:spTree>
    <p:extLst>
      <p:ext uri="{BB962C8B-B14F-4D97-AF65-F5344CB8AC3E}">
        <p14:creationId xmlns:p14="http://schemas.microsoft.com/office/powerpoint/2010/main" val="297430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en-US" sz="5000" b="1" dirty="0" err="1">
                <a:solidFill>
                  <a:schemeClr val="tx2"/>
                </a:solidFill>
              </a:rPr>
              <a:t>Öz</a:t>
            </a:r>
            <a:r>
              <a:rPr lang="tr-TR" sz="5000" b="1" dirty="0">
                <a:solidFill>
                  <a:schemeClr val="tx2"/>
                </a:solidFill>
              </a:rPr>
              <a:t>et</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0" indent="0">
              <a:buNone/>
            </a:pPr>
            <a:r>
              <a:rPr lang="tr-TR" sz="2200" dirty="0">
                <a:solidFill>
                  <a:schemeClr val="tx2"/>
                </a:solidFill>
              </a:rPr>
              <a:t>Öneri Sistemleri (</a:t>
            </a:r>
            <a:r>
              <a:rPr lang="tr-TR" sz="2200" dirty="0" err="1">
                <a:solidFill>
                  <a:schemeClr val="tx2"/>
                </a:solidFill>
              </a:rPr>
              <a:t>Recommendation</a:t>
            </a:r>
            <a:r>
              <a:rPr lang="tr-TR" sz="2200" dirty="0">
                <a:solidFill>
                  <a:schemeClr val="tx2"/>
                </a:solidFill>
              </a:rPr>
              <a:t> </a:t>
            </a:r>
            <a:r>
              <a:rPr lang="tr-TR" sz="2200" dirty="0" err="1">
                <a:solidFill>
                  <a:schemeClr val="tx2"/>
                </a:solidFill>
              </a:rPr>
              <a:t>Systems</a:t>
            </a:r>
            <a:r>
              <a:rPr lang="tr-TR" sz="2200" dirty="0">
                <a:solidFill>
                  <a:schemeClr val="tx2"/>
                </a:solidFill>
              </a:rPr>
              <a:t>) e-ticaret platformlarında özellikle kitap, müzik, film gibi kategorilerinde son kullanıcıların arama maliyetleri/zahmetleri ortadan kaldırmak ve kullanıcılara daha uygun içerikleri sunarak birlikteliklerini ortaya koymak için kullanılmaktadır. Literatürde İçeriğe Dayalı (Content-</a:t>
            </a:r>
            <a:r>
              <a:rPr lang="tr-TR" sz="2200" dirty="0" err="1">
                <a:solidFill>
                  <a:schemeClr val="tx2"/>
                </a:solidFill>
              </a:rPr>
              <a:t>Based</a:t>
            </a:r>
            <a:r>
              <a:rPr lang="tr-TR" sz="2200" dirty="0">
                <a:solidFill>
                  <a:schemeClr val="tx2"/>
                </a:solidFill>
              </a:rPr>
              <a:t>), İş Birliğine Dayalı (</a:t>
            </a:r>
            <a:r>
              <a:rPr lang="tr-TR" sz="2200" dirty="0" err="1">
                <a:solidFill>
                  <a:schemeClr val="tx2"/>
                </a:solidFill>
              </a:rPr>
              <a:t>Collaborative</a:t>
            </a:r>
            <a:r>
              <a:rPr lang="tr-TR" sz="2200" dirty="0">
                <a:solidFill>
                  <a:schemeClr val="tx2"/>
                </a:solidFill>
              </a:rPr>
              <a:t> </a:t>
            </a:r>
            <a:r>
              <a:rPr lang="tr-TR" sz="2200" dirty="0" err="1">
                <a:solidFill>
                  <a:schemeClr val="tx2"/>
                </a:solidFill>
              </a:rPr>
              <a:t>Filtering</a:t>
            </a:r>
            <a:r>
              <a:rPr lang="tr-TR" sz="2200" dirty="0">
                <a:solidFill>
                  <a:schemeClr val="tx2"/>
                </a:solidFill>
              </a:rPr>
              <a:t>) ve Bilgiye Dayalı (Knowledge-</a:t>
            </a:r>
            <a:r>
              <a:rPr lang="tr-TR" sz="2200" dirty="0" err="1">
                <a:solidFill>
                  <a:schemeClr val="tx2"/>
                </a:solidFill>
              </a:rPr>
              <a:t>Based</a:t>
            </a:r>
            <a:r>
              <a:rPr lang="tr-TR" sz="2200" dirty="0">
                <a:solidFill>
                  <a:schemeClr val="tx2"/>
                </a:solidFill>
              </a:rPr>
              <a:t> teknikler kullanılmak ile birlikte farklı alternatifler bulunmaktadır. Güney Kore film endüstrisinde yaygın olarak kullanılan Film Türleri (Movie </a:t>
            </a:r>
            <a:r>
              <a:rPr lang="tr-TR" sz="2200" dirty="0" err="1">
                <a:solidFill>
                  <a:schemeClr val="tx2"/>
                </a:solidFill>
              </a:rPr>
              <a:t>Genre</a:t>
            </a:r>
            <a:r>
              <a:rPr lang="tr-TR" sz="2200" dirty="0">
                <a:solidFill>
                  <a:schemeClr val="tx2"/>
                </a:solidFill>
              </a:rPr>
              <a:t>) temel alınarak İş Birlikçi Filtreleme yöntemleri ile film önerileri yapılmaktadır. </a:t>
            </a:r>
          </a:p>
          <a:p>
            <a:pPr marL="0" indent="0">
              <a:buNone/>
            </a:pPr>
            <a:endParaRPr lang="tr-TR" sz="2200" dirty="0">
              <a:solidFill>
                <a:schemeClr val="tx2"/>
              </a:solidFill>
            </a:endParaRPr>
          </a:p>
          <a:p>
            <a:pPr marL="0" indent="0">
              <a:buNone/>
            </a:pPr>
            <a:r>
              <a:rPr lang="tr-TR" sz="2200" dirty="0">
                <a:solidFill>
                  <a:schemeClr val="tx2"/>
                </a:solidFill>
              </a:rPr>
              <a:t>Web platformlarda kullanıcıların </a:t>
            </a:r>
            <a:r>
              <a:rPr lang="tr-TR" sz="2200" u="sng" dirty="0">
                <a:solidFill>
                  <a:schemeClr val="tx2"/>
                </a:solidFill>
              </a:rPr>
              <a:t>ilk kez</a:t>
            </a:r>
            <a:r>
              <a:rPr lang="tr-TR" sz="2200" dirty="0">
                <a:solidFill>
                  <a:schemeClr val="tx2"/>
                </a:solidFill>
              </a:rPr>
              <a:t> film tavsiyeleri aldıkları anda (</a:t>
            </a:r>
            <a:r>
              <a:rPr lang="tr-TR" sz="2200" dirty="0" err="1">
                <a:solidFill>
                  <a:schemeClr val="tx2"/>
                </a:solidFill>
              </a:rPr>
              <a:t>cold</a:t>
            </a:r>
            <a:r>
              <a:rPr lang="tr-TR" sz="2200" dirty="0">
                <a:solidFill>
                  <a:schemeClr val="tx2"/>
                </a:solidFill>
              </a:rPr>
              <a:t> start) ya da </a:t>
            </a:r>
            <a:r>
              <a:rPr lang="tr-TR" sz="2200" u="sng" dirty="0">
                <a:solidFill>
                  <a:schemeClr val="tx2"/>
                </a:solidFill>
              </a:rPr>
              <a:t>oyunculara ve/veya yönetmenlere ilişkin belirli tercihler</a:t>
            </a:r>
            <a:r>
              <a:rPr lang="tr-TR" sz="2200" dirty="0">
                <a:solidFill>
                  <a:schemeClr val="tx2"/>
                </a:solidFill>
              </a:rPr>
              <a:t> sahip olduklarında bu yöntemin etkisiz ve zayıf kaldığı söylenebilir. Bu sebeple oyuncuların film bilgilerini içeren ve </a:t>
            </a:r>
            <a:r>
              <a:rPr lang="tr-TR" sz="2200" u="sng" dirty="0">
                <a:solidFill>
                  <a:schemeClr val="tx2"/>
                </a:solidFill>
              </a:rPr>
              <a:t>509 adet</a:t>
            </a:r>
            <a:r>
              <a:rPr lang="tr-TR" sz="2200" dirty="0">
                <a:solidFill>
                  <a:schemeClr val="tx2"/>
                </a:solidFill>
              </a:rPr>
              <a:t> Güney Kore </a:t>
            </a:r>
            <a:r>
              <a:rPr lang="tr-TR" sz="2200" u="sng" dirty="0">
                <a:solidFill>
                  <a:schemeClr val="tx2"/>
                </a:solidFill>
              </a:rPr>
              <a:t>Film Türlerini dikkate alan</a:t>
            </a:r>
            <a:r>
              <a:rPr lang="tr-TR" sz="2200" dirty="0">
                <a:solidFill>
                  <a:schemeClr val="tx2"/>
                </a:solidFill>
              </a:rPr>
              <a:t> İçerik Bazlı(Content </a:t>
            </a:r>
            <a:r>
              <a:rPr lang="tr-TR" sz="2200" dirty="0" err="1">
                <a:solidFill>
                  <a:schemeClr val="tx2"/>
                </a:solidFill>
              </a:rPr>
              <a:t>Based</a:t>
            </a:r>
            <a:r>
              <a:rPr lang="tr-TR" sz="2200" dirty="0">
                <a:solidFill>
                  <a:schemeClr val="tx2"/>
                </a:solidFill>
              </a:rPr>
              <a:t>) filtrelemeyi kullanan, Aktör (oyuncu) bazlı bir öneri sistemi önermeyi motive ettiğini belirtiyorlar. Önerdikleri sistemin etkinliği, performansı ve geleneksel yöntemler ile karşılaştırıldığı belirtiliyor.</a:t>
            </a:r>
          </a:p>
          <a:p>
            <a:pPr marL="0" indent="0">
              <a:buNone/>
            </a:pPr>
            <a:endParaRPr lang="tr-TR" sz="2200" dirty="0">
              <a:solidFill>
                <a:schemeClr val="tx2"/>
              </a:solidFill>
            </a:endParaRPr>
          </a:p>
        </p:txBody>
      </p:sp>
      <p:sp>
        <p:nvSpPr>
          <p:cNvPr id="5" name="Slide Number Placeholder 4">
            <a:extLst>
              <a:ext uri="{FF2B5EF4-FFF2-40B4-BE49-F238E27FC236}">
                <a16:creationId xmlns:a16="http://schemas.microsoft.com/office/drawing/2014/main" id="{2A1ADD10-694A-ACC2-7D03-C1786BAD07DD}"/>
              </a:ext>
            </a:extLst>
          </p:cNvPr>
          <p:cNvSpPr>
            <a:spLocks noGrp="1"/>
          </p:cNvSpPr>
          <p:nvPr>
            <p:ph type="sldNum" sz="quarter" idx="12"/>
          </p:nvPr>
        </p:nvSpPr>
        <p:spPr/>
        <p:txBody>
          <a:bodyPr/>
          <a:lstStyle/>
          <a:p>
            <a:fld id="{56040050-F788-487E-B374-2633E55C93E4}" type="slidenum">
              <a:rPr lang="en-US" smtClean="0"/>
              <a:t>4</a:t>
            </a:fld>
            <a:endParaRPr lang="en-US"/>
          </a:p>
        </p:txBody>
      </p:sp>
    </p:spTree>
    <p:extLst>
      <p:ext uri="{BB962C8B-B14F-4D97-AF65-F5344CB8AC3E}">
        <p14:creationId xmlns:p14="http://schemas.microsoft.com/office/powerpoint/2010/main" val="238533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Giriş</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EC2EF5F4-A910-A57C-4CDE-4E9A51185ECA}"/>
              </a:ext>
            </a:extLst>
          </p:cNvPr>
          <p:cNvSpPr>
            <a:spLocks noGrp="1"/>
          </p:cNvSpPr>
          <p:nvPr>
            <p:ph type="sldNum" sz="quarter" idx="12"/>
          </p:nvPr>
        </p:nvSpPr>
        <p:spPr/>
        <p:txBody>
          <a:bodyPr/>
          <a:lstStyle/>
          <a:p>
            <a:fld id="{56040050-F788-487E-B374-2633E55C93E4}" type="slidenum">
              <a:rPr lang="en-US" smtClean="0"/>
              <a:t>5</a:t>
            </a:fld>
            <a:endParaRPr lang="en-US"/>
          </a:p>
        </p:txBody>
      </p:sp>
      <p:sp>
        <p:nvSpPr>
          <p:cNvPr id="2" name="Content Placeholder 1">
            <a:extLst>
              <a:ext uri="{FF2B5EF4-FFF2-40B4-BE49-F238E27FC236}">
                <a16:creationId xmlns:a16="http://schemas.microsoft.com/office/drawing/2014/main" id="{041B3D55-8882-F640-F7E7-265A5F274795}"/>
              </a:ext>
            </a:extLst>
          </p:cNvPr>
          <p:cNvSpPr>
            <a:spLocks noGrp="1"/>
          </p:cNvSpPr>
          <p:nvPr>
            <p:ph idx="1"/>
          </p:nvPr>
        </p:nvSpPr>
        <p:spPr>
          <a:xfrm>
            <a:off x="838200" y="1400175"/>
            <a:ext cx="10515600" cy="4776788"/>
          </a:xfrm>
        </p:spPr>
        <p:txBody>
          <a:bodyPr>
            <a:normAutofit/>
          </a:bodyPr>
          <a:lstStyle/>
          <a:p>
            <a:pPr marL="0" indent="0">
              <a:lnSpc>
                <a:spcPct val="110000"/>
              </a:lnSpc>
              <a:buNone/>
            </a:pPr>
            <a:r>
              <a:rPr lang="tr-TR" sz="1200" dirty="0">
                <a:solidFill>
                  <a:schemeClr val="tx2"/>
                </a:solidFill>
              </a:rPr>
              <a:t>İşbirlikçi filtreleme teknikleri, benzer özelliklere sahip kullanıcıların benzer tercihlere sahip olma eğiliminde olduğu gerçeğine odaklanmaktadır [6]. İşbirliğine dayalı filtreleme teknikleriyle karşılaştırıldığında, içerik tabanlı filtreleme teknikleri, bir sonraki seçimlerini tahmin etmek için kullanıcılar tarafından gerçekleştirilen önceki değerlendirmeleri dikkate alır [7]. Bu iki temsili öneri tekniği, birçok şirket tarafından kullanıcıya özel hizmetlerde kullanılmıştır.</a:t>
            </a:r>
          </a:p>
          <a:p>
            <a:pPr marL="0" indent="0">
              <a:lnSpc>
                <a:spcPct val="110000"/>
              </a:lnSpc>
              <a:buNone/>
            </a:pPr>
            <a:r>
              <a:rPr lang="tr-TR" sz="1200" dirty="0">
                <a:solidFill>
                  <a:schemeClr val="tx2"/>
                </a:solidFill>
              </a:rPr>
              <a:t>Öneri sistemleri, kitapçılar ve video mağazaları da dahil olmak üzere çoğu çevrimiçi hizmet için vazgeçilmez hale geldi. Bu tür hizmetler arasında Netflix ve YouTube gibi çevrimiçi film yayın platformları, kendi platformları üzerinden kullanıcıya özel video içerikleri sunmaktadır. Bu platformlardaki kullanıcılardan toplanan büyük miktardaki verilere dayanarak, gelişmiş işbirlikçi filtrelemeye dayalı teknikler kullanılmaktadır. Her iki hizmet de piyasada son derece başarılı olmasına rağmen, bazı önemli </a:t>
            </a:r>
            <a:r>
              <a:rPr lang="tr-TR" sz="1200" u="sng" dirty="0">
                <a:solidFill>
                  <a:schemeClr val="tx2"/>
                </a:solidFill>
              </a:rPr>
              <a:t>sınırlamalar</a:t>
            </a:r>
            <a:r>
              <a:rPr lang="tr-TR" sz="1200" dirty="0">
                <a:solidFill>
                  <a:schemeClr val="tx2"/>
                </a:solidFill>
              </a:rPr>
              <a:t> bu tekniklerin bu platformlar tarafından kullanılmasını engellemiştir. </a:t>
            </a:r>
            <a:r>
              <a:rPr lang="tr-TR" sz="1200" u="sng" dirty="0">
                <a:solidFill>
                  <a:schemeClr val="tx2"/>
                </a:solidFill>
              </a:rPr>
              <a:t>Yeterli sayıda kullanıcısı olmayan platformlarda</a:t>
            </a:r>
            <a:r>
              <a:rPr lang="tr-TR" sz="1200" dirty="0">
                <a:solidFill>
                  <a:schemeClr val="tx2"/>
                </a:solidFill>
              </a:rPr>
              <a:t> içerik bazlı filtreleme teknikleri de dahil olmak üzere diğer teknikler kullanılmalı; ikinci teknik, </a:t>
            </a:r>
            <a:r>
              <a:rPr lang="tr-TR" sz="1200" u="sng" dirty="0">
                <a:solidFill>
                  <a:schemeClr val="tx2"/>
                </a:solidFill>
              </a:rPr>
              <a:t>belirli kullanıcılar hizmetlerle ilk karşılaştığında</a:t>
            </a:r>
            <a:r>
              <a:rPr lang="tr-TR" sz="1200" dirty="0">
                <a:solidFill>
                  <a:schemeClr val="tx2"/>
                </a:solidFill>
              </a:rPr>
              <a:t> da kullanılmalıdır. Bu, bu hizmetlerin başlangıç aşamasında işbirlikçi filtreleme tekniklerinin kullanımının sorunlu olabileceği anlamına gelir.</a:t>
            </a:r>
          </a:p>
          <a:p>
            <a:pPr marL="0" indent="0">
              <a:lnSpc>
                <a:spcPct val="110000"/>
              </a:lnSpc>
              <a:buNone/>
            </a:pPr>
            <a:r>
              <a:rPr lang="tr-TR" sz="1200" dirty="0">
                <a:solidFill>
                  <a:schemeClr val="tx2"/>
                </a:solidFill>
              </a:rPr>
              <a:t>Yukarıda belirtilen zorluklara dayanarak, film öneri sistemleri üzerinde çalışan birçok bilim insanı, film türleri gibi belirli kategorize edilmiş standartlara sahip işbirlikçi veya hibrit filtreleme öneri sistemlerini kullanmaya çalıştı. Örneğin Netflix ayrıca öneri sistemini, bireysel kullanıcıların her türe olan eğilimini yansıtarak çalıştırır. Bu yaklaşım, film türlerini göz önünde bulundurarak belirli bir filmi seçmeyi amaçlayan kullanıcılar için yararlı olsa da, oyunculara veya yönetmenlere ilişkin tercihler gibi filmlere ilişkin belirli tercihleri olan kullanıcılar söz konusu olduğunda yaklaşım etkisiz olacaktır.</a:t>
            </a:r>
          </a:p>
          <a:p>
            <a:pPr marL="0" indent="0">
              <a:lnSpc>
                <a:spcPct val="110000"/>
              </a:lnSpc>
              <a:buNone/>
            </a:pPr>
            <a:r>
              <a:rPr lang="tr-TR" sz="1200" dirty="0">
                <a:solidFill>
                  <a:schemeClr val="tx2"/>
                </a:solidFill>
              </a:rPr>
              <a:t>Bu çalışma, oyuncuların filmografi bilgilerini ve 509 Güney Kore filminin türlerini dikkate alan oyuncu bazlı öneri sistemi şeklinde içerik bazlı bir öneri sistemi önermektedir. Daha sonra önerilen sistemin etkinliği ve performansı, geleneksel tür odaklı öneri sistemiyle karşılaştırılarak değerlendirilir.</a:t>
            </a:r>
          </a:p>
        </p:txBody>
      </p:sp>
    </p:spTree>
    <p:extLst>
      <p:ext uri="{BB962C8B-B14F-4D97-AF65-F5344CB8AC3E}">
        <p14:creationId xmlns:p14="http://schemas.microsoft.com/office/powerpoint/2010/main" val="384284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kern="1200" dirty="0">
                <a:solidFill>
                  <a:schemeClr val="tx2"/>
                </a:solidFill>
              </a:rPr>
              <a:t>Çalışma Hakkında</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342900" indent="-342900">
              <a:lnSpc>
                <a:spcPct val="150000"/>
              </a:lnSpc>
              <a:buFont typeface="+mj-lt"/>
              <a:buAutoNum type="arabicPeriod"/>
            </a:pPr>
            <a:r>
              <a:rPr lang="tr-TR" sz="2000" dirty="0">
                <a:solidFill>
                  <a:schemeClr val="tx2"/>
                </a:solidFill>
              </a:rPr>
              <a:t>İçerik Tabanlı Tavsiye Sistemleri</a:t>
            </a:r>
          </a:p>
          <a:p>
            <a:pPr marL="342900" indent="-342900">
              <a:lnSpc>
                <a:spcPct val="150000"/>
              </a:lnSpc>
              <a:buFont typeface="+mj-lt"/>
              <a:buAutoNum type="arabicPeriod"/>
            </a:pPr>
            <a:r>
              <a:rPr lang="tr-TR" sz="2000" dirty="0">
                <a:solidFill>
                  <a:schemeClr val="tx2"/>
                </a:solidFill>
              </a:rPr>
              <a:t>İçeriğe Dayalı Öneri Sistemiyle İlgili Sorunlar</a:t>
            </a:r>
          </a:p>
          <a:p>
            <a:pPr marL="342900" indent="-342900">
              <a:lnSpc>
                <a:spcPct val="150000"/>
              </a:lnSpc>
              <a:buFont typeface="+mj-lt"/>
              <a:buAutoNum type="arabicPeriod"/>
            </a:pPr>
            <a:endParaRPr lang="tr-TR" sz="2000" dirty="0">
              <a:solidFill>
                <a:schemeClr val="tx2"/>
              </a:solidFill>
            </a:endParaRPr>
          </a:p>
        </p:txBody>
      </p:sp>
      <p:sp>
        <p:nvSpPr>
          <p:cNvPr id="5" name="Slide Number Placeholder 4">
            <a:extLst>
              <a:ext uri="{FF2B5EF4-FFF2-40B4-BE49-F238E27FC236}">
                <a16:creationId xmlns:a16="http://schemas.microsoft.com/office/drawing/2014/main" id="{C1D85F1A-CB54-E60F-F01C-DA5B648C72C7}"/>
              </a:ext>
            </a:extLst>
          </p:cNvPr>
          <p:cNvSpPr>
            <a:spLocks noGrp="1"/>
          </p:cNvSpPr>
          <p:nvPr>
            <p:ph type="sldNum" sz="quarter" idx="12"/>
          </p:nvPr>
        </p:nvSpPr>
        <p:spPr/>
        <p:txBody>
          <a:bodyPr/>
          <a:lstStyle/>
          <a:p>
            <a:fld id="{56040050-F788-487E-B374-2633E55C93E4}" type="slidenum">
              <a:rPr lang="en-US" smtClean="0"/>
              <a:t>6</a:t>
            </a:fld>
            <a:endParaRPr lang="en-US"/>
          </a:p>
        </p:txBody>
      </p:sp>
    </p:spTree>
    <p:extLst>
      <p:ext uri="{BB962C8B-B14F-4D97-AF65-F5344CB8AC3E}">
        <p14:creationId xmlns:p14="http://schemas.microsoft.com/office/powerpoint/2010/main" val="338928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İçerik Tabanlı Tavsiye Sistemleri</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0" indent="0">
              <a:buNone/>
            </a:pPr>
            <a:r>
              <a:rPr lang="tr-TR" sz="2200" dirty="0">
                <a:solidFill>
                  <a:schemeClr val="tx2"/>
                </a:solidFill>
              </a:rPr>
              <a:t>Temel olarak bilişsel filtrelemeye dayanan içerik tabanlı öneri sistemi, “alternatif öğeleri kullanıcı profilleriyle ilişkili öğelerle karşılaştırarak öğe önerilerini görüntüleyen bir sistemdir”. Bu sistem esas olarak belirli bir kullanıcı tarafından önceden seçilen belirli öğelerin özelliklerini analiz eder ve benzer kategorilere ait diğer öğeleri önermek için bu öğelerin benzersiz özelliklerini çıkarır. Örneğin, geçmişte çok sayıda romantik film izlemiş olan belirli bir kullanıcı, henüz izlemediği diğer romantik filmler için öneriler alacaktır. Bu tür sistemler halihazırda arama motorları, kitapçılar ve alışveriş merkezleri tarafından kullanılmaktadır.</a:t>
            </a:r>
          </a:p>
          <a:p>
            <a:pPr marL="0" indent="0">
              <a:buNone/>
            </a:pPr>
            <a:endParaRPr lang="tr-TR" sz="2200" dirty="0">
              <a:solidFill>
                <a:schemeClr val="tx2"/>
              </a:solidFill>
            </a:endParaRPr>
          </a:p>
          <a:p>
            <a:pPr marL="0" indent="0">
              <a:buNone/>
            </a:pPr>
            <a:r>
              <a:rPr lang="tr-TR" sz="2200" dirty="0">
                <a:solidFill>
                  <a:schemeClr val="tx2"/>
                </a:solidFill>
              </a:rPr>
              <a:t>Genel olarak içerik tabanlı bir öneri sistemi, belirli öğeleri önerirken </a:t>
            </a:r>
            <a:r>
              <a:rPr lang="tr-TR" sz="2200" u="sng" dirty="0">
                <a:solidFill>
                  <a:schemeClr val="tx2"/>
                </a:solidFill>
              </a:rPr>
              <a:t>kullanıcılar arasındaki benzerlikleri</a:t>
            </a:r>
            <a:r>
              <a:rPr lang="tr-TR" sz="2200" dirty="0">
                <a:solidFill>
                  <a:schemeClr val="tx2"/>
                </a:solidFill>
              </a:rPr>
              <a:t> dikkate almaz. Bunun yerine sistem tamamen bireysel bir kullanıcı tarafından kullanılan içeriklerin özelliklerine odaklanıyor. Dolayısıyla bireysel kullanıcı açısından bu sistemin, yalnızca bireysel kullanıcı profiline ilişkin </a:t>
            </a:r>
            <a:r>
              <a:rPr lang="tr-TR" sz="2200" u="sng" dirty="0">
                <a:solidFill>
                  <a:schemeClr val="tx2"/>
                </a:solidFill>
              </a:rPr>
              <a:t>içeriğin benzersiz özelliklerini</a:t>
            </a:r>
            <a:r>
              <a:rPr lang="tr-TR" sz="2200" dirty="0">
                <a:solidFill>
                  <a:schemeClr val="tx2"/>
                </a:solidFill>
              </a:rPr>
              <a:t> dikkate alması nedeniyle diğer öneri sistemlerine göre daha güvenilir olduğu düşünülmektedir.</a:t>
            </a:r>
          </a:p>
        </p:txBody>
      </p:sp>
      <p:sp>
        <p:nvSpPr>
          <p:cNvPr id="5" name="Slide Number Placeholder 4">
            <a:extLst>
              <a:ext uri="{FF2B5EF4-FFF2-40B4-BE49-F238E27FC236}">
                <a16:creationId xmlns:a16="http://schemas.microsoft.com/office/drawing/2014/main" id="{C1D85F1A-CB54-E60F-F01C-DA5B648C72C7}"/>
              </a:ext>
            </a:extLst>
          </p:cNvPr>
          <p:cNvSpPr>
            <a:spLocks noGrp="1"/>
          </p:cNvSpPr>
          <p:nvPr>
            <p:ph type="sldNum" sz="quarter" idx="12"/>
          </p:nvPr>
        </p:nvSpPr>
        <p:spPr/>
        <p:txBody>
          <a:bodyPr/>
          <a:lstStyle/>
          <a:p>
            <a:fld id="{56040050-F788-487E-B374-2633E55C93E4}" type="slidenum">
              <a:rPr lang="en-US" smtClean="0"/>
              <a:t>7</a:t>
            </a:fld>
            <a:endParaRPr lang="en-US"/>
          </a:p>
        </p:txBody>
      </p:sp>
    </p:spTree>
    <p:extLst>
      <p:ext uri="{BB962C8B-B14F-4D97-AF65-F5344CB8AC3E}">
        <p14:creationId xmlns:p14="http://schemas.microsoft.com/office/powerpoint/2010/main" val="72843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Autofit/>
          </a:bodyPr>
          <a:lstStyle/>
          <a:p>
            <a:r>
              <a:rPr lang="en-US" sz="3600" b="1" dirty="0" err="1">
                <a:solidFill>
                  <a:schemeClr val="tx2"/>
                </a:solidFill>
              </a:rPr>
              <a:t>İçeri</a:t>
            </a:r>
            <a:r>
              <a:rPr lang="tr-TR" sz="3600" b="1" dirty="0">
                <a:solidFill>
                  <a:schemeClr val="tx2"/>
                </a:solidFill>
              </a:rPr>
              <a:t>k Tabanlı Tavsiye </a:t>
            </a:r>
            <a:r>
              <a:rPr lang="en-US" sz="3600" b="1" dirty="0" err="1">
                <a:solidFill>
                  <a:schemeClr val="tx2"/>
                </a:solidFill>
              </a:rPr>
              <a:t>Sistem</a:t>
            </a:r>
            <a:r>
              <a:rPr lang="tr-TR" sz="3600" b="1" dirty="0" err="1">
                <a:solidFill>
                  <a:schemeClr val="tx2"/>
                </a:solidFill>
              </a:rPr>
              <a:t>leri</a:t>
            </a:r>
            <a:r>
              <a:rPr lang="tr-TR" sz="3600" b="1" dirty="0">
                <a:solidFill>
                  <a:schemeClr val="tx2"/>
                </a:solidFill>
              </a:rPr>
              <a:t> ile </a:t>
            </a:r>
            <a:r>
              <a:rPr lang="en-US" sz="3600" b="1" dirty="0" err="1">
                <a:solidFill>
                  <a:schemeClr val="tx2"/>
                </a:solidFill>
              </a:rPr>
              <a:t>İlgili</a:t>
            </a:r>
            <a:r>
              <a:rPr lang="en-US" sz="3600" b="1" dirty="0">
                <a:solidFill>
                  <a:schemeClr val="tx2"/>
                </a:solidFill>
              </a:rPr>
              <a:t> </a:t>
            </a:r>
            <a:r>
              <a:rPr lang="en-US" sz="3600" b="1" dirty="0" err="1">
                <a:solidFill>
                  <a:schemeClr val="tx2"/>
                </a:solidFill>
              </a:rPr>
              <a:t>Sorunlar</a:t>
            </a:r>
            <a:endParaRPr lang="en-US" sz="3600" b="1"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fontScale="92500" lnSpcReduction="10000"/>
          </a:bodyPr>
          <a:lstStyle/>
          <a:p>
            <a:pPr marL="0" indent="0">
              <a:buNone/>
            </a:pPr>
            <a:r>
              <a:rPr lang="tr-TR" sz="2200" dirty="0">
                <a:solidFill>
                  <a:schemeClr val="tx2"/>
                </a:solidFill>
              </a:rPr>
              <a:t>İçerik tabanlı öneri sistemleri yaygın olarak kullanılmasına rağmen, bazı önemli sınırlamalara sahiptir. </a:t>
            </a:r>
          </a:p>
          <a:p>
            <a:pPr>
              <a:buFont typeface="Wingdings" panose="05000000000000000000" pitchFamily="2" charset="2"/>
              <a:buChar char="v"/>
            </a:pPr>
            <a:r>
              <a:rPr lang="tr-TR" sz="2200" dirty="0">
                <a:solidFill>
                  <a:schemeClr val="tx2"/>
                </a:solidFill>
              </a:rPr>
              <a:t>Birincisi, sistem içerik özelliklerinin doğası gereği sınırlı olabilir. İyi tanımlanmış öneriler sağlamak için sistem yeterli sayıda özelliğe ihtiyaç duyar. Ancak videolardan veya görsellerden özellik çıkarmak zordur; dolayısıyla bu tür veriler içerik tabanlı öneri sistemi için çok sayıda özellik sağlayamamaktadır. </a:t>
            </a:r>
          </a:p>
          <a:p>
            <a:pPr marL="0" indent="0">
              <a:buNone/>
            </a:pPr>
            <a:endParaRPr lang="tr-TR" sz="2200" dirty="0">
              <a:solidFill>
                <a:schemeClr val="tx2"/>
              </a:solidFill>
            </a:endParaRPr>
          </a:p>
          <a:p>
            <a:pPr>
              <a:buFont typeface="Wingdings" panose="05000000000000000000" pitchFamily="2" charset="2"/>
              <a:buChar char="v"/>
            </a:pPr>
            <a:r>
              <a:rPr lang="tr-TR" sz="2200" dirty="0">
                <a:solidFill>
                  <a:schemeClr val="tx2"/>
                </a:solidFill>
              </a:rPr>
              <a:t>İkincisi, öneriler yapılırken diğer kullanıcıların değerlendirmeleri dikkate alınmadığı için önerilen içeriklerin kalitesini garanti etmek zordur. Bu, sistem öğeleri önerme açısından kayda değer kısıtlamalara sahip olduğunda (örneğin, yalnızca yüksek puan alan öğeleri önermek) sınırlı sayıda öğenin önerilebileceği anlamına gelir. Bu, belirli öğeleri önerirken ve tavsiye ederken dikkate değer kutuplaşma sorunlarına yol açabilir.</a:t>
            </a:r>
          </a:p>
          <a:p>
            <a:pPr>
              <a:buFont typeface="Wingdings" panose="05000000000000000000" pitchFamily="2" charset="2"/>
              <a:buChar char="v"/>
            </a:pPr>
            <a:endParaRPr lang="tr-TR" sz="2200" dirty="0">
              <a:solidFill>
                <a:schemeClr val="tx2"/>
              </a:solidFill>
            </a:endParaRPr>
          </a:p>
          <a:p>
            <a:pPr marL="0" indent="0">
              <a:buNone/>
            </a:pPr>
            <a:r>
              <a:rPr lang="tr-TR" sz="2200" dirty="0">
                <a:solidFill>
                  <a:schemeClr val="tx2"/>
                </a:solidFill>
              </a:rPr>
              <a:t>Bu sınırlamalar nedeniyle içerik tabanlı öneri sistemlerinin filmleri etkili bir şekilde önermesi her zaman mümkün olmayabilir. Bu eksikliği gidermek için </a:t>
            </a:r>
            <a:r>
              <a:rPr lang="tr-TR" sz="2200" u="sng" dirty="0">
                <a:solidFill>
                  <a:schemeClr val="tx2"/>
                </a:solidFill>
              </a:rPr>
              <a:t>oyuncuların</a:t>
            </a:r>
            <a:r>
              <a:rPr lang="tr-TR" sz="2200" dirty="0">
                <a:solidFill>
                  <a:schemeClr val="tx2"/>
                </a:solidFill>
              </a:rPr>
              <a:t>, özellikle de </a:t>
            </a:r>
            <a:r>
              <a:rPr lang="tr-TR" sz="2200" u="sng" dirty="0">
                <a:solidFill>
                  <a:schemeClr val="tx2"/>
                </a:solidFill>
              </a:rPr>
              <a:t>film yıldızı</a:t>
            </a:r>
            <a:r>
              <a:rPr lang="tr-TR" sz="2200" dirty="0">
                <a:solidFill>
                  <a:schemeClr val="tx2"/>
                </a:solidFill>
              </a:rPr>
              <a:t> olanların, filmlerin gişe başarısı üzerinde oldukça büyük etkisi vardır. Başka bir deyişle, insanlar filmleri en sevdikleri oyunculara göre seçme eğilimindeler; bu nedenle, kullanıcıların en sevdiği </a:t>
            </a:r>
            <a:r>
              <a:rPr lang="tr-TR" sz="2200" u="sng" dirty="0">
                <a:solidFill>
                  <a:schemeClr val="tx2"/>
                </a:solidFill>
              </a:rPr>
              <a:t>aktörleri</a:t>
            </a:r>
            <a:r>
              <a:rPr lang="tr-TR" sz="2200" dirty="0">
                <a:solidFill>
                  <a:schemeClr val="tx2"/>
                </a:solidFill>
              </a:rPr>
              <a:t> dikkate alan bir öneri sisteminin geliştirilmesi, bu türün aktörlere dayalı bir korelasyon göstergesini gerektirecektir. Bu nedenle çalışmamız, Güney Kore film endüstrisindeki sinema oyuncularını dikkate alan içerik tabanlı bir öneri sistemi geliştirmeyi amaçlamaktadır.</a:t>
            </a:r>
          </a:p>
          <a:p>
            <a:pPr marL="0" indent="0">
              <a:buNone/>
            </a:pPr>
            <a:endParaRPr lang="tr-TR" sz="2200" dirty="0">
              <a:solidFill>
                <a:schemeClr val="tx2"/>
              </a:solidFill>
            </a:endParaRPr>
          </a:p>
        </p:txBody>
      </p:sp>
      <p:sp>
        <p:nvSpPr>
          <p:cNvPr id="5" name="Slide Number Placeholder 4">
            <a:extLst>
              <a:ext uri="{FF2B5EF4-FFF2-40B4-BE49-F238E27FC236}">
                <a16:creationId xmlns:a16="http://schemas.microsoft.com/office/drawing/2014/main" id="{15100E2E-C98F-BD62-83DD-5BA1FB691D84}"/>
              </a:ext>
            </a:extLst>
          </p:cNvPr>
          <p:cNvSpPr>
            <a:spLocks noGrp="1"/>
          </p:cNvSpPr>
          <p:nvPr>
            <p:ph type="sldNum" sz="quarter" idx="12"/>
          </p:nvPr>
        </p:nvSpPr>
        <p:spPr/>
        <p:txBody>
          <a:bodyPr/>
          <a:lstStyle/>
          <a:p>
            <a:fld id="{56040050-F788-487E-B374-2633E55C93E4}" type="slidenum">
              <a:rPr lang="en-US" smtClean="0"/>
              <a:t>8</a:t>
            </a:fld>
            <a:endParaRPr lang="en-US"/>
          </a:p>
        </p:txBody>
      </p:sp>
    </p:spTree>
    <p:extLst>
      <p:ext uri="{BB962C8B-B14F-4D97-AF65-F5344CB8AC3E}">
        <p14:creationId xmlns:p14="http://schemas.microsoft.com/office/powerpoint/2010/main" val="324172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3C1322A-363B-4ED0-9090-0E79528E89F9}"/>
              </a:ext>
            </a:extLst>
          </p:cNvPr>
          <p:cNvSpPr>
            <a:spLocks noGrp="1"/>
          </p:cNvSpPr>
          <p:nvPr>
            <p:ph type="title"/>
          </p:nvPr>
        </p:nvSpPr>
        <p:spPr>
          <a:xfrm>
            <a:off x="838200" y="304149"/>
            <a:ext cx="10515600" cy="942664"/>
          </a:xfrm>
        </p:spPr>
        <p:txBody>
          <a:bodyPr vert="horz" lIns="91440" tIns="45720" rIns="91440" bIns="45720" rtlCol="0" anchor="ctr">
            <a:normAutofit/>
          </a:bodyPr>
          <a:lstStyle/>
          <a:p>
            <a:r>
              <a:rPr lang="tr-TR" sz="5000" b="1" dirty="0">
                <a:solidFill>
                  <a:schemeClr val="tx2"/>
                </a:solidFill>
              </a:rPr>
              <a:t>Yöntem</a:t>
            </a:r>
            <a:endParaRPr lang="en-US" sz="5000" b="1" kern="1200" dirty="0">
              <a:solidFill>
                <a:schemeClr val="tx2"/>
              </a:solidFill>
            </a:endParaRPr>
          </a:p>
        </p:txBody>
      </p:sp>
      <p:sp>
        <p:nvSpPr>
          <p:cNvPr id="48" name="Rectangle 47">
            <a:extLst>
              <a:ext uri="{FF2B5EF4-FFF2-40B4-BE49-F238E27FC236}">
                <a16:creationId xmlns:a16="http://schemas.microsoft.com/office/drawing/2014/main" id="{E94CEACA-8C58-421B-A505-974218B93E33}"/>
              </a:ext>
            </a:extLst>
          </p:cNvPr>
          <p:cNvSpPr/>
          <p:nvPr/>
        </p:nvSpPr>
        <p:spPr>
          <a:xfrm flipV="1">
            <a:off x="640237" y="1229277"/>
            <a:ext cx="11022845" cy="2724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İçerik Yer Tutucusu 2">
            <a:extLst>
              <a:ext uri="{FF2B5EF4-FFF2-40B4-BE49-F238E27FC236}">
                <a16:creationId xmlns:a16="http://schemas.microsoft.com/office/drawing/2014/main" id="{02DA226E-E042-40B6-B709-530362C1937D}"/>
              </a:ext>
            </a:extLst>
          </p:cNvPr>
          <p:cNvSpPr>
            <a:spLocks noGrp="1"/>
          </p:cNvSpPr>
          <p:nvPr>
            <p:ph idx="1"/>
          </p:nvPr>
        </p:nvSpPr>
        <p:spPr>
          <a:xfrm>
            <a:off x="640237" y="1337799"/>
            <a:ext cx="10932003" cy="5520201"/>
          </a:xfrm>
        </p:spPr>
        <p:txBody>
          <a:bodyPr>
            <a:normAutofit/>
          </a:bodyPr>
          <a:lstStyle/>
          <a:p>
            <a:pPr marL="342900" indent="-342900">
              <a:lnSpc>
                <a:spcPct val="150000"/>
              </a:lnSpc>
              <a:spcBef>
                <a:spcPts val="0"/>
              </a:spcBef>
              <a:buFont typeface="+mj-lt"/>
              <a:buAutoNum type="arabicPeriod"/>
              <a:defRPr/>
            </a:pPr>
            <a:r>
              <a:rPr kumimoji="0" lang="tr-TR" sz="2200" b="0" i="0" u="none" strike="noStrike" kern="1200" cap="none" spc="0" normalizeH="0" baseline="0" noProof="0" dirty="0">
                <a:ln>
                  <a:noFill/>
                </a:ln>
                <a:solidFill>
                  <a:srgbClr val="44546A"/>
                </a:solidFill>
                <a:effectLst/>
                <a:uLnTx/>
                <a:uFillTx/>
                <a:latin typeface="Calibri" panose="020F0502020204030204"/>
                <a:ea typeface="+mn-ea"/>
                <a:cs typeface="+mn-cs"/>
              </a:rPr>
              <a:t>Veri Seti Oluşturma ve Ön İşlemler</a:t>
            </a:r>
          </a:p>
          <a:p>
            <a:pPr marL="342900" indent="-342900">
              <a:lnSpc>
                <a:spcPct val="150000"/>
              </a:lnSpc>
              <a:spcBef>
                <a:spcPts val="0"/>
              </a:spcBef>
              <a:buFont typeface="+mj-lt"/>
              <a:buAutoNum type="arabicPeriod"/>
              <a:defRPr/>
            </a:pPr>
            <a:r>
              <a:rPr kumimoji="0" lang="tr-TR" sz="2200" b="0" i="0" u="none" strike="noStrike" kern="1200" cap="none" spc="0" normalizeH="0" baseline="0" noProof="0" dirty="0">
                <a:ln>
                  <a:noFill/>
                </a:ln>
                <a:solidFill>
                  <a:srgbClr val="44546A"/>
                </a:solidFill>
                <a:effectLst/>
                <a:uLnTx/>
                <a:uFillTx/>
                <a:latin typeface="Calibri" panose="020F0502020204030204"/>
                <a:ea typeface="+mn-ea"/>
                <a:cs typeface="+mn-cs"/>
              </a:rPr>
              <a:t>Film ve Film Türü arasında </a:t>
            </a:r>
            <a:r>
              <a:rPr kumimoji="0" lang="tr-TR" sz="2200" b="0" i="0" u="none" strike="noStrike" kern="1200" cap="none" spc="0" normalizeH="0" baseline="0" noProof="0" dirty="0" err="1">
                <a:ln>
                  <a:noFill/>
                </a:ln>
                <a:solidFill>
                  <a:srgbClr val="44546A"/>
                </a:solidFill>
                <a:effectLst/>
                <a:uLnTx/>
                <a:uFillTx/>
                <a:latin typeface="Calibri" panose="020F0502020204030204"/>
                <a:ea typeface="+mn-ea"/>
                <a:cs typeface="+mn-cs"/>
              </a:rPr>
              <a:t>Rank</a:t>
            </a:r>
            <a:r>
              <a:rPr kumimoji="0" lang="tr-TR" sz="2200" b="0" i="0" u="none" strike="noStrike" kern="1200" cap="none" spc="0" normalizeH="0" baseline="0" noProof="0" dirty="0">
                <a:ln>
                  <a:noFill/>
                </a:ln>
                <a:solidFill>
                  <a:srgbClr val="44546A"/>
                </a:solidFill>
                <a:effectLst/>
                <a:uLnTx/>
                <a:uFillTx/>
                <a:latin typeface="Calibri" panose="020F0502020204030204"/>
                <a:ea typeface="+mn-ea"/>
                <a:cs typeface="+mn-cs"/>
              </a:rPr>
              <a:t> Korelasyonun Hesaplanması</a:t>
            </a:r>
          </a:p>
          <a:p>
            <a:pPr marL="342900" indent="-342900">
              <a:lnSpc>
                <a:spcPct val="150000"/>
              </a:lnSpc>
              <a:spcBef>
                <a:spcPts val="0"/>
              </a:spcBef>
              <a:buFont typeface="+mj-lt"/>
              <a:buAutoNum type="arabicPeriod"/>
              <a:defRPr/>
            </a:pPr>
            <a:r>
              <a:rPr kumimoji="0" lang="tr-TR" sz="2200" b="0" i="0" u="none" strike="noStrike" kern="1200" cap="none" spc="0" normalizeH="0" baseline="0" noProof="0" dirty="0">
                <a:ln>
                  <a:noFill/>
                </a:ln>
                <a:solidFill>
                  <a:srgbClr val="44546A"/>
                </a:solidFill>
                <a:effectLst/>
                <a:uLnTx/>
                <a:uFillTx/>
                <a:latin typeface="Calibri" panose="020F0502020204030204"/>
                <a:ea typeface="+mn-ea"/>
                <a:cs typeface="+mn-cs"/>
              </a:rPr>
              <a:t>Aktör ve Film Türü arasında Korelasyonun Hesaplanması</a:t>
            </a:r>
          </a:p>
          <a:p>
            <a:pPr marL="342900" indent="-342900">
              <a:lnSpc>
                <a:spcPct val="150000"/>
              </a:lnSpc>
              <a:spcBef>
                <a:spcPts val="0"/>
              </a:spcBef>
              <a:buFont typeface="+mj-lt"/>
              <a:buAutoNum type="arabicPeriod"/>
              <a:defRPr/>
            </a:pPr>
            <a:endParaRPr kumimoji="0" lang="tr-TR" sz="2200" b="0" i="0" u="none" strike="noStrike" kern="1200" cap="none" spc="0" normalizeH="0" baseline="0" noProof="0" dirty="0">
              <a:ln>
                <a:noFill/>
              </a:ln>
              <a:solidFill>
                <a:srgbClr val="44546A"/>
              </a:solidFill>
              <a:effectLst/>
              <a:uLnTx/>
              <a:uFillTx/>
              <a:latin typeface="Calibri" panose="020F0502020204030204"/>
              <a:ea typeface="+mn-ea"/>
              <a:cs typeface="+mn-cs"/>
            </a:endParaRPr>
          </a:p>
          <a:p>
            <a:pPr marL="0" indent="0">
              <a:buNone/>
            </a:pPr>
            <a:endParaRPr lang="tr-TR" sz="2200" dirty="0">
              <a:solidFill>
                <a:schemeClr val="tx2"/>
              </a:solidFill>
            </a:endParaRPr>
          </a:p>
        </p:txBody>
      </p:sp>
      <p:sp>
        <p:nvSpPr>
          <p:cNvPr id="5" name="Slide Number Placeholder 4">
            <a:extLst>
              <a:ext uri="{FF2B5EF4-FFF2-40B4-BE49-F238E27FC236}">
                <a16:creationId xmlns:a16="http://schemas.microsoft.com/office/drawing/2014/main" id="{32F0612A-221C-8831-9A69-72E0965A56DD}"/>
              </a:ext>
            </a:extLst>
          </p:cNvPr>
          <p:cNvSpPr>
            <a:spLocks noGrp="1"/>
          </p:cNvSpPr>
          <p:nvPr>
            <p:ph type="sldNum" sz="quarter" idx="12"/>
          </p:nvPr>
        </p:nvSpPr>
        <p:spPr/>
        <p:txBody>
          <a:bodyPr/>
          <a:lstStyle/>
          <a:p>
            <a:fld id="{56040050-F788-487E-B374-2633E55C93E4}" type="slidenum">
              <a:rPr lang="en-US" smtClean="0"/>
              <a:t>9</a:t>
            </a:fld>
            <a:endParaRPr lang="en-US"/>
          </a:p>
        </p:txBody>
      </p:sp>
    </p:spTree>
    <p:extLst>
      <p:ext uri="{BB962C8B-B14F-4D97-AF65-F5344CB8AC3E}">
        <p14:creationId xmlns:p14="http://schemas.microsoft.com/office/powerpoint/2010/main" val="3331649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7038</TotalTime>
  <Words>2392</Words>
  <Application>Microsoft Office PowerPoint</Application>
  <PresentationFormat>Widescreen</PresentationFormat>
  <Paragraphs>143</Paragraphs>
  <Slides>21</Slides>
  <Notes>20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Calibri</vt:lpstr>
      <vt:lpstr>Calibri Light</vt:lpstr>
      <vt:lpstr>Wingdings</vt:lpstr>
      <vt:lpstr>Office Theme</vt:lpstr>
      <vt:lpstr>1_Office Theme</vt:lpstr>
      <vt:lpstr>2_Office Theme</vt:lpstr>
      <vt:lpstr>Metin Uslu  Student Id: 235B7014</vt:lpstr>
      <vt:lpstr>Sunum Planı</vt:lpstr>
      <vt:lpstr>Makale Hakkında</vt:lpstr>
      <vt:lpstr>Özet</vt:lpstr>
      <vt:lpstr>Giriş</vt:lpstr>
      <vt:lpstr>Çalışma Hakkında</vt:lpstr>
      <vt:lpstr>İçerik Tabanlı Tavsiye Sistemleri</vt:lpstr>
      <vt:lpstr>İçerik Tabanlı Tavsiye Sistemleri ile İlgili Sorunlar</vt:lpstr>
      <vt:lpstr>Yöntem</vt:lpstr>
      <vt:lpstr>Veri Toplama ve Ön İşlemler</vt:lpstr>
      <vt:lpstr>Veri Toplama Ön İşlemler (Devam)</vt:lpstr>
      <vt:lpstr>Veri Toplama Ön İşlemler (Devam)</vt:lpstr>
      <vt:lpstr>Film(Movie) ve Film Türü(Genre) arasında Rank Korelasyonun Hesaplanması</vt:lpstr>
      <vt:lpstr>Film(Movie) ve Film Türü(Genre) arasında Rank Korelasyonun Hesaplanması</vt:lpstr>
      <vt:lpstr>Aktör ve Film Türü arasında Korelasyonun Hesaplanması</vt:lpstr>
      <vt:lpstr>Sonuçlar</vt:lpstr>
      <vt:lpstr>Sonuçlar (Devam)</vt:lpstr>
      <vt:lpstr>Sonuçlar (Devam)</vt:lpstr>
      <vt:lpstr>Değerlendirme &amp; Tartışma</vt:lpstr>
      <vt:lpstr>Değerlendirme &amp; Tartışma (Devam)</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METIN USLU</dc:creator>
  <cp:lastModifiedBy>Metin USLU</cp:lastModifiedBy>
  <cp:revision>424</cp:revision>
  <dcterms:created xsi:type="dcterms:W3CDTF">2021-08-23T18:24:49Z</dcterms:created>
  <dcterms:modified xsi:type="dcterms:W3CDTF">2023-12-25T05:49:13Z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6f6488-6f7b-4340-b880-828136ff7811_Enabled">
    <vt:lpwstr>true</vt:lpwstr>
  </property>
  <property fmtid="{D5CDD505-2E9C-101B-9397-08002B2CF9AE}" pid="3" name="MSIP_Label_c66f6488-6f7b-4340-b880-828136ff7811_SetDate">
    <vt:lpwstr>2021-08-23T18:42:43Z</vt:lpwstr>
  </property>
  <property fmtid="{D5CDD505-2E9C-101B-9397-08002B2CF9AE}" pid="4" name="MSIP_Label_c66f6488-6f7b-4340-b880-828136ff7811_Method">
    <vt:lpwstr>Privileged</vt:lpwstr>
  </property>
  <property fmtid="{D5CDD505-2E9C-101B-9397-08002B2CF9AE}" pid="5" name="MSIP_Label_c66f6488-6f7b-4340-b880-828136ff7811_Name">
    <vt:lpwstr>c66f6488-6f7b-4340-b880-828136ff7811</vt:lpwstr>
  </property>
  <property fmtid="{D5CDD505-2E9C-101B-9397-08002B2CF9AE}" pid="6" name="MSIP_Label_c66f6488-6f7b-4340-b880-828136ff7811_SiteId">
    <vt:lpwstr>832c1bc9-1e43-4f93-a086-708d36b0c95d</vt:lpwstr>
  </property>
  <property fmtid="{D5CDD505-2E9C-101B-9397-08002B2CF9AE}" pid="7" name="MSIP_Label_c66f6488-6f7b-4340-b880-828136ff7811_ActionId">
    <vt:lpwstr>8cf78704-f0b4-4368-8d8c-45fa7dfb37fa</vt:lpwstr>
  </property>
  <property fmtid="{D5CDD505-2E9C-101B-9397-08002B2CF9AE}" pid="8" name="MSIP_Label_c66f6488-6f7b-4340-b880-828136ff7811_ContentBits">
    <vt:lpwstr>0</vt:lpwstr>
  </property>
</Properties>
</file>