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43"/>
  </p:notesMasterIdLst>
  <p:handoutMasterIdLst>
    <p:handoutMasterId r:id="rId44"/>
  </p:handoutMasterIdLst>
  <p:sldIdLst>
    <p:sldId id="256" r:id="rId2"/>
    <p:sldId id="257" r:id="rId3"/>
    <p:sldId id="258" r:id="rId4"/>
    <p:sldId id="283" r:id="rId5"/>
    <p:sldId id="287" r:id="rId6"/>
    <p:sldId id="284" r:id="rId7"/>
    <p:sldId id="301" r:id="rId8"/>
    <p:sldId id="302" r:id="rId9"/>
    <p:sldId id="290" r:id="rId10"/>
    <p:sldId id="344" r:id="rId11"/>
    <p:sldId id="293" r:id="rId12"/>
    <p:sldId id="294" r:id="rId13"/>
    <p:sldId id="295" r:id="rId14"/>
    <p:sldId id="297" r:id="rId15"/>
    <p:sldId id="298" r:id="rId16"/>
    <p:sldId id="299" r:id="rId17"/>
    <p:sldId id="300" r:id="rId18"/>
    <p:sldId id="289" r:id="rId19"/>
    <p:sldId id="303" r:id="rId20"/>
    <p:sldId id="304" r:id="rId21"/>
    <p:sldId id="305" r:id="rId22"/>
    <p:sldId id="306" r:id="rId23"/>
    <p:sldId id="307" r:id="rId24"/>
    <p:sldId id="308" r:id="rId25"/>
    <p:sldId id="309" r:id="rId26"/>
    <p:sldId id="324" r:id="rId27"/>
    <p:sldId id="312" r:id="rId28"/>
    <p:sldId id="313" r:id="rId29"/>
    <p:sldId id="314" r:id="rId30"/>
    <p:sldId id="328" r:id="rId31"/>
    <p:sldId id="316" r:id="rId32"/>
    <p:sldId id="318" r:id="rId33"/>
    <p:sldId id="319" r:id="rId34"/>
    <p:sldId id="320" r:id="rId35"/>
    <p:sldId id="321" r:id="rId36"/>
    <p:sldId id="345" r:id="rId37"/>
    <p:sldId id="322" r:id="rId38"/>
    <p:sldId id="323" r:id="rId39"/>
    <p:sldId id="327" r:id="rId40"/>
    <p:sldId id="343" r:id="rId41"/>
    <p:sldId id="326" r:id="rId42"/>
  </p:sldIdLst>
  <p:sldSz cx="9144000" cy="6858000" type="screen4x3"/>
  <p:notesSz cx="9144000" cy="6858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588" autoAdjust="0"/>
    <p:restoredTop sz="94590" autoAdjust="0"/>
  </p:normalViewPr>
  <p:slideViewPr>
    <p:cSldViewPr>
      <p:cViewPr varScale="1">
        <p:scale>
          <a:sx n="83" d="100"/>
          <a:sy n="83" d="100"/>
        </p:scale>
        <p:origin x="869" y="72"/>
      </p:cViewPr>
      <p:guideLst>
        <p:guide orient="horz" pos="2160"/>
        <p:guide pos="2880"/>
      </p:guideLst>
    </p:cSldViewPr>
  </p:slideViewPr>
  <p:outlineViewPr>
    <p:cViewPr>
      <p:scale>
        <a:sx n="33" d="100"/>
        <a:sy n="33" d="100"/>
      </p:scale>
      <p:origin x="48" y="386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CE5794D7-35B9-4C7B-B704-3EF40AD4DBB3}" type="datetimeFigureOut">
              <a:rPr lang="tr-TR" smtClean="0"/>
              <a:t>26.08.2018</a:t>
            </a:fld>
            <a:endParaRPr lang="tr-TR"/>
          </a:p>
        </p:txBody>
      </p:sp>
      <p:sp>
        <p:nvSpPr>
          <p:cNvPr id="4" name="Altbilgi Yer Tutucusu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tr-TR"/>
          </a:p>
        </p:txBody>
      </p:sp>
      <p:sp>
        <p:nvSpPr>
          <p:cNvPr id="5" name="Slayt Numarası Yer Tutucusu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AA9671C8-A786-4194-ADD5-ED362CCBC7DA}" type="slidenum">
              <a:rPr lang="tr-TR" smtClean="0"/>
              <a:t>‹#›</a:t>
            </a:fld>
            <a:endParaRPr lang="tr-TR"/>
          </a:p>
        </p:txBody>
      </p:sp>
    </p:spTree>
    <p:extLst>
      <p:ext uri="{BB962C8B-B14F-4D97-AF65-F5344CB8AC3E}">
        <p14:creationId xmlns:p14="http://schemas.microsoft.com/office/powerpoint/2010/main" val="36379818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A1879208-3FA0-40B9-AD27-F9F2ECF1E500}" type="datetimeFigureOut">
              <a:rPr lang="tr-TR" smtClean="0"/>
              <a:t>26.08.2018</a:t>
            </a:fld>
            <a:endParaRPr lang="tr-TR"/>
          </a:p>
        </p:txBody>
      </p:sp>
      <p:sp>
        <p:nvSpPr>
          <p:cNvPr id="4" name="Slayt Görüntüsü Yer Tutucusu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bilgi Yer Tutucusu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4D0A73DE-6356-47A5-81B4-722F85AF26FA}" type="slidenum">
              <a:rPr lang="tr-TR" smtClean="0"/>
              <a:t>‹#›</a:t>
            </a:fld>
            <a:endParaRPr lang="tr-TR"/>
          </a:p>
        </p:txBody>
      </p:sp>
    </p:spTree>
    <p:extLst>
      <p:ext uri="{BB962C8B-B14F-4D97-AF65-F5344CB8AC3E}">
        <p14:creationId xmlns:p14="http://schemas.microsoft.com/office/powerpoint/2010/main" val="22199173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solidFill>
                <a:schemeClr val="accent1">
                  <a:lumMod val="75000"/>
                </a:schemeClr>
              </a:solidFill>
            </a:endParaRPr>
          </a:p>
        </p:txBody>
      </p:sp>
      <p:sp>
        <p:nvSpPr>
          <p:cNvPr id="4" name="Slayt Numarası Yer Tutucusu 3"/>
          <p:cNvSpPr>
            <a:spLocks noGrp="1"/>
          </p:cNvSpPr>
          <p:nvPr>
            <p:ph type="sldNum" sz="quarter" idx="10"/>
          </p:nvPr>
        </p:nvSpPr>
        <p:spPr/>
        <p:txBody>
          <a:bodyPr/>
          <a:lstStyle/>
          <a:p>
            <a:fld id="{4D0A73DE-6356-47A5-81B4-722F85AF26FA}" type="slidenum">
              <a:rPr lang="tr-TR" smtClean="0"/>
              <a:t>32</a:t>
            </a:fld>
            <a:endParaRPr lang="tr-TR"/>
          </a:p>
        </p:txBody>
      </p:sp>
    </p:spTree>
    <p:extLst>
      <p:ext uri="{BB962C8B-B14F-4D97-AF65-F5344CB8AC3E}">
        <p14:creationId xmlns:p14="http://schemas.microsoft.com/office/powerpoint/2010/main" val="3944199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685800" y="2130425"/>
            <a:ext cx="7772400" cy="1470025"/>
          </a:xfrm>
        </p:spPr>
        <p:txBody>
          <a:bodyPr/>
          <a:lstStyle/>
          <a:p>
            <a:r>
              <a:rPr lang="tr-TR"/>
              <a:t>Asıl başlık stili için tıklatın</a:t>
            </a:r>
          </a:p>
        </p:txBody>
      </p:sp>
      <p:sp>
        <p:nvSpPr>
          <p:cNvPr id="3" name="Alt Başlık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tıklatın</a:t>
            </a:r>
          </a:p>
        </p:txBody>
      </p:sp>
      <p:sp>
        <p:nvSpPr>
          <p:cNvPr id="4" name="Veri Yer Tutucusu 3"/>
          <p:cNvSpPr>
            <a:spLocks noGrp="1"/>
          </p:cNvSpPr>
          <p:nvPr>
            <p:ph type="dt" sz="half" idx="10"/>
          </p:nvPr>
        </p:nvSpPr>
        <p:spPr/>
        <p:txBody>
          <a:bodyPr/>
          <a:lstStyle/>
          <a:p>
            <a:fld id="{A984F2E4-C7F2-44E7-84F3-2A0E81208DA1}" type="datetime1">
              <a:rPr lang="tr-TR" smtClean="0"/>
              <a:t>26.08.2018</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0E799BC7-1810-4E74-B7F5-AE7FECACDEBA}" type="slidenum">
              <a:rPr lang="tr-TR" smtClean="0"/>
              <a:t>‹#›</a:t>
            </a:fld>
            <a:endParaRPr lang="tr-TR"/>
          </a:p>
        </p:txBody>
      </p:sp>
    </p:spTree>
    <p:extLst>
      <p:ext uri="{BB962C8B-B14F-4D97-AF65-F5344CB8AC3E}">
        <p14:creationId xmlns:p14="http://schemas.microsoft.com/office/powerpoint/2010/main" val="2267898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84C6F3FC-378C-4579-847B-2795F689D6CE}" type="datetime1">
              <a:rPr lang="tr-TR" smtClean="0"/>
              <a:t>26.08.2018</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0E799BC7-1810-4E74-B7F5-AE7FECACDEBA}" type="slidenum">
              <a:rPr lang="tr-TR" smtClean="0"/>
              <a:t>‹#›</a:t>
            </a:fld>
            <a:endParaRPr lang="tr-TR"/>
          </a:p>
        </p:txBody>
      </p:sp>
    </p:spTree>
    <p:extLst>
      <p:ext uri="{BB962C8B-B14F-4D97-AF65-F5344CB8AC3E}">
        <p14:creationId xmlns:p14="http://schemas.microsoft.com/office/powerpoint/2010/main" val="3757547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629400" y="274638"/>
            <a:ext cx="2057400" cy="5851525"/>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457200" y="274638"/>
            <a:ext cx="6019800" cy="5851525"/>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7CE776BB-EE9A-45A6-9A88-0FFA23D0F9FD}" type="datetime1">
              <a:rPr lang="tr-TR" smtClean="0"/>
              <a:t>26.08.2018</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0E799BC7-1810-4E74-B7F5-AE7FECACDEBA}" type="slidenum">
              <a:rPr lang="tr-TR" smtClean="0"/>
              <a:t>‹#›</a:t>
            </a:fld>
            <a:endParaRPr lang="tr-TR"/>
          </a:p>
        </p:txBody>
      </p:sp>
    </p:spTree>
    <p:extLst>
      <p:ext uri="{BB962C8B-B14F-4D97-AF65-F5344CB8AC3E}">
        <p14:creationId xmlns:p14="http://schemas.microsoft.com/office/powerpoint/2010/main" val="4231779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85D38F1F-D8B0-4802-B9E7-59697EAAC35B}" type="datetime1">
              <a:rPr lang="tr-TR" smtClean="0"/>
              <a:t>26.08.2018</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0E799BC7-1810-4E74-B7F5-AE7FECACDEBA}" type="slidenum">
              <a:rPr lang="tr-TR" smtClean="0"/>
              <a:t>‹#›</a:t>
            </a:fld>
            <a:endParaRPr lang="tr-TR"/>
          </a:p>
        </p:txBody>
      </p:sp>
    </p:spTree>
    <p:extLst>
      <p:ext uri="{BB962C8B-B14F-4D97-AF65-F5344CB8AC3E}">
        <p14:creationId xmlns:p14="http://schemas.microsoft.com/office/powerpoint/2010/main" val="93909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722313" y="4406900"/>
            <a:ext cx="7772400" cy="1362075"/>
          </a:xfrm>
        </p:spPr>
        <p:txBody>
          <a:bodyPr anchor="t"/>
          <a:lstStyle>
            <a:lvl1pPr algn="l">
              <a:defRPr sz="4000" b="1" cap="all"/>
            </a:lvl1pPr>
          </a:lstStyle>
          <a:p>
            <a:r>
              <a:rPr lang="tr-TR"/>
              <a:t>Asıl başlık stili için tıklatın</a:t>
            </a:r>
          </a:p>
        </p:txBody>
      </p:sp>
      <p:sp>
        <p:nvSpPr>
          <p:cNvPr id="3" name="Metin Yer Tutucus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Veri Yer Tutucusu 3"/>
          <p:cNvSpPr>
            <a:spLocks noGrp="1"/>
          </p:cNvSpPr>
          <p:nvPr>
            <p:ph type="dt" sz="half" idx="10"/>
          </p:nvPr>
        </p:nvSpPr>
        <p:spPr/>
        <p:txBody>
          <a:bodyPr/>
          <a:lstStyle/>
          <a:p>
            <a:fld id="{5D600923-6E31-4FDC-818A-27F481B0DAA6}" type="datetime1">
              <a:rPr lang="tr-TR" smtClean="0"/>
              <a:t>26.08.2018</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0E799BC7-1810-4E74-B7F5-AE7FECACDEBA}" type="slidenum">
              <a:rPr lang="tr-TR" smtClean="0"/>
              <a:t>‹#›</a:t>
            </a:fld>
            <a:endParaRPr lang="tr-TR"/>
          </a:p>
        </p:txBody>
      </p:sp>
    </p:spTree>
    <p:extLst>
      <p:ext uri="{BB962C8B-B14F-4D97-AF65-F5344CB8AC3E}">
        <p14:creationId xmlns:p14="http://schemas.microsoft.com/office/powerpoint/2010/main" val="2319220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p:cNvSpPr>
            <a:spLocks noGrp="1"/>
          </p:cNvSpPr>
          <p:nvPr>
            <p:ph type="dt" sz="half" idx="10"/>
          </p:nvPr>
        </p:nvSpPr>
        <p:spPr/>
        <p:txBody>
          <a:bodyPr/>
          <a:lstStyle/>
          <a:p>
            <a:fld id="{E75E92AD-5BA1-4B4E-8F14-CB1A454CFF19}" type="datetime1">
              <a:rPr lang="tr-TR" smtClean="0"/>
              <a:t>26.08.2018</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0E799BC7-1810-4E74-B7F5-AE7FECACDEBA}" type="slidenum">
              <a:rPr lang="tr-TR" smtClean="0"/>
              <a:t>‹#›</a:t>
            </a:fld>
            <a:endParaRPr lang="tr-TR"/>
          </a:p>
        </p:txBody>
      </p:sp>
    </p:spTree>
    <p:extLst>
      <p:ext uri="{BB962C8B-B14F-4D97-AF65-F5344CB8AC3E}">
        <p14:creationId xmlns:p14="http://schemas.microsoft.com/office/powerpoint/2010/main" val="282798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lvl1pPr>
              <a:defRPr/>
            </a:lvl1pPr>
          </a:lstStyle>
          <a:p>
            <a:r>
              <a:rPr lang="tr-TR"/>
              <a:t>Asıl başlık stili için tıklatın</a:t>
            </a:r>
          </a:p>
        </p:txBody>
      </p:sp>
      <p:sp>
        <p:nvSpPr>
          <p:cNvPr id="3" name="Metin Yer Tutucus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İçerik Yer Tutucus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İçerik Yer Tutucus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p:cNvSpPr>
            <a:spLocks noGrp="1"/>
          </p:cNvSpPr>
          <p:nvPr>
            <p:ph type="dt" sz="half" idx="10"/>
          </p:nvPr>
        </p:nvSpPr>
        <p:spPr/>
        <p:txBody>
          <a:bodyPr/>
          <a:lstStyle/>
          <a:p>
            <a:fld id="{19E079B5-8AE5-4EF2-8EE1-AE35ED6216F5}" type="datetime1">
              <a:rPr lang="tr-TR" smtClean="0"/>
              <a:t>26.08.2018</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0E799BC7-1810-4E74-B7F5-AE7FECACDEBA}" type="slidenum">
              <a:rPr lang="tr-TR" smtClean="0"/>
              <a:t>‹#›</a:t>
            </a:fld>
            <a:endParaRPr lang="tr-TR"/>
          </a:p>
        </p:txBody>
      </p:sp>
    </p:spTree>
    <p:extLst>
      <p:ext uri="{BB962C8B-B14F-4D97-AF65-F5344CB8AC3E}">
        <p14:creationId xmlns:p14="http://schemas.microsoft.com/office/powerpoint/2010/main" val="1196909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Veri Yer Tutucusu 2"/>
          <p:cNvSpPr>
            <a:spLocks noGrp="1"/>
          </p:cNvSpPr>
          <p:nvPr>
            <p:ph type="dt" sz="half" idx="10"/>
          </p:nvPr>
        </p:nvSpPr>
        <p:spPr/>
        <p:txBody>
          <a:bodyPr/>
          <a:lstStyle/>
          <a:p>
            <a:fld id="{5004B8F3-8304-4B64-82CA-4B82CA47BA8A}" type="datetime1">
              <a:rPr lang="tr-TR" smtClean="0"/>
              <a:t>26.08.2018</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0E799BC7-1810-4E74-B7F5-AE7FECACDEBA}" type="slidenum">
              <a:rPr lang="tr-TR" smtClean="0"/>
              <a:t>‹#›</a:t>
            </a:fld>
            <a:endParaRPr lang="tr-TR"/>
          </a:p>
        </p:txBody>
      </p:sp>
    </p:spTree>
    <p:extLst>
      <p:ext uri="{BB962C8B-B14F-4D97-AF65-F5344CB8AC3E}">
        <p14:creationId xmlns:p14="http://schemas.microsoft.com/office/powerpoint/2010/main" val="1062091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2D7FCBA9-9127-4669-847B-21E633BA0E93}" type="datetime1">
              <a:rPr lang="tr-TR" smtClean="0"/>
              <a:t>26.08.2018</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0E799BC7-1810-4E74-B7F5-AE7FECACDEBA}" type="slidenum">
              <a:rPr lang="tr-TR" smtClean="0"/>
              <a:t>‹#›</a:t>
            </a:fld>
            <a:endParaRPr lang="tr-TR"/>
          </a:p>
        </p:txBody>
      </p:sp>
    </p:spTree>
    <p:extLst>
      <p:ext uri="{BB962C8B-B14F-4D97-AF65-F5344CB8AC3E}">
        <p14:creationId xmlns:p14="http://schemas.microsoft.com/office/powerpoint/2010/main" val="3517544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3050"/>
            <a:ext cx="3008313" cy="1162050"/>
          </a:xfrm>
        </p:spPr>
        <p:txBody>
          <a:bodyPr anchor="b"/>
          <a:lstStyle>
            <a:lvl1pPr algn="l">
              <a:defRPr sz="2000" b="1"/>
            </a:lvl1pPr>
          </a:lstStyle>
          <a:p>
            <a:r>
              <a:rPr lang="tr-TR"/>
              <a:t>Asıl başlık stili için tıklatın</a:t>
            </a:r>
          </a:p>
        </p:txBody>
      </p:sp>
      <p:sp>
        <p:nvSpPr>
          <p:cNvPr id="3" name="İçerik Yer Tutucus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14F09827-9122-41BC-97DB-1C49AC5C3CE2}" type="datetime1">
              <a:rPr lang="tr-TR" smtClean="0"/>
              <a:t>26.08.2018</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0E799BC7-1810-4E74-B7F5-AE7FECACDEBA}" type="slidenum">
              <a:rPr lang="tr-TR" smtClean="0"/>
              <a:t>‹#›</a:t>
            </a:fld>
            <a:endParaRPr lang="tr-TR"/>
          </a:p>
        </p:txBody>
      </p:sp>
    </p:spTree>
    <p:extLst>
      <p:ext uri="{BB962C8B-B14F-4D97-AF65-F5344CB8AC3E}">
        <p14:creationId xmlns:p14="http://schemas.microsoft.com/office/powerpoint/2010/main" val="3563023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1792288" y="4800600"/>
            <a:ext cx="5486400" cy="566738"/>
          </a:xfrm>
        </p:spPr>
        <p:txBody>
          <a:bodyPr anchor="b"/>
          <a:lstStyle>
            <a:lvl1pPr algn="l">
              <a:defRPr sz="2000" b="1"/>
            </a:lvl1pPr>
          </a:lstStyle>
          <a:p>
            <a:r>
              <a:rPr lang="tr-TR"/>
              <a:t>Asıl başlık stili için tıklatın</a:t>
            </a:r>
          </a:p>
        </p:txBody>
      </p:sp>
      <p:sp>
        <p:nvSpPr>
          <p:cNvPr id="3" name="Resim Yer Tutucus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9777E13C-0946-4CE6-B28B-109CFCA9C6A2}" type="datetime1">
              <a:rPr lang="tr-TR" smtClean="0"/>
              <a:t>26.08.2018</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0E799BC7-1810-4E74-B7F5-AE7FECACDEBA}" type="slidenum">
              <a:rPr lang="tr-TR" smtClean="0"/>
              <a:t>‹#›</a:t>
            </a:fld>
            <a:endParaRPr lang="tr-TR"/>
          </a:p>
        </p:txBody>
      </p:sp>
    </p:spTree>
    <p:extLst>
      <p:ext uri="{BB962C8B-B14F-4D97-AF65-F5344CB8AC3E}">
        <p14:creationId xmlns:p14="http://schemas.microsoft.com/office/powerpoint/2010/main" val="2738737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000"/>
            <a:lum/>
          </a:blip>
          <a:srcRect/>
          <a:stretch>
            <a:fillRect/>
          </a:stretch>
        </a:blipFill>
        <a:effectLst/>
      </p:bgPr>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a:t>Asıl başlık stili için tıklatın</a:t>
            </a:r>
          </a:p>
        </p:txBody>
      </p:sp>
      <p:sp>
        <p:nvSpPr>
          <p:cNvPr id="3" name="Metin Yer Tutucusu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EFD9A3-816E-4A98-B2D5-E5B820E673BF}" type="datetime1">
              <a:rPr lang="tr-TR" smtClean="0"/>
              <a:t>26.08.2018</a:t>
            </a:fld>
            <a:endParaRPr lang="tr-TR"/>
          </a:p>
        </p:txBody>
      </p:sp>
      <p:sp>
        <p:nvSpPr>
          <p:cNvPr id="5" name="Altbilgi Yer Tutucusu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799BC7-1810-4E74-B7F5-AE7FECACDEBA}" type="slidenum">
              <a:rPr lang="tr-TR" smtClean="0"/>
              <a:t>‹#›</a:t>
            </a:fld>
            <a:endParaRPr lang="tr-TR"/>
          </a:p>
        </p:txBody>
      </p:sp>
    </p:spTree>
    <p:extLst>
      <p:ext uri="{BB962C8B-B14F-4D97-AF65-F5344CB8AC3E}">
        <p14:creationId xmlns:p14="http://schemas.microsoft.com/office/powerpoint/2010/main" val="4033666126"/>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3.bin"/><Relationship Id="rId4" Type="http://schemas.openxmlformats.org/officeDocument/2006/relationships/image" Target="../media/image4.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control.cs.berkeley.edu/carma.html#Hid98"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685800" y="806847"/>
            <a:ext cx="7772400" cy="2478137"/>
          </a:xfrm>
        </p:spPr>
        <p:txBody>
          <a:bodyPr>
            <a:noAutofit/>
          </a:bodyPr>
          <a:lstStyle/>
          <a:p>
            <a:r>
              <a:rPr lang="tr-TR" sz="6000" b="1" dirty="0">
                <a:solidFill>
                  <a:srgbClr val="002060"/>
                </a:solidFill>
              </a:rPr>
              <a:t>Birliktelik Kuralları</a:t>
            </a:r>
            <a:br>
              <a:rPr lang="tr-TR" sz="6000" b="1" dirty="0">
                <a:solidFill>
                  <a:srgbClr val="002060"/>
                </a:solidFill>
              </a:rPr>
            </a:br>
            <a:r>
              <a:rPr lang="tr-TR" sz="6000" b="1" dirty="0" err="1">
                <a:solidFill>
                  <a:srgbClr val="002060"/>
                </a:solidFill>
              </a:rPr>
              <a:t>Association</a:t>
            </a:r>
            <a:r>
              <a:rPr lang="tr-TR" sz="6000" b="1" dirty="0">
                <a:solidFill>
                  <a:srgbClr val="002060"/>
                </a:solidFill>
              </a:rPr>
              <a:t> Rules</a:t>
            </a:r>
          </a:p>
        </p:txBody>
      </p:sp>
      <p:sp>
        <p:nvSpPr>
          <p:cNvPr id="3" name="Alt Başlık 2"/>
          <p:cNvSpPr>
            <a:spLocks noGrp="1"/>
          </p:cNvSpPr>
          <p:nvPr>
            <p:ph type="subTitle" idx="1"/>
          </p:nvPr>
        </p:nvSpPr>
        <p:spPr>
          <a:xfrm>
            <a:off x="1371600" y="2780928"/>
            <a:ext cx="6400800" cy="3168352"/>
          </a:xfrm>
        </p:spPr>
        <p:txBody>
          <a:bodyPr>
            <a:noAutofit/>
          </a:bodyPr>
          <a:lstStyle/>
          <a:p>
            <a:pPr algn="r"/>
            <a:endParaRPr lang="tr-TR" sz="3000" b="1" dirty="0">
              <a:solidFill>
                <a:schemeClr val="accent1">
                  <a:lumMod val="50000"/>
                </a:schemeClr>
              </a:solidFill>
            </a:endParaRPr>
          </a:p>
          <a:p>
            <a:pPr algn="r"/>
            <a:endParaRPr lang="tr-TR" sz="3000" b="1" dirty="0">
              <a:solidFill>
                <a:schemeClr val="accent1">
                  <a:lumMod val="50000"/>
                </a:schemeClr>
              </a:solidFill>
            </a:endParaRPr>
          </a:p>
          <a:p>
            <a:r>
              <a:rPr lang="tr-TR" sz="5500" b="1" dirty="0">
                <a:solidFill>
                  <a:srgbClr val="002060"/>
                </a:solidFill>
              </a:rPr>
              <a:t>Metin USLU</a:t>
            </a:r>
          </a:p>
        </p:txBody>
      </p:sp>
    </p:spTree>
    <p:extLst>
      <p:ext uri="{BB962C8B-B14F-4D97-AF65-F5344CB8AC3E}">
        <p14:creationId xmlns:p14="http://schemas.microsoft.com/office/powerpoint/2010/main" val="62246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a:solidFill>
                  <a:schemeClr val="accent1">
                    <a:lumMod val="50000"/>
                  </a:schemeClr>
                </a:solidFill>
              </a:rPr>
              <a:t>Uygulama Alanları</a:t>
            </a:r>
          </a:p>
        </p:txBody>
      </p:sp>
      <p:sp>
        <p:nvSpPr>
          <p:cNvPr id="3" name="İçerik Yer Tutucusu 2"/>
          <p:cNvSpPr>
            <a:spLocks noGrp="1"/>
          </p:cNvSpPr>
          <p:nvPr>
            <p:ph idx="1"/>
          </p:nvPr>
        </p:nvSpPr>
        <p:spPr/>
        <p:txBody>
          <a:bodyPr numCol="2">
            <a:normAutofit fontScale="77500" lnSpcReduction="20000"/>
          </a:bodyPr>
          <a:lstStyle/>
          <a:p>
            <a:r>
              <a:rPr lang="tr-TR" dirty="0">
                <a:solidFill>
                  <a:schemeClr val="accent1">
                    <a:lumMod val="50000"/>
                  </a:schemeClr>
                </a:solidFill>
              </a:rPr>
              <a:t>Pazar Sepet Analizi</a:t>
            </a:r>
          </a:p>
          <a:p>
            <a:r>
              <a:rPr lang="tr-TR" dirty="0">
                <a:solidFill>
                  <a:schemeClr val="accent1">
                    <a:lumMod val="50000"/>
                  </a:schemeClr>
                </a:solidFill>
              </a:rPr>
              <a:t>Çapraz Pazarlama</a:t>
            </a:r>
          </a:p>
          <a:p>
            <a:r>
              <a:rPr lang="tr-TR" dirty="0">
                <a:solidFill>
                  <a:schemeClr val="accent1">
                    <a:lumMod val="50000"/>
                  </a:schemeClr>
                </a:solidFill>
              </a:rPr>
              <a:t>Promosyon Analizi</a:t>
            </a:r>
          </a:p>
          <a:p>
            <a:r>
              <a:rPr lang="tr-TR" dirty="0">
                <a:solidFill>
                  <a:schemeClr val="accent1">
                    <a:lumMod val="50000"/>
                  </a:schemeClr>
                </a:solidFill>
              </a:rPr>
              <a:t>Katalog ve Yerleşim Düzeni</a:t>
            </a:r>
          </a:p>
          <a:p>
            <a:pPr marL="0" indent="0">
              <a:buNone/>
            </a:pPr>
            <a:endParaRPr lang="tr-TR" dirty="0">
              <a:solidFill>
                <a:schemeClr val="accent1">
                  <a:lumMod val="50000"/>
                </a:schemeClr>
              </a:solidFill>
            </a:endParaRPr>
          </a:p>
          <a:p>
            <a:pPr marL="0" indent="0">
              <a:buNone/>
            </a:pPr>
            <a:endParaRPr lang="tr-TR" dirty="0">
              <a:solidFill>
                <a:schemeClr val="accent1">
                  <a:lumMod val="50000"/>
                </a:schemeClr>
              </a:solidFill>
            </a:endParaRPr>
          </a:p>
          <a:p>
            <a:pPr marL="0" indent="0">
              <a:buNone/>
            </a:pPr>
            <a:endParaRPr lang="tr-TR" dirty="0">
              <a:solidFill>
                <a:schemeClr val="accent1">
                  <a:lumMod val="50000"/>
                </a:schemeClr>
              </a:solidFill>
            </a:endParaRPr>
          </a:p>
          <a:p>
            <a:pPr marL="0" indent="0">
              <a:buNone/>
            </a:pPr>
            <a:endParaRPr lang="tr-TR" dirty="0">
              <a:solidFill>
                <a:schemeClr val="accent1">
                  <a:lumMod val="50000"/>
                </a:schemeClr>
              </a:solidFill>
            </a:endParaRPr>
          </a:p>
          <a:p>
            <a:pPr marL="0" indent="0">
              <a:buNone/>
            </a:pPr>
            <a:endParaRPr lang="tr-TR" dirty="0">
              <a:solidFill>
                <a:schemeClr val="accent1">
                  <a:lumMod val="50000"/>
                </a:schemeClr>
              </a:solidFill>
            </a:endParaRPr>
          </a:p>
          <a:p>
            <a:pPr marL="0" indent="0">
              <a:buNone/>
            </a:pPr>
            <a:endParaRPr lang="tr-TR" dirty="0">
              <a:solidFill>
                <a:schemeClr val="accent1">
                  <a:lumMod val="50000"/>
                </a:schemeClr>
              </a:solidFill>
            </a:endParaRPr>
          </a:p>
          <a:p>
            <a:pPr marL="0" indent="0">
              <a:buNone/>
            </a:pPr>
            <a:endParaRPr lang="tr-TR" dirty="0">
              <a:solidFill>
                <a:schemeClr val="accent1">
                  <a:lumMod val="50000"/>
                </a:schemeClr>
              </a:solidFill>
            </a:endParaRPr>
          </a:p>
          <a:p>
            <a:pPr marL="0" indent="0">
              <a:buNone/>
            </a:pPr>
            <a:r>
              <a:rPr lang="tr-TR" dirty="0">
                <a:solidFill>
                  <a:schemeClr val="accent1">
                    <a:lumMod val="50000"/>
                  </a:schemeClr>
                </a:solidFill>
              </a:rPr>
              <a:t>Sektörler</a:t>
            </a:r>
          </a:p>
          <a:p>
            <a:r>
              <a:rPr lang="tr-TR" dirty="0">
                <a:solidFill>
                  <a:schemeClr val="accent1">
                    <a:lumMod val="50000"/>
                  </a:schemeClr>
                </a:solidFill>
              </a:rPr>
              <a:t>Eğitim</a:t>
            </a:r>
          </a:p>
          <a:p>
            <a:r>
              <a:rPr lang="tr-TR" dirty="0">
                <a:solidFill>
                  <a:schemeClr val="accent1">
                    <a:lumMod val="50000"/>
                  </a:schemeClr>
                </a:solidFill>
              </a:rPr>
              <a:t>Tıp</a:t>
            </a:r>
          </a:p>
          <a:p>
            <a:r>
              <a:rPr lang="tr-TR" dirty="0">
                <a:solidFill>
                  <a:schemeClr val="accent1">
                    <a:lumMod val="50000"/>
                  </a:schemeClr>
                </a:solidFill>
              </a:rPr>
              <a:t>Mühendislik</a:t>
            </a:r>
          </a:p>
          <a:p>
            <a:r>
              <a:rPr lang="tr-TR" dirty="0">
                <a:solidFill>
                  <a:schemeClr val="accent1">
                    <a:lumMod val="50000"/>
                  </a:schemeClr>
                </a:solidFill>
              </a:rPr>
              <a:t>Finans</a:t>
            </a:r>
          </a:p>
          <a:p>
            <a:r>
              <a:rPr lang="tr-TR" dirty="0">
                <a:solidFill>
                  <a:schemeClr val="accent1">
                    <a:lumMod val="50000"/>
                  </a:schemeClr>
                </a:solidFill>
              </a:rPr>
              <a:t>Telekom</a:t>
            </a:r>
          </a:p>
          <a:p>
            <a:r>
              <a:rPr lang="tr-TR" dirty="0">
                <a:solidFill>
                  <a:schemeClr val="accent1">
                    <a:lumMod val="50000"/>
                  </a:schemeClr>
                </a:solidFill>
              </a:rPr>
              <a:t>Pazarlama</a:t>
            </a:r>
          </a:p>
          <a:p>
            <a:r>
              <a:rPr lang="tr-TR" dirty="0">
                <a:solidFill>
                  <a:schemeClr val="accent1">
                    <a:lumMod val="50000"/>
                  </a:schemeClr>
                </a:solidFill>
              </a:rPr>
              <a:t>Bankacılık ve Sigorta</a:t>
            </a:r>
          </a:p>
          <a:p>
            <a:r>
              <a:rPr lang="tr-TR" dirty="0">
                <a:solidFill>
                  <a:schemeClr val="accent1">
                    <a:lumMod val="50000"/>
                  </a:schemeClr>
                </a:solidFill>
              </a:rPr>
              <a:t>E-ticaret</a:t>
            </a:r>
          </a:p>
          <a:p>
            <a:endParaRPr lang="tr-TR" dirty="0"/>
          </a:p>
          <a:p>
            <a:endParaRPr lang="tr-TR" dirty="0"/>
          </a:p>
        </p:txBody>
      </p:sp>
      <p:sp>
        <p:nvSpPr>
          <p:cNvPr id="6" name="Slayt Numarası Yer Tutucusu 3"/>
          <p:cNvSpPr txBox="1">
            <a:spLocks/>
          </p:cNvSpPr>
          <p:nvPr/>
        </p:nvSpPr>
        <p:spPr>
          <a:xfrm>
            <a:off x="4932040" y="6356350"/>
            <a:ext cx="3754760" cy="365125"/>
          </a:xfrm>
          <a:prstGeom prst="rect">
            <a:avLst/>
          </a:prstGeom>
        </p:spPr>
        <p:txBody>
          <a:bodyPr vert="horz" lIns="91440" tIns="45720" rIns="91440" bIns="45720" rtlCol="0" anchor="ctr"/>
          <a:lstStyle>
            <a:defPPr>
              <a:defRPr lang="tr-T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tr-TR" b="1" dirty="0">
                <a:solidFill>
                  <a:schemeClr val="tx2">
                    <a:lumMod val="75000"/>
                  </a:schemeClr>
                </a:solidFill>
              </a:rPr>
              <a:t>Birliktelik Kuralları 13 Aralık 2013/</a:t>
            </a:r>
            <a:fld id="{0E799BC7-1810-4E74-B7F5-AE7FECACDEBA}" type="slidenum">
              <a:rPr lang="tr-TR" b="1" smtClean="0">
                <a:solidFill>
                  <a:schemeClr val="tx2">
                    <a:lumMod val="75000"/>
                  </a:schemeClr>
                </a:solidFill>
              </a:rPr>
              <a:pPr/>
              <a:t>10</a:t>
            </a:fld>
            <a:endParaRPr lang="tr-TR" dirty="0"/>
          </a:p>
        </p:txBody>
      </p:sp>
    </p:spTree>
    <p:extLst>
      <p:ext uri="{BB962C8B-B14F-4D97-AF65-F5344CB8AC3E}">
        <p14:creationId xmlns:p14="http://schemas.microsoft.com/office/powerpoint/2010/main" val="1937996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a:solidFill>
                  <a:schemeClr val="accent1">
                    <a:lumMod val="50000"/>
                  </a:schemeClr>
                </a:solidFill>
              </a:rPr>
              <a:t>Market Sepet Analizi</a:t>
            </a:r>
          </a:p>
        </p:txBody>
      </p:sp>
      <p:sp>
        <p:nvSpPr>
          <p:cNvPr id="3" name="İçerik Yer Tutucusu 2"/>
          <p:cNvSpPr>
            <a:spLocks noGrp="1"/>
          </p:cNvSpPr>
          <p:nvPr>
            <p:ph idx="1"/>
          </p:nvPr>
        </p:nvSpPr>
        <p:spPr/>
        <p:txBody>
          <a:bodyPr numCol="1">
            <a:normAutofit/>
          </a:bodyPr>
          <a:lstStyle/>
          <a:p>
            <a:r>
              <a:rPr lang="tr-TR" sz="2500" dirty="0">
                <a:solidFill>
                  <a:schemeClr val="accent1">
                    <a:lumMod val="50000"/>
                  </a:schemeClr>
                </a:solidFill>
              </a:rPr>
              <a:t>Müşterilerin yaptıkları alışverişlerdeki ürünler arasındaki birliktelik ve korelasyona bakarak müşterilerin satın alma alışkanlıklarını belirlemeye çalışırlar.</a:t>
            </a:r>
          </a:p>
          <a:p>
            <a:endParaRPr lang="tr-TR" sz="2500" dirty="0">
              <a:solidFill>
                <a:schemeClr val="accent1">
                  <a:lumMod val="50000"/>
                </a:schemeClr>
              </a:solidFill>
            </a:endParaRPr>
          </a:p>
          <a:p>
            <a:r>
              <a:rPr lang="tr-TR" sz="2500" dirty="0">
                <a:solidFill>
                  <a:schemeClr val="accent1">
                    <a:lumMod val="50000"/>
                  </a:schemeClr>
                </a:solidFill>
              </a:rPr>
              <a:t>Bu sayede mağaza yöneticileri, müşterilerin birlikte satın almaya eğilimli oldukları ürünleri yakın raflara koyarak satışlarını arttırmayı amaçlarlar.</a:t>
            </a:r>
          </a:p>
          <a:p>
            <a:pPr marL="0" indent="0">
              <a:buNone/>
            </a:pPr>
            <a:r>
              <a:rPr lang="tr-TR" sz="2500" dirty="0">
                <a:solidFill>
                  <a:schemeClr val="accent1">
                    <a:lumMod val="50000"/>
                  </a:schemeClr>
                </a:solidFill>
              </a:rPr>
              <a:t>	</a:t>
            </a:r>
          </a:p>
          <a:p>
            <a:endParaRPr lang="tr-TR" sz="2500" dirty="0">
              <a:solidFill>
                <a:schemeClr val="accent1">
                  <a:lumMod val="50000"/>
                </a:schemeClr>
              </a:solidFill>
            </a:endParaRPr>
          </a:p>
        </p:txBody>
      </p:sp>
      <p:sp>
        <p:nvSpPr>
          <p:cNvPr id="4" name="Slayt Numarası Yer Tutucusu 3"/>
          <p:cNvSpPr txBox="1">
            <a:spLocks/>
          </p:cNvSpPr>
          <p:nvPr/>
        </p:nvSpPr>
        <p:spPr>
          <a:xfrm>
            <a:off x="4932040" y="6356350"/>
            <a:ext cx="3754760" cy="365125"/>
          </a:xfrm>
          <a:prstGeom prst="rect">
            <a:avLst/>
          </a:prstGeom>
        </p:spPr>
        <p:txBody>
          <a:bodyPr vert="horz" lIns="91440" tIns="45720" rIns="91440" bIns="45720" rtlCol="0" anchor="ctr"/>
          <a:lstStyle>
            <a:defPPr>
              <a:defRPr lang="tr-T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tr-TR" b="1" dirty="0">
                <a:solidFill>
                  <a:schemeClr val="tx2">
                    <a:lumMod val="75000"/>
                  </a:schemeClr>
                </a:solidFill>
              </a:rPr>
              <a:t>Birliktelik Kuralları 13 Aralık 2013/</a:t>
            </a:r>
            <a:fld id="{0E799BC7-1810-4E74-B7F5-AE7FECACDEBA}" type="slidenum">
              <a:rPr lang="tr-TR" b="1" smtClean="0">
                <a:solidFill>
                  <a:schemeClr val="tx2">
                    <a:lumMod val="75000"/>
                  </a:schemeClr>
                </a:solidFill>
              </a:rPr>
              <a:pPr/>
              <a:t>11</a:t>
            </a:fld>
            <a:endParaRPr lang="tr-TR" dirty="0"/>
          </a:p>
        </p:txBody>
      </p:sp>
    </p:spTree>
    <p:extLst>
      <p:ext uri="{BB962C8B-B14F-4D97-AF65-F5344CB8AC3E}">
        <p14:creationId xmlns:p14="http://schemas.microsoft.com/office/powerpoint/2010/main" val="2446340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a:solidFill>
                  <a:schemeClr val="accent1">
                    <a:lumMod val="50000"/>
                  </a:schemeClr>
                </a:solidFill>
              </a:rPr>
              <a:t>Birliktelik Kuralları Nasıl?</a:t>
            </a:r>
          </a:p>
        </p:txBody>
      </p:sp>
      <p:sp>
        <p:nvSpPr>
          <p:cNvPr id="3" name="İçerik Yer Tutucusu 2"/>
          <p:cNvSpPr>
            <a:spLocks noGrp="1"/>
          </p:cNvSpPr>
          <p:nvPr>
            <p:ph idx="1"/>
          </p:nvPr>
        </p:nvSpPr>
        <p:spPr/>
        <p:txBody>
          <a:bodyPr numCol="1">
            <a:normAutofit/>
          </a:bodyPr>
          <a:lstStyle/>
          <a:p>
            <a:pPr marL="624078" indent="-514350">
              <a:buFont typeface="+mj-lt"/>
              <a:buAutoNum type="arabicPeriod"/>
            </a:pPr>
            <a:r>
              <a:rPr lang="tr-TR" sz="2500" dirty="0">
                <a:solidFill>
                  <a:schemeClr val="accent1">
                    <a:lumMod val="50000"/>
                  </a:schemeClr>
                </a:solidFill>
              </a:rPr>
              <a:t>Tüm sık geçen ürün kümelerinin bulunması</a:t>
            </a:r>
          </a:p>
          <a:p>
            <a:pPr marL="624078" indent="-514350">
              <a:buFont typeface="+mj-lt"/>
              <a:buAutoNum type="arabicPeriod"/>
            </a:pPr>
            <a:r>
              <a:rPr lang="tr-TR" sz="2500" dirty="0">
                <a:solidFill>
                  <a:schemeClr val="accent1">
                    <a:lumMod val="50000"/>
                  </a:schemeClr>
                </a:solidFill>
              </a:rPr>
              <a:t>Sık geçen ürün kümelerinden güçlü ilişki kurallarının yaratılması</a:t>
            </a:r>
          </a:p>
          <a:p>
            <a:pPr marL="624078" indent="-514350">
              <a:buFont typeface="+mj-lt"/>
              <a:buAutoNum type="arabicPeriod"/>
            </a:pPr>
            <a:endParaRPr lang="tr-TR" sz="2500" dirty="0">
              <a:solidFill>
                <a:schemeClr val="accent1">
                  <a:lumMod val="50000"/>
                </a:schemeClr>
              </a:solidFill>
            </a:endParaRPr>
          </a:p>
          <a:p>
            <a:r>
              <a:rPr lang="tr-TR" sz="2500" dirty="0">
                <a:solidFill>
                  <a:schemeClr val="accent1">
                    <a:lumMod val="50000"/>
                  </a:schemeClr>
                </a:solidFill>
              </a:rPr>
              <a:t>Bu kurallar minimum destek ve minimum güven durumunu sağlamalıdır.</a:t>
            </a:r>
          </a:p>
          <a:p>
            <a:pPr marL="0" indent="0">
              <a:buNone/>
            </a:pPr>
            <a:r>
              <a:rPr lang="tr-TR" sz="2500" dirty="0">
                <a:solidFill>
                  <a:schemeClr val="accent1">
                    <a:lumMod val="50000"/>
                  </a:schemeClr>
                </a:solidFill>
              </a:rPr>
              <a:t>	</a:t>
            </a:r>
          </a:p>
          <a:p>
            <a:endParaRPr lang="tr-TR" sz="2500" dirty="0">
              <a:solidFill>
                <a:schemeClr val="accent1">
                  <a:lumMod val="50000"/>
                </a:schemeClr>
              </a:solidFill>
            </a:endParaRPr>
          </a:p>
        </p:txBody>
      </p:sp>
      <p:sp>
        <p:nvSpPr>
          <p:cNvPr id="6" name="Slayt Numarası Yer Tutucusu 3"/>
          <p:cNvSpPr txBox="1">
            <a:spLocks/>
          </p:cNvSpPr>
          <p:nvPr/>
        </p:nvSpPr>
        <p:spPr>
          <a:xfrm>
            <a:off x="4932040" y="6356350"/>
            <a:ext cx="3754760" cy="365125"/>
          </a:xfrm>
          <a:prstGeom prst="rect">
            <a:avLst/>
          </a:prstGeom>
        </p:spPr>
        <p:txBody>
          <a:bodyPr vert="horz" lIns="91440" tIns="45720" rIns="91440" bIns="45720" rtlCol="0" anchor="ctr"/>
          <a:lstStyle>
            <a:defPPr>
              <a:defRPr lang="tr-T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tr-TR" b="1" dirty="0">
                <a:solidFill>
                  <a:schemeClr val="tx2">
                    <a:lumMod val="75000"/>
                  </a:schemeClr>
                </a:solidFill>
              </a:rPr>
              <a:t>Birliktelik Kuralları 13 Aralık 2013/</a:t>
            </a:r>
            <a:fld id="{0E799BC7-1810-4E74-B7F5-AE7FECACDEBA}" type="slidenum">
              <a:rPr lang="tr-TR" b="1" smtClean="0">
                <a:solidFill>
                  <a:schemeClr val="tx2">
                    <a:lumMod val="75000"/>
                  </a:schemeClr>
                </a:solidFill>
              </a:rPr>
              <a:pPr/>
              <a:t>12</a:t>
            </a:fld>
            <a:endParaRPr lang="tr-TR" dirty="0"/>
          </a:p>
        </p:txBody>
      </p:sp>
    </p:spTree>
    <p:extLst>
      <p:ext uri="{BB962C8B-B14F-4D97-AF65-F5344CB8AC3E}">
        <p14:creationId xmlns:p14="http://schemas.microsoft.com/office/powerpoint/2010/main" val="1809428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a:solidFill>
                  <a:schemeClr val="accent1">
                    <a:lumMod val="50000"/>
                  </a:schemeClr>
                </a:solidFill>
              </a:rPr>
              <a:t>Kullanılan Ölçütler</a:t>
            </a:r>
          </a:p>
        </p:txBody>
      </p:sp>
      <p:sp>
        <p:nvSpPr>
          <p:cNvPr id="3" name="İçerik Yer Tutucusu 2"/>
          <p:cNvSpPr>
            <a:spLocks noGrp="1"/>
          </p:cNvSpPr>
          <p:nvPr>
            <p:ph idx="1"/>
          </p:nvPr>
        </p:nvSpPr>
        <p:spPr>
          <a:xfrm>
            <a:off x="457200" y="1600200"/>
            <a:ext cx="8229600" cy="4525963"/>
          </a:xfrm>
        </p:spPr>
        <p:txBody>
          <a:bodyPr numCol="1">
            <a:normAutofit lnSpcReduction="10000"/>
          </a:bodyPr>
          <a:lstStyle/>
          <a:p>
            <a:pPr marL="0" indent="0">
              <a:buNone/>
            </a:pPr>
            <a:r>
              <a:rPr lang="tr-TR" sz="2500" dirty="0">
                <a:solidFill>
                  <a:schemeClr val="accent1">
                    <a:lumMod val="50000"/>
                  </a:schemeClr>
                </a:solidFill>
              </a:rPr>
              <a:t>Market Sepeti Analizinde, satılan ürünler arasındaki ilişkileri ortaya koymak için:</a:t>
            </a:r>
          </a:p>
          <a:p>
            <a:pPr marL="109728" indent="0">
              <a:buNone/>
            </a:pPr>
            <a:r>
              <a:rPr lang="tr-TR" sz="2500" dirty="0">
                <a:solidFill>
                  <a:schemeClr val="accent1">
                    <a:lumMod val="50000"/>
                  </a:schemeClr>
                </a:solidFill>
              </a:rPr>
              <a:t>	1. Destek (</a:t>
            </a:r>
            <a:r>
              <a:rPr lang="tr-TR" sz="2500" dirty="0" err="1">
                <a:solidFill>
                  <a:schemeClr val="accent1">
                    <a:lumMod val="50000"/>
                  </a:schemeClr>
                </a:solidFill>
              </a:rPr>
              <a:t>Support</a:t>
            </a:r>
            <a:r>
              <a:rPr lang="tr-TR" sz="2500" dirty="0">
                <a:solidFill>
                  <a:schemeClr val="accent1">
                    <a:lumMod val="50000"/>
                  </a:schemeClr>
                </a:solidFill>
              </a:rPr>
              <a:t>)</a:t>
            </a:r>
          </a:p>
          <a:p>
            <a:pPr marL="109728" indent="0">
              <a:buNone/>
            </a:pPr>
            <a:r>
              <a:rPr lang="tr-TR" sz="2500" dirty="0">
                <a:solidFill>
                  <a:schemeClr val="accent1">
                    <a:lumMod val="50000"/>
                  </a:schemeClr>
                </a:solidFill>
              </a:rPr>
              <a:t>	2. Güven (</a:t>
            </a:r>
            <a:r>
              <a:rPr lang="tr-TR" sz="2500" dirty="0" err="1">
                <a:solidFill>
                  <a:schemeClr val="accent1">
                    <a:lumMod val="50000"/>
                  </a:schemeClr>
                </a:solidFill>
              </a:rPr>
              <a:t>Confidence</a:t>
            </a:r>
            <a:r>
              <a:rPr lang="tr-TR" sz="2500" dirty="0">
                <a:solidFill>
                  <a:schemeClr val="accent1">
                    <a:lumMod val="50000"/>
                  </a:schemeClr>
                </a:solidFill>
              </a:rPr>
              <a:t>)</a:t>
            </a:r>
          </a:p>
          <a:p>
            <a:pPr marL="109728" indent="0">
              <a:buNone/>
            </a:pPr>
            <a:r>
              <a:rPr lang="tr-TR" sz="2500" dirty="0">
                <a:solidFill>
                  <a:schemeClr val="accent1">
                    <a:lumMod val="50000"/>
                  </a:schemeClr>
                </a:solidFill>
              </a:rPr>
              <a:t>ölçütlerinden yararlanılır.</a:t>
            </a:r>
          </a:p>
          <a:p>
            <a:pPr marL="109728" indent="0">
              <a:buNone/>
            </a:pPr>
            <a:endParaRPr lang="tr-TR" sz="2500" dirty="0">
              <a:solidFill>
                <a:schemeClr val="accent1">
                  <a:lumMod val="50000"/>
                </a:schemeClr>
              </a:solidFill>
            </a:endParaRPr>
          </a:p>
          <a:p>
            <a:pPr marL="0" lvl="0" indent="0">
              <a:buNone/>
            </a:pPr>
            <a:r>
              <a:rPr lang="tr-TR" sz="2500" dirty="0">
                <a:solidFill>
                  <a:schemeClr val="accent1">
                    <a:lumMod val="50000"/>
                  </a:schemeClr>
                </a:solidFill>
              </a:rPr>
              <a:t>Destek ve Güven ölçütleri ne kadar büyükse birliktelik kurallarının da o kadar güçlü olduğuna karar verilir.</a:t>
            </a:r>
          </a:p>
          <a:p>
            <a:pPr marL="0" indent="0">
              <a:buNone/>
            </a:pPr>
            <a:r>
              <a:rPr lang="tr-TR" sz="2500" dirty="0">
                <a:solidFill>
                  <a:schemeClr val="accent1">
                    <a:lumMod val="50000"/>
                  </a:schemeClr>
                </a:solidFill>
              </a:rPr>
              <a:t>Bu ölçütlerin hesaplanmasında </a:t>
            </a:r>
            <a:r>
              <a:rPr lang="tr-TR" sz="2500" b="1" dirty="0">
                <a:solidFill>
                  <a:schemeClr val="accent1">
                    <a:lumMod val="50000"/>
                  </a:schemeClr>
                </a:solidFill>
              </a:rPr>
              <a:t>destek sayısı </a:t>
            </a:r>
            <a:r>
              <a:rPr lang="tr-TR" sz="2500" dirty="0">
                <a:solidFill>
                  <a:schemeClr val="accent1">
                    <a:lumMod val="50000"/>
                  </a:schemeClr>
                </a:solidFill>
              </a:rPr>
              <a:t>adı verilen bir değer kullanılır.</a:t>
            </a:r>
          </a:p>
          <a:p>
            <a:pPr marL="0" indent="0">
              <a:buNone/>
            </a:pPr>
            <a:r>
              <a:rPr lang="tr-TR" sz="2500" dirty="0">
                <a:solidFill>
                  <a:schemeClr val="accent1">
                    <a:lumMod val="50000"/>
                  </a:schemeClr>
                </a:solidFill>
              </a:rPr>
              <a:t>	</a:t>
            </a:r>
          </a:p>
          <a:p>
            <a:endParaRPr lang="tr-TR" sz="2500" dirty="0">
              <a:solidFill>
                <a:schemeClr val="accent1">
                  <a:lumMod val="50000"/>
                </a:schemeClr>
              </a:solidFill>
            </a:endParaRPr>
          </a:p>
        </p:txBody>
      </p:sp>
      <p:sp>
        <p:nvSpPr>
          <p:cNvPr id="6" name="Slayt Numarası Yer Tutucusu 3"/>
          <p:cNvSpPr txBox="1">
            <a:spLocks/>
          </p:cNvSpPr>
          <p:nvPr/>
        </p:nvSpPr>
        <p:spPr>
          <a:xfrm>
            <a:off x="4932040" y="6356350"/>
            <a:ext cx="3754760" cy="365125"/>
          </a:xfrm>
          <a:prstGeom prst="rect">
            <a:avLst/>
          </a:prstGeom>
        </p:spPr>
        <p:txBody>
          <a:bodyPr vert="horz" lIns="91440" tIns="45720" rIns="91440" bIns="45720" rtlCol="0" anchor="ctr"/>
          <a:lstStyle>
            <a:defPPr>
              <a:defRPr lang="tr-T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tr-TR" b="1" dirty="0">
                <a:solidFill>
                  <a:schemeClr val="tx2">
                    <a:lumMod val="75000"/>
                  </a:schemeClr>
                </a:solidFill>
              </a:rPr>
              <a:t>Birliktelik Kuralları 13 Aralık 2013/</a:t>
            </a:r>
            <a:fld id="{0E799BC7-1810-4E74-B7F5-AE7FECACDEBA}" type="slidenum">
              <a:rPr lang="tr-TR" b="1" smtClean="0">
                <a:solidFill>
                  <a:schemeClr val="tx2">
                    <a:lumMod val="75000"/>
                  </a:schemeClr>
                </a:solidFill>
              </a:rPr>
              <a:pPr/>
              <a:t>13</a:t>
            </a:fld>
            <a:endParaRPr lang="tr-TR" dirty="0"/>
          </a:p>
        </p:txBody>
      </p:sp>
    </p:spTree>
    <p:extLst>
      <p:ext uri="{BB962C8B-B14F-4D97-AF65-F5344CB8AC3E}">
        <p14:creationId xmlns:p14="http://schemas.microsoft.com/office/powerpoint/2010/main" val="189630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a:solidFill>
                  <a:schemeClr val="accent1">
                    <a:lumMod val="50000"/>
                  </a:schemeClr>
                </a:solidFill>
              </a:rPr>
              <a:t>DESTEK SAYISI</a:t>
            </a:r>
          </a:p>
        </p:txBody>
      </p:sp>
      <p:sp>
        <p:nvSpPr>
          <p:cNvPr id="3" name="İçerik Yer Tutucusu 2"/>
          <p:cNvSpPr>
            <a:spLocks noGrp="1"/>
          </p:cNvSpPr>
          <p:nvPr>
            <p:ph idx="1"/>
          </p:nvPr>
        </p:nvSpPr>
        <p:spPr/>
        <p:txBody>
          <a:bodyPr/>
          <a:lstStyle/>
          <a:p>
            <a:r>
              <a:rPr lang="tr-TR" dirty="0">
                <a:solidFill>
                  <a:schemeClr val="accent1">
                    <a:lumMod val="50000"/>
                  </a:schemeClr>
                </a:solidFill>
              </a:rPr>
              <a:t>A ve B ürün gruplarını birlikte içeren alışveriş sayısını gösterir.</a:t>
            </a:r>
          </a:p>
          <a:p>
            <a:endParaRPr lang="tr-TR" dirty="0">
              <a:solidFill>
                <a:schemeClr val="accent1">
                  <a:lumMod val="50000"/>
                </a:schemeClr>
              </a:solidFill>
            </a:endParaRPr>
          </a:p>
          <a:p>
            <a:r>
              <a:rPr lang="tr-TR" b="1" dirty="0">
                <a:solidFill>
                  <a:schemeClr val="accent1">
                    <a:lumMod val="50000"/>
                  </a:schemeClr>
                </a:solidFill>
              </a:rPr>
              <a:t>sayı(A,B)</a:t>
            </a:r>
            <a:r>
              <a:rPr lang="tr-TR" dirty="0">
                <a:solidFill>
                  <a:schemeClr val="accent1">
                    <a:lumMod val="50000"/>
                  </a:schemeClr>
                </a:solidFill>
              </a:rPr>
              <a:t>  şeklinde gösterilir.</a:t>
            </a:r>
          </a:p>
        </p:txBody>
      </p:sp>
      <p:sp>
        <p:nvSpPr>
          <p:cNvPr id="6" name="Slayt Numarası Yer Tutucusu 3"/>
          <p:cNvSpPr txBox="1">
            <a:spLocks/>
          </p:cNvSpPr>
          <p:nvPr/>
        </p:nvSpPr>
        <p:spPr>
          <a:xfrm>
            <a:off x="4932040" y="6356350"/>
            <a:ext cx="3754760" cy="365125"/>
          </a:xfrm>
          <a:prstGeom prst="rect">
            <a:avLst/>
          </a:prstGeom>
        </p:spPr>
        <p:txBody>
          <a:bodyPr vert="horz" lIns="91440" tIns="45720" rIns="91440" bIns="45720" rtlCol="0" anchor="ctr"/>
          <a:lstStyle>
            <a:defPPr>
              <a:defRPr lang="tr-T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tr-TR" b="1" dirty="0">
                <a:solidFill>
                  <a:schemeClr val="tx2">
                    <a:lumMod val="75000"/>
                  </a:schemeClr>
                </a:solidFill>
              </a:rPr>
              <a:t>Birliktelik Kuralları 13 Aralık 2013/</a:t>
            </a:r>
            <a:fld id="{0E799BC7-1810-4E74-B7F5-AE7FECACDEBA}" type="slidenum">
              <a:rPr lang="tr-TR" b="1" smtClean="0">
                <a:solidFill>
                  <a:schemeClr val="tx2">
                    <a:lumMod val="75000"/>
                  </a:schemeClr>
                </a:solidFill>
              </a:rPr>
              <a:pPr/>
              <a:t>14</a:t>
            </a:fld>
            <a:endParaRPr lang="tr-TR" dirty="0"/>
          </a:p>
        </p:txBody>
      </p:sp>
    </p:spTree>
    <p:extLst>
      <p:ext uri="{BB962C8B-B14F-4D97-AF65-F5344CB8AC3E}">
        <p14:creationId xmlns:p14="http://schemas.microsoft.com/office/powerpoint/2010/main" val="967502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a:solidFill>
                  <a:schemeClr val="accent1">
                    <a:lumMod val="50000"/>
                  </a:schemeClr>
                </a:solidFill>
              </a:rPr>
              <a:t>BİRLİKTELİK KURALI</a:t>
            </a:r>
          </a:p>
        </p:txBody>
      </p:sp>
      <p:sp>
        <p:nvSpPr>
          <p:cNvPr id="3" name="İçerik Yer Tutucusu 2"/>
          <p:cNvSpPr>
            <a:spLocks noGrp="1"/>
          </p:cNvSpPr>
          <p:nvPr>
            <p:ph idx="1"/>
          </p:nvPr>
        </p:nvSpPr>
        <p:spPr/>
        <p:txBody>
          <a:bodyPr/>
          <a:lstStyle/>
          <a:p>
            <a:r>
              <a:rPr lang="tr-TR" dirty="0">
                <a:solidFill>
                  <a:schemeClr val="accent1">
                    <a:lumMod val="50000"/>
                  </a:schemeClr>
                </a:solidFill>
              </a:rPr>
              <a:t>A ürün grubunu alanların B ürün grubunu da alma durumu; yani birliktelik kuralı:</a:t>
            </a:r>
          </a:p>
          <a:p>
            <a:pPr marL="109728" indent="0">
              <a:buNone/>
            </a:pPr>
            <a:r>
              <a:rPr lang="tr-TR" dirty="0">
                <a:solidFill>
                  <a:schemeClr val="accent1">
                    <a:lumMod val="50000"/>
                  </a:schemeClr>
                </a:solidFill>
              </a:rPr>
              <a:t>	A</a:t>
            </a:r>
            <a:r>
              <a:rPr lang="tr-TR" dirty="0">
                <a:solidFill>
                  <a:schemeClr val="accent1">
                    <a:lumMod val="50000"/>
                  </a:schemeClr>
                </a:solidFill>
                <a:sym typeface="Wingdings" panose="05000000000000000000" pitchFamily="2" charset="2"/>
              </a:rPr>
              <a:t>B</a:t>
            </a:r>
          </a:p>
          <a:p>
            <a:pPr marL="109728" indent="0">
              <a:buNone/>
            </a:pPr>
            <a:r>
              <a:rPr lang="tr-TR" dirty="0">
                <a:solidFill>
                  <a:schemeClr val="accent1">
                    <a:lumMod val="50000"/>
                  </a:schemeClr>
                </a:solidFill>
                <a:sym typeface="Wingdings" panose="05000000000000000000" pitchFamily="2" charset="2"/>
              </a:rPr>
              <a:t>biçiminde gösterilir.</a:t>
            </a:r>
            <a:endParaRPr lang="tr-TR" dirty="0">
              <a:solidFill>
                <a:schemeClr val="accent1">
                  <a:lumMod val="50000"/>
                </a:schemeClr>
              </a:solidFill>
            </a:endParaRPr>
          </a:p>
        </p:txBody>
      </p:sp>
      <p:sp>
        <p:nvSpPr>
          <p:cNvPr id="6" name="Slayt Numarası Yer Tutucusu 3"/>
          <p:cNvSpPr txBox="1">
            <a:spLocks/>
          </p:cNvSpPr>
          <p:nvPr/>
        </p:nvSpPr>
        <p:spPr>
          <a:xfrm>
            <a:off x="4932040" y="6356350"/>
            <a:ext cx="3754760" cy="365125"/>
          </a:xfrm>
          <a:prstGeom prst="rect">
            <a:avLst/>
          </a:prstGeom>
        </p:spPr>
        <p:txBody>
          <a:bodyPr vert="horz" lIns="91440" tIns="45720" rIns="91440" bIns="45720" rtlCol="0" anchor="ctr"/>
          <a:lstStyle>
            <a:defPPr>
              <a:defRPr lang="tr-T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tr-TR" b="1" dirty="0">
                <a:solidFill>
                  <a:schemeClr val="tx2">
                    <a:lumMod val="75000"/>
                  </a:schemeClr>
                </a:solidFill>
              </a:rPr>
              <a:t>Birliktelik Kuralları 13 Aralık 2013/</a:t>
            </a:r>
            <a:fld id="{0E799BC7-1810-4E74-B7F5-AE7FECACDEBA}" type="slidenum">
              <a:rPr lang="tr-TR" b="1" smtClean="0">
                <a:solidFill>
                  <a:schemeClr val="tx2">
                    <a:lumMod val="75000"/>
                  </a:schemeClr>
                </a:solidFill>
              </a:rPr>
              <a:pPr/>
              <a:t>15</a:t>
            </a:fld>
            <a:endParaRPr lang="tr-TR" dirty="0"/>
          </a:p>
        </p:txBody>
      </p:sp>
    </p:spTree>
    <p:extLst>
      <p:ext uri="{BB962C8B-B14F-4D97-AF65-F5344CB8AC3E}">
        <p14:creationId xmlns:p14="http://schemas.microsoft.com/office/powerpoint/2010/main" val="22547745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a:solidFill>
                  <a:schemeClr val="accent1">
                    <a:lumMod val="50000"/>
                  </a:schemeClr>
                </a:solidFill>
              </a:rPr>
              <a:t>KURAL DESTEK ÖLÇÜTÜ</a:t>
            </a:r>
          </a:p>
        </p:txBody>
      </p:sp>
      <mc:AlternateContent xmlns:mc="http://schemas.openxmlformats.org/markup-compatibility/2006" xmlns:a14="http://schemas.microsoft.com/office/drawing/2010/main">
        <mc:Choice Requires="a14">
          <p:sp>
            <p:nvSpPr>
              <p:cNvPr id="3" name="İçerik Yer Tutucusu 2"/>
              <p:cNvSpPr>
                <a:spLocks noGrp="1"/>
              </p:cNvSpPr>
              <p:nvPr>
                <p:ph idx="1"/>
              </p:nvPr>
            </p:nvSpPr>
            <p:spPr/>
            <p:txBody>
              <a:bodyPr/>
              <a:lstStyle/>
              <a:p>
                <a:r>
                  <a:rPr lang="tr-TR" dirty="0">
                    <a:solidFill>
                      <a:schemeClr val="accent1">
                        <a:lumMod val="50000"/>
                      </a:schemeClr>
                    </a:solidFill>
                    <a:latin typeface="+mj-lt"/>
                  </a:rPr>
                  <a:t>Bir ilişkinin tüm alışverişler içinde hangi oranda tekrarlandığını belirler.</a:t>
                </a:r>
              </a:p>
              <a:p>
                <a:endParaRPr lang="tr-TR" dirty="0">
                  <a:solidFill>
                    <a:schemeClr val="accent1">
                      <a:lumMod val="50000"/>
                    </a:schemeClr>
                  </a:solidFill>
                  <a:latin typeface="+mj-lt"/>
                </a:endParaRPr>
              </a:p>
              <a:p>
                <a:pPr marL="109728" indent="0">
                  <a:buNone/>
                </a:pPr>
                <a:r>
                  <a:rPr lang="tr-TR" dirty="0">
                    <a:solidFill>
                      <a:schemeClr val="accent1">
                        <a:lumMod val="50000"/>
                      </a:schemeClr>
                    </a:solidFill>
                    <a:latin typeface="+mj-lt"/>
                  </a:rPr>
                  <a:t>	destek(A</a:t>
                </a:r>
                <a:r>
                  <a:rPr lang="tr-TR" dirty="0">
                    <a:solidFill>
                      <a:schemeClr val="accent1">
                        <a:lumMod val="50000"/>
                      </a:schemeClr>
                    </a:solidFill>
                    <a:latin typeface="+mj-lt"/>
                    <a:sym typeface="Wingdings" panose="05000000000000000000" pitchFamily="2" charset="2"/>
                  </a:rPr>
                  <a:t>B)=</a:t>
                </a:r>
                <a14:m>
                  <m:oMath xmlns:m="http://schemas.openxmlformats.org/officeDocument/2006/math">
                    <m:f>
                      <m:fPr>
                        <m:ctrlPr>
                          <a:rPr lang="tr-TR" i="1" smtClean="0">
                            <a:solidFill>
                              <a:schemeClr val="accent1">
                                <a:lumMod val="50000"/>
                              </a:schemeClr>
                            </a:solidFill>
                            <a:latin typeface="Cambria Math" panose="02040503050406030204" pitchFamily="18" charset="0"/>
                            <a:sym typeface="Wingdings" panose="05000000000000000000" pitchFamily="2" charset="2"/>
                          </a:rPr>
                        </m:ctrlPr>
                      </m:fPr>
                      <m:num>
                        <m:r>
                          <a:rPr lang="tr-TR" b="0" i="1" smtClean="0">
                            <a:solidFill>
                              <a:schemeClr val="accent1">
                                <a:lumMod val="50000"/>
                              </a:schemeClr>
                            </a:solidFill>
                            <a:latin typeface="Cambria Math"/>
                            <a:sym typeface="Wingdings" panose="05000000000000000000" pitchFamily="2" charset="2"/>
                          </a:rPr>
                          <m:t>𝑠𝑎𝑦𝚤</m:t>
                        </m:r>
                        <m:r>
                          <a:rPr lang="tr-TR" b="0" i="1" smtClean="0">
                            <a:solidFill>
                              <a:schemeClr val="accent1">
                                <a:lumMod val="50000"/>
                              </a:schemeClr>
                            </a:solidFill>
                            <a:latin typeface="Cambria Math"/>
                            <a:sym typeface="Wingdings" panose="05000000000000000000" pitchFamily="2" charset="2"/>
                          </a:rPr>
                          <m:t>(</m:t>
                        </m:r>
                        <m:r>
                          <a:rPr lang="tr-TR" b="0" i="1" smtClean="0">
                            <a:solidFill>
                              <a:schemeClr val="accent1">
                                <a:lumMod val="50000"/>
                              </a:schemeClr>
                            </a:solidFill>
                            <a:latin typeface="Cambria Math"/>
                            <a:sym typeface="Wingdings" panose="05000000000000000000" pitchFamily="2" charset="2"/>
                          </a:rPr>
                          <m:t>𝐴</m:t>
                        </m:r>
                        <m:r>
                          <a:rPr lang="tr-TR" b="0" i="1" smtClean="0">
                            <a:solidFill>
                              <a:schemeClr val="accent1">
                                <a:lumMod val="50000"/>
                              </a:schemeClr>
                            </a:solidFill>
                            <a:latin typeface="Cambria Math"/>
                            <a:sym typeface="Wingdings" panose="05000000000000000000" pitchFamily="2" charset="2"/>
                          </a:rPr>
                          <m:t>,</m:t>
                        </m:r>
                        <m:r>
                          <a:rPr lang="tr-TR" b="0" i="1" smtClean="0">
                            <a:solidFill>
                              <a:schemeClr val="accent1">
                                <a:lumMod val="50000"/>
                              </a:schemeClr>
                            </a:solidFill>
                            <a:latin typeface="Cambria Math"/>
                            <a:sym typeface="Wingdings" panose="05000000000000000000" pitchFamily="2" charset="2"/>
                          </a:rPr>
                          <m:t>𝐵</m:t>
                        </m:r>
                        <m:r>
                          <a:rPr lang="tr-TR" b="0" i="1" smtClean="0">
                            <a:solidFill>
                              <a:schemeClr val="accent1">
                                <a:lumMod val="50000"/>
                              </a:schemeClr>
                            </a:solidFill>
                            <a:latin typeface="Cambria Math"/>
                            <a:sym typeface="Wingdings" panose="05000000000000000000" pitchFamily="2" charset="2"/>
                          </a:rPr>
                          <m:t>)</m:t>
                        </m:r>
                      </m:num>
                      <m:den>
                        <m:r>
                          <a:rPr lang="tr-TR" b="0" i="1" smtClean="0">
                            <a:solidFill>
                              <a:schemeClr val="accent1">
                                <a:lumMod val="50000"/>
                              </a:schemeClr>
                            </a:solidFill>
                            <a:latin typeface="Cambria Math"/>
                            <a:sym typeface="Wingdings" panose="05000000000000000000" pitchFamily="2" charset="2"/>
                          </a:rPr>
                          <m:t>𝑁</m:t>
                        </m:r>
                      </m:den>
                    </m:f>
                  </m:oMath>
                </a14:m>
                <a:endParaRPr lang="tr-TR" dirty="0">
                  <a:solidFill>
                    <a:schemeClr val="accent1">
                      <a:lumMod val="50000"/>
                    </a:schemeClr>
                  </a:solidFill>
                  <a:latin typeface="+mj-lt"/>
                </a:endParaRPr>
              </a:p>
              <a:p>
                <a:pPr marL="109728" indent="0">
                  <a:buNone/>
                </a:pPr>
                <a:endParaRPr lang="tr-TR" dirty="0">
                  <a:solidFill>
                    <a:schemeClr val="accent1">
                      <a:lumMod val="50000"/>
                    </a:schemeClr>
                  </a:solidFill>
                  <a:latin typeface="+mj-lt"/>
                </a:endParaRPr>
              </a:p>
              <a:p>
                <a:r>
                  <a:rPr lang="tr-TR" dirty="0">
                    <a:solidFill>
                      <a:schemeClr val="accent1">
                        <a:lumMod val="50000"/>
                      </a:schemeClr>
                    </a:solidFill>
                    <a:latin typeface="+mj-lt"/>
                  </a:rPr>
                  <a:t>N = Tüm alışverişlerin sayısı</a:t>
                </a:r>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blipFill rotWithShape="1">
                <a:blip r:embed="rId2"/>
                <a:stretch>
                  <a:fillRect l="-1630" t="-1752"/>
                </a:stretch>
              </a:blipFill>
            </p:spPr>
            <p:txBody>
              <a:bodyPr/>
              <a:lstStyle/>
              <a:p>
                <a:r>
                  <a:rPr lang="tr-TR">
                    <a:noFill/>
                  </a:rPr>
                  <a:t> </a:t>
                </a:r>
              </a:p>
            </p:txBody>
          </p:sp>
        </mc:Fallback>
      </mc:AlternateContent>
      <p:sp>
        <p:nvSpPr>
          <p:cNvPr id="6" name="Slayt Numarası Yer Tutucusu 3"/>
          <p:cNvSpPr txBox="1">
            <a:spLocks/>
          </p:cNvSpPr>
          <p:nvPr/>
        </p:nvSpPr>
        <p:spPr>
          <a:xfrm>
            <a:off x="4932040" y="6356350"/>
            <a:ext cx="3754760" cy="365125"/>
          </a:xfrm>
          <a:prstGeom prst="rect">
            <a:avLst/>
          </a:prstGeom>
        </p:spPr>
        <p:txBody>
          <a:bodyPr vert="horz" lIns="91440" tIns="45720" rIns="91440" bIns="45720" rtlCol="0" anchor="ctr"/>
          <a:lstStyle>
            <a:defPPr>
              <a:defRPr lang="tr-T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tr-TR" b="1" dirty="0">
                <a:solidFill>
                  <a:schemeClr val="tx2">
                    <a:lumMod val="75000"/>
                  </a:schemeClr>
                </a:solidFill>
              </a:rPr>
              <a:t>Birliktelik Kuralları 13 Aralık 2013/</a:t>
            </a:r>
            <a:fld id="{0E799BC7-1810-4E74-B7F5-AE7FECACDEBA}" type="slidenum">
              <a:rPr lang="tr-TR" b="1" smtClean="0">
                <a:solidFill>
                  <a:schemeClr val="tx2">
                    <a:lumMod val="75000"/>
                  </a:schemeClr>
                </a:solidFill>
              </a:rPr>
              <a:pPr/>
              <a:t>16</a:t>
            </a:fld>
            <a:endParaRPr lang="tr-TR" dirty="0"/>
          </a:p>
        </p:txBody>
      </p:sp>
    </p:spTree>
    <p:extLst>
      <p:ext uri="{BB962C8B-B14F-4D97-AF65-F5344CB8AC3E}">
        <p14:creationId xmlns:p14="http://schemas.microsoft.com/office/powerpoint/2010/main" val="1775746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a:solidFill>
                  <a:schemeClr val="accent1">
                    <a:lumMod val="50000"/>
                  </a:schemeClr>
                </a:solidFill>
              </a:rPr>
              <a:t>KURAL GÜVEN ÖLÇÜTÜ</a:t>
            </a:r>
          </a:p>
        </p:txBody>
      </p:sp>
      <mc:AlternateContent xmlns:mc="http://schemas.openxmlformats.org/markup-compatibility/2006" xmlns:a14="http://schemas.microsoft.com/office/drawing/2010/main">
        <mc:Choice Requires="a14">
          <p:sp>
            <p:nvSpPr>
              <p:cNvPr id="3" name="İçerik Yer Tutucusu 2"/>
              <p:cNvSpPr>
                <a:spLocks noGrp="1"/>
              </p:cNvSpPr>
              <p:nvPr>
                <p:ph idx="1"/>
              </p:nvPr>
            </p:nvSpPr>
            <p:spPr/>
            <p:txBody>
              <a:bodyPr/>
              <a:lstStyle/>
              <a:p>
                <a:r>
                  <a:rPr lang="tr-TR" dirty="0">
                    <a:solidFill>
                      <a:schemeClr val="accent1">
                        <a:lumMod val="50000"/>
                      </a:schemeClr>
                    </a:solidFill>
                    <a:latin typeface="+mj-lt"/>
                  </a:rPr>
                  <a:t>A ürün grubunu alan müşterilerin B ürün grubunu da alma olasılığını ortaya koyar.</a:t>
                </a:r>
              </a:p>
              <a:p>
                <a:endParaRPr lang="tr-TR" dirty="0">
                  <a:solidFill>
                    <a:schemeClr val="accent1">
                      <a:lumMod val="50000"/>
                    </a:schemeClr>
                  </a:solidFill>
                  <a:latin typeface="+mj-lt"/>
                </a:endParaRPr>
              </a:p>
              <a:p>
                <a:pPr marL="109728" indent="0">
                  <a:buNone/>
                </a:pPr>
                <a:r>
                  <a:rPr lang="tr-TR" dirty="0">
                    <a:solidFill>
                      <a:schemeClr val="accent1">
                        <a:lumMod val="50000"/>
                      </a:schemeClr>
                    </a:solidFill>
                    <a:latin typeface="+mj-lt"/>
                  </a:rPr>
                  <a:t>	güven(A</a:t>
                </a:r>
                <a:r>
                  <a:rPr lang="tr-TR" dirty="0">
                    <a:solidFill>
                      <a:schemeClr val="accent1">
                        <a:lumMod val="50000"/>
                      </a:schemeClr>
                    </a:solidFill>
                    <a:latin typeface="+mj-lt"/>
                    <a:sym typeface="Wingdings" panose="05000000000000000000" pitchFamily="2" charset="2"/>
                  </a:rPr>
                  <a:t>B)=</a:t>
                </a:r>
                <a14:m>
                  <m:oMath xmlns:m="http://schemas.openxmlformats.org/officeDocument/2006/math">
                    <m:f>
                      <m:fPr>
                        <m:ctrlPr>
                          <a:rPr lang="tr-TR" i="1" smtClean="0">
                            <a:solidFill>
                              <a:schemeClr val="accent1">
                                <a:lumMod val="50000"/>
                              </a:schemeClr>
                            </a:solidFill>
                            <a:latin typeface="Cambria Math" panose="02040503050406030204" pitchFamily="18" charset="0"/>
                            <a:sym typeface="Wingdings" panose="05000000000000000000" pitchFamily="2" charset="2"/>
                          </a:rPr>
                        </m:ctrlPr>
                      </m:fPr>
                      <m:num>
                        <m:r>
                          <a:rPr lang="tr-TR" b="0" i="1" smtClean="0">
                            <a:solidFill>
                              <a:schemeClr val="accent1">
                                <a:lumMod val="50000"/>
                              </a:schemeClr>
                            </a:solidFill>
                            <a:latin typeface="Cambria Math"/>
                            <a:sym typeface="Wingdings" panose="05000000000000000000" pitchFamily="2" charset="2"/>
                          </a:rPr>
                          <m:t>𝑠𝑎𝑦𝚤</m:t>
                        </m:r>
                        <m:r>
                          <a:rPr lang="tr-TR" b="0" i="1" smtClean="0">
                            <a:solidFill>
                              <a:schemeClr val="accent1">
                                <a:lumMod val="50000"/>
                              </a:schemeClr>
                            </a:solidFill>
                            <a:latin typeface="Cambria Math"/>
                            <a:sym typeface="Wingdings" panose="05000000000000000000" pitchFamily="2" charset="2"/>
                          </a:rPr>
                          <m:t>(</m:t>
                        </m:r>
                        <m:r>
                          <a:rPr lang="tr-TR" b="0" i="1" smtClean="0">
                            <a:solidFill>
                              <a:schemeClr val="accent1">
                                <a:lumMod val="50000"/>
                              </a:schemeClr>
                            </a:solidFill>
                            <a:latin typeface="Cambria Math"/>
                            <a:sym typeface="Wingdings" panose="05000000000000000000" pitchFamily="2" charset="2"/>
                          </a:rPr>
                          <m:t>𝐴</m:t>
                        </m:r>
                        <m:r>
                          <a:rPr lang="tr-TR" b="0" i="1" smtClean="0">
                            <a:solidFill>
                              <a:schemeClr val="accent1">
                                <a:lumMod val="50000"/>
                              </a:schemeClr>
                            </a:solidFill>
                            <a:latin typeface="Cambria Math"/>
                            <a:sym typeface="Wingdings" panose="05000000000000000000" pitchFamily="2" charset="2"/>
                          </a:rPr>
                          <m:t>,</m:t>
                        </m:r>
                        <m:r>
                          <a:rPr lang="tr-TR" b="0" i="1" smtClean="0">
                            <a:solidFill>
                              <a:schemeClr val="accent1">
                                <a:lumMod val="50000"/>
                              </a:schemeClr>
                            </a:solidFill>
                            <a:latin typeface="Cambria Math"/>
                            <a:sym typeface="Wingdings" panose="05000000000000000000" pitchFamily="2" charset="2"/>
                          </a:rPr>
                          <m:t>𝐵</m:t>
                        </m:r>
                        <m:r>
                          <a:rPr lang="tr-TR" b="0" i="1" smtClean="0">
                            <a:solidFill>
                              <a:schemeClr val="accent1">
                                <a:lumMod val="50000"/>
                              </a:schemeClr>
                            </a:solidFill>
                            <a:latin typeface="Cambria Math"/>
                            <a:sym typeface="Wingdings" panose="05000000000000000000" pitchFamily="2" charset="2"/>
                          </a:rPr>
                          <m:t>)</m:t>
                        </m:r>
                      </m:num>
                      <m:den>
                        <m:r>
                          <a:rPr lang="tr-TR" b="0" i="1" smtClean="0">
                            <a:solidFill>
                              <a:schemeClr val="accent1">
                                <a:lumMod val="50000"/>
                              </a:schemeClr>
                            </a:solidFill>
                            <a:latin typeface="Cambria Math"/>
                            <a:sym typeface="Wingdings" panose="05000000000000000000" pitchFamily="2" charset="2"/>
                          </a:rPr>
                          <m:t>𝑠𝑎𝑦𝚤</m:t>
                        </m:r>
                        <m:r>
                          <a:rPr lang="tr-TR" b="0" i="1" smtClean="0">
                            <a:solidFill>
                              <a:schemeClr val="accent1">
                                <a:lumMod val="50000"/>
                              </a:schemeClr>
                            </a:solidFill>
                            <a:latin typeface="Cambria Math"/>
                            <a:sym typeface="Wingdings" panose="05000000000000000000" pitchFamily="2" charset="2"/>
                          </a:rPr>
                          <m:t>(</m:t>
                        </m:r>
                        <m:r>
                          <a:rPr lang="tr-TR" b="0" i="1" smtClean="0">
                            <a:solidFill>
                              <a:schemeClr val="accent1">
                                <a:lumMod val="50000"/>
                              </a:schemeClr>
                            </a:solidFill>
                            <a:latin typeface="Cambria Math"/>
                            <a:sym typeface="Wingdings" panose="05000000000000000000" pitchFamily="2" charset="2"/>
                          </a:rPr>
                          <m:t>𝐴</m:t>
                        </m:r>
                        <m:r>
                          <a:rPr lang="tr-TR" b="0" i="1" smtClean="0">
                            <a:solidFill>
                              <a:schemeClr val="accent1">
                                <a:lumMod val="50000"/>
                              </a:schemeClr>
                            </a:solidFill>
                            <a:latin typeface="Cambria Math"/>
                            <a:sym typeface="Wingdings" panose="05000000000000000000" pitchFamily="2" charset="2"/>
                          </a:rPr>
                          <m:t>)</m:t>
                        </m:r>
                      </m:den>
                    </m:f>
                  </m:oMath>
                </a14:m>
                <a:endParaRPr lang="tr-TR" dirty="0">
                  <a:solidFill>
                    <a:schemeClr val="accent1">
                      <a:lumMod val="50000"/>
                    </a:schemeClr>
                  </a:solidFill>
                  <a:latin typeface="+mj-lt"/>
                </a:endParaRPr>
              </a:p>
              <a:p>
                <a:pPr marL="109728" indent="0">
                  <a:buNone/>
                </a:pPr>
                <a:endParaRPr lang="tr-TR" dirty="0">
                  <a:solidFill>
                    <a:schemeClr val="accent1">
                      <a:lumMod val="50000"/>
                    </a:schemeClr>
                  </a:solidFill>
                  <a:latin typeface="+mj-lt"/>
                </a:endParaRPr>
              </a:p>
              <a:p>
                <a:r>
                  <a:rPr lang="tr-TR" dirty="0">
                    <a:solidFill>
                      <a:schemeClr val="accent1">
                        <a:lumMod val="50000"/>
                      </a:schemeClr>
                    </a:solidFill>
                    <a:latin typeface="+mj-lt"/>
                  </a:rPr>
                  <a:t>sayı(A) = A ürününü satın alan müşteri sayısı</a:t>
                </a:r>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blipFill rotWithShape="1">
                <a:blip r:embed="rId2"/>
                <a:stretch>
                  <a:fillRect l="-1630" t="-1752"/>
                </a:stretch>
              </a:blipFill>
            </p:spPr>
            <p:txBody>
              <a:bodyPr/>
              <a:lstStyle/>
              <a:p>
                <a:r>
                  <a:rPr lang="tr-TR">
                    <a:noFill/>
                  </a:rPr>
                  <a:t> </a:t>
                </a:r>
              </a:p>
            </p:txBody>
          </p:sp>
        </mc:Fallback>
      </mc:AlternateContent>
      <p:sp>
        <p:nvSpPr>
          <p:cNvPr id="6" name="Slayt Numarası Yer Tutucusu 3"/>
          <p:cNvSpPr txBox="1">
            <a:spLocks/>
          </p:cNvSpPr>
          <p:nvPr/>
        </p:nvSpPr>
        <p:spPr>
          <a:xfrm>
            <a:off x="4932040" y="6356350"/>
            <a:ext cx="3754760" cy="365125"/>
          </a:xfrm>
          <a:prstGeom prst="rect">
            <a:avLst/>
          </a:prstGeom>
        </p:spPr>
        <p:txBody>
          <a:bodyPr vert="horz" lIns="91440" tIns="45720" rIns="91440" bIns="45720" rtlCol="0" anchor="ctr"/>
          <a:lstStyle>
            <a:defPPr>
              <a:defRPr lang="tr-T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tr-TR" b="1" dirty="0">
                <a:solidFill>
                  <a:schemeClr val="tx2">
                    <a:lumMod val="75000"/>
                  </a:schemeClr>
                </a:solidFill>
              </a:rPr>
              <a:t>Birliktelik Kuralları 13 Aralık 2013/</a:t>
            </a:r>
            <a:fld id="{0E799BC7-1810-4E74-B7F5-AE7FECACDEBA}" type="slidenum">
              <a:rPr lang="tr-TR" b="1" smtClean="0">
                <a:solidFill>
                  <a:schemeClr val="tx2">
                    <a:lumMod val="75000"/>
                  </a:schemeClr>
                </a:solidFill>
              </a:rPr>
              <a:pPr/>
              <a:t>17</a:t>
            </a:fld>
            <a:endParaRPr lang="tr-TR" dirty="0"/>
          </a:p>
        </p:txBody>
      </p:sp>
    </p:spTree>
    <p:extLst>
      <p:ext uri="{BB962C8B-B14F-4D97-AF65-F5344CB8AC3E}">
        <p14:creationId xmlns:p14="http://schemas.microsoft.com/office/powerpoint/2010/main" val="1235859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a:solidFill>
                  <a:schemeClr val="accent1">
                    <a:lumMod val="50000"/>
                  </a:schemeClr>
                </a:solidFill>
              </a:rPr>
              <a:t>Birliktelik Kuralları Algoritmalar</a:t>
            </a:r>
          </a:p>
        </p:txBody>
      </p:sp>
      <p:sp>
        <p:nvSpPr>
          <p:cNvPr id="3" name="İçerik Yer Tutucusu 2"/>
          <p:cNvSpPr>
            <a:spLocks noGrp="1"/>
          </p:cNvSpPr>
          <p:nvPr>
            <p:ph idx="1"/>
          </p:nvPr>
        </p:nvSpPr>
        <p:spPr/>
        <p:txBody>
          <a:bodyPr numCol="2">
            <a:normAutofit/>
          </a:bodyPr>
          <a:lstStyle/>
          <a:p>
            <a:pPr marL="0" indent="0">
              <a:buNone/>
            </a:pPr>
            <a:r>
              <a:rPr lang="tr-TR" b="1" dirty="0">
                <a:solidFill>
                  <a:schemeClr val="accent1">
                    <a:lumMod val="50000"/>
                  </a:schemeClr>
                </a:solidFill>
              </a:rPr>
              <a:t>1- Sıralı Algoritmalar</a:t>
            </a:r>
          </a:p>
          <a:p>
            <a:r>
              <a:rPr lang="tr-TR" sz="1900" dirty="0">
                <a:solidFill>
                  <a:schemeClr val="accent1">
                    <a:lumMod val="50000"/>
                  </a:schemeClr>
                </a:solidFill>
              </a:rPr>
              <a:t>AIS</a:t>
            </a:r>
          </a:p>
          <a:p>
            <a:r>
              <a:rPr lang="tr-TR" sz="1900" dirty="0">
                <a:solidFill>
                  <a:schemeClr val="accent1">
                    <a:lumMod val="50000"/>
                  </a:schemeClr>
                </a:solidFill>
              </a:rPr>
              <a:t>SETM</a:t>
            </a:r>
          </a:p>
          <a:p>
            <a:r>
              <a:rPr lang="tr-TR" sz="1900" dirty="0">
                <a:solidFill>
                  <a:schemeClr val="accent1">
                    <a:lumMod val="50000"/>
                  </a:schemeClr>
                </a:solidFill>
              </a:rPr>
              <a:t>APRIORI (EN YAYGIN KULLANILANI)</a:t>
            </a:r>
          </a:p>
          <a:p>
            <a:r>
              <a:rPr lang="tr-TR" sz="1900" dirty="0">
                <a:solidFill>
                  <a:schemeClr val="accent1">
                    <a:lumMod val="50000"/>
                  </a:schemeClr>
                </a:solidFill>
              </a:rPr>
              <a:t>APRIORI-TID</a:t>
            </a:r>
          </a:p>
          <a:p>
            <a:r>
              <a:rPr lang="tr-TR" sz="1900" dirty="0">
                <a:solidFill>
                  <a:schemeClr val="accent1">
                    <a:lumMod val="50000"/>
                  </a:schemeClr>
                </a:solidFill>
              </a:rPr>
              <a:t>APRIORI-HYBRID</a:t>
            </a:r>
          </a:p>
          <a:p>
            <a:r>
              <a:rPr lang="tr-TR" sz="1900" dirty="0">
                <a:solidFill>
                  <a:schemeClr val="accent1">
                    <a:lumMod val="50000"/>
                  </a:schemeClr>
                </a:solidFill>
              </a:rPr>
              <a:t>OCD</a:t>
            </a:r>
          </a:p>
          <a:p>
            <a:r>
              <a:rPr lang="tr-TR" sz="1900" dirty="0">
                <a:solidFill>
                  <a:schemeClr val="accent1">
                    <a:lumMod val="50000"/>
                  </a:schemeClr>
                </a:solidFill>
              </a:rPr>
              <a:t>PARTITIONING</a:t>
            </a:r>
          </a:p>
          <a:p>
            <a:r>
              <a:rPr lang="tr-TR" sz="1900" dirty="0">
                <a:solidFill>
                  <a:schemeClr val="accent1">
                    <a:lumMod val="50000"/>
                  </a:schemeClr>
                </a:solidFill>
              </a:rPr>
              <a:t>SAMPLING</a:t>
            </a:r>
          </a:p>
          <a:p>
            <a:r>
              <a:rPr lang="tr-TR" sz="1900" dirty="0">
                <a:solidFill>
                  <a:schemeClr val="accent1">
                    <a:lumMod val="50000"/>
                  </a:schemeClr>
                </a:solidFill>
              </a:rPr>
              <a:t>DIC</a:t>
            </a:r>
          </a:p>
          <a:p>
            <a:r>
              <a:rPr lang="tr-TR" sz="1900" dirty="0">
                <a:solidFill>
                  <a:schemeClr val="accent1">
                    <a:lumMod val="50000"/>
                  </a:schemeClr>
                </a:solidFill>
              </a:rPr>
              <a:t>CARMA</a:t>
            </a:r>
          </a:p>
          <a:p>
            <a:r>
              <a:rPr lang="tr-TR" sz="1900" dirty="0">
                <a:solidFill>
                  <a:schemeClr val="accent1">
                    <a:lumMod val="50000"/>
                  </a:schemeClr>
                </a:solidFill>
              </a:rPr>
              <a:t>FP-GROWTH</a:t>
            </a:r>
          </a:p>
          <a:p>
            <a:pPr marL="0" indent="0">
              <a:buNone/>
            </a:pPr>
            <a:r>
              <a:rPr lang="tr-TR" b="1" dirty="0">
                <a:solidFill>
                  <a:schemeClr val="accent1">
                    <a:lumMod val="50000"/>
                  </a:schemeClr>
                </a:solidFill>
              </a:rPr>
              <a:t>2-Paralel Algoritmalar</a:t>
            </a:r>
          </a:p>
          <a:p>
            <a:r>
              <a:rPr lang="tr-TR" sz="2000" dirty="0">
                <a:solidFill>
                  <a:schemeClr val="accent1">
                    <a:lumMod val="50000"/>
                  </a:schemeClr>
                </a:solidFill>
              </a:rPr>
              <a:t>CD</a:t>
            </a:r>
          </a:p>
          <a:p>
            <a:r>
              <a:rPr lang="tr-TR" sz="2000" dirty="0">
                <a:solidFill>
                  <a:schemeClr val="accent1">
                    <a:lumMod val="50000"/>
                  </a:schemeClr>
                </a:solidFill>
              </a:rPr>
              <a:t>PDM</a:t>
            </a:r>
          </a:p>
          <a:p>
            <a:r>
              <a:rPr lang="tr-TR" sz="2000" dirty="0">
                <a:solidFill>
                  <a:schemeClr val="accent1">
                    <a:lumMod val="50000"/>
                  </a:schemeClr>
                </a:solidFill>
              </a:rPr>
              <a:t>DMA</a:t>
            </a:r>
          </a:p>
          <a:p>
            <a:r>
              <a:rPr lang="tr-TR" sz="2000" dirty="0">
                <a:solidFill>
                  <a:schemeClr val="accent1">
                    <a:lumMod val="50000"/>
                  </a:schemeClr>
                </a:solidFill>
              </a:rPr>
              <a:t>CCPD</a:t>
            </a:r>
          </a:p>
          <a:p>
            <a:r>
              <a:rPr lang="tr-TR" sz="2000" dirty="0">
                <a:solidFill>
                  <a:schemeClr val="accent1">
                    <a:lumMod val="50000"/>
                  </a:schemeClr>
                </a:solidFill>
              </a:rPr>
              <a:t>DD</a:t>
            </a:r>
          </a:p>
          <a:p>
            <a:pPr marL="0" indent="0">
              <a:buNone/>
            </a:pPr>
            <a:endParaRPr lang="tr-TR" dirty="0"/>
          </a:p>
        </p:txBody>
      </p:sp>
      <p:sp>
        <p:nvSpPr>
          <p:cNvPr id="6" name="Slayt Numarası Yer Tutucusu 3"/>
          <p:cNvSpPr txBox="1">
            <a:spLocks/>
          </p:cNvSpPr>
          <p:nvPr/>
        </p:nvSpPr>
        <p:spPr>
          <a:xfrm>
            <a:off x="4932040" y="6356350"/>
            <a:ext cx="3754760" cy="365125"/>
          </a:xfrm>
          <a:prstGeom prst="rect">
            <a:avLst/>
          </a:prstGeom>
        </p:spPr>
        <p:txBody>
          <a:bodyPr vert="horz" lIns="91440" tIns="45720" rIns="91440" bIns="45720" rtlCol="0" anchor="ctr"/>
          <a:lstStyle>
            <a:defPPr>
              <a:defRPr lang="tr-T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tr-TR" b="1" dirty="0">
                <a:solidFill>
                  <a:schemeClr val="tx2">
                    <a:lumMod val="75000"/>
                  </a:schemeClr>
                </a:solidFill>
              </a:rPr>
              <a:t>Birliktelik Kuralları 13 Aralık 2013/</a:t>
            </a:r>
            <a:fld id="{0E799BC7-1810-4E74-B7F5-AE7FECACDEBA}" type="slidenum">
              <a:rPr lang="tr-TR" b="1" smtClean="0">
                <a:solidFill>
                  <a:schemeClr val="tx2">
                    <a:lumMod val="75000"/>
                  </a:schemeClr>
                </a:solidFill>
              </a:rPr>
              <a:pPr/>
              <a:t>18</a:t>
            </a:fld>
            <a:endParaRPr lang="tr-TR" dirty="0"/>
          </a:p>
        </p:txBody>
      </p:sp>
    </p:spTree>
    <p:extLst>
      <p:ext uri="{BB962C8B-B14F-4D97-AF65-F5344CB8AC3E}">
        <p14:creationId xmlns:p14="http://schemas.microsoft.com/office/powerpoint/2010/main" val="39316309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a:solidFill>
                  <a:schemeClr val="accent1">
                    <a:lumMod val="50000"/>
                  </a:schemeClr>
                </a:solidFill>
              </a:rPr>
              <a:t>Birliktelik Kuralları Algoritmalar</a:t>
            </a:r>
          </a:p>
        </p:txBody>
      </p:sp>
      <p:sp>
        <p:nvSpPr>
          <p:cNvPr id="3" name="İçerik Yer Tutucusu 2"/>
          <p:cNvSpPr>
            <a:spLocks noGrp="1"/>
          </p:cNvSpPr>
          <p:nvPr>
            <p:ph idx="1"/>
          </p:nvPr>
        </p:nvSpPr>
        <p:spPr/>
        <p:txBody>
          <a:bodyPr numCol="1">
            <a:normAutofit/>
          </a:bodyPr>
          <a:lstStyle/>
          <a:p>
            <a:pPr marL="0" indent="0">
              <a:buNone/>
            </a:pPr>
            <a:r>
              <a:rPr lang="tr-TR" dirty="0">
                <a:solidFill>
                  <a:schemeClr val="accent1">
                    <a:lumMod val="50000"/>
                  </a:schemeClr>
                </a:solidFill>
              </a:rPr>
              <a:t>Kullanılan Algoritmalar</a:t>
            </a:r>
          </a:p>
          <a:p>
            <a:r>
              <a:rPr lang="tr-TR" dirty="0">
                <a:solidFill>
                  <a:schemeClr val="accent1">
                    <a:lumMod val="50000"/>
                  </a:schemeClr>
                </a:solidFill>
              </a:rPr>
              <a:t>Apriori</a:t>
            </a:r>
          </a:p>
          <a:p>
            <a:r>
              <a:rPr lang="tr-TR" dirty="0" err="1">
                <a:solidFill>
                  <a:schemeClr val="accent1">
                    <a:lumMod val="50000"/>
                  </a:schemeClr>
                </a:solidFill>
              </a:rPr>
              <a:t>Carma</a:t>
            </a:r>
            <a:endParaRPr lang="tr-TR" dirty="0">
              <a:solidFill>
                <a:schemeClr val="accent1">
                  <a:lumMod val="50000"/>
                </a:schemeClr>
              </a:solidFill>
            </a:endParaRPr>
          </a:p>
          <a:p>
            <a:r>
              <a:rPr lang="tr-TR" dirty="0" err="1">
                <a:solidFill>
                  <a:schemeClr val="accent1">
                    <a:lumMod val="50000"/>
                  </a:schemeClr>
                </a:solidFill>
              </a:rPr>
              <a:t>Sequence</a:t>
            </a:r>
            <a:endParaRPr lang="tr-TR" dirty="0">
              <a:solidFill>
                <a:schemeClr val="accent1">
                  <a:lumMod val="50000"/>
                </a:schemeClr>
              </a:solidFill>
            </a:endParaRPr>
          </a:p>
          <a:p>
            <a:r>
              <a:rPr lang="tr-TR" dirty="0">
                <a:solidFill>
                  <a:schemeClr val="accent1">
                    <a:lumMod val="50000"/>
                  </a:schemeClr>
                </a:solidFill>
              </a:rPr>
              <a:t>GRI</a:t>
            </a:r>
          </a:p>
          <a:p>
            <a:endParaRPr lang="tr-TR" dirty="0"/>
          </a:p>
        </p:txBody>
      </p:sp>
      <p:sp>
        <p:nvSpPr>
          <p:cNvPr id="6" name="Slayt Numarası Yer Tutucusu 3"/>
          <p:cNvSpPr txBox="1">
            <a:spLocks/>
          </p:cNvSpPr>
          <p:nvPr/>
        </p:nvSpPr>
        <p:spPr>
          <a:xfrm>
            <a:off x="4932040" y="6356350"/>
            <a:ext cx="3754760" cy="365125"/>
          </a:xfrm>
          <a:prstGeom prst="rect">
            <a:avLst/>
          </a:prstGeom>
        </p:spPr>
        <p:txBody>
          <a:bodyPr vert="horz" lIns="91440" tIns="45720" rIns="91440" bIns="45720" rtlCol="0" anchor="ctr"/>
          <a:lstStyle>
            <a:defPPr>
              <a:defRPr lang="tr-T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tr-TR" b="1" dirty="0">
                <a:solidFill>
                  <a:schemeClr val="tx2">
                    <a:lumMod val="75000"/>
                  </a:schemeClr>
                </a:solidFill>
              </a:rPr>
              <a:t>Birliktelik Kuralları 13 Aralık 2013/</a:t>
            </a:r>
            <a:fld id="{0E799BC7-1810-4E74-B7F5-AE7FECACDEBA}" type="slidenum">
              <a:rPr lang="tr-TR" b="1" smtClean="0">
                <a:solidFill>
                  <a:schemeClr val="tx2">
                    <a:lumMod val="75000"/>
                  </a:schemeClr>
                </a:solidFill>
              </a:rPr>
              <a:pPr/>
              <a:t>19</a:t>
            </a:fld>
            <a:endParaRPr lang="tr-TR" dirty="0"/>
          </a:p>
        </p:txBody>
      </p:sp>
    </p:spTree>
    <p:extLst>
      <p:ext uri="{BB962C8B-B14F-4D97-AF65-F5344CB8AC3E}">
        <p14:creationId xmlns:p14="http://schemas.microsoft.com/office/powerpoint/2010/main" val="4178085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a:solidFill>
                  <a:schemeClr val="accent1">
                    <a:lumMod val="50000"/>
                  </a:schemeClr>
                </a:solidFill>
              </a:rPr>
              <a:t>İçerik</a:t>
            </a:r>
          </a:p>
        </p:txBody>
      </p:sp>
      <p:sp>
        <p:nvSpPr>
          <p:cNvPr id="3" name="İçerik Yer Tutucusu 2"/>
          <p:cNvSpPr>
            <a:spLocks noGrp="1"/>
          </p:cNvSpPr>
          <p:nvPr>
            <p:ph idx="1"/>
          </p:nvPr>
        </p:nvSpPr>
        <p:spPr>
          <a:xfrm>
            <a:off x="539552" y="1700808"/>
            <a:ext cx="8229600" cy="3993307"/>
          </a:xfrm>
        </p:spPr>
        <p:txBody>
          <a:bodyPr>
            <a:normAutofit lnSpcReduction="10000"/>
          </a:bodyPr>
          <a:lstStyle/>
          <a:p>
            <a:endParaRPr lang="tr-TR" b="1" dirty="0">
              <a:solidFill>
                <a:schemeClr val="accent1">
                  <a:lumMod val="50000"/>
                </a:schemeClr>
              </a:solidFill>
            </a:endParaRPr>
          </a:p>
          <a:p>
            <a:endParaRPr lang="tr-TR" b="1" dirty="0">
              <a:solidFill>
                <a:schemeClr val="accent1">
                  <a:lumMod val="50000"/>
                </a:schemeClr>
              </a:solidFill>
            </a:endParaRPr>
          </a:p>
          <a:p>
            <a:r>
              <a:rPr lang="tr-TR" b="1" dirty="0">
                <a:solidFill>
                  <a:schemeClr val="accent1">
                    <a:lumMod val="50000"/>
                  </a:schemeClr>
                </a:solidFill>
              </a:rPr>
              <a:t>Birliktelik Kuralları</a:t>
            </a:r>
          </a:p>
          <a:p>
            <a:r>
              <a:rPr lang="tr-TR" b="1" dirty="0">
                <a:solidFill>
                  <a:schemeClr val="accent1">
                    <a:lumMod val="50000"/>
                  </a:schemeClr>
                </a:solidFill>
              </a:rPr>
              <a:t>Uygulama Alanları</a:t>
            </a:r>
          </a:p>
          <a:p>
            <a:r>
              <a:rPr lang="tr-TR" b="1" dirty="0">
                <a:solidFill>
                  <a:schemeClr val="accent1">
                    <a:lumMod val="50000"/>
                  </a:schemeClr>
                </a:solidFill>
              </a:rPr>
              <a:t>Kullanılan Algoritmalar</a:t>
            </a:r>
          </a:p>
          <a:p>
            <a:pPr lvl="1"/>
            <a:r>
              <a:rPr lang="tr-TR" b="1" dirty="0">
                <a:solidFill>
                  <a:schemeClr val="accent1">
                    <a:lumMod val="50000"/>
                  </a:schemeClr>
                </a:solidFill>
              </a:rPr>
              <a:t>Apriori</a:t>
            </a:r>
          </a:p>
          <a:p>
            <a:r>
              <a:rPr lang="tr-TR" b="1" dirty="0">
                <a:solidFill>
                  <a:schemeClr val="accent1">
                    <a:lumMod val="50000"/>
                  </a:schemeClr>
                </a:solidFill>
              </a:rPr>
              <a:t>Kaynakça</a:t>
            </a:r>
          </a:p>
        </p:txBody>
      </p:sp>
      <p:sp>
        <p:nvSpPr>
          <p:cNvPr id="6" name="Slayt Numarası Yer Tutucusu 3"/>
          <p:cNvSpPr txBox="1">
            <a:spLocks/>
          </p:cNvSpPr>
          <p:nvPr/>
        </p:nvSpPr>
        <p:spPr>
          <a:xfrm>
            <a:off x="4932040" y="6356350"/>
            <a:ext cx="3754760" cy="365125"/>
          </a:xfrm>
          <a:prstGeom prst="rect">
            <a:avLst/>
          </a:prstGeom>
        </p:spPr>
        <p:txBody>
          <a:bodyPr vert="horz" lIns="91440" tIns="45720" rIns="91440" bIns="45720" rtlCol="0" anchor="ctr"/>
          <a:lstStyle>
            <a:defPPr>
              <a:defRPr lang="tr-T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tr-TR" b="1" dirty="0">
                <a:solidFill>
                  <a:schemeClr val="tx2">
                    <a:lumMod val="75000"/>
                  </a:schemeClr>
                </a:solidFill>
              </a:rPr>
              <a:t>Birliktelik Kuralları 13 Aralık 2013/</a:t>
            </a:r>
            <a:fld id="{0E799BC7-1810-4E74-B7F5-AE7FECACDEBA}" type="slidenum">
              <a:rPr lang="tr-TR" b="1" smtClean="0">
                <a:solidFill>
                  <a:schemeClr val="tx2">
                    <a:lumMod val="75000"/>
                  </a:schemeClr>
                </a:solidFill>
              </a:rPr>
              <a:pPr/>
              <a:t>2</a:t>
            </a:fld>
            <a:endParaRPr lang="tr-TR" dirty="0"/>
          </a:p>
        </p:txBody>
      </p:sp>
    </p:spTree>
    <p:extLst>
      <p:ext uri="{BB962C8B-B14F-4D97-AF65-F5344CB8AC3E}">
        <p14:creationId xmlns:p14="http://schemas.microsoft.com/office/powerpoint/2010/main" val="30709863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685800" y="1310903"/>
            <a:ext cx="7772400" cy="1470025"/>
          </a:xfrm>
        </p:spPr>
        <p:txBody>
          <a:bodyPr>
            <a:normAutofit/>
          </a:bodyPr>
          <a:lstStyle/>
          <a:p>
            <a:r>
              <a:rPr lang="tr-TR" sz="6600" b="1" dirty="0">
                <a:solidFill>
                  <a:schemeClr val="accent1">
                    <a:lumMod val="50000"/>
                  </a:schemeClr>
                </a:solidFill>
              </a:rPr>
              <a:t>Apriori Algoritması</a:t>
            </a:r>
          </a:p>
        </p:txBody>
      </p:sp>
      <p:sp>
        <p:nvSpPr>
          <p:cNvPr id="3" name="Alt Başlık 2"/>
          <p:cNvSpPr>
            <a:spLocks noGrp="1"/>
          </p:cNvSpPr>
          <p:nvPr>
            <p:ph type="subTitle" idx="1"/>
          </p:nvPr>
        </p:nvSpPr>
        <p:spPr>
          <a:xfrm>
            <a:off x="1371600" y="3356992"/>
            <a:ext cx="6400800" cy="1752600"/>
          </a:xfrm>
        </p:spPr>
        <p:txBody>
          <a:bodyPr/>
          <a:lstStyle/>
          <a:p>
            <a:endParaRPr lang="tr-TR" b="1" dirty="0">
              <a:solidFill>
                <a:schemeClr val="accent1">
                  <a:lumMod val="50000"/>
                </a:schemeClr>
              </a:solidFill>
            </a:endParaRPr>
          </a:p>
        </p:txBody>
      </p:sp>
      <p:sp>
        <p:nvSpPr>
          <p:cNvPr id="6" name="Slayt Numarası Yer Tutucusu 3"/>
          <p:cNvSpPr txBox="1">
            <a:spLocks/>
          </p:cNvSpPr>
          <p:nvPr/>
        </p:nvSpPr>
        <p:spPr>
          <a:xfrm>
            <a:off x="4932040" y="6356350"/>
            <a:ext cx="3754760" cy="365125"/>
          </a:xfrm>
          <a:prstGeom prst="rect">
            <a:avLst/>
          </a:prstGeom>
        </p:spPr>
        <p:txBody>
          <a:bodyPr vert="horz" lIns="91440" tIns="45720" rIns="91440" bIns="45720" rtlCol="0" anchor="ctr"/>
          <a:lstStyle>
            <a:defPPr>
              <a:defRPr lang="tr-T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tr-TR" b="1" dirty="0">
                <a:solidFill>
                  <a:schemeClr val="tx2">
                    <a:lumMod val="75000"/>
                  </a:schemeClr>
                </a:solidFill>
              </a:rPr>
              <a:t>Birliktelik Kuralları 13 Aralık 2013/</a:t>
            </a:r>
            <a:fld id="{0E799BC7-1810-4E74-B7F5-AE7FECACDEBA}" type="slidenum">
              <a:rPr lang="tr-TR" b="1" smtClean="0">
                <a:solidFill>
                  <a:schemeClr val="tx2">
                    <a:lumMod val="75000"/>
                  </a:schemeClr>
                </a:solidFill>
              </a:rPr>
              <a:pPr/>
              <a:t>20</a:t>
            </a:fld>
            <a:endParaRPr lang="tr-TR" dirty="0"/>
          </a:p>
        </p:txBody>
      </p:sp>
    </p:spTree>
    <p:extLst>
      <p:ext uri="{BB962C8B-B14F-4D97-AF65-F5344CB8AC3E}">
        <p14:creationId xmlns:p14="http://schemas.microsoft.com/office/powerpoint/2010/main" val="1761414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a:solidFill>
                  <a:schemeClr val="accent1">
                    <a:lumMod val="50000"/>
                  </a:schemeClr>
                </a:solidFill>
              </a:rPr>
              <a:t>İçerik</a:t>
            </a:r>
          </a:p>
        </p:txBody>
      </p:sp>
      <p:sp>
        <p:nvSpPr>
          <p:cNvPr id="3" name="İçerik Yer Tutucusu 2"/>
          <p:cNvSpPr>
            <a:spLocks noGrp="1"/>
          </p:cNvSpPr>
          <p:nvPr>
            <p:ph idx="1"/>
          </p:nvPr>
        </p:nvSpPr>
        <p:spPr/>
        <p:txBody>
          <a:bodyPr>
            <a:normAutofit/>
          </a:bodyPr>
          <a:lstStyle/>
          <a:p>
            <a:r>
              <a:rPr lang="tr-TR" b="1" dirty="0">
                <a:solidFill>
                  <a:schemeClr val="accent1">
                    <a:lumMod val="50000"/>
                  </a:schemeClr>
                </a:solidFill>
              </a:rPr>
              <a:t>Apriori Algoritması</a:t>
            </a:r>
          </a:p>
          <a:p>
            <a:r>
              <a:rPr lang="tr-TR" b="1" dirty="0">
                <a:solidFill>
                  <a:schemeClr val="accent1">
                    <a:lumMod val="50000"/>
                  </a:schemeClr>
                </a:solidFill>
              </a:rPr>
              <a:t>Ürün Seti(</a:t>
            </a:r>
            <a:r>
              <a:rPr lang="tr-TR" b="1" dirty="0" err="1">
                <a:solidFill>
                  <a:schemeClr val="accent1">
                    <a:lumMod val="50000"/>
                  </a:schemeClr>
                </a:solidFill>
              </a:rPr>
              <a:t>Item</a:t>
            </a:r>
            <a:r>
              <a:rPr lang="tr-TR" b="1" dirty="0">
                <a:solidFill>
                  <a:schemeClr val="accent1">
                    <a:lumMod val="50000"/>
                  </a:schemeClr>
                </a:solidFill>
              </a:rPr>
              <a:t> Set), Ölçüt Değerleri(Destek ve Güven)</a:t>
            </a:r>
          </a:p>
          <a:p>
            <a:r>
              <a:rPr lang="tr-TR" b="1" dirty="0">
                <a:solidFill>
                  <a:schemeClr val="accent1">
                    <a:lumMod val="50000"/>
                  </a:schemeClr>
                </a:solidFill>
              </a:rPr>
              <a:t>Algoritma Adımları</a:t>
            </a:r>
          </a:p>
          <a:p>
            <a:r>
              <a:rPr lang="tr-TR" b="1" dirty="0">
                <a:solidFill>
                  <a:schemeClr val="accent1">
                    <a:lumMod val="50000"/>
                  </a:schemeClr>
                </a:solidFill>
              </a:rPr>
              <a:t>Uygulama ve Sonuçlar</a:t>
            </a:r>
          </a:p>
        </p:txBody>
      </p:sp>
      <p:sp>
        <p:nvSpPr>
          <p:cNvPr id="6" name="Slayt Numarası Yer Tutucusu 3"/>
          <p:cNvSpPr txBox="1">
            <a:spLocks/>
          </p:cNvSpPr>
          <p:nvPr/>
        </p:nvSpPr>
        <p:spPr>
          <a:xfrm>
            <a:off x="4932040" y="6356350"/>
            <a:ext cx="3754760" cy="365125"/>
          </a:xfrm>
          <a:prstGeom prst="rect">
            <a:avLst/>
          </a:prstGeom>
        </p:spPr>
        <p:txBody>
          <a:bodyPr vert="horz" lIns="91440" tIns="45720" rIns="91440" bIns="45720" rtlCol="0" anchor="ctr"/>
          <a:lstStyle>
            <a:defPPr>
              <a:defRPr lang="tr-T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tr-TR" b="1" dirty="0">
                <a:solidFill>
                  <a:schemeClr val="tx2">
                    <a:lumMod val="75000"/>
                  </a:schemeClr>
                </a:solidFill>
              </a:rPr>
              <a:t>Birliktelik Kuralları 13 Aralık 2013/</a:t>
            </a:r>
            <a:fld id="{0E799BC7-1810-4E74-B7F5-AE7FECACDEBA}" type="slidenum">
              <a:rPr lang="tr-TR" b="1" smtClean="0">
                <a:solidFill>
                  <a:schemeClr val="tx2">
                    <a:lumMod val="75000"/>
                  </a:schemeClr>
                </a:solidFill>
              </a:rPr>
              <a:pPr/>
              <a:t>21</a:t>
            </a:fld>
            <a:endParaRPr lang="tr-TR" dirty="0"/>
          </a:p>
        </p:txBody>
      </p:sp>
    </p:spTree>
    <p:extLst>
      <p:ext uri="{BB962C8B-B14F-4D97-AF65-F5344CB8AC3E}">
        <p14:creationId xmlns:p14="http://schemas.microsoft.com/office/powerpoint/2010/main" val="34515186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a:solidFill>
                  <a:schemeClr val="accent1">
                    <a:lumMod val="50000"/>
                  </a:schemeClr>
                </a:solidFill>
              </a:rPr>
              <a:t>Apriori Algoritması</a:t>
            </a:r>
          </a:p>
        </p:txBody>
      </p:sp>
      <p:sp>
        <p:nvSpPr>
          <p:cNvPr id="3" name="İçerik Yer Tutucusu 2"/>
          <p:cNvSpPr>
            <a:spLocks noGrp="1"/>
          </p:cNvSpPr>
          <p:nvPr>
            <p:ph idx="1"/>
          </p:nvPr>
        </p:nvSpPr>
        <p:spPr/>
        <p:txBody>
          <a:bodyPr>
            <a:normAutofit lnSpcReduction="10000"/>
          </a:bodyPr>
          <a:lstStyle/>
          <a:p>
            <a:pPr>
              <a:buFont typeface="Wingdings" pitchFamily="2" charset="2"/>
              <a:buChar char="v"/>
            </a:pPr>
            <a:r>
              <a:rPr lang="tr-TR" sz="2800" dirty="0">
                <a:solidFill>
                  <a:schemeClr val="accent1">
                    <a:lumMod val="50000"/>
                  </a:schemeClr>
                </a:solidFill>
              </a:rPr>
              <a:t>Apriori Algoritmasının ismi, bilgileri bir önceki adımdan aldığı için “</a:t>
            </a:r>
            <a:r>
              <a:rPr lang="tr-TR" sz="2800" dirty="0" err="1">
                <a:solidFill>
                  <a:schemeClr val="accent1">
                    <a:lumMod val="50000"/>
                  </a:schemeClr>
                </a:solidFill>
              </a:rPr>
              <a:t>prior</a:t>
            </a:r>
            <a:r>
              <a:rPr lang="tr-TR" sz="2800" dirty="0">
                <a:solidFill>
                  <a:schemeClr val="accent1">
                    <a:lumMod val="50000"/>
                  </a:schemeClr>
                </a:solidFill>
              </a:rPr>
              <a:t>” anlamında </a:t>
            </a:r>
            <a:r>
              <a:rPr lang="tr-TR" sz="2800" dirty="0" err="1">
                <a:solidFill>
                  <a:schemeClr val="accent1">
                    <a:lumMod val="50000"/>
                  </a:schemeClr>
                </a:solidFill>
              </a:rPr>
              <a:t>Apriori’dir</a:t>
            </a:r>
            <a:r>
              <a:rPr lang="tr-TR" sz="2800" dirty="0">
                <a:solidFill>
                  <a:schemeClr val="accent1">
                    <a:lumMod val="50000"/>
                  </a:schemeClr>
                </a:solidFill>
              </a:rPr>
              <a:t> (</a:t>
            </a:r>
            <a:r>
              <a:rPr lang="tr-TR" sz="2800" dirty="0" err="1">
                <a:solidFill>
                  <a:schemeClr val="accent1">
                    <a:lumMod val="50000"/>
                  </a:schemeClr>
                </a:solidFill>
              </a:rPr>
              <a:t>Agrawal</a:t>
            </a:r>
            <a:r>
              <a:rPr lang="tr-TR" sz="2800" dirty="0">
                <a:solidFill>
                  <a:schemeClr val="accent1">
                    <a:lumMod val="50000"/>
                  </a:schemeClr>
                </a:solidFill>
              </a:rPr>
              <a:t> ve </a:t>
            </a:r>
            <a:r>
              <a:rPr lang="tr-TR" sz="2800" dirty="0" err="1">
                <a:solidFill>
                  <a:schemeClr val="accent1">
                    <a:lumMod val="50000"/>
                  </a:schemeClr>
                </a:solidFill>
              </a:rPr>
              <a:t>Srikant</a:t>
            </a:r>
            <a:r>
              <a:rPr lang="tr-TR" sz="2800" dirty="0">
                <a:solidFill>
                  <a:schemeClr val="accent1">
                    <a:lumMod val="50000"/>
                  </a:schemeClr>
                </a:solidFill>
              </a:rPr>
              <a:t>, 1994). Bu algoritma temelinde </a:t>
            </a:r>
            <a:r>
              <a:rPr lang="tr-TR" sz="2800" dirty="0" err="1">
                <a:solidFill>
                  <a:schemeClr val="accent1">
                    <a:lumMod val="50000"/>
                  </a:schemeClr>
                </a:solidFill>
              </a:rPr>
              <a:t>iteratif</a:t>
            </a:r>
            <a:r>
              <a:rPr lang="tr-TR" sz="2800" dirty="0">
                <a:solidFill>
                  <a:schemeClr val="accent1">
                    <a:lumMod val="50000"/>
                  </a:schemeClr>
                </a:solidFill>
              </a:rPr>
              <a:t> (tekrarlayan) bir niteliğe sahiptir (Han ve Kamber, 2006) ve hareket bilgileri içeren </a:t>
            </a:r>
            <a:r>
              <a:rPr lang="tr-TR" sz="2800" dirty="0" err="1">
                <a:solidFill>
                  <a:schemeClr val="accent1">
                    <a:lumMod val="50000"/>
                  </a:schemeClr>
                </a:solidFill>
              </a:rPr>
              <a:t>veritabanlarında</a:t>
            </a:r>
            <a:r>
              <a:rPr lang="tr-TR" sz="2800" dirty="0">
                <a:solidFill>
                  <a:schemeClr val="accent1">
                    <a:lumMod val="50000"/>
                  </a:schemeClr>
                </a:solidFill>
              </a:rPr>
              <a:t> sık geçen öğe kümelerinin keşfedilmesinde kullanılır. </a:t>
            </a:r>
          </a:p>
          <a:p>
            <a:pPr>
              <a:buFont typeface="Wingdings" pitchFamily="2" charset="2"/>
              <a:buChar char="v"/>
            </a:pPr>
            <a:r>
              <a:rPr lang="tr-TR" sz="2800" dirty="0">
                <a:solidFill>
                  <a:schemeClr val="accent1">
                    <a:lumMod val="50000"/>
                  </a:schemeClr>
                </a:solidFill>
              </a:rPr>
              <a:t>Apriori algoritmasına göre, eğer k-öğe kümesi (k adet elemana sahip öğe kümesi) minimum destek ölçütünü sağlıyorsa, bu kümenin alt kümeleri de minimum destek ölçütünü sağlar.</a:t>
            </a:r>
          </a:p>
          <a:p>
            <a:pPr marL="0" indent="0">
              <a:buNone/>
            </a:pPr>
            <a:endParaRPr lang="tr-TR" sz="3000" dirty="0"/>
          </a:p>
        </p:txBody>
      </p:sp>
      <p:sp>
        <p:nvSpPr>
          <p:cNvPr id="6" name="Slayt Numarası Yer Tutucusu 3"/>
          <p:cNvSpPr txBox="1">
            <a:spLocks/>
          </p:cNvSpPr>
          <p:nvPr/>
        </p:nvSpPr>
        <p:spPr>
          <a:xfrm>
            <a:off x="4932040" y="6356350"/>
            <a:ext cx="3754760" cy="365125"/>
          </a:xfrm>
          <a:prstGeom prst="rect">
            <a:avLst/>
          </a:prstGeom>
        </p:spPr>
        <p:txBody>
          <a:bodyPr vert="horz" lIns="91440" tIns="45720" rIns="91440" bIns="45720" rtlCol="0" anchor="ctr"/>
          <a:lstStyle>
            <a:defPPr>
              <a:defRPr lang="tr-T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tr-TR" b="1" dirty="0">
                <a:solidFill>
                  <a:schemeClr val="tx2">
                    <a:lumMod val="75000"/>
                  </a:schemeClr>
                </a:solidFill>
              </a:rPr>
              <a:t>Birliktelik Kuralları 13 Aralık 2013/</a:t>
            </a:r>
            <a:fld id="{0E799BC7-1810-4E74-B7F5-AE7FECACDEBA}" type="slidenum">
              <a:rPr lang="tr-TR" b="1" smtClean="0">
                <a:solidFill>
                  <a:schemeClr val="tx2">
                    <a:lumMod val="75000"/>
                  </a:schemeClr>
                </a:solidFill>
              </a:rPr>
              <a:pPr/>
              <a:t>22</a:t>
            </a:fld>
            <a:endParaRPr lang="tr-TR" dirty="0"/>
          </a:p>
        </p:txBody>
      </p:sp>
    </p:spTree>
    <p:extLst>
      <p:ext uri="{BB962C8B-B14F-4D97-AF65-F5344CB8AC3E}">
        <p14:creationId xmlns:p14="http://schemas.microsoft.com/office/powerpoint/2010/main" val="40676706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a:solidFill>
                  <a:schemeClr val="accent1">
                    <a:lumMod val="50000"/>
                  </a:schemeClr>
                </a:solidFill>
              </a:rPr>
              <a:t>Apriori Algoritması (devam)</a:t>
            </a:r>
          </a:p>
        </p:txBody>
      </p:sp>
      <p:sp>
        <p:nvSpPr>
          <p:cNvPr id="3" name="İçerik Yer Tutucusu 2"/>
          <p:cNvSpPr>
            <a:spLocks noGrp="1"/>
          </p:cNvSpPr>
          <p:nvPr>
            <p:ph idx="1"/>
          </p:nvPr>
        </p:nvSpPr>
        <p:spPr>
          <a:xfrm>
            <a:off x="251520" y="1268760"/>
            <a:ext cx="8640960" cy="5087590"/>
          </a:xfrm>
        </p:spPr>
        <p:txBody>
          <a:bodyPr>
            <a:normAutofit/>
          </a:bodyPr>
          <a:lstStyle/>
          <a:p>
            <a:pPr>
              <a:buFont typeface="Wingdings" pitchFamily="2" charset="2"/>
              <a:buChar char="v"/>
            </a:pPr>
            <a:r>
              <a:rPr lang="tr-TR" sz="2800" dirty="0">
                <a:solidFill>
                  <a:schemeClr val="accent1">
                    <a:lumMod val="50000"/>
                  </a:schemeClr>
                </a:solidFill>
              </a:rPr>
              <a:t>Birliktelik kuralı madenciliği, tüm sık geçen öğelerin bulunması ve sık geçen bu öğelerden güçlü birliktelik kurallarının üretilmesi olmak üzere iki aşamalıdır. </a:t>
            </a:r>
          </a:p>
          <a:p>
            <a:pPr>
              <a:buFont typeface="Wingdings" pitchFamily="2" charset="2"/>
              <a:buChar char="v"/>
            </a:pPr>
            <a:r>
              <a:rPr lang="tr-TR" sz="2800" dirty="0">
                <a:solidFill>
                  <a:schemeClr val="accent1">
                    <a:lumMod val="50000"/>
                  </a:schemeClr>
                </a:solidFill>
              </a:rPr>
              <a:t>Birliktelik kuralının ilk aşaması için kullanılan Apriori Algoritması, sık geçen öğeler madenciliğinde kullanılan en popüler ve klasik algoritmadır. Bu algoritmada özellikler ve veri, </a:t>
            </a:r>
            <a:r>
              <a:rPr lang="tr-TR" sz="2800" dirty="0" err="1">
                <a:solidFill>
                  <a:schemeClr val="accent1">
                    <a:lumMod val="50000"/>
                  </a:schemeClr>
                </a:solidFill>
              </a:rPr>
              <a:t>Boolean</a:t>
            </a:r>
            <a:r>
              <a:rPr lang="tr-TR" sz="2800" dirty="0">
                <a:solidFill>
                  <a:schemeClr val="accent1">
                    <a:lumMod val="50000"/>
                  </a:schemeClr>
                </a:solidFill>
              </a:rPr>
              <a:t> ilişki kuralları ile değerlendirilir (</a:t>
            </a:r>
            <a:r>
              <a:rPr lang="tr-TR" sz="2800" dirty="0" err="1">
                <a:solidFill>
                  <a:schemeClr val="accent1">
                    <a:lumMod val="50000"/>
                  </a:schemeClr>
                </a:solidFill>
              </a:rPr>
              <a:t>Gao</a:t>
            </a:r>
            <a:r>
              <a:rPr lang="tr-TR" sz="2800" dirty="0">
                <a:solidFill>
                  <a:schemeClr val="accent1">
                    <a:lumMod val="50000"/>
                  </a:schemeClr>
                </a:solidFill>
              </a:rPr>
              <a:t>, 2004).</a:t>
            </a:r>
          </a:p>
          <a:p>
            <a:pPr>
              <a:buFont typeface="Wingdings" pitchFamily="2" charset="2"/>
              <a:buChar char="v"/>
            </a:pPr>
            <a:r>
              <a:rPr lang="tr-TR" sz="2800" dirty="0">
                <a:solidFill>
                  <a:schemeClr val="accent1">
                    <a:lumMod val="50000"/>
                  </a:schemeClr>
                </a:solidFill>
              </a:rPr>
              <a:t>Birliktelik kuralları çıkarmak için en çok kullanılan algoritmadır.</a:t>
            </a:r>
          </a:p>
          <a:p>
            <a:pPr marL="0" indent="0">
              <a:buNone/>
            </a:pPr>
            <a:endParaRPr lang="tr-TR" sz="2800" dirty="0"/>
          </a:p>
          <a:p>
            <a:pPr marL="0" indent="0">
              <a:buNone/>
            </a:pPr>
            <a:endParaRPr lang="tr-TR" sz="3000" dirty="0"/>
          </a:p>
        </p:txBody>
      </p:sp>
      <p:sp>
        <p:nvSpPr>
          <p:cNvPr id="6" name="Slayt Numarası Yer Tutucusu 3"/>
          <p:cNvSpPr txBox="1">
            <a:spLocks/>
          </p:cNvSpPr>
          <p:nvPr/>
        </p:nvSpPr>
        <p:spPr>
          <a:xfrm>
            <a:off x="4932040" y="6356350"/>
            <a:ext cx="3754760" cy="365125"/>
          </a:xfrm>
          <a:prstGeom prst="rect">
            <a:avLst/>
          </a:prstGeom>
        </p:spPr>
        <p:txBody>
          <a:bodyPr vert="horz" lIns="91440" tIns="45720" rIns="91440" bIns="45720" rtlCol="0" anchor="ctr"/>
          <a:lstStyle>
            <a:defPPr>
              <a:defRPr lang="tr-T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tr-TR" b="1" dirty="0">
                <a:solidFill>
                  <a:schemeClr val="tx2">
                    <a:lumMod val="75000"/>
                  </a:schemeClr>
                </a:solidFill>
              </a:rPr>
              <a:t>Birliktelik Kuralları 13 Aralık 2013/</a:t>
            </a:r>
            <a:fld id="{0E799BC7-1810-4E74-B7F5-AE7FECACDEBA}" type="slidenum">
              <a:rPr lang="tr-TR" b="1" smtClean="0">
                <a:solidFill>
                  <a:schemeClr val="tx2">
                    <a:lumMod val="75000"/>
                  </a:schemeClr>
                </a:solidFill>
              </a:rPr>
              <a:pPr/>
              <a:t>23</a:t>
            </a:fld>
            <a:endParaRPr lang="tr-TR" dirty="0"/>
          </a:p>
        </p:txBody>
      </p:sp>
    </p:spTree>
    <p:extLst>
      <p:ext uri="{BB962C8B-B14F-4D97-AF65-F5344CB8AC3E}">
        <p14:creationId xmlns:p14="http://schemas.microsoft.com/office/powerpoint/2010/main" val="28217615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a:solidFill>
                  <a:schemeClr val="accent1">
                    <a:lumMod val="50000"/>
                  </a:schemeClr>
                </a:solidFill>
              </a:rPr>
              <a:t>Apriori Algoritması (devam)</a:t>
            </a:r>
          </a:p>
        </p:txBody>
      </p:sp>
      <p:sp>
        <p:nvSpPr>
          <p:cNvPr id="3" name="İçerik Yer Tutucusu 2"/>
          <p:cNvSpPr>
            <a:spLocks noGrp="1"/>
          </p:cNvSpPr>
          <p:nvPr>
            <p:ph idx="1"/>
          </p:nvPr>
        </p:nvSpPr>
        <p:spPr/>
        <p:txBody>
          <a:bodyPr>
            <a:normAutofit/>
          </a:bodyPr>
          <a:lstStyle/>
          <a:p>
            <a:r>
              <a:rPr lang="tr-TR" sz="2800" dirty="0">
                <a:solidFill>
                  <a:schemeClr val="accent1">
                    <a:lumMod val="50000"/>
                  </a:schemeClr>
                </a:solidFill>
              </a:rPr>
              <a:t>Apriori algoritması kullanılacak veri seti tabular ve </a:t>
            </a:r>
            <a:r>
              <a:rPr lang="tr-TR" sz="2800" dirty="0" err="1">
                <a:solidFill>
                  <a:schemeClr val="accent1">
                    <a:lumMod val="50000"/>
                  </a:schemeClr>
                </a:solidFill>
              </a:rPr>
              <a:t>transaction</a:t>
            </a:r>
            <a:r>
              <a:rPr lang="tr-TR" sz="2800" dirty="0">
                <a:solidFill>
                  <a:schemeClr val="accent1">
                    <a:lumMod val="50000"/>
                  </a:schemeClr>
                </a:solidFill>
              </a:rPr>
              <a:t> yapıda olabilmektedir.</a:t>
            </a:r>
          </a:p>
          <a:p>
            <a:r>
              <a:rPr lang="tr-TR" sz="3000" dirty="0" err="1">
                <a:solidFill>
                  <a:schemeClr val="accent1">
                    <a:lumMod val="50000"/>
                  </a:schemeClr>
                </a:solidFill>
              </a:rPr>
              <a:t>Veriseti</a:t>
            </a:r>
            <a:r>
              <a:rPr lang="tr-TR" sz="3000" dirty="0">
                <a:solidFill>
                  <a:schemeClr val="accent1">
                    <a:lumMod val="50000"/>
                  </a:schemeClr>
                </a:solidFill>
              </a:rPr>
              <a:t> kategorik yapıda olmalıdır.</a:t>
            </a:r>
          </a:p>
          <a:p>
            <a:r>
              <a:rPr lang="tr-TR" sz="3000" dirty="0">
                <a:solidFill>
                  <a:schemeClr val="accent1">
                    <a:lumMod val="50000"/>
                  </a:schemeClr>
                </a:solidFill>
              </a:rPr>
              <a:t>Veri setindeki değişkenler yönleri (</a:t>
            </a:r>
            <a:r>
              <a:rPr lang="tr-TR" sz="3000" dirty="0" err="1">
                <a:solidFill>
                  <a:schemeClr val="accent1">
                    <a:lumMod val="50000"/>
                  </a:schemeClr>
                </a:solidFill>
              </a:rPr>
              <a:t>direction</a:t>
            </a:r>
            <a:r>
              <a:rPr lang="tr-TR" sz="3000" dirty="0">
                <a:solidFill>
                  <a:schemeClr val="accent1">
                    <a:lumMod val="50000"/>
                  </a:schemeClr>
                </a:solidFill>
              </a:rPr>
              <a:t>) in, </a:t>
            </a:r>
            <a:r>
              <a:rPr lang="tr-TR" sz="3000" dirty="0" err="1">
                <a:solidFill>
                  <a:schemeClr val="accent1">
                    <a:lumMod val="50000"/>
                  </a:schemeClr>
                </a:solidFill>
              </a:rPr>
              <a:t>out</a:t>
            </a:r>
            <a:r>
              <a:rPr lang="tr-TR" sz="3000" dirty="0">
                <a:solidFill>
                  <a:schemeClr val="accent1">
                    <a:lumMod val="50000"/>
                  </a:schemeClr>
                </a:solidFill>
              </a:rPr>
              <a:t> yada </a:t>
            </a:r>
            <a:r>
              <a:rPr lang="tr-TR" sz="3000" dirty="0" err="1">
                <a:solidFill>
                  <a:schemeClr val="accent1">
                    <a:lumMod val="50000"/>
                  </a:schemeClr>
                </a:solidFill>
              </a:rPr>
              <a:t>both</a:t>
            </a:r>
            <a:r>
              <a:rPr lang="tr-TR" sz="3000" dirty="0">
                <a:solidFill>
                  <a:schemeClr val="accent1">
                    <a:lumMod val="50000"/>
                  </a:schemeClr>
                </a:solidFill>
              </a:rPr>
              <a:t> olarak tanımlanmalıdır.</a:t>
            </a:r>
          </a:p>
          <a:p>
            <a:endParaRPr lang="tr-TR" sz="3000" dirty="0">
              <a:solidFill>
                <a:schemeClr val="accent1">
                  <a:lumMod val="75000"/>
                </a:schemeClr>
              </a:solidFill>
            </a:endParaRPr>
          </a:p>
        </p:txBody>
      </p:sp>
      <p:graphicFrame>
        <p:nvGraphicFramePr>
          <p:cNvPr id="5" name="Nesne 4"/>
          <p:cNvGraphicFramePr>
            <a:graphicFrameLocks noChangeAspect="1"/>
          </p:cNvGraphicFramePr>
          <p:nvPr>
            <p:extLst>
              <p:ext uri="{D42A27DB-BD31-4B8C-83A1-F6EECF244321}">
                <p14:modId xmlns:p14="http://schemas.microsoft.com/office/powerpoint/2010/main" val="2486875809"/>
              </p:ext>
            </p:extLst>
          </p:nvPr>
        </p:nvGraphicFramePr>
        <p:xfrm>
          <a:off x="1043608" y="4293840"/>
          <a:ext cx="4000500" cy="1295400"/>
        </p:xfrm>
        <a:graphic>
          <a:graphicData uri="http://schemas.openxmlformats.org/presentationml/2006/ole">
            <mc:AlternateContent xmlns:mc="http://schemas.openxmlformats.org/markup-compatibility/2006">
              <mc:Choice xmlns:v="urn:schemas-microsoft-com:vml" Requires="v">
                <p:oleObj spid="_x0000_s12400" name="Equation" r:id="rId3" imgW="4000320" imgH="1295280" progId="Equation.DSMT4">
                  <p:embed/>
                </p:oleObj>
              </mc:Choice>
              <mc:Fallback>
                <p:oleObj name="Equation" r:id="rId3" imgW="4000320" imgH="1295280" progId="Equation.DSMT4">
                  <p:embed/>
                  <p:pic>
                    <p:nvPicPr>
                      <p:cNvPr id="0" name="Nesne 3"/>
                      <p:cNvPicPr>
                        <a:picLocks noChangeAspect="1" noChangeArrowheads="1"/>
                      </p:cNvPicPr>
                      <p:nvPr/>
                    </p:nvPicPr>
                    <p:blipFill>
                      <a:blip r:embed="rId4"/>
                      <a:srcRect/>
                      <a:stretch>
                        <a:fillRect/>
                      </a:stretch>
                    </p:blipFill>
                    <p:spPr bwMode="auto">
                      <a:xfrm>
                        <a:off x="1043608" y="4293840"/>
                        <a:ext cx="40005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Slayt Numarası Yer Tutucusu 3"/>
          <p:cNvSpPr txBox="1">
            <a:spLocks/>
          </p:cNvSpPr>
          <p:nvPr/>
        </p:nvSpPr>
        <p:spPr>
          <a:xfrm>
            <a:off x="4932040" y="6356350"/>
            <a:ext cx="3754760" cy="365125"/>
          </a:xfrm>
          <a:prstGeom prst="rect">
            <a:avLst/>
          </a:prstGeom>
        </p:spPr>
        <p:txBody>
          <a:bodyPr vert="horz" lIns="91440" tIns="45720" rIns="91440" bIns="45720" rtlCol="0" anchor="ctr"/>
          <a:lstStyle>
            <a:defPPr>
              <a:defRPr lang="tr-T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tr-TR" b="1" dirty="0">
                <a:solidFill>
                  <a:schemeClr val="tx2">
                    <a:lumMod val="75000"/>
                  </a:schemeClr>
                </a:solidFill>
              </a:rPr>
              <a:t>Birliktelik Kuralları 13 Aralık 2013/</a:t>
            </a:r>
            <a:fld id="{0E799BC7-1810-4E74-B7F5-AE7FECACDEBA}" type="slidenum">
              <a:rPr lang="tr-TR" b="1" smtClean="0">
                <a:solidFill>
                  <a:schemeClr val="tx2">
                    <a:lumMod val="75000"/>
                  </a:schemeClr>
                </a:solidFill>
              </a:rPr>
              <a:pPr/>
              <a:t>24</a:t>
            </a:fld>
            <a:endParaRPr lang="tr-TR" dirty="0"/>
          </a:p>
        </p:txBody>
      </p:sp>
    </p:spTree>
    <p:extLst>
      <p:ext uri="{BB962C8B-B14F-4D97-AF65-F5344CB8AC3E}">
        <p14:creationId xmlns:p14="http://schemas.microsoft.com/office/powerpoint/2010/main" val="18253701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a:solidFill>
                  <a:schemeClr val="accent1">
                    <a:lumMod val="50000"/>
                  </a:schemeClr>
                </a:solidFill>
              </a:rPr>
              <a:t>Tanımlamalar</a:t>
            </a:r>
          </a:p>
        </p:txBody>
      </p:sp>
      <p:sp>
        <p:nvSpPr>
          <p:cNvPr id="3" name="İçerik Yer Tutucusu 2"/>
          <p:cNvSpPr>
            <a:spLocks noGrp="1"/>
          </p:cNvSpPr>
          <p:nvPr>
            <p:ph idx="1"/>
          </p:nvPr>
        </p:nvSpPr>
        <p:spPr/>
        <p:txBody>
          <a:bodyPr/>
          <a:lstStyle/>
          <a:p>
            <a:pPr marL="0" indent="0">
              <a:buNone/>
            </a:pPr>
            <a:r>
              <a:rPr lang="tr-TR" b="1" dirty="0" err="1">
                <a:solidFill>
                  <a:schemeClr val="accent1">
                    <a:lumMod val="50000"/>
                  </a:schemeClr>
                </a:solidFill>
              </a:rPr>
              <a:t>Item</a:t>
            </a:r>
            <a:r>
              <a:rPr lang="tr-TR" b="1" dirty="0">
                <a:solidFill>
                  <a:schemeClr val="accent1">
                    <a:lumMod val="50000"/>
                  </a:schemeClr>
                </a:solidFill>
              </a:rPr>
              <a:t> Set(Nitelik Kümesi):</a:t>
            </a:r>
            <a:r>
              <a:rPr lang="tr-TR" dirty="0">
                <a:solidFill>
                  <a:schemeClr val="accent1">
                    <a:lumMod val="50000"/>
                  </a:schemeClr>
                </a:solidFill>
              </a:rPr>
              <a:t> Bir veya birden fazla elemanın bir koleksiyonudur. Verilen d adet eleman için </a:t>
            </a:r>
            <a:r>
              <a:rPr lang="tr-TR" b="1" dirty="0">
                <a:solidFill>
                  <a:schemeClr val="accent1">
                    <a:lumMod val="50000"/>
                  </a:schemeClr>
                </a:solidFill>
              </a:rPr>
              <a:t>2</a:t>
            </a:r>
            <a:r>
              <a:rPr lang="tr-TR" b="1" baseline="30000" dirty="0">
                <a:solidFill>
                  <a:schemeClr val="accent1">
                    <a:lumMod val="50000"/>
                  </a:schemeClr>
                </a:solidFill>
              </a:rPr>
              <a:t>d</a:t>
            </a:r>
            <a:r>
              <a:rPr lang="tr-TR" baseline="30000" dirty="0"/>
              <a:t> </a:t>
            </a:r>
            <a:r>
              <a:rPr lang="tr-TR" dirty="0">
                <a:solidFill>
                  <a:schemeClr val="accent1">
                    <a:lumMod val="50000"/>
                  </a:schemeClr>
                </a:solidFill>
              </a:rPr>
              <a:t>adet olası aday </a:t>
            </a:r>
            <a:r>
              <a:rPr lang="tr-TR" dirty="0" err="1">
                <a:solidFill>
                  <a:schemeClr val="accent1">
                    <a:lumMod val="50000"/>
                  </a:schemeClr>
                </a:solidFill>
              </a:rPr>
              <a:t>itemset</a:t>
            </a:r>
            <a:r>
              <a:rPr lang="tr-TR" dirty="0">
                <a:solidFill>
                  <a:schemeClr val="accent1">
                    <a:lumMod val="50000"/>
                  </a:schemeClr>
                </a:solidFill>
              </a:rPr>
              <a:t> vardır.</a:t>
            </a:r>
          </a:p>
          <a:p>
            <a:pPr marL="0" indent="0">
              <a:buNone/>
            </a:pPr>
            <a:endParaRPr lang="tr-TR" dirty="0">
              <a:solidFill>
                <a:schemeClr val="tx2">
                  <a:lumMod val="75000"/>
                </a:schemeClr>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3108474"/>
            <a:ext cx="4608512" cy="3632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Slayt Numarası Yer Tutucusu 3"/>
          <p:cNvSpPr txBox="1">
            <a:spLocks/>
          </p:cNvSpPr>
          <p:nvPr/>
        </p:nvSpPr>
        <p:spPr>
          <a:xfrm>
            <a:off x="4932040" y="6356350"/>
            <a:ext cx="3754760" cy="365125"/>
          </a:xfrm>
          <a:prstGeom prst="rect">
            <a:avLst/>
          </a:prstGeom>
        </p:spPr>
        <p:txBody>
          <a:bodyPr vert="horz" lIns="91440" tIns="45720" rIns="91440" bIns="45720" rtlCol="0" anchor="ctr"/>
          <a:lstStyle>
            <a:defPPr>
              <a:defRPr lang="tr-T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tr-TR" b="1" dirty="0">
                <a:solidFill>
                  <a:schemeClr val="tx2">
                    <a:lumMod val="75000"/>
                  </a:schemeClr>
                </a:solidFill>
              </a:rPr>
              <a:t>Birliktelik Kuralları 13 Aralık 2013/</a:t>
            </a:r>
            <a:fld id="{0E799BC7-1810-4E74-B7F5-AE7FECACDEBA}" type="slidenum">
              <a:rPr lang="tr-TR" b="1" smtClean="0">
                <a:solidFill>
                  <a:schemeClr val="tx2">
                    <a:lumMod val="75000"/>
                  </a:schemeClr>
                </a:solidFill>
              </a:rPr>
              <a:pPr/>
              <a:t>25</a:t>
            </a:fld>
            <a:endParaRPr lang="tr-TR" dirty="0"/>
          </a:p>
        </p:txBody>
      </p:sp>
    </p:spTree>
    <p:extLst>
      <p:ext uri="{BB962C8B-B14F-4D97-AF65-F5344CB8AC3E}">
        <p14:creationId xmlns:p14="http://schemas.microsoft.com/office/powerpoint/2010/main" val="34681438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a:solidFill>
                  <a:schemeClr val="accent1">
                    <a:lumMod val="50000"/>
                  </a:schemeClr>
                </a:solidFill>
              </a:rPr>
              <a:t>Destek ve Güven</a:t>
            </a:r>
          </a:p>
        </p:txBody>
      </p:sp>
      <p:sp>
        <p:nvSpPr>
          <p:cNvPr id="3" name="İçerik Yer Tutucusu 2"/>
          <p:cNvSpPr>
            <a:spLocks noGrp="1"/>
          </p:cNvSpPr>
          <p:nvPr>
            <p:ph idx="1"/>
          </p:nvPr>
        </p:nvSpPr>
        <p:spPr>
          <a:xfrm>
            <a:off x="457200" y="1268760"/>
            <a:ext cx="8229600" cy="4525963"/>
          </a:xfrm>
        </p:spPr>
        <p:txBody>
          <a:bodyPr>
            <a:normAutofit/>
          </a:bodyPr>
          <a:lstStyle/>
          <a:p>
            <a:pPr marL="0" lvl="0" indent="0">
              <a:buNone/>
            </a:pPr>
            <a:r>
              <a:rPr lang="tr-TR" sz="2900" b="1" dirty="0">
                <a:solidFill>
                  <a:schemeClr val="accent1">
                    <a:lumMod val="50000"/>
                  </a:schemeClr>
                </a:solidFill>
              </a:rPr>
              <a:t>1-Destek (</a:t>
            </a:r>
            <a:r>
              <a:rPr lang="tr-TR" sz="2900" b="1" dirty="0" err="1">
                <a:solidFill>
                  <a:schemeClr val="accent1">
                    <a:lumMod val="50000"/>
                  </a:schemeClr>
                </a:solidFill>
              </a:rPr>
              <a:t>Support</a:t>
            </a:r>
            <a:r>
              <a:rPr lang="tr-TR" sz="2900" b="1" dirty="0">
                <a:solidFill>
                  <a:schemeClr val="accent1">
                    <a:lumMod val="50000"/>
                  </a:schemeClr>
                </a:solidFill>
              </a:rPr>
              <a:t>):</a:t>
            </a:r>
            <a:r>
              <a:rPr lang="tr-TR" sz="2900" dirty="0">
                <a:solidFill>
                  <a:schemeClr val="accent1">
                    <a:lumMod val="50000"/>
                  </a:schemeClr>
                </a:solidFill>
              </a:rPr>
              <a:t> Bir ilişkinin tüm alışverişler içinde hangi oranda tekrarlandığını belirtir. </a:t>
            </a:r>
          </a:p>
          <a:p>
            <a:pPr marL="0" lvl="0" indent="0">
              <a:buNone/>
            </a:pPr>
            <a:endParaRPr lang="tr-TR" dirty="0">
              <a:solidFill>
                <a:schemeClr val="accent1">
                  <a:lumMod val="75000"/>
                </a:schemeClr>
              </a:solidFill>
            </a:endParaRPr>
          </a:p>
          <a:p>
            <a:pPr marL="0" indent="0">
              <a:buNone/>
            </a:pPr>
            <a:endParaRPr lang="tr-TR" sz="2900" b="1" dirty="0">
              <a:solidFill>
                <a:schemeClr val="accent1">
                  <a:lumMod val="50000"/>
                </a:schemeClr>
              </a:solidFill>
            </a:endParaRPr>
          </a:p>
          <a:p>
            <a:pPr marL="0" indent="0">
              <a:buNone/>
            </a:pPr>
            <a:r>
              <a:rPr lang="tr-TR" sz="2900" b="1" dirty="0">
                <a:solidFill>
                  <a:schemeClr val="accent1">
                    <a:lumMod val="50000"/>
                  </a:schemeClr>
                </a:solidFill>
              </a:rPr>
              <a:t>2-Güven (</a:t>
            </a:r>
            <a:r>
              <a:rPr lang="tr-TR" sz="2900" b="1" dirty="0" err="1">
                <a:solidFill>
                  <a:schemeClr val="accent1">
                    <a:lumMod val="50000"/>
                  </a:schemeClr>
                </a:solidFill>
              </a:rPr>
              <a:t>Confidence</a:t>
            </a:r>
            <a:r>
              <a:rPr lang="tr-TR" sz="2900" b="1" dirty="0">
                <a:solidFill>
                  <a:schemeClr val="accent1">
                    <a:lumMod val="50000"/>
                  </a:schemeClr>
                </a:solidFill>
              </a:rPr>
              <a:t>): </a:t>
            </a:r>
            <a:r>
              <a:rPr lang="tr-TR" dirty="0">
                <a:solidFill>
                  <a:schemeClr val="accent1">
                    <a:lumMod val="50000"/>
                  </a:schemeClr>
                </a:solidFill>
              </a:rPr>
              <a:t>X ürün grubunu alan müşterilerin Y ürün grubunu alma olasılığını belirtir.</a:t>
            </a:r>
          </a:p>
          <a:p>
            <a:pPr marL="0" lvl="0" indent="0">
              <a:buNone/>
            </a:pPr>
            <a:endParaRPr lang="tr-TR" dirty="0">
              <a:solidFill>
                <a:schemeClr val="accent1">
                  <a:lumMod val="75000"/>
                </a:schemeClr>
              </a:solidFill>
            </a:endParaRPr>
          </a:p>
          <a:p>
            <a:pPr marL="0" lvl="0" indent="0">
              <a:buNone/>
            </a:pPr>
            <a:endParaRPr lang="tr-TR" sz="2900" dirty="0">
              <a:solidFill>
                <a:schemeClr val="accent1">
                  <a:lumMod val="75000"/>
                </a:schemeClr>
              </a:solidFill>
            </a:endParaRPr>
          </a:p>
          <a:p>
            <a:pPr marL="0" lvl="0" indent="0">
              <a:buNone/>
            </a:pPr>
            <a:endParaRPr lang="tr-TR" sz="2900" dirty="0">
              <a:solidFill>
                <a:schemeClr val="accent1">
                  <a:lumMod val="75000"/>
                </a:schemeClr>
              </a:solidFill>
            </a:endParaRPr>
          </a:p>
        </p:txBody>
      </p:sp>
      <p:graphicFrame>
        <p:nvGraphicFramePr>
          <p:cNvPr id="4" name="Nesne 3"/>
          <p:cNvGraphicFramePr>
            <a:graphicFrameLocks noChangeAspect="1"/>
          </p:cNvGraphicFramePr>
          <p:nvPr>
            <p:extLst>
              <p:ext uri="{D42A27DB-BD31-4B8C-83A1-F6EECF244321}">
                <p14:modId xmlns:p14="http://schemas.microsoft.com/office/powerpoint/2010/main" val="1412730852"/>
              </p:ext>
            </p:extLst>
          </p:nvPr>
        </p:nvGraphicFramePr>
        <p:xfrm>
          <a:off x="4394200" y="2387600"/>
          <a:ext cx="914400" cy="198438"/>
        </p:xfrm>
        <a:graphic>
          <a:graphicData uri="http://schemas.openxmlformats.org/presentationml/2006/ole">
            <mc:AlternateContent xmlns:mc="http://schemas.openxmlformats.org/markup-compatibility/2006">
              <mc:Choice xmlns:v="urn:schemas-microsoft-com:vml" Requires="v">
                <p:oleObj spid="_x0000_s15677" name="Equation" r:id="rId3" imgW="914400" imgH="198720" progId="Equation.DSMT4">
                  <p:embed/>
                </p:oleObj>
              </mc:Choice>
              <mc:Fallback>
                <p:oleObj name="Equation" r:id="rId3" imgW="914400" imgH="198720" progId="Equation.DSMT4">
                  <p:embed/>
                  <p:pic>
                    <p:nvPicPr>
                      <p:cNvPr id="0" name=""/>
                      <p:cNvPicPr/>
                      <p:nvPr/>
                    </p:nvPicPr>
                    <p:blipFill>
                      <a:blip r:embed="rId4"/>
                      <a:stretch>
                        <a:fillRect/>
                      </a:stretch>
                    </p:blipFill>
                    <p:spPr>
                      <a:xfrm>
                        <a:off x="4394200" y="2387600"/>
                        <a:ext cx="914400" cy="198438"/>
                      </a:xfrm>
                      <a:prstGeom prst="rect">
                        <a:avLst/>
                      </a:prstGeom>
                    </p:spPr>
                  </p:pic>
                </p:oleObj>
              </mc:Fallback>
            </mc:AlternateContent>
          </a:graphicData>
        </a:graphic>
      </p:graphicFrame>
      <p:sp>
        <p:nvSpPr>
          <p:cNvPr id="5" name="Rectangle 4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8" name="Nesne 7"/>
          <p:cNvGraphicFramePr>
            <a:graphicFrameLocks noChangeAspect="1"/>
          </p:cNvGraphicFramePr>
          <p:nvPr>
            <p:extLst>
              <p:ext uri="{D42A27DB-BD31-4B8C-83A1-F6EECF244321}">
                <p14:modId xmlns:p14="http://schemas.microsoft.com/office/powerpoint/2010/main" val="1743234787"/>
              </p:ext>
            </p:extLst>
          </p:nvPr>
        </p:nvGraphicFramePr>
        <p:xfrm>
          <a:off x="760413" y="5162550"/>
          <a:ext cx="3878262" cy="1193800"/>
        </p:xfrm>
        <a:graphic>
          <a:graphicData uri="http://schemas.openxmlformats.org/presentationml/2006/ole">
            <mc:AlternateContent xmlns:mc="http://schemas.openxmlformats.org/markup-compatibility/2006">
              <mc:Choice xmlns:v="urn:schemas-microsoft-com:vml" Requires="v">
                <p:oleObj spid="_x0000_s15678" name="Equation" r:id="rId5" imgW="2552400" imgH="787320" progId="Equation.DSMT4">
                  <p:embed/>
                </p:oleObj>
              </mc:Choice>
              <mc:Fallback>
                <p:oleObj name="Equation" r:id="rId5" imgW="2552400" imgH="787320" progId="Equation.DSMT4">
                  <p:embed/>
                  <p:pic>
                    <p:nvPicPr>
                      <p:cNvPr id="0" name=""/>
                      <p:cNvPicPr>
                        <a:picLocks noChangeAspect="1" noChangeArrowheads="1"/>
                      </p:cNvPicPr>
                      <p:nvPr/>
                    </p:nvPicPr>
                    <p:blipFill>
                      <a:blip r:embed="rId6"/>
                      <a:srcRect/>
                      <a:stretch>
                        <a:fillRect/>
                      </a:stretch>
                    </p:blipFill>
                    <p:spPr bwMode="auto">
                      <a:xfrm>
                        <a:off x="760413" y="5162550"/>
                        <a:ext cx="3878262" cy="1193800"/>
                      </a:xfrm>
                      <a:prstGeom prst="rect">
                        <a:avLst/>
                      </a:prstGeom>
                      <a:noFill/>
                      <a:extLst/>
                    </p:spPr>
                  </p:pic>
                </p:oleObj>
              </mc:Fallback>
            </mc:AlternateContent>
          </a:graphicData>
        </a:graphic>
      </p:graphicFrame>
      <p:graphicFrame>
        <p:nvGraphicFramePr>
          <p:cNvPr id="9" name="Nesne 8"/>
          <p:cNvGraphicFramePr>
            <a:graphicFrameLocks noChangeAspect="1"/>
          </p:cNvGraphicFramePr>
          <p:nvPr>
            <p:extLst>
              <p:ext uri="{D42A27DB-BD31-4B8C-83A1-F6EECF244321}">
                <p14:modId xmlns:p14="http://schemas.microsoft.com/office/powerpoint/2010/main" val="1016238688"/>
              </p:ext>
            </p:extLst>
          </p:nvPr>
        </p:nvGraphicFramePr>
        <p:xfrm>
          <a:off x="655637" y="2276872"/>
          <a:ext cx="3916363" cy="1397521"/>
        </p:xfrm>
        <a:graphic>
          <a:graphicData uri="http://schemas.openxmlformats.org/presentationml/2006/ole">
            <mc:AlternateContent xmlns:mc="http://schemas.openxmlformats.org/markup-compatibility/2006">
              <mc:Choice xmlns:v="urn:schemas-microsoft-com:vml" Requires="v">
                <p:oleObj spid="_x0000_s15679" name="Equation" r:id="rId7" imgW="2628720" imgH="939600" progId="Equation.DSMT4">
                  <p:embed/>
                </p:oleObj>
              </mc:Choice>
              <mc:Fallback>
                <p:oleObj name="Equation" r:id="rId7" imgW="2628720" imgH="939600" progId="Equation.DSMT4">
                  <p:embed/>
                  <p:pic>
                    <p:nvPicPr>
                      <p:cNvPr id="0" name=""/>
                      <p:cNvPicPr>
                        <a:picLocks noChangeAspect="1" noChangeArrowheads="1"/>
                      </p:cNvPicPr>
                      <p:nvPr/>
                    </p:nvPicPr>
                    <p:blipFill>
                      <a:blip r:embed="rId8"/>
                      <a:srcRect/>
                      <a:stretch>
                        <a:fillRect/>
                      </a:stretch>
                    </p:blipFill>
                    <p:spPr bwMode="auto">
                      <a:xfrm>
                        <a:off x="655637" y="2276872"/>
                        <a:ext cx="3916363" cy="1397521"/>
                      </a:xfrm>
                      <a:prstGeom prst="rect">
                        <a:avLst/>
                      </a:prstGeom>
                      <a:noFill/>
                      <a:ln>
                        <a:noFill/>
                      </a:ln>
                      <a:extLst/>
                    </p:spPr>
                  </p:pic>
                </p:oleObj>
              </mc:Fallback>
            </mc:AlternateContent>
          </a:graphicData>
        </a:graphic>
      </p:graphicFrame>
      <p:sp>
        <p:nvSpPr>
          <p:cNvPr id="11" name="Slayt Numarası Yer Tutucusu 3"/>
          <p:cNvSpPr txBox="1">
            <a:spLocks/>
          </p:cNvSpPr>
          <p:nvPr/>
        </p:nvSpPr>
        <p:spPr>
          <a:xfrm>
            <a:off x="4932040" y="6356350"/>
            <a:ext cx="3754760" cy="365125"/>
          </a:xfrm>
          <a:prstGeom prst="rect">
            <a:avLst/>
          </a:prstGeom>
        </p:spPr>
        <p:txBody>
          <a:bodyPr vert="horz" lIns="91440" tIns="45720" rIns="91440" bIns="45720" rtlCol="0" anchor="ctr"/>
          <a:lstStyle>
            <a:defPPr>
              <a:defRPr lang="tr-T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tr-TR" b="1" dirty="0">
                <a:solidFill>
                  <a:schemeClr val="tx2">
                    <a:lumMod val="75000"/>
                  </a:schemeClr>
                </a:solidFill>
              </a:rPr>
              <a:t>Birliktelik Kuralları 13 Aralık 2013/</a:t>
            </a:r>
            <a:fld id="{0E799BC7-1810-4E74-B7F5-AE7FECACDEBA}" type="slidenum">
              <a:rPr lang="tr-TR" b="1" smtClean="0">
                <a:solidFill>
                  <a:schemeClr val="tx2">
                    <a:lumMod val="75000"/>
                  </a:schemeClr>
                </a:solidFill>
              </a:rPr>
              <a:pPr/>
              <a:t>26</a:t>
            </a:fld>
            <a:endParaRPr lang="tr-TR" dirty="0"/>
          </a:p>
        </p:txBody>
      </p:sp>
    </p:spTree>
    <p:extLst>
      <p:ext uri="{BB962C8B-B14F-4D97-AF65-F5344CB8AC3E}">
        <p14:creationId xmlns:p14="http://schemas.microsoft.com/office/powerpoint/2010/main" val="8028394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a:solidFill>
                  <a:schemeClr val="accent1">
                    <a:lumMod val="50000"/>
                  </a:schemeClr>
                </a:solidFill>
              </a:rPr>
              <a:t>Tanımlamalar</a:t>
            </a:r>
          </a:p>
        </p:txBody>
      </p:sp>
      <p:sp>
        <p:nvSpPr>
          <p:cNvPr id="3" name="İçerik Yer Tutucusu 2"/>
          <p:cNvSpPr>
            <a:spLocks noGrp="1"/>
          </p:cNvSpPr>
          <p:nvPr>
            <p:ph idx="1"/>
          </p:nvPr>
        </p:nvSpPr>
        <p:spPr>
          <a:xfrm>
            <a:off x="457200" y="1600200"/>
            <a:ext cx="8229600" cy="4525963"/>
          </a:xfrm>
        </p:spPr>
        <p:txBody>
          <a:bodyPr>
            <a:normAutofit/>
          </a:bodyPr>
          <a:lstStyle/>
          <a:p>
            <a:pPr marL="0" lvl="0" indent="0">
              <a:buNone/>
            </a:pPr>
            <a:r>
              <a:rPr lang="tr-TR" dirty="0">
                <a:solidFill>
                  <a:schemeClr val="accent1">
                    <a:lumMod val="50000"/>
                  </a:schemeClr>
                </a:solidFill>
              </a:rPr>
              <a:t>Örneğin X ve Y ürünleri için destek = %2 ve güven = %60 olsun;</a:t>
            </a:r>
          </a:p>
          <a:p>
            <a:pPr lvl="0">
              <a:buFont typeface="Wingdings" pitchFamily="2" charset="2"/>
              <a:buChar char="v"/>
            </a:pPr>
            <a:r>
              <a:rPr lang="tr-TR" dirty="0">
                <a:solidFill>
                  <a:schemeClr val="accent1">
                    <a:lumMod val="50000"/>
                  </a:schemeClr>
                </a:solidFill>
              </a:rPr>
              <a:t>Destek değeri; analiz edilen tüm alışverişlerin %2’sinde X ile Y ürünlerinin birlikte satıldığını, </a:t>
            </a:r>
          </a:p>
          <a:p>
            <a:pPr lvl="0">
              <a:buFont typeface="Wingdings" pitchFamily="2" charset="2"/>
              <a:buChar char="v"/>
            </a:pPr>
            <a:r>
              <a:rPr lang="tr-TR" dirty="0">
                <a:solidFill>
                  <a:schemeClr val="accent1">
                    <a:lumMod val="50000"/>
                  </a:schemeClr>
                </a:solidFill>
              </a:rPr>
              <a:t>Güven değeri; X ürününü satın alan müşterilerin %60’ının aynı alışverişte Y ürününü de satın aldığını gösterir. </a:t>
            </a:r>
          </a:p>
        </p:txBody>
      </p:sp>
      <p:sp>
        <p:nvSpPr>
          <p:cNvPr id="6" name="Slayt Numarası Yer Tutucusu 3"/>
          <p:cNvSpPr txBox="1">
            <a:spLocks/>
          </p:cNvSpPr>
          <p:nvPr/>
        </p:nvSpPr>
        <p:spPr>
          <a:xfrm>
            <a:off x="4932040" y="6356350"/>
            <a:ext cx="3754760" cy="365125"/>
          </a:xfrm>
          <a:prstGeom prst="rect">
            <a:avLst/>
          </a:prstGeom>
        </p:spPr>
        <p:txBody>
          <a:bodyPr vert="horz" lIns="91440" tIns="45720" rIns="91440" bIns="45720" rtlCol="0" anchor="ctr"/>
          <a:lstStyle>
            <a:defPPr>
              <a:defRPr lang="tr-T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tr-TR" b="1" dirty="0">
                <a:solidFill>
                  <a:schemeClr val="tx2">
                    <a:lumMod val="75000"/>
                  </a:schemeClr>
                </a:solidFill>
              </a:rPr>
              <a:t>Birliktelik Kuralları 13 Aralık 2013/</a:t>
            </a:r>
            <a:fld id="{0E799BC7-1810-4E74-B7F5-AE7FECACDEBA}" type="slidenum">
              <a:rPr lang="tr-TR" b="1" smtClean="0">
                <a:solidFill>
                  <a:schemeClr val="tx2">
                    <a:lumMod val="75000"/>
                  </a:schemeClr>
                </a:solidFill>
              </a:rPr>
              <a:pPr/>
              <a:t>27</a:t>
            </a:fld>
            <a:endParaRPr lang="tr-TR" dirty="0"/>
          </a:p>
        </p:txBody>
      </p:sp>
    </p:spTree>
    <p:extLst>
      <p:ext uri="{BB962C8B-B14F-4D97-AF65-F5344CB8AC3E}">
        <p14:creationId xmlns:p14="http://schemas.microsoft.com/office/powerpoint/2010/main" val="40155840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a:solidFill>
                  <a:schemeClr val="accent1">
                    <a:lumMod val="50000"/>
                  </a:schemeClr>
                </a:solidFill>
              </a:rPr>
              <a:t>Algoritma Adımları</a:t>
            </a:r>
          </a:p>
        </p:txBody>
      </p:sp>
      <p:sp>
        <p:nvSpPr>
          <p:cNvPr id="3" name="İçerik Yer Tutucusu 2"/>
          <p:cNvSpPr>
            <a:spLocks noGrp="1"/>
          </p:cNvSpPr>
          <p:nvPr>
            <p:ph idx="1"/>
          </p:nvPr>
        </p:nvSpPr>
        <p:spPr>
          <a:xfrm>
            <a:off x="457200" y="1412776"/>
            <a:ext cx="8229600" cy="5256584"/>
          </a:xfrm>
        </p:spPr>
        <p:txBody>
          <a:bodyPr>
            <a:normAutofit/>
          </a:bodyPr>
          <a:lstStyle/>
          <a:p>
            <a:pPr marL="514350" indent="-514350">
              <a:lnSpc>
                <a:spcPct val="120000"/>
              </a:lnSpc>
              <a:buFont typeface="+mj-lt"/>
              <a:buAutoNum type="arabicPeriod"/>
            </a:pPr>
            <a:r>
              <a:rPr lang="tr-TR" sz="2000" dirty="0">
                <a:solidFill>
                  <a:schemeClr val="accent1">
                    <a:lumMod val="50000"/>
                  </a:schemeClr>
                </a:solidFill>
              </a:rPr>
              <a:t>Minimum destek değeri ve minimum güven değerinin yani eşik değerlerinin belirlenmesi </a:t>
            </a:r>
          </a:p>
          <a:p>
            <a:pPr marL="514350" indent="-514350">
              <a:lnSpc>
                <a:spcPct val="120000"/>
              </a:lnSpc>
              <a:buFont typeface="+mj-lt"/>
              <a:buAutoNum type="arabicPeriod"/>
            </a:pPr>
            <a:r>
              <a:rPr lang="tr-TR" sz="2000" dirty="0">
                <a:solidFill>
                  <a:schemeClr val="accent1">
                    <a:lumMod val="50000"/>
                  </a:schemeClr>
                </a:solidFill>
              </a:rPr>
              <a:t>Öğe kümeler içerisindeki her bir öğenin destek değerinin bulunması</a:t>
            </a:r>
          </a:p>
          <a:p>
            <a:pPr marL="514350" indent="-514350">
              <a:lnSpc>
                <a:spcPct val="120000"/>
              </a:lnSpc>
              <a:buFont typeface="+mj-lt"/>
              <a:buAutoNum type="arabicPeriod"/>
            </a:pPr>
            <a:r>
              <a:rPr lang="tr-TR" sz="2000" dirty="0">
                <a:solidFill>
                  <a:schemeClr val="accent1">
                    <a:lumMod val="50000"/>
                  </a:schemeClr>
                </a:solidFill>
              </a:rPr>
              <a:t>Minimum destek değerinden düşük olan öğe kümelerin çıkartılması </a:t>
            </a:r>
          </a:p>
          <a:p>
            <a:pPr marL="514350" indent="-514350">
              <a:lnSpc>
                <a:spcPct val="120000"/>
              </a:lnSpc>
              <a:buFont typeface="+mj-lt"/>
              <a:buAutoNum type="arabicPeriod"/>
            </a:pPr>
            <a:r>
              <a:rPr lang="tr-TR" sz="2000" dirty="0">
                <a:solidFill>
                  <a:schemeClr val="accent1">
                    <a:lumMod val="50000"/>
                  </a:schemeClr>
                </a:solidFill>
              </a:rPr>
              <a:t>Elde edilen tekli birliktelikler dikkate alınarak ikili birlikteliklerin oluşturulması </a:t>
            </a:r>
          </a:p>
          <a:p>
            <a:pPr marL="514350" indent="-514350">
              <a:lnSpc>
                <a:spcPct val="120000"/>
              </a:lnSpc>
              <a:buFont typeface="+mj-lt"/>
              <a:buAutoNum type="arabicPeriod"/>
            </a:pPr>
            <a:r>
              <a:rPr lang="tr-TR" sz="2000" dirty="0">
                <a:solidFill>
                  <a:schemeClr val="accent1">
                    <a:lumMod val="50000"/>
                  </a:schemeClr>
                </a:solidFill>
              </a:rPr>
              <a:t>Minimum destek değerinden düşük olan öğe kümelerin çıkartılması </a:t>
            </a:r>
          </a:p>
          <a:p>
            <a:pPr marL="514350" indent="-514350">
              <a:lnSpc>
                <a:spcPct val="120000"/>
              </a:lnSpc>
              <a:buFont typeface="+mj-lt"/>
              <a:buAutoNum type="arabicPeriod"/>
            </a:pPr>
            <a:r>
              <a:rPr lang="tr-TR" sz="2000" dirty="0">
                <a:solidFill>
                  <a:schemeClr val="accent1">
                    <a:lumMod val="50000"/>
                  </a:schemeClr>
                </a:solidFill>
              </a:rPr>
              <a:t>Elde edilen ikili birliktelikler dikkate alınarak üçlü birlikteliklerin oluşturulması</a:t>
            </a:r>
          </a:p>
          <a:p>
            <a:pPr marL="514350" indent="-514350">
              <a:lnSpc>
                <a:spcPct val="120000"/>
              </a:lnSpc>
              <a:buFont typeface="+mj-lt"/>
              <a:buAutoNum type="arabicPeriod"/>
            </a:pPr>
            <a:r>
              <a:rPr lang="tr-TR" sz="2000" dirty="0">
                <a:solidFill>
                  <a:schemeClr val="accent1">
                    <a:lumMod val="50000"/>
                  </a:schemeClr>
                </a:solidFill>
              </a:rPr>
              <a:t>Üçlü birlikteliklerden minimum destek değerinden düşük olan öğe kümelerin çıkarılması </a:t>
            </a:r>
          </a:p>
          <a:p>
            <a:pPr marL="514350" indent="-514350">
              <a:lnSpc>
                <a:spcPct val="120000"/>
              </a:lnSpc>
              <a:buFont typeface="+mj-lt"/>
              <a:buAutoNum type="arabicPeriod"/>
            </a:pPr>
            <a:r>
              <a:rPr lang="tr-TR" sz="2000" dirty="0">
                <a:solidFill>
                  <a:schemeClr val="accent1">
                    <a:lumMod val="50000"/>
                  </a:schemeClr>
                </a:solidFill>
              </a:rPr>
              <a:t>Üçlü birlikteliklerden birliktelik kurallarının çıkarılması </a:t>
            </a:r>
          </a:p>
          <a:p>
            <a:endParaRPr lang="tr-TR" sz="1100" dirty="0"/>
          </a:p>
        </p:txBody>
      </p:sp>
      <p:sp>
        <p:nvSpPr>
          <p:cNvPr id="6" name="Slayt Numarası Yer Tutucusu 3"/>
          <p:cNvSpPr txBox="1">
            <a:spLocks/>
          </p:cNvSpPr>
          <p:nvPr/>
        </p:nvSpPr>
        <p:spPr>
          <a:xfrm>
            <a:off x="4932040" y="6356350"/>
            <a:ext cx="3754760" cy="365125"/>
          </a:xfrm>
          <a:prstGeom prst="rect">
            <a:avLst/>
          </a:prstGeom>
        </p:spPr>
        <p:txBody>
          <a:bodyPr vert="horz" lIns="91440" tIns="45720" rIns="91440" bIns="45720" rtlCol="0" anchor="ctr"/>
          <a:lstStyle>
            <a:defPPr>
              <a:defRPr lang="tr-T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tr-TR" b="1" dirty="0">
                <a:solidFill>
                  <a:schemeClr val="tx2">
                    <a:lumMod val="75000"/>
                  </a:schemeClr>
                </a:solidFill>
              </a:rPr>
              <a:t>Birliktelik Kuralları 13 Aralık 2013/</a:t>
            </a:r>
            <a:fld id="{0E799BC7-1810-4E74-B7F5-AE7FECACDEBA}" type="slidenum">
              <a:rPr lang="tr-TR" b="1" smtClean="0">
                <a:solidFill>
                  <a:schemeClr val="tx2">
                    <a:lumMod val="75000"/>
                  </a:schemeClr>
                </a:solidFill>
              </a:rPr>
              <a:pPr/>
              <a:t>28</a:t>
            </a:fld>
            <a:endParaRPr lang="tr-TR" dirty="0"/>
          </a:p>
        </p:txBody>
      </p:sp>
    </p:spTree>
    <p:extLst>
      <p:ext uri="{BB962C8B-B14F-4D97-AF65-F5344CB8AC3E}">
        <p14:creationId xmlns:p14="http://schemas.microsoft.com/office/powerpoint/2010/main" val="21194890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a:solidFill>
                  <a:schemeClr val="accent1">
                    <a:lumMod val="50000"/>
                  </a:schemeClr>
                </a:solidFill>
              </a:rPr>
              <a:t>Uygulama</a:t>
            </a:r>
          </a:p>
        </p:txBody>
      </p:sp>
      <p:sp>
        <p:nvSpPr>
          <p:cNvPr id="3" name="İçerik Yer Tutucusu 2"/>
          <p:cNvSpPr>
            <a:spLocks noGrp="1"/>
          </p:cNvSpPr>
          <p:nvPr>
            <p:ph idx="1"/>
          </p:nvPr>
        </p:nvSpPr>
        <p:spPr/>
        <p:txBody>
          <a:bodyPr>
            <a:normAutofit/>
          </a:bodyPr>
          <a:lstStyle/>
          <a:p>
            <a:pPr marL="0" indent="0">
              <a:buNone/>
            </a:pPr>
            <a:r>
              <a:rPr lang="tr-TR" b="1" dirty="0">
                <a:solidFill>
                  <a:schemeClr val="accent1">
                    <a:lumMod val="50000"/>
                  </a:schemeClr>
                </a:solidFill>
              </a:rPr>
              <a:t>Veri Seti: </a:t>
            </a:r>
            <a:r>
              <a:rPr lang="tr-TR" dirty="0">
                <a:solidFill>
                  <a:schemeClr val="accent1">
                    <a:lumMod val="50000"/>
                  </a:schemeClr>
                </a:solidFill>
              </a:rPr>
              <a:t>BASKETS1n</a:t>
            </a:r>
          </a:p>
          <a:p>
            <a:r>
              <a:rPr lang="tr-TR" dirty="0">
                <a:solidFill>
                  <a:schemeClr val="accent1">
                    <a:lumMod val="50000"/>
                  </a:schemeClr>
                </a:solidFill>
              </a:rPr>
              <a:t>11 değişken </a:t>
            </a:r>
          </a:p>
          <a:p>
            <a:pPr marL="400050" lvl="1" indent="0">
              <a:buNone/>
            </a:pPr>
            <a:r>
              <a:rPr lang="tr-TR" dirty="0" err="1">
                <a:solidFill>
                  <a:schemeClr val="accent1">
                    <a:lumMod val="50000"/>
                  </a:schemeClr>
                </a:solidFill>
              </a:rPr>
              <a:t>MeyveSebze</a:t>
            </a:r>
            <a:r>
              <a:rPr lang="tr-TR" dirty="0">
                <a:solidFill>
                  <a:schemeClr val="accent1">
                    <a:lumMod val="50000"/>
                  </a:schemeClr>
                </a:solidFill>
              </a:rPr>
              <a:t>, Taze Et, Süt Ürünleri, </a:t>
            </a:r>
            <a:r>
              <a:rPr lang="tr-TR" dirty="0" err="1">
                <a:solidFill>
                  <a:schemeClr val="accent1">
                    <a:lumMod val="50000"/>
                  </a:schemeClr>
                </a:solidFill>
              </a:rPr>
              <a:t>KonserveSebze</a:t>
            </a:r>
            <a:r>
              <a:rPr lang="tr-TR" dirty="0">
                <a:solidFill>
                  <a:schemeClr val="accent1">
                    <a:lumMod val="50000"/>
                  </a:schemeClr>
                </a:solidFill>
              </a:rPr>
              <a:t>, </a:t>
            </a:r>
            <a:r>
              <a:rPr lang="tr-TR" dirty="0" err="1">
                <a:solidFill>
                  <a:schemeClr val="accent1">
                    <a:lumMod val="50000"/>
                  </a:schemeClr>
                </a:solidFill>
              </a:rPr>
              <a:t>KonserveEt</a:t>
            </a:r>
            <a:r>
              <a:rPr lang="tr-TR" dirty="0">
                <a:solidFill>
                  <a:schemeClr val="accent1">
                    <a:lumMod val="50000"/>
                  </a:schemeClr>
                </a:solidFill>
              </a:rPr>
              <a:t>, Dondurulmuş Yemek, Bira, Şarap, İçecek, Balık, Şekerleme</a:t>
            </a:r>
          </a:p>
          <a:p>
            <a:r>
              <a:rPr lang="tr-TR" dirty="0">
                <a:solidFill>
                  <a:schemeClr val="accent1">
                    <a:lumMod val="50000"/>
                  </a:schemeClr>
                </a:solidFill>
              </a:rPr>
              <a:t>1000 gözlemden oluşmaktadır.</a:t>
            </a:r>
          </a:p>
          <a:p>
            <a:pPr marL="0" indent="0">
              <a:buNone/>
            </a:pPr>
            <a:endParaRPr lang="tr-TR" dirty="0">
              <a:solidFill>
                <a:schemeClr val="tx2">
                  <a:lumMod val="75000"/>
                </a:schemeClr>
              </a:solidFill>
            </a:endParaRPr>
          </a:p>
          <a:p>
            <a:pPr marL="0" indent="0">
              <a:buNone/>
            </a:pPr>
            <a:endParaRPr lang="tr-TR" dirty="0"/>
          </a:p>
        </p:txBody>
      </p:sp>
      <p:sp>
        <p:nvSpPr>
          <p:cNvPr id="6" name="Slayt Numarası Yer Tutucusu 3"/>
          <p:cNvSpPr txBox="1">
            <a:spLocks/>
          </p:cNvSpPr>
          <p:nvPr/>
        </p:nvSpPr>
        <p:spPr>
          <a:xfrm>
            <a:off x="4932040" y="6356350"/>
            <a:ext cx="3754760" cy="365125"/>
          </a:xfrm>
          <a:prstGeom prst="rect">
            <a:avLst/>
          </a:prstGeom>
        </p:spPr>
        <p:txBody>
          <a:bodyPr vert="horz" lIns="91440" tIns="45720" rIns="91440" bIns="45720" rtlCol="0" anchor="ctr"/>
          <a:lstStyle>
            <a:defPPr>
              <a:defRPr lang="tr-T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tr-TR" b="1" dirty="0">
                <a:solidFill>
                  <a:schemeClr val="tx2">
                    <a:lumMod val="75000"/>
                  </a:schemeClr>
                </a:solidFill>
              </a:rPr>
              <a:t>Birliktelik Kuralları 13 Aralık 2013/</a:t>
            </a:r>
            <a:fld id="{0E799BC7-1810-4E74-B7F5-AE7FECACDEBA}" type="slidenum">
              <a:rPr lang="tr-TR" b="1" smtClean="0">
                <a:solidFill>
                  <a:schemeClr val="tx2">
                    <a:lumMod val="75000"/>
                  </a:schemeClr>
                </a:solidFill>
              </a:rPr>
              <a:pPr/>
              <a:t>29</a:t>
            </a:fld>
            <a:endParaRPr lang="tr-TR" dirty="0"/>
          </a:p>
        </p:txBody>
      </p:sp>
    </p:spTree>
    <p:extLst>
      <p:ext uri="{BB962C8B-B14F-4D97-AF65-F5344CB8AC3E}">
        <p14:creationId xmlns:p14="http://schemas.microsoft.com/office/powerpoint/2010/main" val="4183567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a:solidFill>
                  <a:schemeClr val="accent1">
                    <a:lumMod val="50000"/>
                  </a:schemeClr>
                </a:solidFill>
              </a:rPr>
              <a:t>Birliktelik Kuralları</a:t>
            </a:r>
          </a:p>
        </p:txBody>
      </p:sp>
      <p:sp>
        <p:nvSpPr>
          <p:cNvPr id="3" name="İçerik Yer Tutucusu 2"/>
          <p:cNvSpPr>
            <a:spLocks noGrp="1"/>
          </p:cNvSpPr>
          <p:nvPr>
            <p:ph idx="1"/>
          </p:nvPr>
        </p:nvSpPr>
        <p:spPr/>
        <p:txBody>
          <a:bodyPr>
            <a:normAutofit lnSpcReduction="10000"/>
          </a:bodyPr>
          <a:lstStyle/>
          <a:p>
            <a:pPr marL="0" indent="0">
              <a:buNone/>
            </a:pPr>
            <a:r>
              <a:rPr lang="tr-TR" sz="2700" dirty="0">
                <a:solidFill>
                  <a:schemeClr val="accent1">
                    <a:lumMod val="50000"/>
                  </a:schemeClr>
                </a:solidFill>
              </a:rPr>
              <a:t>Birliktelik kuralları analizi problemi ilk olarak </a:t>
            </a:r>
            <a:r>
              <a:rPr lang="tr-TR" sz="2700" dirty="0" err="1">
                <a:solidFill>
                  <a:schemeClr val="accent1">
                    <a:lumMod val="50000"/>
                  </a:schemeClr>
                </a:solidFill>
              </a:rPr>
              <a:t>Agrawal</a:t>
            </a:r>
            <a:r>
              <a:rPr lang="tr-TR" sz="2700" dirty="0">
                <a:solidFill>
                  <a:schemeClr val="accent1">
                    <a:lumMod val="50000"/>
                  </a:schemeClr>
                </a:solidFill>
              </a:rPr>
              <a:t>, </a:t>
            </a:r>
            <a:r>
              <a:rPr lang="tr-TR" sz="2700" dirty="0" err="1">
                <a:solidFill>
                  <a:schemeClr val="accent1">
                    <a:lumMod val="50000"/>
                  </a:schemeClr>
                </a:solidFill>
              </a:rPr>
              <a:t>Imielinski</a:t>
            </a:r>
            <a:r>
              <a:rPr lang="tr-TR" sz="2700" dirty="0">
                <a:solidFill>
                  <a:schemeClr val="accent1">
                    <a:lumMod val="50000"/>
                  </a:schemeClr>
                </a:solidFill>
              </a:rPr>
              <a:t> ve </a:t>
            </a:r>
            <a:r>
              <a:rPr lang="tr-TR" sz="2700" dirty="0" err="1">
                <a:solidFill>
                  <a:schemeClr val="accent1">
                    <a:lumMod val="50000"/>
                  </a:schemeClr>
                </a:solidFill>
              </a:rPr>
              <a:t>Swami</a:t>
            </a:r>
            <a:r>
              <a:rPr lang="tr-TR" sz="2700" dirty="0">
                <a:solidFill>
                  <a:schemeClr val="accent1">
                    <a:lumMod val="50000"/>
                  </a:schemeClr>
                </a:solidFill>
              </a:rPr>
              <a:t> tarafından 1993 yılında ele alınmış olup ve </a:t>
            </a:r>
            <a:r>
              <a:rPr lang="tr-TR" sz="2700" dirty="0">
                <a:solidFill>
                  <a:schemeClr val="accent1">
                    <a:lumMod val="50000"/>
                  </a:schemeClr>
                </a:solidFill>
                <a:latin typeface="Calibri" pitchFamily="34" charset="0"/>
                <a:cs typeface="Calibri" pitchFamily="34" charset="0"/>
              </a:rPr>
              <a:t>veri madenciliğinde kullanılan ilk tekniklerden birisidir (</a:t>
            </a:r>
            <a:r>
              <a:rPr lang="tr-TR" sz="2700" dirty="0" err="1">
                <a:solidFill>
                  <a:schemeClr val="accent1">
                    <a:lumMod val="50000"/>
                  </a:schemeClr>
                </a:solidFill>
                <a:latin typeface="Calibri" pitchFamily="34" charset="0"/>
                <a:cs typeface="Calibri" pitchFamily="34" charset="0"/>
              </a:rPr>
              <a:t>Agrawal</a:t>
            </a:r>
            <a:r>
              <a:rPr lang="tr-TR" sz="2700" dirty="0">
                <a:solidFill>
                  <a:schemeClr val="accent1">
                    <a:lumMod val="50000"/>
                  </a:schemeClr>
                </a:solidFill>
                <a:latin typeface="Calibri" pitchFamily="34" charset="0"/>
                <a:cs typeface="Calibri" pitchFamily="34" charset="0"/>
              </a:rPr>
              <a:t> vd., 1993). </a:t>
            </a:r>
            <a:endParaRPr lang="tr-TR" sz="2700" dirty="0">
              <a:solidFill>
                <a:schemeClr val="accent1">
                  <a:lumMod val="50000"/>
                </a:schemeClr>
              </a:solidFill>
            </a:endParaRPr>
          </a:p>
          <a:p>
            <a:pPr marL="0" indent="0">
              <a:buNone/>
            </a:pPr>
            <a:r>
              <a:rPr lang="tr-TR" sz="2700" dirty="0">
                <a:solidFill>
                  <a:schemeClr val="accent1">
                    <a:lumMod val="50000"/>
                  </a:schemeClr>
                </a:solidFill>
                <a:latin typeface="Calibri" pitchFamily="34" charset="0"/>
                <a:cs typeface="Calibri" pitchFamily="34" charset="0"/>
              </a:rPr>
              <a:t>Olayların birlikte gerçekleşme durumlarını çözümleyen veri madenciliği yöntemlerine </a:t>
            </a:r>
            <a:r>
              <a:rPr lang="tr-TR" sz="2700" b="1" dirty="0">
                <a:solidFill>
                  <a:schemeClr val="accent1">
                    <a:lumMod val="50000"/>
                  </a:schemeClr>
                </a:solidFill>
                <a:latin typeface="Calibri" pitchFamily="34" charset="0"/>
                <a:cs typeface="Calibri" pitchFamily="34" charset="0"/>
              </a:rPr>
              <a:t>birliktelik kuralları </a:t>
            </a:r>
            <a:r>
              <a:rPr lang="tr-TR" sz="2700" dirty="0">
                <a:solidFill>
                  <a:schemeClr val="accent1">
                    <a:lumMod val="50000"/>
                  </a:schemeClr>
                </a:solidFill>
                <a:latin typeface="Calibri" pitchFamily="34" charset="0"/>
                <a:cs typeface="Calibri" pitchFamily="34" charset="0"/>
              </a:rPr>
              <a:t>denir.</a:t>
            </a:r>
            <a:r>
              <a:rPr lang="tr-TR" sz="2700" dirty="0">
                <a:latin typeface="Calibri" pitchFamily="34" charset="0"/>
                <a:cs typeface="Calibri" pitchFamily="34" charset="0"/>
              </a:rPr>
              <a:t> </a:t>
            </a:r>
            <a:r>
              <a:rPr lang="tr-TR" sz="2700" dirty="0">
                <a:solidFill>
                  <a:schemeClr val="accent1">
                    <a:lumMod val="50000"/>
                  </a:schemeClr>
                </a:solidFill>
                <a:latin typeface="Calibri" pitchFamily="34" charset="0"/>
                <a:cs typeface="Calibri" pitchFamily="34" charset="0"/>
              </a:rPr>
              <a:t>Bu yöntemler, birlikte olma kurallarını belirli olasılıklarla ortaya koyar.</a:t>
            </a:r>
          </a:p>
          <a:p>
            <a:pPr marL="0" indent="0">
              <a:buNone/>
            </a:pPr>
            <a:r>
              <a:rPr lang="tr-TR" sz="2700" dirty="0">
                <a:solidFill>
                  <a:schemeClr val="accent1">
                    <a:lumMod val="50000"/>
                  </a:schemeClr>
                </a:solidFill>
                <a:latin typeface="Calibri" pitchFamily="34" charset="0"/>
                <a:cs typeface="Calibri" pitchFamily="34" charset="0"/>
              </a:rPr>
              <a:t>Birliktelik kuralı, geçmiş verilerin analiz edilerek bu veriler içindeki birliktelik davranışlarının tespiti ile geleceğe yönelik çalışmalar yapılmasını destekleyen bir yaklaşımdır. </a:t>
            </a:r>
          </a:p>
          <a:p>
            <a:pPr marL="0" indent="0">
              <a:buNone/>
            </a:pPr>
            <a:endParaRPr lang="tr-TR" sz="2800" dirty="0">
              <a:solidFill>
                <a:schemeClr val="accent1">
                  <a:lumMod val="50000"/>
                </a:schemeClr>
              </a:solidFill>
              <a:latin typeface="Calibri" pitchFamily="34" charset="0"/>
              <a:cs typeface="Calibri" pitchFamily="34" charset="0"/>
            </a:endParaRPr>
          </a:p>
          <a:p>
            <a:pPr marL="0" indent="0">
              <a:buNone/>
            </a:pPr>
            <a:endParaRPr lang="tr-TR" sz="2800" dirty="0">
              <a:solidFill>
                <a:schemeClr val="accent1">
                  <a:lumMod val="50000"/>
                </a:schemeClr>
              </a:solidFill>
              <a:latin typeface="Calibri" pitchFamily="34" charset="0"/>
              <a:cs typeface="Calibri" pitchFamily="34" charset="0"/>
            </a:endParaRPr>
          </a:p>
          <a:p>
            <a:pPr marL="0" indent="0">
              <a:buNone/>
            </a:pPr>
            <a:endParaRPr lang="tr-TR" sz="2800" dirty="0">
              <a:solidFill>
                <a:schemeClr val="accent1">
                  <a:lumMod val="50000"/>
                </a:schemeClr>
              </a:solidFill>
              <a:latin typeface="Calibri" pitchFamily="34" charset="0"/>
              <a:cs typeface="Calibri" pitchFamily="34" charset="0"/>
            </a:endParaRPr>
          </a:p>
          <a:p>
            <a:pPr marL="0" indent="0">
              <a:buNone/>
            </a:pPr>
            <a:endParaRPr lang="tr-TR" sz="3000" dirty="0">
              <a:solidFill>
                <a:schemeClr val="accent1">
                  <a:lumMod val="50000"/>
                </a:schemeClr>
              </a:solidFill>
            </a:endParaRPr>
          </a:p>
          <a:p>
            <a:pPr marL="0" indent="0">
              <a:buNone/>
            </a:pPr>
            <a:endParaRPr lang="tr-TR" sz="3000" dirty="0">
              <a:solidFill>
                <a:schemeClr val="accent1">
                  <a:lumMod val="50000"/>
                </a:schemeClr>
              </a:solidFill>
            </a:endParaRPr>
          </a:p>
        </p:txBody>
      </p:sp>
      <p:sp>
        <p:nvSpPr>
          <p:cNvPr id="6" name="Slayt Numarası Yer Tutucusu 3"/>
          <p:cNvSpPr txBox="1">
            <a:spLocks/>
          </p:cNvSpPr>
          <p:nvPr/>
        </p:nvSpPr>
        <p:spPr>
          <a:xfrm>
            <a:off x="4932040" y="6356350"/>
            <a:ext cx="3754760" cy="365125"/>
          </a:xfrm>
          <a:prstGeom prst="rect">
            <a:avLst/>
          </a:prstGeom>
        </p:spPr>
        <p:txBody>
          <a:bodyPr vert="horz" lIns="91440" tIns="45720" rIns="91440" bIns="45720" rtlCol="0" anchor="ctr"/>
          <a:lstStyle>
            <a:defPPr>
              <a:defRPr lang="tr-T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tr-TR" b="1" dirty="0">
                <a:solidFill>
                  <a:schemeClr val="tx2">
                    <a:lumMod val="75000"/>
                  </a:schemeClr>
                </a:solidFill>
              </a:rPr>
              <a:t>Birliktelik Kuralları 13 Aralık 2013/</a:t>
            </a:r>
            <a:fld id="{0E799BC7-1810-4E74-B7F5-AE7FECACDEBA}" type="slidenum">
              <a:rPr lang="tr-TR" b="1" smtClean="0">
                <a:solidFill>
                  <a:schemeClr val="tx2">
                    <a:lumMod val="75000"/>
                  </a:schemeClr>
                </a:solidFill>
              </a:rPr>
              <a:pPr/>
              <a:t>3</a:t>
            </a:fld>
            <a:endParaRPr lang="tr-TR" dirty="0"/>
          </a:p>
        </p:txBody>
      </p:sp>
    </p:spTree>
    <p:extLst>
      <p:ext uri="{BB962C8B-B14F-4D97-AF65-F5344CB8AC3E}">
        <p14:creationId xmlns:p14="http://schemas.microsoft.com/office/powerpoint/2010/main" val="22806390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a:solidFill>
                  <a:schemeClr val="accent1">
                    <a:lumMod val="50000"/>
                  </a:schemeClr>
                </a:solidFill>
              </a:rPr>
              <a:t>Uygulama</a:t>
            </a:r>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38476"/>
            <a:ext cx="8229600" cy="4449410"/>
          </a:xfrm>
        </p:spPr>
      </p:pic>
      <p:sp>
        <p:nvSpPr>
          <p:cNvPr id="5" name="Slayt Numarası Yer Tutucusu 3"/>
          <p:cNvSpPr txBox="1">
            <a:spLocks/>
          </p:cNvSpPr>
          <p:nvPr/>
        </p:nvSpPr>
        <p:spPr>
          <a:xfrm>
            <a:off x="4932040" y="6356350"/>
            <a:ext cx="3754760" cy="365125"/>
          </a:xfrm>
          <a:prstGeom prst="rect">
            <a:avLst/>
          </a:prstGeom>
        </p:spPr>
        <p:txBody>
          <a:bodyPr vert="horz" lIns="91440" tIns="45720" rIns="91440" bIns="45720" rtlCol="0" anchor="ctr"/>
          <a:lstStyle>
            <a:defPPr>
              <a:defRPr lang="tr-T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tr-TR" b="1" dirty="0">
                <a:solidFill>
                  <a:schemeClr val="tx2">
                    <a:lumMod val="75000"/>
                  </a:schemeClr>
                </a:solidFill>
              </a:rPr>
              <a:t>Birliktelik Kuralları 13 Aralık 2013/</a:t>
            </a:r>
            <a:fld id="{0E799BC7-1810-4E74-B7F5-AE7FECACDEBA}" type="slidenum">
              <a:rPr lang="tr-TR" b="1" smtClean="0">
                <a:solidFill>
                  <a:schemeClr val="tx2">
                    <a:lumMod val="75000"/>
                  </a:schemeClr>
                </a:solidFill>
              </a:rPr>
              <a:pPr/>
              <a:t>30</a:t>
            </a:fld>
            <a:endParaRPr lang="tr-TR" dirty="0"/>
          </a:p>
        </p:txBody>
      </p:sp>
    </p:spTree>
    <p:extLst>
      <p:ext uri="{BB962C8B-B14F-4D97-AF65-F5344CB8AC3E}">
        <p14:creationId xmlns:p14="http://schemas.microsoft.com/office/powerpoint/2010/main" val="25617516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a:solidFill>
                  <a:schemeClr val="accent1">
                    <a:lumMod val="50000"/>
                  </a:schemeClr>
                </a:solidFill>
              </a:rPr>
              <a:t>Uygulama</a:t>
            </a:r>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9503" y="1600200"/>
            <a:ext cx="5544993" cy="4525963"/>
          </a:xfrm>
        </p:spPr>
      </p:pic>
      <p:sp>
        <p:nvSpPr>
          <p:cNvPr id="6" name="Slayt Numarası Yer Tutucusu 3"/>
          <p:cNvSpPr txBox="1">
            <a:spLocks/>
          </p:cNvSpPr>
          <p:nvPr/>
        </p:nvSpPr>
        <p:spPr>
          <a:xfrm>
            <a:off x="4932040" y="6356350"/>
            <a:ext cx="3754760" cy="365125"/>
          </a:xfrm>
          <a:prstGeom prst="rect">
            <a:avLst/>
          </a:prstGeom>
        </p:spPr>
        <p:txBody>
          <a:bodyPr vert="horz" lIns="91440" tIns="45720" rIns="91440" bIns="45720" rtlCol="0" anchor="ctr"/>
          <a:lstStyle>
            <a:defPPr>
              <a:defRPr lang="tr-T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tr-TR" b="1" dirty="0">
                <a:solidFill>
                  <a:schemeClr val="tx2">
                    <a:lumMod val="75000"/>
                  </a:schemeClr>
                </a:solidFill>
              </a:rPr>
              <a:t>Birliktelik Kuralları 13 Aralık 2013/</a:t>
            </a:r>
            <a:fld id="{0E799BC7-1810-4E74-B7F5-AE7FECACDEBA}" type="slidenum">
              <a:rPr lang="tr-TR" b="1" smtClean="0">
                <a:solidFill>
                  <a:schemeClr val="tx2">
                    <a:lumMod val="75000"/>
                  </a:schemeClr>
                </a:solidFill>
              </a:rPr>
              <a:pPr/>
              <a:t>31</a:t>
            </a:fld>
            <a:endParaRPr lang="tr-TR" dirty="0"/>
          </a:p>
        </p:txBody>
      </p:sp>
    </p:spTree>
    <p:extLst>
      <p:ext uri="{BB962C8B-B14F-4D97-AF65-F5344CB8AC3E}">
        <p14:creationId xmlns:p14="http://schemas.microsoft.com/office/powerpoint/2010/main" val="41231333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solidFill>
                  <a:schemeClr val="tx2">
                    <a:lumMod val="75000"/>
                  </a:schemeClr>
                </a:solidFill>
              </a:rPr>
              <a:t>Uygulama</a:t>
            </a:r>
          </a:p>
        </p:txBody>
      </p:sp>
      <p:pic>
        <p:nvPicPr>
          <p:cNvPr id="10" name="İçerik Yer Tutucusu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8864" y="620688"/>
            <a:ext cx="8229600" cy="4422054"/>
          </a:xfrm>
        </p:spPr>
      </p:pic>
      <p:sp>
        <p:nvSpPr>
          <p:cNvPr id="11" name="Metin kutusu 10"/>
          <p:cNvSpPr txBox="1"/>
          <p:nvPr/>
        </p:nvSpPr>
        <p:spPr>
          <a:xfrm>
            <a:off x="539552" y="5301208"/>
            <a:ext cx="8208912" cy="1323439"/>
          </a:xfrm>
          <a:prstGeom prst="rect">
            <a:avLst/>
          </a:prstGeom>
          <a:noFill/>
        </p:spPr>
        <p:txBody>
          <a:bodyPr wrap="square" rtlCol="0">
            <a:spAutoFit/>
          </a:bodyPr>
          <a:lstStyle/>
          <a:p>
            <a:r>
              <a:rPr lang="tr-TR" sz="2000" dirty="0">
                <a:solidFill>
                  <a:schemeClr val="accent1">
                    <a:lumMod val="50000"/>
                  </a:schemeClr>
                </a:solidFill>
              </a:rPr>
              <a:t>Birlikte sıklıkla satın alınan ürünler Konserve Sebze, Dondurulmuş Yemek, Meyve Sebze, Şarap, Şekerleme, Bira olduğu görülmektedir. Görsel olarak elde edilen ilişkiler, Birliktelik Kuralları analizi ile kural seti olarak ifade edilebilir..</a:t>
            </a:r>
          </a:p>
        </p:txBody>
      </p:sp>
      <p:sp>
        <p:nvSpPr>
          <p:cNvPr id="15" name="Dikdörtgen 14"/>
          <p:cNvSpPr/>
          <p:nvPr/>
        </p:nvSpPr>
        <p:spPr>
          <a:xfrm>
            <a:off x="6084168" y="1052736"/>
            <a:ext cx="2592288" cy="720080"/>
          </a:xfrm>
          <a:prstGeom prst="rect">
            <a:avLst/>
          </a:prstGeom>
          <a:noFill/>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tr-TR" b="1" dirty="0">
              <a:solidFill>
                <a:schemeClr val="accent1">
                  <a:lumMod val="75000"/>
                </a:schemeClr>
              </a:solidFill>
            </a:endParaRPr>
          </a:p>
        </p:txBody>
      </p:sp>
      <p:sp>
        <p:nvSpPr>
          <p:cNvPr id="8" name="Slayt Numarası Yer Tutucusu 3"/>
          <p:cNvSpPr txBox="1">
            <a:spLocks/>
          </p:cNvSpPr>
          <p:nvPr/>
        </p:nvSpPr>
        <p:spPr>
          <a:xfrm>
            <a:off x="4932040" y="6356350"/>
            <a:ext cx="3754760" cy="365125"/>
          </a:xfrm>
          <a:prstGeom prst="rect">
            <a:avLst/>
          </a:prstGeom>
        </p:spPr>
        <p:txBody>
          <a:bodyPr vert="horz" lIns="91440" tIns="45720" rIns="91440" bIns="45720" rtlCol="0" anchor="ctr"/>
          <a:lstStyle>
            <a:defPPr>
              <a:defRPr lang="tr-T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tr-TR" b="1" dirty="0">
                <a:solidFill>
                  <a:schemeClr val="tx2">
                    <a:lumMod val="75000"/>
                  </a:schemeClr>
                </a:solidFill>
              </a:rPr>
              <a:t>Birliktelik Kuralları 13 Aralık 2013/</a:t>
            </a:r>
            <a:fld id="{0E799BC7-1810-4E74-B7F5-AE7FECACDEBA}" type="slidenum">
              <a:rPr lang="tr-TR" b="1" smtClean="0">
                <a:solidFill>
                  <a:schemeClr val="tx2">
                    <a:lumMod val="75000"/>
                  </a:schemeClr>
                </a:solidFill>
              </a:rPr>
              <a:pPr/>
              <a:t>32</a:t>
            </a:fld>
            <a:endParaRPr lang="tr-TR" dirty="0"/>
          </a:p>
        </p:txBody>
      </p:sp>
    </p:spTree>
    <p:extLst>
      <p:ext uri="{BB962C8B-B14F-4D97-AF65-F5344CB8AC3E}">
        <p14:creationId xmlns:p14="http://schemas.microsoft.com/office/powerpoint/2010/main" val="23992022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solidFill>
                  <a:schemeClr val="tx2">
                    <a:lumMod val="75000"/>
                  </a:schemeClr>
                </a:solidFill>
              </a:rPr>
              <a:t>Uygulama</a:t>
            </a:r>
          </a:p>
        </p:txBody>
      </p:sp>
      <p:sp>
        <p:nvSpPr>
          <p:cNvPr id="6" name="Metin kutusu 5"/>
          <p:cNvSpPr txBox="1"/>
          <p:nvPr/>
        </p:nvSpPr>
        <p:spPr>
          <a:xfrm>
            <a:off x="251520" y="4869160"/>
            <a:ext cx="8640960"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tr-TR" dirty="0">
                <a:solidFill>
                  <a:schemeClr val="accent1">
                    <a:lumMod val="50000"/>
                  </a:schemeClr>
                </a:solidFill>
              </a:rPr>
              <a:t>Apriori Algoritmasının Eşik Değerleri</a:t>
            </a:r>
          </a:p>
          <a:p>
            <a:r>
              <a:rPr lang="tr-TR" b="1" dirty="0">
                <a:solidFill>
                  <a:schemeClr val="accent1">
                    <a:lumMod val="50000"/>
                  </a:schemeClr>
                </a:solidFill>
              </a:rPr>
              <a:t>Minimum Önsel Destek Değeri:</a:t>
            </a:r>
            <a:r>
              <a:rPr lang="tr-TR" dirty="0">
                <a:solidFill>
                  <a:schemeClr val="accent1">
                    <a:lumMod val="50000"/>
                  </a:schemeClr>
                </a:solidFill>
              </a:rPr>
              <a:t> %10</a:t>
            </a:r>
          </a:p>
          <a:p>
            <a:r>
              <a:rPr lang="tr-TR" b="1" dirty="0">
                <a:solidFill>
                  <a:schemeClr val="accent1">
                    <a:lumMod val="50000"/>
                  </a:schemeClr>
                </a:solidFill>
              </a:rPr>
              <a:t>Minimum Kural Güven Değeri:</a:t>
            </a:r>
            <a:r>
              <a:rPr lang="tr-TR" dirty="0">
                <a:solidFill>
                  <a:schemeClr val="accent1">
                    <a:lumMod val="50000"/>
                  </a:schemeClr>
                </a:solidFill>
              </a:rPr>
              <a:t> %75 ve </a:t>
            </a:r>
          </a:p>
          <a:p>
            <a:r>
              <a:rPr lang="tr-TR" dirty="0" err="1">
                <a:solidFill>
                  <a:schemeClr val="accent1">
                    <a:lumMod val="50000"/>
                  </a:schemeClr>
                </a:solidFill>
              </a:rPr>
              <a:t>Antecedent</a:t>
            </a:r>
            <a:r>
              <a:rPr lang="tr-TR" dirty="0">
                <a:solidFill>
                  <a:schemeClr val="accent1">
                    <a:lumMod val="50000"/>
                  </a:schemeClr>
                </a:solidFill>
              </a:rPr>
              <a:t> (kuralın sol tarafı) değeri maksimum 5 olarak belirlenmiştir.</a:t>
            </a:r>
          </a:p>
        </p:txBody>
      </p:sp>
      <p:pic>
        <p:nvPicPr>
          <p:cNvPr id="9" name="İçerik Yer Tutucusu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1047" y="620688"/>
            <a:ext cx="4761905" cy="3742857"/>
          </a:xfrm>
        </p:spPr>
      </p:pic>
      <p:sp>
        <p:nvSpPr>
          <p:cNvPr id="8" name="Slayt Numarası Yer Tutucusu 3"/>
          <p:cNvSpPr txBox="1">
            <a:spLocks/>
          </p:cNvSpPr>
          <p:nvPr/>
        </p:nvSpPr>
        <p:spPr>
          <a:xfrm>
            <a:off x="4932040" y="6356350"/>
            <a:ext cx="3754760" cy="365125"/>
          </a:xfrm>
          <a:prstGeom prst="rect">
            <a:avLst/>
          </a:prstGeom>
        </p:spPr>
        <p:txBody>
          <a:bodyPr vert="horz" lIns="91440" tIns="45720" rIns="91440" bIns="45720" rtlCol="0" anchor="ctr"/>
          <a:lstStyle>
            <a:defPPr>
              <a:defRPr lang="tr-T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tr-TR" b="1" dirty="0">
                <a:solidFill>
                  <a:schemeClr val="tx2">
                    <a:lumMod val="75000"/>
                  </a:schemeClr>
                </a:solidFill>
              </a:rPr>
              <a:t>Birliktelik Kuralları 13 Aralık 2013/</a:t>
            </a:r>
            <a:fld id="{0E799BC7-1810-4E74-B7F5-AE7FECACDEBA}" type="slidenum">
              <a:rPr lang="tr-TR" b="1" smtClean="0">
                <a:solidFill>
                  <a:schemeClr val="tx2">
                    <a:lumMod val="75000"/>
                  </a:schemeClr>
                </a:solidFill>
              </a:rPr>
              <a:pPr/>
              <a:t>33</a:t>
            </a:fld>
            <a:endParaRPr lang="tr-TR" dirty="0"/>
          </a:p>
        </p:txBody>
      </p:sp>
    </p:spTree>
    <p:extLst>
      <p:ext uri="{BB962C8B-B14F-4D97-AF65-F5344CB8AC3E}">
        <p14:creationId xmlns:p14="http://schemas.microsoft.com/office/powerpoint/2010/main" val="17088098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solidFill>
                  <a:schemeClr val="accent1">
                    <a:lumMod val="75000"/>
                  </a:schemeClr>
                </a:solidFill>
              </a:rPr>
              <a:t>Uygulama</a:t>
            </a:r>
          </a:p>
        </p:txBody>
      </p:sp>
      <p:sp>
        <p:nvSpPr>
          <p:cNvPr id="5" name="Metin kutusu 4"/>
          <p:cNvSpPr txBox="1"/>
          <p:nvPr/>
        </p:nvSpPr>
        <p:spPr>
          <a:xfrm>
            <a:off x="899592" y="2420888"/>
            <a:ext cx="7344816" cy="4493538"/>
          </a:xfrm>
          <a:prstGeom prst="rect">
            <a:avLst/>
          </a:prstGeom>
          <a:noFill/>
        </p:spPr>
        <p:txBody>
          <a:bodyPr wrap="square" rtlCol="0">
            <a:spAutoFit/>
          </a:bodyPr>
          <a:lstStyle/>
          <a:p>
            <a:r>
              <a:rPr lang="tr-TR" sz="2200" dirty="0">
                <a:solidFill>
                  <a:schemeClr val="accent1">
                    <a:lumMod val="50000"/>
                  </a:schemeClr>
                </a:solidFill>
              </a:rPr>
              <a:t>Sonuç olarak 3 adet birliktelik kuralının oluştuğu görülmüştür; </a:t>
            </a:r>
          </a:p>
          <a:p>
            <a:r>
              <a:rPr lang="tr-TR" sz="2200" b="1" dirty="0">
                <a:solidFill>
                  <a:schemeClr val="accent1">
                    <a:lumMod val="50000"/>
                  </a:schemeClr>
                </a:solidFill>
              </a:rPr>
              <a:t>1- </a:t>
            </a:r>
            <a:r>
              <a:rPr lang="tr-TR" sz="2200" b="1" dirty="0" err="1">
                <a:solidFill>
                  <a:schemeClr val="accent1">
                    <a:lumMod val="50000"/>
                  </a:schemeClr>
                </a:solidFill>
              </a:rPr>
              <a:t>Instances</a:t>
            </a:r>
            <a:r>
              <a:rPr lang="tr-TR" sz="2200" b="1" dirty="0">
                <a:solidFill>
                  <a:schemeClr val="accent1">
                    <a:lumMod val="50000"/>
                  </a:schemeClr>
                </a:solidFill>
              </a:rPr>
              <a:t>:</a:t>
            </a:r>
            <a:r>
              <a:rPr lang="tr-TR" sz="2200" dirty="0">
                <a:solidFill>
                  <a:schemeClr val="accent1">
                    <a:lumMod val="50000"/>
                  </a:schemeClr>
                </a:solidFill>
              </a:rPr>
              <a:t> Bira ve Dondurulmuş Yemek birlikte 170 kere görülmüştür.</a:t>
            </a:r>
          </a:p>
          <a:p>
            <a:endParaRPr lang="tr-TR" sz="2200" dirty="0">
              <a:solidFill>
                <a:schemeClr val="accent1">
                  <a:lumMod val="75000"/>
                </a:schemeClr>
              </a:solidFill>
            </a:endParaRPr>
          </a:p>
          <a:p>
            <a:r>
              <a:rPr lang="tr-TR" sz="2200" b="1" dirty="0">
                <a:solidFill>
                  <a:schemeClr val="accent1">
                    <a:lumMod val="50000"/>
                  </a:schemeClr>
                </a:solidFill>
              </a:rPr>
              <a:t>2- </a:t>
            </a:r>
            <a:r>
              <a:rPr lang="tr-TR" sz="2200" b="1" dirty="0" err="1">
                <a:solidFill>
                  <a:schemeClr val="accent1">
                    <a:lumMod val="50000"/>
                  </a:schemeClr>
                </a:solidFill>
              </a:rPr>
              <a:t>Support</a:t>
            </a:r>
            <a:r>
              <a:rPr lang="tr-TR" sz="2200" b="1" dirty="0">
                <a:solidFill>
                  <a:schemeClr val="accent1">
                    <a:lumMod val="50000"/>
                  </a:schemeClr>
                </a:solidFill>
              </a:rPr>
              <a:t>:</a:t>
            </a:r>
            <a:r>
              <a:rPr lang="tr-TR" sz="2200" dirty="0">
                <a:solidFill>
                  <a:schemeClr val="accent1">
                    <a:lumMod val="50000"/>
                  </a:schemeClr>
                </a:solidFill>
              </a:rPr>
              <a:t> Bira ve Dondurulmuş Yemek ürünlerinin birlikte görülme olasılığı %17 olduğu görülmüştür.</a:t>
            </a:r>
          </a:p>
          <a:p>
            <a:endParaRPr lang="tr-TR" sz="2200" dirty="0">
              <a:solidFill>
                <a:schemeClr val="accent1">
                  <a:lumMod val="75000"/>
                </a:schemeClr>
              </a:solidFill>
            </a:endParaRPr>
          </a:p>
          <a:p>
            <a:r>
              <a:rPr lang="tr-TR" sz="2200" b="1" dirty="0">
                <a:solidFill>
                  <a:schemeClr val="accent1">
                    <a:lumMod val="50000"/>
                  </a:schemeClr>
                </a:solidFill>
              </a:rPr>
              <a:t>3- </a:t>
            </a:r>
            <a:r>
              <a:rPr lang="tr-TR" sz="2200" b="1" dirty="0" err="1">
                <a:solidFill>
                  <a:schemeClr val="accent1">
                    <a:lumMod val="50000"/>
                  </a:schemeClr>
                </a:solidFill>
              </a:rPr>
              <a:t>Confidence</a:t>
            </a:r>
            <a:r>
              <a:rPr lang="tr-TR" sz="2200" b="1" dirty="0">
                <a:solidFill>
                  <a:schemeClr val="accent1">
                    <a:lumMod val="50000"/>
                  </a:schemeClr>
                </a:solidFill>
              </a:rPr>
              <a:t>:</a:t>
            </a:r>
            <a:r>
              <a:rPr lang="tr-TR" sz="2200" dirty="0">
                <a:solidFill>
                  <a:schemeClr val="accent1">
                    <a:lumMod val="50000"/>
                  </a:schemeClr>
                </a:solidFill>
              </a:rPr>
              <a:t> Bira ve Dondurulmuş Yemek ürünlerini alan bir kişinin %85,8 olasılıkla Konserve Sebze de aldığı görülmüştür.</a:t>
            </a:r>
          </a:p>
          <a:p>
            <a:endParaRPr lang="tr-TR" sz="2200" dirty="0">
              <a:solidFill>
                <a:schemeClr val="accent1">
                  <a:lumMod val="75000"/>
                </a:schemeClr>
              </a:solidFill>
            </a:endParaRPr>
          </a:p>
          <a:p>
            <a:r>
              <a:rPr lang="tr-TR" sz="2200" b="1" dirty="0">
                <a:solidFill>
                  <a:schemeClr val="accent1">
                    <a:lumMod val="50000"/>
                  </a:schemeClr>
                </a:solidFill>
              </a:rPr>
              <a:t>4- </a:t>
            </a:r>
            <a:r>
              <a:rPr lang="tr-TR" sz="2200" b="1" dirty="0" err="1">
                <a:solidFill>
                  <a:schemeClr val="accent1">
                    <a:lumMod val="50000"/>
                  </a:schemeClr>
                </a:solidFill>
              </a:rPr>
              <a:t>Rule</a:t>
            </a:r>
            <a:r>
              <a:rPr lang="tr-TR" sz="2200" b="1" dirty="0">
                <a:solidFill>
                  <a:schemeClr val="accent1">
                    <a:lumMod val="50000"/>
                  </a:schemeClr>
                </a:solidFill>
              </a:rPr>
              <a:t> </a:t>
            </a:r>
            <a:r>
              <a:rPr lang="tr-TR" sz="2200" b="1" dirty="0" err="1">
                <a:solidFill>
                  <a:schemeClr val="accent1">
                    <a:lumMod val="50000"/>
                  </a:schemeClr>
                </a:solidFill>
              </a:rPr>
              <a:t>Confidence</a:t>
            </a:r>
            <a:r>
              <a:rPr lang="tr-TR" sz="2200" b="1" dirty="0">
                <a:solidFill>
                  <a:schemeClr val="accent1">
                    <a:lumMod val="50000"/>
                  </a:schemeClr>
                </a:solidFill>
              </a:rPr>
              <a:t>:</a:t>
            </a:r>
            <a:r>
              <a:rPr lang="tr-TR" sz="2200" dirty="0">
                <a:solidFill>
                  <a:schemeClr val="accent1">
                    <a:lumMod val="50000"/>
                  </a:schemeClr>
                </a:solidFill>
              </a:rPr>
              <a:t> Bira, Dondurulmuş Yemek ve Konserve Sebze ürünlerinin bir fiş hareketinde görülme olasılığı %14,6 </a:t>
            </a:r>
            <a:r>
              <a:rPr lang="tr-TR" sz="2200" dirty="0" err="1">
                <a:solidFill>
                  <a:schemeClr val="accent1">
                    <a:lumMod val="50000"/>
                  </a:schemeClr>
                </a:solidFill>
              </a:rPr>
              <a:t>dır</a:t>
            </a:r>
            <a:r>
              <a:rPr lang="tr-TR" sz="2200" dirty="0">
                <a:solidFill>
                  <a:schemeClr val="accent1">
                    <a:lumMod val="50000"/>
                  </a:schemeClr>
                </a:solidFill>
              </a:rPr>
              <a:t>.</a:t>
            </a:r>
            <a:endParaRPr lang="tr-TR" sz="2000" dirty="0">
              <a:solidFill>
                <a:schemeClr val="accent1">
                  <a:lumMod val="50000"/>
                </a:schemeClr>
              </a:solidFill>
            </a:endParaRPr>
          </a:p>
        </p:txBody>
      </p:sp>
      <p:pic>
        <p:nvPicPr>
          <p:cNvPr id="6" name="İçerik Yer Tutucusu 5"/>
          <p:cNvPicPr>
            <a:picLocks noGrp="1" noChangeAspect="1"/>
          </p:cNvPicPr>
          <p:nvPr>
            <p:ph idx="1"/>
          </p:nvPr>
        </p:nvPicPr>
        <p:blipFill rotWithShape="1">
          <a:blip r:embed="rId2">
            <a:extLst>
              <a:ext uri="{28A0092B-C50C-407E-A947-70E740481C1C}">
                <a14:useLocalDpi xmlns:a14="http://schemas.microsoft.com/office/drawing/2010/main" val="0"/>
              </a:ext>
            </a:extLst>
          </a:blip>
          <a:srcRect b="62267"/>
          <a:stretch/>
        </p:blipFill>
        <p:spPr>
          <a:xfrm>
            <a:off x="827584" y="116632"/>
            <a:ext cx="7488832" cy="2237866"/>
          </a:xfrm>
        </p:spPr>
      </p:pic>
      <p:sp>
        <p:nvSpPr>
          <p:cNvPr id="7" name="Dikdörtgen 6"/>
          <p:cNvSpPr/>
          <p:nvPr/>
        </p:nvSpPr>
        <p:spPr>
          <a:xfrm>
            <a:off x="899592" y="1412776"/>
            <a:ext cx="7056784" cy="288032"/>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tr-TR"/>
          </a:p>
        </p:txBody>
      </p:sp>
      <p:sp>
        <p:nvSpPr>
          <p:cNvPr id="9" name="Slayt Numarası Yer Tutucusu 3"/>
          <p:cNvSpPr txBox="1">
            <a:spLocks/>
          </p:cNvSpPr>
          <p:nvPr/>
        </p:nvSpPr>
        <p:spPr>
          <a:xfrm>
            <a:off x="4932040" y="6356350"/>
            <a:ext cx="3754760" cy="365125"/>
          </a:xfrm>
          <a:prstGeom prst="rect">
            <a:avLst/>
          </a:prstGeom>
        </p:spPr>
        <p:txBody>
          <a:bodyPr vert="horz" lIns="91440" tIns="45720" rIns="91440" bIns="45720" rtlCol="0" anchor="ctr"/>
          <a:lstStyle>
            <a:defPPr>
              <a:defRPr lang="tr-T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tr-TR" b="1" dirty="0">
                <a:solidFill>
                  <a:schemeClr val="tx2">
                    <a:lumMod val="75000"/>
                  </a:schemeClr>
                </a:solidFill>
              </a:rPr>
              <a:t>Birliktelik Kuralları 13 Aralık 2013/</a:t>
            </a:r>
            <a:fld id="{0E799BC7-1810-4E74-B7F5-AE7FECACDEBA}" type="slidenum">
              <a:rPr lang="tr-TR" b="1" smtClean="0">
                <a:solidFill>
                  <a:schemeClr val="tx2">
                    <a:lumMod val="75000"/>
                  </a:schemeClr>
                </a:solidFill>
              </a:rPr>
              <a:pPr/>
              <a:t>34</a:t>
            </a:fld>
            <a:endParaRPr lang="tr-TR" dirty="0"/>
          </a:p>
        </p:txBody>
      </p:sp>
    </p:spTree>
    <p:extLst>
      <p:ext uri="{BB962C8B-B14F-4D97-AF65-F5344CB8AC3E}">
        <p14:creationId xmlns:p14="http://schemas.microsoft.com/office/powerpoint/2010/main" val="33370546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solidFill>
                  <a:schemeClr val="accent1">
                    <a:lumMod val="75000"/>
                  </a:schemeClr>
                </a:solidFill>
              </a:rPr>
              <a:t>Uygulama</a:t>
            </a:r>
          </a:p>
        </p:txBody>
      </p:sp>
      <p:sp>
        <p:nvSpPr>
          <p:cNvPr id="5" name="Metin kutusu 4"/>
          <p:cNvSpPr txBox="1"/>
          <p:nvPr/>
        </p:nvSpPr>
        <p:spPr>
          <a:xfrm>
            <a:off x="899592" y="2420888"/>
            <a:ext cx="7344816" cy="4770537"/>
          </a:xfrm>
          <a:prstGeom prst="rect">
            <a:avLst/>
          </a:prstGeom>
          <a:noFill/>
        </p:spPr>
        <p:txBody>
          <a:bodyPr wrap="square" rtlCol="0">
            <a:spAutoFit/>
          </a:bodyPr>
          <a:lstStyle/>
          <a:p>
            <a:r>
              <a:rPr lang="tr-TR" sz="2200" b="1" dirty="0">
                <a:solidFill>
                  <a:schemeClr val="accent1">
                    <a:lumMod val="50000"/>
                  </a:schemeClr>
                </a:solidFill>
              </a:rPr>
              <a:t>5-Lift:</a:t>
            </a:r>
            <a:r>
              <a:rPr lang="tr-TR" sz="2200" dirty="0">
                <a:solidFill>
                  <a:schemeClr val="accent1">
                    <a:lumMod val="50000"/>
                  </a:schemeClr>
                </a:solidFill>
              </a:rPr>
              <a:t> Lift değeri korelasyon analizinde kullanılan bir ölçüttür.   Burada 2,834 değeri 1’den büyük olduğu için </a:t>
            </a:r>
            <a:r>
              <a:rPr lang="tr-TR" sz="2200" dirty="0" err="1">
                <a:solidFill>
                  <a:schemeClr val="accent1">
                    <a:lumMod val="50000"/>
                  </a:schemeClr>
                </a:solidFill>
              </a:rPr>
              <a:t>Antecendent</a:t>
            </a:r>
            <a:r>
              <a:rPr lang="tr-TR" sz="2200" dirty="0">
                <a:solidFill>
                  <a:schemeClr val="accent1">
                    <a:lumMod val="50000"/>
                  </a:schemeClr>
                </a:solidFill>
              </a:rPr>
              <a:t>(Önsel) ile </a:t>
            </a:r>
            <a:r>
              <a:rPr lang="tr-TR" sz="2200" dirty="0" err="1">
                <a:solidFill>
                  <a:schemeClr val="accent1">
                    <a:lumMod val="50000"/>
                  </a:schemeClr>
                </a:solidFill>
              </a:rPr>
              <a:t>Consequent</a:t>
            </a:r>
            <a:r>
              <a:rPr lang="tr-TR" sz="2200" dirty="0">
                <a:solidFill>
                  <a:schemeClr val="accent1">
                    <a:lumMod val="50000"/>
                  </a:schemeClr>
                </a:solidFill>
              </a:rPr>
              <a:t> (Sonsal) arasında pozitif yönlü korelasyon olduğu görülmüştür.</a:t>
            </a:r>
          </a:p>
          <a:p>
            <a:endParaRPr lang="tr-TR" sz="2200" dirty="0">
              <a:solidFill>
                <a:schemeClr val="accent1">
                  <a:lumMod val="75000"/>
                </a:schemeClr>
              </a:solidFill>
            </a:endParaRPr>
          </a:p>
          <a:p>
            <a:r>
              <a:rPr lang="tr-TR" sz="2200" b="1" dirty="0">
                <a:solidFill>
                  <a:schemeClr val="accent1">
                    <a:lumMod val="50000"/>
                  </a:schemeClr>
                </a:solidFill>
              </a:rPr>
              <a:t>6-Deployability: </a:t>
            </a:r>
            <a:r>
              <a:rPr lang="tr-TR" sz="2200" dirty="0">
                <a:solidFill>
                  <a:schemeClr val="accent1">
                    <a:lumMod val="50000"/>
                  </a:schemeClr>
                </a:solidFill>
              </a:rPr>
              <a:t>Veri seti üzerinde öncüllerin ne kadarının karşılandığının fakat sonculların ne kadarının karşılanmadığının ölçüsüdür. Yani müşterilerin ne kadar öncüllere sahip olduğunu ancak henüz soncul satın almadığı anlamına gelir.</a:t>
            </a:r>
          </a:p>
          <a:p>
            <a:r>
              <a:rPr lang="tr-TR" sz="2200" dirty="0" err="1">
                <a:solidFill>
                  <a:schemeClr val="accent1">
                    <a:lumMod val="50000"/>
                  </a:schemeClr>
                </a:solidFill>
              </a:rPr>
              <a:t>Deployability</a:t>
            </a:r>
            <a:r>
              <a:rPr lang="tr-TR" sz="2200" dirty="0">
                <a:solidFill>
                  <a:schemeClr val="accent1">
                    <a:lumMod val="50000"/>
                  </a:schemeClr>
                </a:solidFill>
              </a:rPr>
              <a:t> (</a:t>
            </a:r>
            <a:r>
              <a:rPr lang="tr-TR" sz="2200" dirty="0" err="1">
                <a:solidFill>
                  <a:schemeClr val="accent1">
                    <a:lumMod val="50000"/>
                  </a:schemeClr>
                </a:solidFill>
              </a:rPr>
              <a:t>Dağıtılabilirlik</a:t>
            </a:r>
            <a:r>
              <a:rPr lang="tr-TR" sz="2200" dirty="0">
                <a:solidFill>
                  <a:schemeClr val="accent1">
                    <a:lumMod val="50000"/>
                  </a:schemeClr>
                </a:solidFill>
              </a:rPr>
              <a:t>) = (</a:t>
            </a:r>
            <a:r>
              <a:rPr lang="tr-TR" sz="2200" dirty="0" err="1">
                <a:solidFill>
                  <a:schemeClr val="accent1">
                    <a:lumMod val="50000"/>
                  </a:schemeClr>
                </a:solidFill>
              </a:rPr>
              <a:t>Support</a:t>
            </a:r>
            <a:r>
              <a:rPr lang="tr-TR" sz="2200" dirty="0">
                <a:solidFill>
                  <a:schemeClr val="accent1">
                    <a:lumMod val="50000"/>
                  </a:schemeClr>
                </a:solidFill>
              </a:rPr>
              <a:t> – </a:t>
            </a:r>
            <a:r>
              <a:rPr lang="tr-TR" sz="2200" dirty="0" err="1">
                <a:solidFill>
                  <a:schemeClr val="accent1">
                    <a:lumMod val="50000"/>
                  </a:schemeClr>
                </a:solidFill>
              </a:rPr>
              <a:t>Rule</a:t>
            </a:r>
            <a:r>
              <a:rPr lang="tr-TR" sz="2200" dirty="0">
                <a:solidFill>
                  <a:schemeClr val="accent1">
                    <a:lumMod val="50000"/>
                  </a:schemeClr>
                </a:solidFill>
              </a:rPr>
              <a:t> </a:t>
            </a:r>
            <a:r>
              <a:rPr lang="tr-TR" sz="2200" dirty="0" err="1">
                <a:solidFill>
                  <a:schemeClr val="accent1">
                    <a:lumMod val="50000"/>
                  </a:schemeClr>
                </a:solidFill>
              </a:rPr>
              <a:t>Support</a:t>
            </a:r>
            <a:r>
              <a:rPr lang="tr-TR" sz="2200" dirty="0">
                <a:solidFill>
                  <a:schemeClr val="accent1">
                    <a:lumMod val="50000"/>
                  </a:schemeClr>
                </a:solidFill>
              </a:rPr>
              <a:t>)*100</a:t>
            </a:r>
          </a:p>
          <a:p>
            <a:r>
              <a:rPr lang="tr-TR" sz="2200" dirty="0" err="1">
                <a:solidFill>
                  <a:schemeClr val="accent1">
                    <a:lumMod val="50000"/>
                  </a:schemeClr>
                </a:solidFill>
              </a:rPr>
              <a:t>Dep</a:t>
            </a:r>
            <a:r>
              <a:rPr lang="tr-TR" sz="2200" dirty="0">
                <a:solidFill>
                  <a:schemeClr val="accent1">
                    <a:lumMod val="50000"/>
                  </a:schemeClr>
                </a:solidFill>
              </a:rPr>
              <a:t>=(17,0-14,6)*100=2,4</a:t>
            </a:r>
          </a:p>
          <a:p>
            <a:endParaRPr lang="tr-TR" sz="2200" dirty="0">
              <a:solidFill>
                <a:schemeClr val="accent1">
                  <a:lumMod val="75000"/>
                </a:schemeClr>
              </a:solidFill>
            </a:endParaRPr>
          </a:p>
          <a:p>
            <a:endParaRPr lang="tr-TR" sz="2000" dirty="0"/>
          </a:p>
          <a:p>
            <a:pPr marL="285750" indent="-285750">
              <a:buFont typeface="Arial" pitchFamily="34" charset="0"/>
              <a:buChar char="•"/>
            </a:pPr>
            <a:endParaRPr lang="tr-TR" sz="2000" dirty="0"/>
          </a:p>
        </p:txBody>
      </p:sp>
      <p:pic>
        <p:nvPicPr>
          <p:cNvPr id="6" name="İçerik Yer Tutucusu 5"/>
          <p:cNvPicPr>
            <a:picLocks noGrp="1" noChangeAspect="1"/>
          </p:cNvPicPr>
          <p:nvPr>
            <p:ph idx="1"/>
          </p:nvPr>
        </p:nvPicPr>
        <p:blipFill rotWithShape="1">
          <a:blip r:embed="rId2">
            <a:extLst>
              <a:ext uri="{28A0092B-C50C-407E-A947-70E740481C1C}">
                <a14:useLocalDpi xmlns:a14="http://schemas.microsoft.com/office/drawing/2010/main" val="0"/>
              </a:ext>
            </a:extLst>
          </a:blip>
          <a:srcRect b="62267"/>
          <a:stretch/>
        </p:blipFill>
        <p:spPr>
          <a:xfrm>
            <a:off x="827584" y="116632"/>
            <a:ext cx="7488832" cy="2237866"/>
          </a:xfrm>
        </p:spPr>
      </p:pic>
      <p:sp>
        <p:nvSpPr>
          <p:cNvPr id="7" name="Dikdörtgen 6"/>
          <p:cNvSpPr/>
          <p:nvPr/>
        </p:nvSpPr>
        <p:spPr>
          <a:xfrm>
            <a:off x="899592" y="1412776"/>
            <a:ext cx="7056784" cy="288032"/>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tr-TR"/>
          </a:p>
        </p:txBody>
      </p:sp>
      <p:sp>
        <p:nvSpPr>
          <p:cNvPr id="9" name="Slayt Numarası Yer Tutucusu 3"/>
          <p:cNvSpPr txBox="1">
            <a:spLocks/>
          </p:cNvSpPr>
          <p:nvPr/>
        </p:nvSpPr>
        <p:spPr>
          <a:xfrm>
            <a:off x="4932040" y="6356350"/>
            <a:ext cx="3754760" cy="365125"/>
          </a:xfrm>
          <a:prstGeom prst="rect">
            <a:avLst/>
          </a:prstGeom>
        </p:spPr>
        <p:txBody>
          <a:bodyPr vert="horz" lIns="91440" tIns="45720" rIns="91440" bIns="45720" rtlCol="0" anchor="ctr"/>
          <a:lstStyle>
            <a:defPPr>
              <a:defRPr lang="tr-T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tr-TR" b="1" dirty="0">
                <a:solidFill>
                  <a:schemeClr val="tx2">
                    <a:lumMod val="75000"/>
                  </a:schemeClr>
                </a:solidFill>
              </a:rPr>
              <a:t>Birliktelik Kuralları 13 Aralık 2013/</a:t>
            </a:r>
            <a:fld id="{0E799BC7-1810-4E74-B7F5-AE7FECACDEBA}" type="slidenum">
              <a:rPr lang="tr-TR" b="1" smtClean="0">
                <a:solidFill>
                  <a:schemeClr val="tx2">
                    <a:lumMod val="75000"/>
                  </a:schemeClr>
                </a:solidFill>
              </a:rPr>
              <a:pPr/>
              <a:t>35</a:t>
            </a:fld>
            <a:endParaRPr lang="tr-TR" dirty="0"/>
          </a:p>
        </p:txBody>
      </p:sp>
    </p:spTree>
    <p:extLst>
      <p:ext uri="{BB962C8B-B14F-4D97-AF65-F5344CB8AC3E}">
        <p14:creationId xmlns:p14="http://schemas.microsoft.com/office/powerpoint/2010/main" val="41184610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a:solidFill>
                  <a:schemeClr val="accent1">
                    <a:lumMod val="50000"/>
                  </a:schemeClr>
                </a:solidFill>
              </a:rPr>
              <a:t>Uygulama</a:t>
            </a:r>
          </a:p>
        </p:txBody>
      </p:sp>
      <p:sp>
        <p:nvSpPr>
          <p:cNvPr id="9" name="Slayt Numarası Yer Tutucusu 3"/>
          <p:cNvSpPr txBox="1">
            <a:spLocks/>
          </p:cNvSpPr>
          <p:nvPr/>
        </p:nvSpPr>
        <p:spPr>
          <a:xfrm>
            <a:off x="4932040" y="6356350"/>
            <a:ext cx="3754760" cy="365125"/>
          </a:xfrm>
          <a:prstGeom prst="rect">
            <a:avLst/>
          </a:prstGeom>
        </p:spPr>
        <p:txBody>
          <a:bodyPr vert="horz" lIns="91440" tIns="45720" rIns="91440" bIns="45720" rtlCol="0" anchor="ctr"/>
          <a:lstStyle>
            <a:defPPr>
              <a:defRPr lang="tr-T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tr-TR" b="1" dirty="0">
                <a:solidFill>
                  <a:schemeClr val="tx2">
                    <a:lumMod val="75000"/>
                  </a:schemeClr>
                </a:solidFill>
              </a:rPr>
              <a:t>Birliktelik Kuralları 13 Aralık 2013/</a:t>
            </a:r>
            <a:fld id="{0E799BC7-1810-4E74-B7F5-AE7FECACDEBA}" type="slidenum">
              <a:rPr lang="tr-TR" b="1" smtClean="0">
                <a:solidFill>
                  <a:schemeClr val="tx2">
                    <a:lumMod val="75000"/>
                  </a:schemeClr>
                </a:solidFill>
              </a:rPr>
              <a:pPr/>
              <a:t>36</a:t>
            </a:fld>
            <a:endParaRPr lang="tr-TR" dirty="0"/>
          </a:p>
        </p:txBody>
      </p:sp>
      <p:pic>
        <p:nvPicPr>
          <p:cNvPr id="19" name="İçerik Yer Tutucusu 14"/>
          <p:cNvPicPr>
            <a:picLocks noChangeAspect="1"/>
          </p:cNvPicPr>
          <p:nvPr/>
        </p:nvPicPr>
        <p:blipFill rotWithShape="1">
          <a:blip r:embed="rId2">
            <a:extLst>
              <a:ext uri="{28A0092B-C50C-407E-A947-70E740481C1C}">
                <a14:useLocalDpi xmlns:a14="http://schemas.microsoft.com/office/drawing/2010/main" val="0"/>
              </a:ext>
            </a:extLst>
          </a:blip>
          <a:srcRect b="20143"/>
          <a:stretch/>
        </p:blipFill>
        <p:spPr>
          <a:xfrm>
            <a:off x="899592" y="1196752"/>
            <a:ext cx="7447620" cy="3483278"/>
          </a:xfrm>
          <a:prstGeom prst="rect">
            <a:avLst/>
          </a:prstGeom>
        </p:spPr>
      </p:pic>
      <p:sp>
        <p:nvSpPr>
          <p:cNvPr id="21" name="Metin kutusu 20"/>
          <p:cNvSpPr txBox="1"/>
          <p:nvPr/>
        </p:nvSpPr>
        <p:spPr>
          <a:xfrm>
            <a:off x="899592" y="5013176"/>
            <a:ext cx="7447620" cy="923330"/>
          </a:xfrm>
          <a:prstGeom prst="rect">
            <a:avLst/>
          </a:prstGeom>
          <a:noFill/>
        </p:spPr>
        <p:txBody>
          <a:bodyPr wrap="square" rtlCol="0">
            <a:spAutoFit/>
          </a:bodyPr>
          <a:lstStyle/>
          <a:p>
            <a:r>
              <a:rPr lang="tr-TR" dirty="0">
                <a:solidFill>
                  <a:schemeClr val="accent1">
                    <a:lumMod val="50000"/>
                  </a:schemeClr>
                </a:solidFill>
              </a:rPr>
              <a:t>Burada ise </a:t>
            </a:r>
            <a:r>
              <a:rPr lang="tr-TR" b="1" dirty="0">
                <a:solidFill>
                  <a:schemeClr val="accent1">
                    <a:lumMod val="50000"/>
                  </a:schemeClr>
                </a:solidFill>
              </a:rPr>
              <a:t>Min. </a:t>
            </a:r>
            <a:r>
              <a:rPr lang="tr-TR" b="1" dirty="0" err="1">
                <a:solidFill>
                  <a:schemeClr val="accent1">
                    <a:lumMod val="50000"/>
                  </a:schemeClr>
                </a:solidFill>
              </a:rPr>
              <a:t>Antencedent</a:t>
            </a:r>
            <a:r>
              <a:rPr lang="tr-TR" b="1" dirty="0">
                <a:solidFill>
                  <a:schemeClr val="accent1">
                    <a:lumMod val="50000"/>
                  </a:schemeClr>
                </a:solidFill>
              </a:rPr>
              <a:t> </a:t>
            </a:r>
            <a:r>
              <a:rPr lang="tr-TR" b="1" dirty="0" err="1">
                <a:solidFill>
                  <a:schemeClr val="accent1">
                    <a:lumMod val="50000"/>
                  </a:schemeClr>
                </a:solidFill>
              </a:rPr>
              <a:t>Support</a:t>
            </a:r>
            <a:r>
              <a:rPr lang="tr-TR" b="1" dirty="0">
                <a:solidFill>
                  <a:schemeClr val="accent1">
                    <a:lumMod val="50000"/>
                  </a:schemeClr>
                </a:solidFill>
              </a:rPr>
              <a:t>: 10</a:t>
            </a:r>
            <a:r>
              <a:rPr lang="tr-TR" dirty="0">
                <a:solidFill>
                  <a:schemeClr val="accent1">
                    <a:lumMod val="50000"/>
                  </a:schemeClr>
                </a:solidFill>
              </a:rPr>
              <a:t> ve </a:t>
            </a:r>
            <a:r>
              <a:rPr lang="tr-TR" b="1" dirty="0">
                <a:solidFill>
                  <a:schemeClr val="accent1">
                    <a:lumMod val="50000"/>
                  </a:schemeClr>
                </a:solidFill>
              </a:rPr>
              <a:t>Min. </a:t>
            </a:r>
            <a:r>
              <a:rPr lang="tr-TR" b="1" dirty="0" err="1">
                <a:solidFill>
                  <a:schemeClr val="accent1">
                    <a:lumMod val="50000"/>
                  </a:schemeClr>
                </a:solidFill>
              </a:rPr>
              <a:t>Rule</a:t>
            </a:r>
            <a:r>
              <a:rPr lang="tr-TR" b="1" dirty="0">
                <a:solidFill>
                  <a:schemeClr val="accent1">
                    <a:lumMod val="50000"/>
                  </a:schemeClr>
                </a:solidFill>
              </a:rPr>
              <a:t> </a:t>
            </a:r>
            <a:r>
              <a:rPr lang="tr-TR" b="1" dirty="0" err="1">
                <a:solidFill>
                  <a:schemeClr val="accent1">
                    <a:lumMod val="50000"/>
                  </a:schemeClr>
                </a:solidFill>
              </a:rPr>
              <a:t>Confidence</a:t>
            </a:r>
            <a:r>
              <a:rPr lang="tr-TR" b="1" dirty="0">
                <a:solidFill>
                  <a:schemeClr val="accent1">
                    <a:lumMod val="50000"/>
                  </a:schemeClr>
                </a:solidFill>
              </a:rPr>
              <a:t>: 50 </a:t>
            </a:r>
            <a:r>
              <a:rPr lang="tr-TR" dirty="0">
                <a:solidFill>
                  <a:schemeClr val="accent1">
                    <a:lumMod val="50000"/>
                  </a:schemeClr>
                </a:solidFill>
              </a:rPr>
              <a:t>olan bir birliktelik kuralı görülmektedir. Bu birliktelik kuralları içinden sadece </a:t>
            </a:r>
            <a:r>
              <a:rPr lang="tr-TR" dirty="0" err="1">
                <a:solidFill>
                  <a:schemeClr val="accent1">
                    <a:lumMod val="50000"/>
                  </a:schemeClr>
                </a:solidFill>
              </a:rPr>
              <a:t>DondurulmuşYemek</a:t>
            </a:r>
            <a:r>
              <a:rPr lang="tr-TR" dirty="0">
                <a:solidFill>
                  <a:schemeClr val="accent1">
                    <a:lumMod val="50000"/>
                  </a:schemeClr>
                </a:solidFill>
              </a:rPr>
              <a:t> için bir kural seti oluşturalım.</a:t>
            </a:r>
          </a:p>
        </p:txBody>
      </p:sp>
    </p:spTree>
    <p:extLst>
      <p:ext uri="{BB962C8B-B14F-4D97-AF65-F5344CB8AC3E}">
        <p14:creationId xmlns:p14="http://schemas.microsoft.com/office/powerpoint/2010/main" val="12544754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Metin kutusu 9"/>
          <p:cNvSpPr txBox="1"/>
          <p:nvPr/>
        </p:nvSpPr>
        <p:spPr>
          <a:xfrm>
            <a:off x="251520" y="548680"/>
            <a:ext cx="8640960" cy="1107996"/>
          </a:xfrm>
          <a:prstGeom prst="rect">
            <a:avLst/>
          </a:prstGeom>
          <a:noFill/>
        </p:spPr>
        <p:txBody>
          <a:bodyPr wrap="square" rtlCol="0">
            <a:spAutoFit/>
          </a:bodyPr>
          <a:lstStyle/>
          <a:p>
            <a:r>
              <a:rPr lang="tr-TR" sz="2200" b="1" dirty="0">
                <a:solidFill>
                  <a:schemeClr val="accent1">
                    <a:lumMod val="50000"/>
                  </a:schemeClr>
                </a:solidFill>
              </a:rPr>
              <a:t>Dondurulmuş Yemek ürünü için kural seti oluşturalım;</a:t>
            </a:r>
          </a:p>
          <a:p>
            <a:r>
              <a:rPr lang="tr-TR" sz="2200" dirty="0">
                <a:solidFill>
                  <a:schemeClr val="accent1">
                    <a:lumMod val="50000"/>
                  </a:schemeClr>
                </a:solidFill>
              </a:rPr>
              <a:t>Minimum </a:t>
            </a:r>
            <a:r>
              <a:rPr lang="tr-TR" sz="2200" dirty="0" err="1">
                <a:solidFill>
                  <a:schemeClr val="accent1">
                    <a:lumMod val="50000"/>
                  </a:schemeClr>
                </a:solidFill>
              </a:rPr>
              <a:t>Support</a:t>
            </a:r>
            <a:r>
              <a:rPr lang="tr-TR" sz="2200" dirty="0">
                <a:solidFill>
                  <a:schemeClr val="accent1">
                    <a:lumMod val="50000"/>
                  </a:schemeClr>
                </a:solidFill>
              </a:rPr>
              <a:t> %10</a:t>
            </a:r>
          </a:p>
          <a:p>
            <a:r>
              <a:rPr lang="tr-TR" sz="2200" dirty="0">
                <a:solidFill>
                  <a:schemeClr val="accent1">
                    <a:lumMod val="50000"/>
                  </a:schemeClr>
                </a:solidFill>
              </a:rPr>
              <a:t>Minimum </a:t>
            </a:r>
            <a:r>
              <a:rPr lang="tr-TR" sz="2200" dirty="0" err="1">
                <a:solidFill>
                  <a:schemeClr val="accent1">
                    <a:lumMod val="50000"/>
                  </a:schemeClr>
                </a:solidFill>
              </a:rPr>
              <a:t>Confidence</a:t>
            </a:r>
            <a:r>
              <a:rPr lang="tr-TR" sz="2200" dirty="0">
                <a:solidFill>
                  <a:schemeClr val="accent1">
                    <a:lumMod val="50000"/>
                  </a:schemeClr>
                </a:solidFill>
              </a:rPr>
              <a:t> %50 olarak oluşturalım.</a:t>
            </a:r>
          </a:p>
        </p:txBody>
      </p:sp>
      <p:sp>
        <p:nvSpPr>
          <p:cNvPr id="8" name="Slayt Numarası Yer Tutucusu 3"/>
          <p:cNvSpPr txBox="1">
            <a:spLocks/>
          </p:cNvSpPr>
          <p:nvPr/>
        </p:nvSpPr>
        <p:spPr>
          <a:xfrm>
            <a:off x="4932040" y="6356350"/>
            <a:ext cx="3754760" cy="365125"/>
          </a:xfrm>
          <a:prstGeom prst="rect">
            <a:avLst/>
          </a:prstGeom>
        </p:spPr>
        <p:txBody>
          <a:bodyPr vert="horz" lIns="91440" tIns="45720" rIns="91440" bIns="45720" rtlCol="0" anchor="ctr"/>
          <a:lstStyle>
            <a:defPPr>
              <a:defRPr lang="tr-T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tr-TR" b="1" dirty="0">
                <a:solidFill>
                  <a:schemeClr val="tx2">
                    <a:lumMod val="75000"/>
                  </a:schemeClr>
                </a:solidFill>
              </a:rPr>
              <a:t>Birliktelik Kuralları 13 Aralık 2013/</a:t>
            </a:r>
            <a:fld id="{0E799BC7-1810-4E74-B7F5-AE7FECACDEBA}" type="slidenum">
              <a:rPr lang="tr-TR" b="1" smtClean="0">
                <a:solidFill>
                  <a:schemeClr val="tx2">
                    <a:lumMod val="75000"/>
                  </a:schemeClr>
                </a:solidFill>
              </a:rPr>
              <a:pPr/>
              <a:t>37</a:t>
            </a:fld>
            <a:endParaRPr lang="tr-TR" dirty="0"/>
          </a:p>
        </p:txBody>
      </p:sp>
      <p:pic>
        <p:nvPicPr>
          <p:cNvPr id="2" name="Resi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2352809"/>
            <a:ext cx="4666667" cy="2152381"/>
          </a:xfrm>
          <a:prstGeom prst="rect">
            <a:avLst/>
          </a:prstGeom>
        </p:spPr>
      </p:pic>
      <p:pic>
        <p:nvPicPr>
          <p:cNvPr id="4" name="İçerik Yer Tutucusu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860032" y="1600200"/>
            <a:ext cx="4383971" cy="4525963"/>
          </a:xfrm>
        </p:spPr>
      </p:pic>
    </p:spTree>
    <p:extLst>
      <p:ext uri="{BB962C8B-B14F-4D97-AF65-F5344CB8AC3E}">
        <p14:creationId xmlns:p14="http://schemas.microsoft.com/office/powerpoint/2010/main" val="33492465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b="1" dirty="0">
                <a:solidFill>
                  <a:schemeClr val="accent1">
                    <a:lumMod val="50000"/>
                  </a:schemeClr>
                </a:solidFill>
              </a:rPr>
              <a:t>Değerlendirme Ölçütleri</a:t>
            </a:r>
          </a:p>
        </p:txBody>
      </p:sp>
      <p:pic>
        <p:nvPicPr>
          <p:cNvPr id="163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9813" y="1772816"/>
            <a:ext cx="4524375"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ayt Numarası Yer Tutucusu 3"/>
          <p:cNvSpPr txBox="1">
            <a:spLocks/>
          </p:cNvSpPr>
          <p:nvPr/>
        </p:nvSpPr>
        <p:spPr>
          <a:xfrm>
            <a:off x="4932040" y="6356350"/>
            <a:ext cx="3754760" cy="365125"/>
          </a:xfrm>
          <a:prstGeom prst="rect">
            <a:avLst/>
          </a:prstGeom>
        </p:spPr>
        <p:txBody>
          <a:bodyPr vert="horz" lIns="91440" tIns="45720" rIns="91440" bIns="45720" rtlCol="0" anchor="ctr"/>
          <a:lstStyle>
            <a:defPPr>
              <a:defRPr lang="tr-T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tr-TR" b="1" dirty="0">
                <a:solidFill>
                  <a:schemeClr val="tx2">
                    <a:lumMod val="75000"/>
                  </a:schemeClr>
                </a:solidFill>
              </a:rPr>
              <a:t>Birliktelik Kuralları 13 Aralık 2013/</a:t>
            </a:r>
            <a:fld id="{0E799BC7-1810-4E74-B7F5-AE7FECACDEBA}" type="slidenum">
              <a:rPr lang="tr-TR" b="1" smtClean="0">
                <a:solidFill>
                  <a:schemeClr val="tx2">
                    <a:lumMod val="75000"/>
                  </a:schemeClr>
                </a:solidFill>
              </a:rPr>
              <a:pPr/>
              <a:t>38</a:t>
            </a:fld>
            <a:endParaRPr lang="tr-TR" dirty="0"/>
          </a:p>
        </p:txBody>
      </p:sp>
    </p:spTree>
    <p:extLst>
      <p:ext uri="{BB962C8B-B14F-4D97-AF65-F5344CB8AC3E}">
        <p14:creationId xmlns:p14="http://schemas.microsoft.com/office/powerpoint/2010/main" val="4621230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pPr marL="0" indent="0"/>
            <a:r>
              <a:rPr lang="tr-TR" b="1" dirty="0">
                <a:solidFill>
                  <a:schemeClr val="accent1">
                    <a:lumMod val="50000"/>
                  </a:schemeClr>
                </a:solidFill>
              </a:rPr>
              <a:t>Değerlendirme Ölçütleri</a:t>
            </a:r>
          </a:p>
        </p:txBody>
      </p:sp>
      <p:sp>
        <p:nvSpPr>
          <p:cNvPr id="3" name="İçerik Yer Tutucusu 2"/>
          <p:cNvSpPr>
            <a:spLocks noGrp="1"/>
          </p:cNvSpPr>
          <p:nvPr>
            <p:ph idx="1"/>
          </p:nvPr>
        </p:nvSpPr>
        <p:spPr>
          <a:xfrm>
            <a:off x="457200" y="1340768"/>
            <a:ext cx="8229600" cy="5256584"/>
          </a:xfrm>
        </p:spPr>
        <p:txBody>
          <a:bodyPr>
            <a:normAutofit fontScale="85000" lnSpcReduction="20000"/>
          </a:bodyPr>
          <a:lstStyle/>
          <a:p>
            <a:pPr marL="514350" indent="-514350">
              <a:buFont typeface="+mj-lt"/>
              <a:buAutoNum type="arabicPeriod"/>
            </a:pPr>
            <a:r>
              <a:rPr lang="tr-TR" sz="2400" b="1" dirty="0" err="1">
                <a:solidFill>
                  <a:schemeClr val="accent1">
                    <a:lumMod val="50000"/>
                  </a:schemeClr>
                </a:solidFill>
              </a:rPr>
              <a:t>Rule</a:t>
            </a:r>
            <a:r>
              <a:rPr lang="tr-TR" sz="2400" b="1" dirty="0">
                <a:solidFill>
                  <a:schemeClr val="accent1">
                    <a:lumMod val="50000"/>
                  </a:schemeClr>
                </a:solidFill>
              </a:rPr>
              <a:t> </a:t>
            </a:r>
            <a:r>
              <a:rPr lang="tr-TR" sz="2400" b="1" dirty="0" err="1">
                <a:solidFill>
                  <a:schemeClr val="accent1">
                    <a:lumMod val="50000"/>
                  </a:schemeClr>
                </a:solidFill>
              </a:rPr>
              <a:t>Confidence</a:t>
            </a:r>
            <a:r>
              <a:rPr lang="tr-TR" sz="2400" b="1" dirty="0">
                <a:solidFill>
                  <a:schemeClr val="accent1">
                    <a:lumMod val="50000"/>
                  </a:schemeClr>
                </a:solidFill>
              </a:rPr>
              <a:t> (Kural Güveni):</a:t>
            </a:r>
            <a:r>
              <a:rPr lang="tr-TR" sz="2400" dirty="0">
                <a:solidFill>
                  <a:schemeClr val="accent1">
                    <a:lumMod val="50000"/>
                  </a:schemeClr>
                </a:solidFill>
              </a:rPr>
              <a:t> Bu varsayılan </a:t>
            </a:r>
            <a:r>
              <a:rPr lang="tr-TR" sz="2400" dirty="0" err="1">
                <a:solidFill>
                  <a:schemeClr val="accent1">
                    <a:lumMod val="50000"/>
                  </a:schemeClr>
                </a:solidFill>
              </a:rPr>
              <a:t>metod</a:t>
            </a:r>
            <a:r>
              <a:rPr lang="tr-TR" sz="2400" dirty="0">
                <a:solidFill>
                  <a:schemeClr val="accent1">
                    <a:lumMod val="50000"/>
                  </a:schemeClr>
                </a:solidFill>
              </a:rPr>
              <a:t>, kuralları değerlendirmek için kuralın güvenini kullanılır.</a:t>
            </a:r>
          </a:p>
          <a:p>
            <a:pPr marL="514350" indent="-514350">
              <a:buFont typeface="+mj-lt"/>
              <a:buAutoNum type="arabicPeriod"/>
            </a:pPr>
            <a:endParaRPr lang="tr-TR" sz="2400" dirty="0">
              <a:solidFill>
                <a:schemeClr val="accent1">
                  <a:lumMod val="50000"/>
                </a:schemeClr>
              </a:solidFill>
            </a:endParaRPr>
          </a:p>
          <a:p>
            <a:pPr marL="514350" indent="-514350">
              <a:buFont typeface="+mj-lt"/>
              <a:buAutoNum type="arabicPeriod"/>
            </a:pPr>
            <a:r>
              <a:rPr lang="tr-TR" sz="2400" b="1" dirty="0" err="1">
                <a:solidFill>
                  <a:schemeClr val="accent1">
                    <a:lumMod val="50000"/>
                  </a:schemeClr>
                </a:solidFill>
              </a:rPr>
              <a:t>Confidence</a:t>
            </a:r>
            <a:r>
              <a:rPr lang="tr-TR" sz="2400" b="1" dirty="0">
                <a:solidFill>
                  <a:schemeClr val="accent1">
                    <a:lumMod val="50000"/>
                  </a:schemeClr>
                </a:solidFill>
              </a:rPr>
              <a:t> </a:t>
            </a:r>
            <a:r>
              <a:rPr lang="tr-TR" sz="2400" b="1" dirty="0" err="1">
                <a:solidFill>
                  <a:schemeClr val="accent1">
                    <a:lumMod val="50000"/>
                  </a:schemeClr>
                </a:solidFill>
              </a:rPr>
              <a:t>Difference</a:t>
            </a:r>
            <a:r>
              <a:rPr lang="tr-TR" sz="2400" b="1" dirty="0">
                <a:solidFill>
                  <a:schemeClr val="accent1">
                    <a:lumMod val="50000"/>
                  </a:schemeClr>
                </a:solidFill>
              </a:rPr>
              <a:t> (Güven Farkı):</a:t>
            </a:r>
            <a:r>
              <a:rPr lang="tr-TR" sz="2400" dirty="0">
                <a:solidFill>
                  <a:schemeClr val="accent1">
                    <a:lumMod val="50000"/>
                  </a:schemeClr>
                </a:solidFill>
              </a:rPr>
              <a:t> Bu değerlendirme metodu kural güveni ve öncül(</a:t>
            </a:r>
            <a:r>
              <a:rPr lang="tr-TR" sz="2400" dirty="0" err="1">
                <a:solidFill>
                  <a:schemeClr val="accent1">
                    <a:lumMod val="50000"/>
                  </a:schemeClr>
                </a:solidFill>
              </a:rPr>
              <a:t>prior</a:t>
            </a:r>
            <a:r>
              <a:rPr lang="tr-TR" sz="2400" dirty="0">
                <a:solidFill>
                  <a:schemeClr val="accent1">
                    <a:lumMod val="50000"/>
                  </a:schemeClr>
                </a:solidFill>
              </a:rPr>
              <a:t>) güveni arasındaki kesin </a:t>
            </a:r>
            <a:r>
              <a:rPr lang="tr-TR" sz="2400" dirty="0" err="1">
                <a:solidFill>
                  <a:schemeClr val="accent1">
                    <a:lumMod val="50000"/>
                  </a:schemeClr>
                </a:solidFill>
              </a:rPr>
              <a:t>farkdır</a:t>
            </a:r>
            <a:r>
              <a:rPr lang="tr-TR" sz="2400" dirty="0">
                <a:solidFill>
                  <a:schemeClr val="accent1">
                    <a:lumMod val="50000"/>
                  </a:schemeClr>
                </a:solidFill>
              </a:rPr>
              <a:t>.</a:t>
            </a:r>
          </a:p>
          <a:p>
            <a:pPr marL="514350" indent="-514350">
              <a:buFont typeface="+mj-lt"/>
              <a:buAutoNum type="arabicPeriod"/>
            </a:pPr>
            <a:endParaRPr lang="tr-TR" sz="2400" dirty="0">
              <a:solidFill>
                <a:schemeClr val="accent1">
                  <a:lumMod val="50000"/>
                </a:schemeClr>
              </a:solidFill>
            </a:endParaRPr>
          </a:p>
          <a:p>
            <a:pPr marL="514350" indent="-514350">
              <a:buFont typeface="+mj-lt"/>
              <a:buAutoNum type="arabicPeriod"/>
            </a:pPr>
            <a:r>
              <a:rPr lang="tr-TR" sz="2400" b="1" dirty="0" err="1">
                <a:solidFill>
                  <a:schemeClr val="accent1">
                    <a:lumMod val="50000"/>
                  </a:schemeClr>
                </a:solidFill>
              </a:rPr>
              <a:t>Confidence</a:t>
            </a:r>
            <a:r>
              <a:rPr lang="tr-TR" sz="2400" b="1" dirty="0">
                <a:solidFill>
                  <a:schemeClr val="accent1">
                    <a:lumMod val="50000"/>
                  </a:schemeClr>
                </a:solidFill>
              </a:rPr>
              <a:t> </a:t>
            </a:r>
            <a:r>
              <a:rPr lang="tr-TR" sz="2400" b="1" dirty="0" err="1">
                <a:solidFill>
                  <a:schemeClr val="accent1">
                    <a:lumMod val="50000"/>
                  </a:schemeClr>
                </a:solidFill>
              </a:rPr>
              <a:t>Ratio</a:t>
            </a:r>
            <a:r>
              <a:rPr lang="tr-TR" sz="2400" b="1" dirty="0">
                <a:solidFill>
                  <a:schemeClr val="accent1">
                    <a:lumMod val="50000"/>
                  </a:schemeClr>
                </a:solidFill>
              </a:rPr>
              <a:t> (Güven Oranı):</a:t>
            </a:r>
            <a:r>
              <a:rPr lang="tr-TR" sz="2400" dirty="0">
                <a:solidFill>
                  <a:schemeClr val="accent1">
                    <a:lumMod val="50000"/>
                  </a:schemeClr>
                </a:solidFill>
              </a:rPr>
              <a:t> Bu değerlendirme ölçüsü 1 den çıkarılmış güven kuralının öncül(</a:t>
            </a:r>
            <a:r>
              <a:rPr lang="tr-TR" sz="2400" dirty="0" err="1">
                <a:solidFill>
                  <a:schemeClr val="accent1">
                    <a:lumMod val="50000"/>
                  </a:schemeClr>
                </a:solidFill>
              </a:rPr>
              <a:t>prior</a:t>
            </a:r>
            <a:r>
              <a:rPr lang="tr-TR" sz="2400" dirty="0">
                <a:solidFill>
                  <a:schemeClr val="accent1">
                    <a:lumMod val="50000"/>
                  </a:schemeClr>
                </a:solidFill>
              </a:rPr>
              <a:t>) güvene oranıdır. Güven farkı gibi bu </a:t>
            </a:r>
            <a:r>
              <a:rPr lang="tr-TR" sz="2400" dirty="0" err="1">
                <a:solidFill>
                  <a:schemeClr val="accent1">
                    <a:lumMod val="50000"/>
                  </a:schemeClr>
                </a:solidFill>
              </a:rPr>
              <a:t>metod</a:t>
            </a:r>
            <a:r>
              <a:rPr lang="tr-TR" sz="2400" dirty="0">
                <a:solidFill>
                  <a:schemeClr val="accent1">
                    <a:lumMod val="50000"/>
                  </a:schemeClr>
                </a:solidFill>
              </a:rPr>
              <a:t> düzensiz dağılımları hesaba katar. Bu özellik nadir olayları tahmin eden olayları bulmada iyi bir yoldur</a:t>
            </a:r>
          </a:p>
          <a:p>
            <a:pPr marL="514350" indent="-514350">
              <a:buFont typeface="+mj-lt"/>
              <a:buAutoNum type="arabicPeriod"/>
            </a:pPr>
            <a:endParaRPr lang="tr-TR" sz="2400" dirty="0">
              <a:solidFill>
                <a:schemeClr val="accent1">
                  <a:lumMod val="50000"/>
                </a:schemeClr>
              </a:solidFill>
            </a:endParaRPr>
          </a:p>
          <a:p>
            <a:pPr marL="514350" indent="-514350">
              <a:buFont typeface="+mj-lt"/>
              <a:buAutoNum type="arabicPeriod"/>
            </a:pPr>
            <a:r>
              <a:rPr lang="tr-TR" sz="2400" b="1" dirty="0">
                <a:solidFill>
                  <a:schemeClr val="accent1">
                    <a:lumMod val="50000"/>
                  </a:schemeClr>
                </a:solidFill>
              </a:rPr>
              <a:t>Information </a:t>
            </a:r>
            <a:r>
              <a:rPr lang="tr-TR" sz="2400" b="1" dirty="0" err="1">
                <a:solidFill>
                  <a:schemeClr val="accent1">
                    <a:lumMod val="50000"/>
                  </a:schemeClr>
                </a:solidFill>
              </a:rPr>
              <a:t>Difference</a:t>
            </a:r>
            <a:r>
              <a:rPr lang="tr-TR" sz="2400" b="1" dirty="0">
                <a:solidFill>
                  <a:schemeClr val="accent1">
                    <a:lumMod val="50000"/>
                  </a:schemeClr>
                </a:solidFill>
              </a:rPr>
              <a:t> (Bilgi Farkı):</a:t>
            </a:r>
            <a:r>
              <a:rPr lang="tr-TR" sz="2400" dirty="0">
                <a:solidFill>
                  <a:schemeClr val="accent1">
                    <a:lumMod val="50000"/>
                  </a:schemeClr>
                </a:solidFill>
              </a:rPr>
              <a:t> Bu ölçü bilgi kazanım ölçüsüne dayanır. Bu bilgi farkı öncüllerin vermediği bilgi kazanımıyla sonucun önceki güveninin verildiği bilgi kazanım arasındaki farktır.</a:t>
            </a:r>
          </a:p>
          <a:p>
            <a:pPr marL="514350" indent="-514350">
              <a:buFont typeface="+mj-lt"/>
              <a:buAutoNum type="arabicPeriod"/>
            </a:pPr>
            <a:endParaRPr lang="tr-TR" sz="2400" dirty="0">
              <a:solidFill>
                <a:schemeClr val="accent1">
                  <a:lumMod val="50000"/>
                </a:schemeClr>
              </a:solidFill>
            </a:endParaRPr>
          </a:p>
          <a:p>
            <a:pPr marL="514350" indent="-514350">
              <a:buFont typeface="+mj-lt"/>
              <a:buAutoNum type="arabicPeriod"/>
            </a:pPr>
            <a:r>
              <a:rPr lang="tr-TR" sz="2400" b="1" dirty="0" err="1">
                <a:solidFill>
                  <a:schemeClr val="accent1">
                    <a:lumMod val="50000"/>
                  </a:schemeClr>
                </a:solidFill>
              </a:rPr>
              <a:t>Normalized</a:t>
            </a:r>
            <a:r>
              <a:rPr lang="tr-TR" sz="2400" b="1" dirty="0">
                <a:solidFill>
                  <a:schemeClr val="accent1">
                    <a:lumMod val="50000"/>
                  </a:schemeClr>
                </a:solidFill>
              </a:rPr>
              <a:t> </a:t>
            </a:r>
            <a:r>
              <a:rPr lang="tr-TR" sz="2400" b="1" dirty="0" err="1">
                <a:solidFill>
                  <a:schemeClr val="accent1">
                    <a:lumMod val="50000"/>
                  </a:schemeClr>
                </a:solidFill>
              </a:rPr>
              <a:t>Chi-square</a:t>
            </a:r>
            <a:r>
              <a:rPr lang="tr-TR" sz="2400" b="1" dirty="0">
                <a:solidFill>
                  <a:schemeClr val="accent1">
                    <a:lumMod val="50000"/>
                  </a:schemeClr>
                </a:solidFill>
              </a:rPr>
              <a:t> (Normalleştirilmiş Ki-Kare):</a:t>
            </a:r>
            <a:r>
              <a:rPr lang="tr-TR" sz="2400" dirty="0">
                <a:solidFill>
                  <a:schemeClr val="accent1">
                    <a:lumMod val="50000"/>
                  </a:schemeClr>
                </a:solidFill>
              </a:rPr>
              <a:t> Bu ölçüt öncüller ve sonuçlar arasındaki birleşmesinin istatistiksel indeksidir. Bu ölçüt değerleri 0 ve 1 arasında  olmak üzere normalleştirir.</a:t>
            </a:r>
          </a:p>
        </p:txBody>
      </p:sp>
      <p:sp>
        <p:nvSpPr>
          <p:cNvPr id="6" name="Slayt Numarası Yer Tutucusu 3"/>
          <p:cNvSpPr txBox="1">
            <a:spLocks/>
          </p:cNvSpPr>
          <p:nvPr/>
        </p:nvSpPr>
        <p:spPr>
          <a:xfrm>
            <a:off x="4932040" y="6356350"/>
            <a:ext cx="3754760" cy="365125"/>
          </a:xfrm>
          <a:prstGeom prst="rect">
            <a:avLst/>
          </a:prstGeom>
        </p:spPr>
        <p:txBody>
          <a:bodyPr vert="horz" lIns="91440" tIns="45720" rIns="91440" bIns="45720" rtlCol="0" anchor="ctr"/>
          <a:lstStyle>
            <a:defPPr>
              <a:defRPr lang="tr-T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tr-TR" b="1" dirty="0">
                <a:solidFill>
                  <a:schemeClr val="tx2">
                    <a:lumMod val="75000"/>
                  </a:schemeClr>
                </a:solidFill>
              </a:rPr>
              <a:t>Birliktelik Kuralları 13 Aralık 2013/</a:t>
            </a:r>
            <a:fld id="{0E799BC7-1810-4E74-B7F5-AE7FECACDEBA}" type="slidenum">
              <a:rPr lang="tr-TR" b="1" smtClean="0">
                <a:solidFill>
                  <a:schemeClr val="tx2">
                    <a:lumMod val="75000"/>
                  </a:schemeClr>
                </a:solidFill>
              </a:rPr>
              <a:pPr/>
              <a:t>39</a:t>
            </a:fld>
            <a:endParaRPr lang="tr-TR" dirty="0"/>
          </a:p>
        </p:txBody>
      </p:sp>
    </p:spTree>
    <p:extLst>
      <p:ext uri="{BB962C8B-B14F-4D97-AF65-F5344CB8AC3E}">
        <p14:creationId xmlns:p14="http://schemas.microsoft.com/office/powerpoint/2010/main" val="1385328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a:solidFill>
                  <a:schemeClr val="accent1">
                    <a:lumMod val="50000"/>
                  </a:schemeClr>
                </a:solidFill>
              </a:rPr>
              <a:t>Birliktelik Kuralları</a:t>
            </a:r>
          </a:p>
        </p:txBody>
      </p:sp>
      <p:sp>
        <p:nvSpPr>
          <p:cNvPr id="3" name="İçerik Yer Tutucusu 2"/>
          <p:cNvSpPr>
            <a:spLocks noGrp="1"/>
          </p:cNvSpPr>
          <p:nvPr>
            <p:ph idx="1"/>
          </p:nvPr>
        </p:nvSpPr>
        <p:spPr/>
        <p:txBody>
          <a:bodyPr>
            <a:normAutofit/>
          </a:bodyPr>
          <a:lstStyle/>
          <a:p>
            <a:pPr marL="0" indent="0">
              <a:buNone/>
            </a:pPr>
            <a:r>
              <a:rPr lang="tr-TR" sz="2600" dirty="0">
                <a:solidFill>
                  <a:schemeClr val="accent1">
                    <a:lumMod val="50000"/>
                  </a:schemeClr>
                </a:solidFill>
                <a:latin typeface="Calibri" pitchFamily="34" charset="0"/>
                <a:cs typeface="Calibri" pitchFamily="34" charset="0"/>
              </a:rPr>
              <a:t>Birliktelik kuralı uygulamasına pazar sepeti analizi örnek verilebilir (</a:t>
            </a:r>
            <a:r>
              <a:rPr lang="tr-TR" sz="2600" dirty="0" err="1">
                <a:solidFill>
                  <a:schemeClr val="accent1">
                    <a:lumMod val="50000"/>
                  </a:schemeClr>
                </a:solidFill>
                <a:latin typeface="Calibri" pitchFamily="34" charset="0"/>
                <a:cs typeface="Calibri" pitchFamily="34" charset="0"/>
              </a:rPr>
              <a:t>Frawley</a:t>
            </a:r>
            <a:r>
              <a:rPr lang="tr-TR" sz="2600" dirty="0">
                <a:solidFill>
                  <a:schemeClr val="accent1">
                    <a:lumMod val="50000"/>
                  </a:schemeClr>
                </a:solidFill>
                <a:latin typeface="Calibri" pitchFamily="34" charset="0"/>
                <a:cs typeface="Calibri" pitchFamily="34" charset="0"/>
              </a:rPr>
              <a:t> vd., 1991). Birliktelik kuralındaki amaç;  alışveriş esnasında müşterilerin satın aldıkları ürünler arasındaki birliktelik ilişkisini bulmak, bu ilişki verisi doğrultusunda müşterilerin satın alma alışkanlıklarını tespit etmektir. Satıcılar, keşfedilen bu birliktelik bağıntıları ve alışkanlıklar sayesi ile etkili ve kazançlı pazarlama ve satış imkanına sahip olmaktadırlar. </a:t>
            </a:r>
          </a:p>
          <a:p>
            <a:pPr marL="0" indent="0">
              <a:buNone/>
            </a:pPr>
            <a:endParaRPr lang="tr-TR" sz="2800" dirty="0">
              <a:solidFill>
                <a:schemeClr val="accent1">
                  <a:lumMod val="50000"/>
                </a:schemeClr>
              </a:solidFill>
              <a:latin typeface="Calibri" pitchFamily="34" charset="0"/>
              <a:cs typeface="Calibri" pitchFamily="34" charset="0"/>
            </a:endParaRPr>
          </a:p>
          <a:p>
            <a:pPr marL="0" indent="0">
              <a:buNone/>
            </a:pPr>
            <a:endParaRPr lang="tr-TR" sz="2800" dirty="0">
              <a:solidFill>
                <a:schemeClr val="accent1">
                  <a:lumMod val="50000"/>
                </a:schemeClr>
              </a:solidFill>
              <a:latin typeface="Calibri" pitchFamily="34" charset="0"/>
              <a:cs typeface="Calibri" pitchFamily="34" charset="0"/>
            </a:endParaRPr>
          </a:p>
          <a:p>
            <a:pPr marL="0" indent="0">
              <a:buNone/>
            </a:pPr>
            <a:endParaRPr lang="tr-TR" sz="3000" dirty="0">
              <a:solidFill>
                <a:schemeClr val="accent1">
                  <a:lumMod val="50000"/>
                </a:schemeClr>
              </a:solidFill>
            </a:endParaRPr>
          </a:p>
          <a:p>
            <a:pPr marL="0" indent="0">
              <a:buNone/>
            </a:pPr>
            <a:endParaRPr lang="tr-TR" sz="3000" dirty="0">
              <a:solidFill>
                <a:schemeClr val="accent1">
                  <a:lumMod val="50000"/>
                </a:schemeClr>
              </a:solidFill>
            </a:endParaRPr>
          </a:p>
        </p:txBody>
      </p:sp>
      <p:sp>
        <p:nvSpPr>
          <p:cNvPr id="6" name="Slayt Numarası Yer Tutucusu 3"/>
          <p:cNvSpPr txBox="1">
            <a:spLocks/>
          </p:cNvSpPr>
          <p:nvPr/>
        </p:nvSpPr>
        <p:spPr>
          <a:xfrm>
            <a:off x="4932040" y="6356350"/>
            <a:ext cx="3754760" cy="365125"/>
          </a:xfrm>
          <a:prstGeom prst="rect">
            <a:avLst/>
          </a:prstGeom>
        </p:spPr>
        <p:txBody>
          <a:bodyPr vert="horz" lIns="91440" tIns="45720" rIns="91440" bIns="45720" rtlCol="0" anchor="ctr"/>
          <a:lstStyle>
            <a:defPPr>
              <a:defRPr lang="tr-T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tr-TR" b="1" dirty="0">
                <a:solidFill>
                  <a:schemeClr val="tx2">
                    <a:lumMod val="75000"/>
                  </a:schemeClr>
                </a:solidFill>
              </a:rPr>
              <a:t>Birliktelik Kuralları 13 Aralık 2013/</a:t>
            </a:r>
            <a:fld id="{0E799BC7-1810-4E74-B7F5-AE7FECACDEBA}" type="slidenum">
              <a:rPr lang="tr-TR" b="1" smtClean="0">
                <a:solidFill>
                  <a:schemeClr val="tx2">
                    <a:lumMod val="75000"/>
                  </a:schemeClr>
                </a:solidFill>
              </a:rPr>
              <a:pPr/>
              <a:t>4</a:t>
            </a:fld>
            <a:endParaRPr lang="tr-TR" dirty="0"/>
          </a:p>
        </p:txBody>
      </p:sp>
    </p:spTree>
    <p:extLst>
      <p:ext uri="{BB962C8B-B14F-4D97-AF65-F5344CB8AC3E}">
        <p14:creationId xmlns:p14="http://schemas.microsoft.com/office/powerpoint/2010/main" val="1324879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a:solidFill>
                  <a:schemeClr val="accent1">
                    <a:lumMod val="50000"/>
                  </a:schemeClr>
                </a:solidFill>
              </a:rPr>
              <a:t>Kaynaklar</a:t>
            </a:r>
          </a:p>
        </p:txBody>
      </p:sp>
      <p:sp>
        <p:nvSpPr>
          <p:cNvPr id="4" name="İçerik Yer Tutucusu 3"/>
          <p:cNvSpPr>
            <a:spLocks noGrp="1"/>
          </p:cNvSpPr>
          <p:nvPr>
            <p:ph idx="1"/>
          </p:nvPr>
        </p:nvSpPr>
        <p:spPr/>
        <p:txBody>
          <a:bodyPr>
            <a:normAutofit/>
          </a:bodyPr>
          <a:lstStyle/>
          <a:p>
            <a:pPr>
              <a:buFont typeface="Wingdings" pitchFamily="2" charset="2"/>
              <a:buChar char="v"/>
            </a:pPr>
            <a:endParaRPr lang="tr-TR" sz="2000" dirty="0">
              <a:solidFill>
                <a:schemeClr val="accent1">
                  <a:lumMod val="50000"/>
                </a:schemeClr>
              </a:solidFill>
            </a:endParaRPr>
          </a:p>
          <a:p>
            <a:pPr>
              <a:buFont typeface="Wingdings" pitchFamily="2" charset="2"/>
              <a:buChar char="v"/>
            </a:pPr>
            <a:r>
              <a:rPr lang="tr-TR" sz="2000" dirty="0" err="1">
                <a:solidFill>
                  <a:schemeClr val="accent1">
                    <a:lumMod val="50000"/>
                  </a:schemeClr>
                </a:solidFill>
              </a:rPr>
              <a:t>Jiawei</a:t>
            </a:r>
            <a:r>
              <a:rPr lang="tr-TR" sz="2000" dirty="0">
                <a:solidFill>
                  <a:schemeClr val="accent1">
                    <a:lumMod val="50000"/>
                  </a:schemeClr>
                </a:solidFill>
              </a:rPr>
              <a:t> Han, </a:t>
            </a:r>
            <a:r>
              <a:rPr lang="tr-TR" sz="2000" dirty="0" err="1">
                <a:solidFill>
                  <a:schemeClr val="accent1">
                    <a:lumMod val="50000"/>
                  </a:schemeClr>
                </a:solidFill>
              </a:rPr>
              <a:t>Micheline</a:t>
            </a:r>
            <a:r>
              <a:rPr lang="tr-TR" sz="2000" dirty="0">
                <a:solidFill>
                  <a:schemeClr val="accent1">
                    <a:lumMod val="50000"/>
                  </a:schemeClr>
                </a:solidFill>
              </a:rPr>
              <a:t> Kamber. Data </a:t>
            </a:r>
            <a:r>
              <a:rPr lang="tr-TR" sz="2000" dirty="0" err="1">
                <a:solidFill>
                  <a:schemeClr val="accent1">
                    <a:lumMod val="50000"/>
                  </a:schemeClr>
                </a:solidFill>
              </a:rPr>
              <a:t>Mining</a:t>
            </a:r>
            <a:r>
              <a:rPr lang="tr-TR" sz="2000" dirty="0">
                <a:solidFill>
                  <a:schemeClr val="accent1">
                    <a:lumMod val="50000"/>
                  </a:schemeClr>
                </a:solidFill>
              </a:rPr>
              <a:t> </a:t>
            </a:r>
            <a:r>
              <a:rPr lang="tr-TR" sz="2000" dirty="0" err="1">
                <a:solidFill>
                  <a:schemeClr val="accent1">
                    <a:lumMod val="50000"/>
                  </a:schemeClr>
                </a:solidFill>
              </a:rPr>
              <a:t>Concepts</a:t>
            </a:r>
            <a:r>
              <a:rPr lang="tr-TR" sz="2000" dirty="0">
                <a:solidFill>
                  <a:schemeClr val="accent1">
                    <a:lumMod val="50000"/>
                  </a:schemeClr>
                </a:solidFill>
              </a:rPr>
              <a:t> </a:t>
            </a:r>
            <a:r>
              <a:rPr lang="tr-TR" sz="2000" dirty="0" err="1">
                <a:solidFill>
                  <a:schemeClr val="accent1">
                    <a:lumMod val="50000"/>
                  </a:schemeClr>
                </a:solidFill>
              </a:rPr>
              <a:t>and</a:t>
            </a:r>
            <a:r>
              <a:rPr lang="tr-TR" sz="2000" dirty="0">
                <a:solidFill>
                  <a:schemeClr val="accent1">
                    <a:lumMod val="50000"/>
                  </a:schemeClr>
                </a:solidFill>
              </a:rPr>
              <a:t> </a:t>
            </a:r>
            <a:r>
              <a:rPr lang="tr-TR" sz="2000" dirty="0" err="1">
                <a:solidFill>
                  <a:schemeClr val="accent1">
                    <a:lumMod val="50000"/>
                  </a:schemeClr>
                </a:solidFill>
              </a:rPr>
              <a:t>Techniques</a:t>
            </a:r>
            <a:endParaRPr lang="tr-TR" sz="2000" dirty="0">
              <a:solidFill>
                <a:schemeClr val="accent1">
                  <a:lumMod val="50000"/>
                </a:schemeClr>
              </a:solidFill>
            </a:endParaRPr>
          </a:p>
          <a:p>
            <a:pPr>
              <a:buFont typeface="Wingdings" pitchFamily="2" charset="2"/>
              <a:buChar char="v"/>
            </a:pPr>
            <a:r>
              <a:rPr lang="tr-TR" sz="2000" dirty="0">
                <a:solidFill>
                  <a:schemeClr val="accent1">
                    <a:lumMod val="50000"/>
                  </a:schemeClr>
                </a:solidFill>
              </a:rPr>
              <a:t>Özkan, Y. (2008). Veri Madenciliği Yöntemleri</a:t>
            </a:r>
          </a:p>
          <a:p>
            <a:pPr>
              <a:buFont typeface="Wingdings" pitchFamily="2" charset="2"/>
              <a:buChar char="v"/>
            </a:pPr>
            <a:r>
              <a:rPr lang="tr-TR" sz="2000" dirty="0">
                <a:solidFill>
                  <a:schemeClr val="accent1">
                    <a:lumMod val="50000"/>
                  </a:schemeClr>
                </a:solidFill>
              </a:rPr>
              <a:t>Gürsoy, T. Ş. (2012).Uygulamalı Veri Madenciliği </a:t>
            </a:r>
            <a:r>
              <a:rPr lang="tr-TR" sz="2000" dirty="0" err="1">
                <a:solidFill>
                  <a:schemeClr val="accent1">
                    <a:lumMod val="50000"/>
                  </a:schemeClr>
                </a:solidFill>
              </a:rPr>
              <a:t>Sektörel</a:t>
            </a:r>
            <a:r>
              <a:rPr lang="tr-TR" sz="2000" dirty="0">
                <a:solidFill>
                  <a:schemeClr val="accent1">
                    <a:lumMod val="50000"/>
                  </a:schemeClr>
                </a:solidFill>
              </a:rPr>
              <a:t> Analizler</a:t>
            </a:r>
          </a:p>
          <a:p>
            <a:pPr lvl="0">
              <a:buFont typeface="Wingdings" pitchFamily="2" charset="2"/>
              <a:buChar char="v"/>
            </a:pPr>
            <a:r>
              <a:rPr lang="tr-TR" sz="2000" dirty="0">
                <a:solidFill>
                  <a:schemeClr val="accent1">
                    <a:lumMod val="50000"/>
                  </a:schemeClr>
                </a:solidFill>
              </a:rPr>
              <a:t>IBM SPSS Modeler 14.2 </a:t>
            </a:r>
            <a:r>
              <a:rPr lang="tr-TR" sz="2000" dirty="0" err="1">
                <a:solidFill>
                  <a:schemeClr val="accent1">
                    <a:lumMod val="50000"/>
                  </a:schemeClr>
                </a:solidFill>
              </a:rPr>
              <a:t>Modeling</a:t>
            </a:r>
            <a:r>
              <a:rPr lang="tr-TR" sz="2000" dirty="0">
                <a:solidFill>
                  <a:schemeClr val="accent1">
                    <a:lumMod val="50000"/>
                  </a:schemeClr>
                </a:solidFill>
              </a:rPr>
              <a:t> </a:t>
            </a:r>
            <a:r>
              <a:rPr lang="tr-TR" sz="2000" dirty="0" err="1">
                <a:solidFill>
                  <a:schemeClr val="accent1">
                    <a:lumMod val="50000"/>
                  </a:schemeClr>
                </a:solidFill>
              </a:rPr>
              <a:t>Nodes,Chapter</a:t>
            </a:r>
            <a:r>
              <a:rPr lang="tr-TR" sz="2000" dirty="0">
                <a:solidFill>
                  <a:schemeClr val="accent1">
                    <a:lumMod val="50000"/>
                  </a:schemeClr>
                </a:solidFill>
              </a:rPr>
              <a:t> 12,page354-359</a:t>
            </a:r>
          </a:p>
          <a:p>
            <a:pPr lvl="0">
              <a:buFont typeface="Wingdings" pitchFamily="2" charset="2"/>
              <a:buChar char="v"/>
            </a:pPr>
            <a:r>
              <a:rPr lang="tr-TR" sz="2000" dirty="0">
                <a:solidFill>
                  <a:schemeClr val="accent1">
                    <a:lumMod val="50000"/>
                  </a:schemeClr>
                </a:solidFill>
              </a:rPr>
              <a:t>Knowledge </a:t>
            </a:r>
            <a:r>
              <a:rPr lang="tr-TR" sz="2000" dirty="0" err="1">
                <a:solidFill>
                  <a:schemeClr val="accent1">
                    <a:lumMod val="50000"/>
                  </a:schemeClr>
                </a:solidFill>
              </a:rPr>
              <a:t>Discovery</a:t>
            </a:r>
            <a:r>
              <a:rPr lang="tr-TR" sz="2000" dirty="0">
                <a:solidFill>
                  <a:schemeClr val="accent1">
                    <a:lumMod val="50000"/>
                  </a:schemeClr>
                </a:solidFill>
              </a:rPr>
              <a:t> </a:t>
            </a:r>
            <a:r>
              <a:rPr lang="tr-TR" sz="2000" dirty="0" err="1">
                <a:solidFill>
                  <a:schemeClr val="accent1">
                    <a:lumMod val="50000"/>
                  </a:schemeClr>
                </a:solidFill>
              </a:rPr>
              <a:t>and</a:t>
            </a:r>
            <a:r>
              <a:rPr lang="tr-TR" sz="2000" dirty="0">
                <a:solidFill>
                  <a:schemeClr val="accent1">
                    <a:lumMod val="50000"/>
                  </a:schemeClr>
                </a:solidFill>
              </a:rPr>
              <a:t> Data </a:t>
            </a:r>
            <a:r>
              <a:rPr lang="tr-TR" sz="2000" dirty="0" err="1">
                <a:solidFill>
                  <a:schemeClr val="accent1">
                    <a:lumMod val="50000"/>
                  </a:schemeClr>
                </a:solidFill>
              </a:rPr>
              <a:t>Mining</a:t>
            </a:r>
            <a:r>
              <a:rPr lang="tr-TR" sz="2000" dirty="0">
                <a:solidFill>
                  <a:schemeClr val="accent1">
                    <a:lumMod val="50000"/>
                  </a:schemeClr>
                </a:solidFill>
              </a:rPr>
              <a:t>  </a:t>
            </a:r>
            <a:r>
              <a:rPr lang="tr-TR" sz="2000" dirty="0" err="1">
                <a:solidFill>
                  <a:schemeClr val="accent1">
                    <a:lumMod val="50000"/>
                  </a:schemeClr>
                </a:solidFill>
              </a:rPr>
              <a:t>Unit</a:t>
            </a:r>
            <a:r>
              <a:rPr lang="tr-TR" sz="2000" dirty="0">
                <a:solidFill>
                  <a:schemeClr val="accent1">
                    <a:lumMod val="50000"/>
                  </a:schemeClr>
                </a:solidFill>
              </a:rPr>
              <a:t> # 12, </a:t>
            </a:r>
            <a:r>
              <a:rPr lang="tr-TR" sz="2000" dirty="0" err="1">
                <a:solidFill>
                  <a:schemeClr val="accent1">
                    <a:lumMod val="50000"/>
                  </a:schemeClr>
                </a:solidFill>
              </a:rPr>
              <a:t>Sajjad</a:t>
            </a:r>
            <a:r>
              <a:rPr lang="tr-TR" sz="2000" dirty="0">
                <a:solidFill>
                  <a:schemeClr val="accent1">
                    <a:lumMod val="50000"/>
                  </a:schemeClr>
                </a:solidFill>
              </a:rPr>
              <a:t> </a:t>
            </a:r>
            <a:r>
              <a:rPr lang="tr-TR" sz="2000" dirty="0" err="1">
                <a:solidFill>
                  <a:schemeClr val="accent1">
                    <a:lumMod val="50000"/>
                  </a:schemeClr>
                </a:solidFill>
              </a:rPr>
              <a:t>Haider</a:t>
            </a:r>
            <a:r>
              <a:rPr lang="tr-TR" sz="2000" dirty="0">
                <a:solidFill>
                  <a:schemeClr val="accent1">
                    <a:lumMod val="50000"/>
                  </a:schemeClr>
                </a:solidFill>
              </a:rPr>
              <a:t>, Spring 2010 </a:t>
            </a:r>
            <a:r>
              <a:rPr lang="tr-TR" sz="2000" dirty="0" err="1">
                <a:solidFill>
                  <a:schemeClr val="accent1">
                    <a:lumMod val="50000"/>
                  </a:schemeClr>
                </a:solidFill>
              </a:rPr>
              <a:t>page</a:t>
            </a:r>
            <a:r>
              <a:rPr lang="tr-TR" sz="2000" dirty="0">
                <a:solidFill>
                  <a:schemeClr val="accent1">
                    <a:lumMod val="50000"/>
                  </a:schemeClr>
                </a:solidFill>
              </a:rPr>
              <a:t> 7-10</a:t>
            </a:r>
          </a:p>
          <a:p>
            <a:pPr>
              <a:buFont typeface="Wingdings" pitchFamily="2" charset="2"/>
              <a:buChar char="v"/>
            </a:pPr>
            <a:r>
              <a:rPr lang="tr-TR" sz="2000" dirty="0">
                <a:solidFill>
                  <a:schemeClr val="accent1">
                    <a:lumMod val="50000"/>
                  </a:schemeClr>
                </a:solidFill>
              </a:rPr>
              <a:t>Sosyal Güvenlik Dünyası, Yıl:16 Sayı:86 Temmuz Ağustos 2013</a:t>
            </a:r>
          </a:p>
          <a:p>
            <a:pPr lvl="0">
              <a:buFont typeface="Wingdings" pitchFamily="2" charset="2"/>
              <a:buChar char="v"/>
            </a:pPr>
            <a:r>
              <a:rPr lang="tr-TR" sz="2000" u="sng" dirty="0">
                <a:solidFill>
                  <a:schemeClr val="accent1">
                    <a:lumMod val="50000"/>
                  </a:schemeClr>
                </a:solidFill>
                <a:hlinkClick r:id="rId2"/>
              </a:rPr>
              <a:t>http://control.cs.berkeley.edu/carma.html#Hid98</a:t>
            </a:r>
            <a:endParaRPr lang="tr-TR" sz="2000" dirty="0">
              <a:solidFill>
                <a:schemeClr val="accent1">
                  <a:lumMod val="50000"/>
                </a:schemeClr>
              </a:solidFill>
            </a:endParaRPr>
          </a:p>
          <a:p>
            <a:pPr>
              <a:buFont typeface="Wingdings" pitchFamily="2" charset="2"/>
              <a:buChar char="v"/>
            </a:pPr>
            <a:endParaRPr lang="tr-TR" sz="2000" dirty="0">
              <a:solidFill>
                <a:schemeClr val="accent1">
                  <a:lumMod val="75000"/>
                </a:schemeClr>
              </a:solidFill>
            </a:endParaRPr>
          </a:p>
          <a:p>
            <a:pPr>
              <a:buFont typeface="Wingdings" pitchFamily="2" charset="2"/>
              <a:buChar char="v"/>
            </a:pPr>
            <a:endParaRPr lang="tr-TR" sz="2000" dirty="0">
              <a:solidFill>
                <a:schemeClr val="tx2">
                  <a:lumMod val="75000"/>
                </a:schemeClr>
              </a:solidFill>
            </a:endParaRPr>
          </a:p>
          <a:p>
            <a:pPr>
              <a:buFont typeface="Wingdings" pitchFamily="2" charset="2"/>
              <a:buChar char="v"/>
            </a:pPr>
            <a:endParaRPr lang="tr-TR" sz="2000" dirty="0">
              <a:solidFill>
                <a:schemeClr val="tx2">
                  <a:lumMod val="75000"/>
                </a:schemeClr>
              </a:solidFill>
            </a:endParaRPr>
          </a:p>
          <a:p>
            <a:endParaRPr lang="tr-TR" sz="2000" dirty="0"/>
          </a:p>
        </p:txBody>
      </p:sp>
      <p:sp>
        <p:nvSpPr>
          <p:cNvPr id="5" name="Slayt Numarası Yer Tutucusu 3"/>
          <p:cNvSpPr txBox="1">
            <a:spLocks/>
          </p:cNvSpPr>
          <p:nvPr/>
        </p:nvSpPr>
        <p:spPr>
          <a:xfrm>
            <a:off x="4932040" y="6356350"/>
            <a:ext cx="3754760" cy="365125"/>
          </a:xfrm>
          <a:prstGeom prst="rect">
            <a:avLst/>
          </a:prstGeom>
        </p:spPr>
        <p:txBody>
          <a:bodyPr vert="horz" lIns="91440" tIns="45720" rIns="91440" bIns="45720" rtlCol="0" anchor="ctr"/>
          <a:lstStyle>
            <a:defPPr>
              <a:defRPr lang="tr-T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tr-TR" b="1" dirty="0">
                <a:solidFill>
                  <a:schemeClr val="tx2">
                    <a:lumMod val="75000"/>
                  </a:schemeClr>
                </a:solidFill>
              </a:rPr>
              <a:t>Birliktelik Kuralları 13 Aralık 2013/</a:t>
            </a:r>
            <a:fld id="{0E799BC7-1810-4E74-B7F5-AE7FECACDEBA}" type="slidenum">
              <a:rPr lang="tr-TR" b="1" smtClean="0">
                <a:solidFill>
                  <a:schemeClr val="tx2">
                    <a:lumMod val="75000"/>
                  </a:schemeClr>
                </a:solidFill>
              </a:rPr>
              <a:pPr/>
              <a:t>40</a:t>
            </a:fld>
            <a:endParaRPr lang="tr-TR" dirty="0"/>
          </a:p>
        </p:txBody>
      </p:sp>
    </p:spTree>
    <p:extLst>
      <p:ext uri="{BB962C8B-B14F-4D97-AF65-F5344CB8AC3E}">
        <p14:creationId xmlns:p14="http://schemas.microsoft.com/office/powerpoint/2010/main" val="6360562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normAutofit/>
          </a:bodyPr>
          <a:lstStyle/>
          <a:p>
            <a:pPr marL="0" indent="0" algn="ctr">
              <a:buNone/>
            </a:pPr>
            <a:endParaRPr lang="tr-TR" sz="6000" b="1" dirty="0">
              <a:solidFill>
                <a:schemeClr val="accent1">
                  <a:lumMod val="50000"/>
                </a:schemeClr>
              </a:solidFill>
            </a:endParaRPr>
          </a:p>
          <a:p>
            <a:pPr marL="0" indent="0" algn="ctr">
              <a:buNone/>
            </a:pPr>
            <a:endParaRPr lang="tr-TR" sz="6000" b="1" dirty="0">
              <a:solidFill>
                <a:schemeClr val="accent1">
                  <a:lumMod val="50000"/>
                </a:schemeClr>
              </a:solidFill>
            </a:endParaRPr>
          </a:p>
          <a:p>
            <a:pPr marL="0" indent="0" algn="ctr">
              <a:buNone/>
            </a:pPr>
            <a:r>
              <a:rPr lang="tr-TR" sz="6000" b="1" dirty="0">
                <a:solidFill>
                  <a:schemeClr val="accent1">
                    <a:lumMod val="50000"/>
                  </a:schemeClr>
                </a:solidFill>
              </a:rPr>
              <a:t>Metin USLU</a:t>
            </a:r>
          </a:p>
          <a:p>
            <a:pPr marL="0" indent="0" algn="ctr">
              <a:buNone/>
            </a:pPr>
            <a:r>
              <a:rPr lang="tr-TR" sz="6000" b="1" dirty="0">
                <a:solidFill>
                  <a:schemeClr val="accent1">
                    <a:lumMod val="50000"/>
                  </a:schemeClr>
                </a:solidFill>
              </a:rPr>
              <a:t>uslumetin@gmail.com</a:t>
            </a:r>
          </a:p>
        </p:txBody>
      </p:sp>
      <p:sp>
        <p:nvSpPr>
          <p:cNvPr id="4" name="Başlık 3"/>
          <p:cNvSpPr>
            <a:spLocks noGrp="1"/>
          </p:cNvSpPr>
          <p:nvPr>
            <p:ph type="title"/>
          </p:nvPr>
        </p:nvSpPr>
        <p:spPr/>
        <p:txBody>
          <a:bodyPr/>
          <a:lstStyle/>
          <a:p>
            <a:endParaRPr lang="tr-TR" dirty="0"/>
          </a:p>
        </p:txBody>
      </p:sp>
      <p:sp>
        <p:nvSpPr>
          <p:cNvPr id="5" name="WordArt 3"/>
          <p:cNvSpPr>
            <a:spLocks noChangeArrowheads="1" noChangeShapeType="1" noTextEdit="1"/>
          </p:cNvSpPr>
          <p:nvPr/>
        </p:nvSpPr>
        <p:spPr bwMode="gray">
          <a:xfrm>
            <a:off x="971600" y="2492896"/>
            <a:ext cx="7344816" cy="733598"/>
          </a:xfrm>
          <a:prstGeom prst="rect">
            <a:avLst/>
          </a:prstGeom>
        </p:spPr>
        <p:txBody>
          <a:bodyPr wrap="none" fromWordArt="1">
            <a:prstTxWarp prst="textDeflate">
              <a:avLst>
                <a:gd name="adj" fmla="val 0"/>
              </a:avLst>
            </a:prstTxWarp>
          </a:bodyPr>
          <a:lstStyle/>
          <a:p>
            <a:pPr algn="ctr"/>
            <a:r>
              <a:rPr lang="tr-TR" sz="3600" b="1" kern="10" dirty="0">
                <a:ln w="19050">
                  <a:solidFill>
                    <a:schemeClr val="bg1"/>
                  </a:solidFill>
                  <a:round/>
                  <a:headEnd/>
                  <a:tailEnd/>
                </a:ln>
                <a:solidFill>
                  <a:schemeClr val="accent1">
                    <a:lumMod val="50000"/>
                  </a:schemeClr>
                </a:solidFill>
                <a:effectLst>
                  <a:outerShdw blurRad="38100" dist="38100" dir="2700000" algn="tl">
                    <a:srgbClr val="000000">
                      <a:alpha val="43137"/>
                    </a:srgbClr>
                  </a:outerShdw>
                </a:effectLst>
                <a:latin typeface="+mj-lt"/>
                <a:cs typeface="Arial"/>
              </a:rPr>
              <a:t>Teşekkürler</a:t>
            </a:r>
          </a:p>
        </p:txBody>
      </p:sp>
    </p:spTree>
    <p:extLst>
      <p:ext uri="{BB962C8B-B14F-4D97-AF65-F5344CB8AC3E}">
        <p14:creationId xmlns:p14="http://schemas.microsoft.com/office/powerpoint/2010/main" val="590778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5"/>
                                        </p:tgtEl>
                                        <p:attrNameLst>
                                          <p:attrName>style.visibility</p:attrName>
                                        </p:attrNameLst>
                                      </p:cBhvr>
                                      <p:to>
                                        <p:strVal val="visible"/>
                                      </p:to>
                                    </p:set>
                                    <p:anim calcmode="discrete" valueType="clr">
                                      <p:cBhvr override="childStyle">
                                        <p:cTn id="7" dur="500"/>
                                        <p:tgtEl>
                                          <p:spTgt spid="5"/>
                                        </p:tgtEl>
                                        <p:attrNameLst>
                                          <p:attrName>style.color</p:attrName>
                                        </p:attrNameLst>
                                      </p:cBhvr>
                                      <p:tavLst>
                                        <p:tav tm="0">
                                          <p:val>
                                            <p:clrVal>
                                              <a:schemeClr val="accent2"/>
                                            </p:clrVal>
                                          </p:val>
                                        </p:tav>
                                        <p:tav tm="50000">
                                          <p:val>
                                            <p:clrVal>
                                              <a:schemeClr val="hlink"/>
                                            </p:clrVal>
                                          </p:val>
                                        </p:tav>
                                      </p:tavLst>
                                    </p:anim>
                                    <p:anim calcmode="discrete" valueType="clr">
                                      <p:cBhvr>
                                        <p:cTn id="8" dur="500"/>
                                        <p:tgtEl>
                                          <p:spTgt spid="5"/>
                                        </p:tgtEl>
                                        <p:attrNameLst>
                                          <p:attrName>fillcolor</p:attrName>
                                        </p:attrNameLst>
                                      </p:cBhvr>
                                      <p:tavLst>
                                        <p:tav tm="0">
                                          <p:val>
                                            <p:clrVal>
                                              <a:schemeClr val="accent2"/>
                                            </p:clrVal>
                                          </p:val>
                                        </p:tav>
                                        <p:tav tm="50000">
                                          <p:val>
                                            <p:clrVal>
                                              <a:schemeClr val="hlink"/>
                                            </p:clrVal>
                                          </p:val>
                                        </p:tav>
                                      </p:tavLst>
                                    </p:anim>
                                    <p:set>
                                      <p:cBhvr>
                                        <p:cTn id="9" dur="500"/>
                                        <p:tgtEl>
                                          <p:spTgt spid="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a:solidFill>
                  <a:schemeClr val="accent1">
                    <a:lumMod val="50000"/>
                  </a:schemeClr>
                </a:solidFill>
              </a:rPr>
              <a:t>Birliktelik Kuralları</a:t>
            </a:r>
          </a:p>
        </p:txBody>
      </p:sp>
      <p:sp>
        <p:nvSpPr>
          <p:cNvPr id="3" name="İçerik Yer Tutucusu 2"/>
          <p:cNvSpPr>
            <a:spLocks noGrp="1"/>
          </p:cNvSpPr>
          <p:nvPr>
            <p:ph idx="1"/>
          </p:nvPr>
        </p:nvSpPr>
        <p:spPr>
          <a:xfrm>
            <a:off x="457200" y="1124744"/>
            <a:ext cx="8229600" cy="5733256"/>
          </a:xfrm>
        </p:spPr>
        <p:txBody>
          <a:bodyPr>
            <a:noAutofit/>
          </a:bodyPr>
          <a:lstStyle/>
          <a:p>
            <a:pPr marL="109728" indent="0">
              <a:buNone/>
            </a:pPr>
            <a:r>
              <a:rPr lang="tr-TR" sz="2500" dirty="0">
                <a:solidFill>
                  <a:schemeClr val="accent1">
                    <a:lumMod val="50000"/>
                  </a:schemeClr>
                </a:solidFill>
                <a:latin typeface="+mj-lt"/>
                <a:cs typeface="Calibri" pitchFamily="34" charset="0"/>
              </a:rPr>
              <a:t>Birliktelik kuralının matematiksel modeli </a:t>
            </a:r>
            <a:r>
              <a:rPr lang="tr-TR" sz="2500" dirty="0" err="1">
                <a:solidFill>
                  <a:schemeClr val="accent1">
                    <a:lumMod val="50000"/>
                  </a:schemeClr>
                </a:solidFill>
                <a:latin typeface="+mj-lt"/>
                <a:cs typeface="Calibri" pitchFamily="34" charset="0"/>
              </a:rPr>
              <a:t>Agrawal</a:t>
            </a:r>
            <a:r>
              <a:rPr lang="tr-TR" sz="2500" dirty="0">
                <a:solidFill>
                  <a:schemeClr val="accent1">
                    <a:lumMod val="50000"/>
                  </a:schemeClr>
                </a:solidFill>
                <a:latin typeface="+mj-lt"/>
                <a:cs typeface="Calibri" pitchFamily="34" charset="0"/>
              </a:rPr>
              <a:t>, </a:t>
            </a:r>
            <a:r>
              <a:rPr lang="tr-TR" sz="2500" dirty="0" err="1">
                <a:solidFill>
                  <a:schemeClr val="accent1">
                    <a:lumMod val="50000"/>
                  </a:schemeClr>
                </a:solidFill>
                <a:latin typeface="+mj-lt"/>
                <a:cs typeface="Calibri" pitchFamily="34" charset="0"/>
              </a:rPr>
              <a:t>Imielinski</a:t>
            </a:r>
            <a:r>
              <a:rPr lang="tr-TR" sz="2500" dirty="0">
                <a:solidFill>
                  <a:schemeClr val="accent1">
                    <a:lumMod val="50000"/>
                  </a:schemeClr>
                </a:solidFill>
                <a:latin typeface="+mj-lt"/>
                <a:cs typeface="Calibri" pitchFamily="34" charset="0"/>
              </a:rPr>
              <a:t> ve </a:t>
            </a:r>
            <a:r>
              <a:rPr lang="tr-TR" sz="2500" dirty="0" err="1">
                <a:solidFill>
                  <a:schemeClr val="accent1">
                    <a:lumMod val="50000"/>
                  </a:schemeClr>
                </a:solidFill>
                <a:latin typeface="+mj-lt"/>
                <a:cs typeface="Calibri" pitchFamily="34" charset="0"/>
              </a:rPr>
              <a:t>Swami</a:t>
            </a:r>
            <a:r>
              <a:rPr lang="tr-TR" sz="2500" dirty="0">
                <a:solidFill>
                  <a:schemeClr val="accent1">
                    <a:lumMod val="50000"/>
                  </a:schemeClr>
                </a:solidFill>
                <a:latin typeface="+mj-lt"/>
                <a:cs typeface="Calibri" pitchFamily="34" charset="0"/>
              </a:rPr>
              <a:t> tarafından 1993 yılında sunulmuştur (</a:t>
            </a:r>
            <a:r>
              <a:rPr lang="tr-TR" sz="2500" dirty="0" err="1">
                <a:solidFill>
                  <a:schemeClr val="accent1">
                    <a:lumMod val="50000"/>
                  </a:schemeClr>
                </a:solidFill>
                <a:latin typeface="+mj-lt"/>
                <a:cs typeface="Calibri" pitchFamily="34" charset="0"/>
              </a:rPr>
              <a:t>Agrawal</a:t>
            </a:r>
            <a:r>
              <a:rPr lang="tr-TR" sz="2500" dirty="0">
                <a:solidFill>
                  <a:schemeClr val="accent1">
                    <a:lumMod val="50000"/>
                  </a:schemeClr>
                </a:solidFill>
                <a:latin typeface="+mj-lt"/>
                <a:cs typeface="Calibri" pitchFamily="34" charset="0"/>
              </a:rPr>
              <a:t> vd., 1993). </a:t>
            </a:r>
          </a:p>
          <a:p>
            <a:pPr marL="109728" indent="0">
              <a:buNone/>
            </a:pPr>
            <a:r>
              <a:rPr lang="tr-TR" sz="2500" dirty="0">
                <a:solidFill>
                  <a:schemeClr val="accent1">
                    <a:lumMod val="50000"/>
                  </a:schemeClr>
                </a:solidFill>
                <a:latin typeface="+mj-lt"/>
                <a:cs typeface="Calibri" pitchFamily="34" charset="0"/>
              </a:rPr>
              <a:t>Bu modelde, I ={i1,i2,..,im} kümesine “ürünler” adı verilmektedir. D, veri bütünlüğündeki tüm hareketleri, T ise ürünlerin her bir hareketini simgeler. TID ise, her harekete ait olan tek belirteçtir.  </a:t>
            </a:r>
          </a:p>
          <a:p>
            <a:pPr marL="109728" indent="0">
              <a:buNone/>
            </a:pPr>
            <a:r>
              <a:rPr lang="tr-TR" sz="2500" dirty="0">
                <a:solidFill>
                  <a:schemeClr val="accent1">
                    <a:lumMod val="50000"/>
                  </a:schemeClr>
                </a:solidFill>
                <a:latin typeface="+mj-lt"/>
                <a:cs typeface="Calibri" pitchFamily="34" charset="0"/>
              </a:rPr>
              <a:t>Birliktelik kuralı şu şekilde tanımlanabilir; </a:t>
            </a:r>
          </a:p>
          <a:p>
            <a:pPr marL="109728" indent="0">
              <a:buNone/>
            </a:pPr>
            <a:r>
              <a:rPr lang="tr-TR" sz="2500" dirty="0">
                <a:solidFill>
                  <a:schemeClr val="accent1">
                    <a:lumMod val="50000"/>
                  </a:schemeClr>
                </a:solidFill>
                <a:latin typeface="+mj-lt"/>
                <a:cs typeface="Calibri" pitchFamily="34" charset="0"/>
              </a:rPr>
              <a:t>A</a:t>
            </a:r>
            <a:r>
              <a:rPr lang="tr-TR" sz="2500" baseline="-25000" dirty="0">
                <a:solidFill>
                  <a:schemeClr val="accent1">
                    <a:lumMod val="50000"/>
                  </a:schemeClr>
                </a:solidFill>
                <a:latin typeface="+mj-lt"/>
                <a:cs typeface="Calibri" pitchFamily="34" charset="0"/>
              </a:rPr>
              <a:t>1</a:t>
            </a:r>
            <a:r>
              <a:rPr lang="tr-TR" sz="2500" dirty="0">
                <a:solidFill>
                  <a:schemeClr val="accent1">
                    <a:lumMod val="50000"/>
                  </a:schemeClr>
                </a:solidFill>
                <a:latin typeface="+mj-lt"/>
                <a:cs typeface="Calibri" pitchFamily="34" charset="0"/>
              </a:rPr>
              <a:t>, A</a:t>
            </a:r>
            <a:r>
              <a:rPr lang="tr-TR" sz="2500" baseline="-25000" dirty="0">
                <a:solidFill>
                  <a:schemeClr val="accent1">
                    <a:lumMod val="50000"/>
                  </a:schemeClr>
                </a:solidFill>
                <a:latin typeface="+mj-lt"/>
                <a:cs typeface="Calibri" pitchFamily="34" charset="0"/>
              </a:rPr>
              <a:t>2</a:t>
            </a:r>
            <a:r>
              <a:rPr lang="tr-TR" sz="2500" dirty="0">
                <a:solidFill>
                  <a:schemeClr val="accent1">
                    <a:lumMod val="50000"/>
                  </a:schemeClr>
                </a:solidFill>
                <a:latin typeface="+mj-lt"/>
                <a:cs typeface="Calibri" pitchFamily="34" charset="0"/>
              </a:rPr>
              <a:t>,......, A</a:t>
            </a:r>
            <a:r>
              <a:rPr lang="tr-TR" sz="2500" baseline="-25000" dirty="0">
                <a:solidFill>
                  <a:schemeClr val="accent1">
                    <a:lumMod val="50000"/>
                  </a:schemeClr>
                </a:solidFill>
                <a:latin typeface="+mj-lt"/>
                <a:cs typeface="Calibri" pitchFamily="34" charset="0"/>
              </a:rPr>
              <a:t>m</a:t>
            </a:r>
            <a:r>
              <a:rPr lang="tr-TR" sz="2500" dirty="0">
                <a:solidFill>
                  <a:schemeClr val="accent1">
                    <a:lumMod val="50000"/>
                  </a:schemeClr>
                </a:solidFill>
                <a:latin typeface="+mj-lt"/>
                <a:cs typeface="Calibri" pitchFamily="34" charset="0"/>
              </a:rPr>
              <a:t> =&gt; B</a:t>
            </a:r>
            <a:r>
              <a:rPr lang="tr-TR" sz="2500" baseline="-25000" dirty="0">
                <a:solidFill>
                  <a:schemeClr val="accent1">
                    <a:lumMod val="50000"/>
                  </a:schemeClr>
                </a:solidFill>
                <a:latin typeface="+mj-lt"/>
                <a:cs typeface="Calibri" pitchFamily="34" charset="0"/>
              </a:rPr>
              <a:t>1</a:t>
            </a:r>
            <a:r>
              <a:rPr lang="tr-TR" sz="2500" dirty="0">
                <a:solidFill>
                  <a:schemeClr val="accent1">
                    <a:lumMod val="50000"/>
                  </a:schemeClr>
                </a:solidFill>
                <a:latin typeface="+mj-lt"/>
                <a:cs typeface="Calibri" pitchFamily="34" charset="0"/>
              </a:rPr>
              <a:t>, B</a:t>
            </a:r>
            <a:r>
              <a:rPr lang="tr-TR" sz="2500" baseline="-25000" dirty="0">
                <a:solidFill>
                  <a:schemeClr val="accent1">
                    <a:lumMod val="50000"/>
                  </a:schemeClr>
                </a:solidFill>
                <a:latin typeface="+mj-lt"/>
                <a:cs typeface="Calibri" pitchFamily="34" charset="0"/>
              </a:rPr>
              <a:t>2</a:t>
            </a:r>
            <a:r>
              <a:rPr lang="tr-TR" sz="2500" dirty="0">
                <a:solidFill>
                  <a:schemeClr val="accent1">
                    <a:lumMod val="50000"/>
                  </a:schemeClr>
                </a:solidFill>
                <a:latin typeface="+mj-lt"/>
                <a:cs typeface="Calibri" pitchFamily="34" charset="0"/>
              </a:rPr>
              <a:t>, …..., </a:t>
            </a:r>
            <a:r>
              <a:rPr lang="tr-TR" sz="2500" dirty="0" err="1">
                <a:solidFill>
                  <a:schemeClr val="accent1">
                    <a:lumMod val="50000"/>
                  </a:schemeClr>
                </a:solidFill>
                <a:latin typeface="+mj-lt"/>
                <a:cs typeface="Calibri" pitchFamily="34" charset="0"/>
              </a:rPr>
              <a:t>B</a:t>
            </a:r>
            <a:r>
              <a:rPr lang="tr-TR" sz="2500" baseline="-25000" dirty="0" err="1">
                <a:solidFill>
                  <a:schemeClr val="accent1">
                    <a:lumMod val="50000"/>
                  </a:schemeClr>
                </a:solidFill>
                <a:latin typeface="+mj-lt"/>
                <a:cs typeface="Calibri" pitchFamily="34" charset="0"/>
              </a:rPr>
              <a:t>n</a:t>
            </a:r>
            <a:endParaRPr lang="tr-TR" sz="2500" dirty="0">
              <a:solidFill>
                <a:schemeClr val="accent1">
                  <a:lumMod val="50000"/>
                </a:schemeClr>
              </a:solidFill>
              <a:latin typeface="+mj-lt"/>
              <a:cs typeface="Calibri" pitchFamily="34" charset="0"/>
            </a:endParaRPr>
          </a:p>
          <a:p>
            <a:pPr marL="109728" indent="0">
              <a:buNone/>
            </a:pPr>
            <a:r>
              <a:rPr lang="tr-TR" sz="2500" dirty="0">
                <a:solidFill>
                  <a:schemeClr val="accent1">
                    <a:lumMod val="50000"/>
                  </a:schemeClr>
                </a:solidFill>
                <a:latin typeface="+mj-lt"/>
                <a:cs typeface="Calibri" pitchFamily="34" charset="0"/>
              </a:rPr>
              <a:t> Bu ifadede yer alan, </a:t>
            </a:r>
            <a:r>
              <a:rPr lang="tr-TR" sz="2500" dirty="0" err="1">
                <a:solidFill>
                  <a:schemeClr val="accent1">
                    <a:lumMod val="50000"/>
                  </a:schemeClr>
                </a:solidFill>
                <a:latin typeface="+mj-lt"/>
                <a:cs typeface="Calibri" pitchFamily="34" charset="0"/>
              </a:rPr>
              <a:t>A</a:t>
            </a:r>
            <a:r>
              <a:rPr lang="tr-TR" sz="2500" baseline="-25000" dirty="0" err="1">
                <a:solidFill>
                  <a:schemeClr val="accent1">
                    <a:lumMod val="50000"/>
                  </a:schemeClr>
                </a:solidFill>
                <a:latin typeface="+mj-lt"/>
                <a:cs typeface="Calibri" pitchFamily="34" charset="0"/>
              </a:rPr>
              <a:t>i</a:t>
            </a:r>
            <a:r>
              <a:rPr lang="tr-TR" sz="2500" dirty="0">
                <a:solidFill>
                  <a:schemeClr val="accent1">
                    <a:lumMod val="50000"/>
                  </a:schemeClr>
                </a:solidFill>
                <a:latin typeface="+mj-lt"/>
                <a:cs typeface="Calibri" pitchFamily="34" charset="0"/>
              </a:rPr>
              <a:t> ve </a:t>
            </a:r>
            <a:r>
              <a:rPr lang="tr-TR" sz="2500" dirty="0" err="1">
                <a:solidFill>
                  <a:schemeClr val="accent1">
                    <a:lumMod val="50000"/>
                  </a:schemeClr>
                </a:solidFill>
                <a:latin typeface="+mj-lt"/>
                <a:cs typeface="Calibri" pitchFamily="34" charset="0"/>
              </a:rPr>
              <a:t>B</a:t>
            </a:r>
            <a:r>
              <a:rPr lang="tr-TR" sz="2500" baseline="-25000" dirty="0" err="1">
                <a:solidFill>
                  <a:schemeClr val="accent1">
                    <a:lumMod val="50000"/>
                  </a:schemeClr>
                </a:solidFill>
                <a:latin typeface="+mj-lt"/>
                <a:cs typeface="Calibri" pitchFamily="34" charset="0"/>
              </a:rPr>
              <a:t>j</a:t>
            </a:r>
            <a:r>
              <a:rPr lang="tr-TR" sz="2500" dirty="0">
                <a:solidFill>
                  <a:schemeClr val="accent1">
                    <a:lumMod val="50000"/>
                  </a:schemeClr>
                </a:solidFill>
                <a:latin typeface="+mj-lt"/>
                <a:cs typeface="Calibri" pitchFamily="34" charset="0"/>
              </a:rPr>
              <a:t>, yapılan iş veya nesnelerdir. Bu kural, genellikle  “A</a:t>
            </a:r>
            <a:r>
              <a:rPr lang="tr-TR" sz="2500" baseline="-25000" dirty="0">
                <a:solidFill>
                  <a:schemeClr val="accent1">
                    <a:lumMod val="50000"/>
                  </a:schemeClr>
                </a:solidFill>
                <a:latin typeface="+mj-lt"/>
                <a:cs typeface="Calibri" pitchFamily="34" charset="0"/>
              </a:rPr>
              <a:t>1</a:t>
            </a:r>
            <a:r>
              <a:rPr lang="tr-TR" sz="2500" dirty="0">
                <a:solidFill>
                  <a:schemeClr val="accent1">
                    <a:lumMod val="50000"/>
                  </a:schemeClr>
                </a:solidFill>
                <a:latin typeface="+mj-lt"/>
                <a:cs typeface="Calibri" pitchFamily="34" charset="0"/>
              </a:rPr>
              <a:t>,A</a:t>
            </a:r>
            <a:r>
              <a:rPr lang="tr-TR" sz="2500" baseline="-25000" dirty="0">
                <a:solidFill>
                  <a:schemeClr val="accent1">
                    <a:lumMod val="50000"/>
                  </a:schemeClr>
                </a:solidFill>
                <a:latin typeface="+mj-lt"/>
                <a:cs typeface="Calibri" pitchFamily="34" charset="0"/>
              </a:rPr>
              <a:t>2</a:t>
            </a:r>
            <a:r>
              <a:rPr lang="tr-TR" sz="2500" dirty="0">
                <a:solidFill>
                  <a:schemeClr val="accent1">
                    <a:lumMod val="50000"/>
                  </a:schemeClr>
                </a:solidFill>
                <a:latin typeface="+mj-lt"/>
                <a:cs typeface="Calibri" pitchFamily="34" charset="0"/>
              </a:rPr>
              <a:t>,...,A</a:t>
            </a:r>
            <a:r>
              <a:rPr lang="tr-TR" sz="2500" baseline="-25000" dirty="0">
                <a:solidFill>
                  <a:schemeClr val="accent1">
                    <a:lumMod val="50000"/>
                  </a:schemeClr>
                </a:solidFill>
                <a:latin typeface="+mj-lt"/>
                <a:cs typeface="Calibri" pitchFamily="34" charset="0"/>
              </a:rPr>
              <a:t>m</a:t>
            </a:r>
            <a:r>
              <a:rPr lang="tr-TR" sz="2500" dirty="0">
                <a:solidFill>
                  <a:schemeClr val="accent1">
                    <a:lumMod val="50000"/>
                  </a:schemeClr>
                </a:solidFill>
                <a:latin typeface="+mj-lt"/>
                <a:cs typeface="Calibri" pitchFamily="34" charset="0"/>
              </a:rPr>
              <a:t>” iş veya nesneleri meydana geldiğinde, sık olarak “B</a:t>
            </a:r>
            <a:r>
              <a:rPr lang="tr-TR" sz="2500" baseline="-25000" dirty="0">
                <a:solidFill>
                  <a:schemeClr val="accent1">
                    <a:lumMod val="50000"/>
                  </a:schemeClr>
                </a:solidFill>
                <a:latin typeface="+mj-lt"/>
                <a:cs typeface="Calibri" pitchFamily="34" charset="0"/>
              </a:rPr>
              <a:t>1</a:t>
            </a:r>
            <a:r>
              <a:rPr lang="tr-TR" sz="2500" dirty="0">
                <a:solidFill>
                  <a:schemeClr val="accent1">
                    <a:lumMod val="50000"/>
                  </a:schemeClr>
                </a:solidFill>
                <a:latin typeface="+mj-lt"/>
                <a:cs typeface="Calibri" pitchFamily="34" charset="0"/>
              </a:rPr>
              <a:t>,B</a:t>
            </a:r>
            <a:r>
              <a:rPr lang="tr-TR" sz="2500" baseline="-25000" dirty="0">
                <a:solidFill>
                  <a:schemeClr val="accent1">
                    <a:lumMod val="50000"/>
                  </a:schemeClr>
                </a:solidFill>
                <a:latin typeface="+mj-lt"/>
                <a:cs typeface="Calibri" pitchFamily="34" charset="0"/>
              </a:rPr>
              <a:t>2</a:t>
            </a:r>
            <a:r>
              <a:rPr lang="tr-TR" sz="2500" dirty="0">
                <a:solidFill>
                  <a:schemeClr val="accent1">
                    <a:lumMod val="50000"/>
                  </a:schemeClr>
                </a:solidFill>
                <a:latin typeface="+mj-lt"/>
                <a:cs typeface="Calibri" pitchFamily="34" charset="0"/>
              </a:rPr>
              <a:t>, ...,</a:t>
            </a:r>
            <a:r>
              <a:rPr lang="tr-TR" sz="2500" dirty="0" err="1">
                <a:solidFill>
                  <a:schemeClr val="accent1">
                    <a:lumMod val="50000"/>
                  </a:schemeClr>
                </a:solidFill>
                <a:latin typeface="+mj-lt"/>
                <a:cs typeface="Calibri" pitchFamily="34" charset="0"/>
              </a:rPr>
              <a:t>B</a:t>
            </a:r>
            <a:r>
              <a:rPr lang="tr-TR" sz="2500" baseline="-25000" dirty="0" err="1">
                <a:solidFill>
                  <a:schemeClr val="accent1">
                    <a:lumMod val="50000"/>
                  </a:schemeClr>
                </a:solidFill>
                <a:latin typeface="+mj-lt"/>
                <a:cs typeface="Calibri" pitchFamily="34" charset="0"/>
              </a:rPr>
              <a:t>n</a:t>
            </a:r>
            <a:r>
              <a:rPr lang="tr-TR" sz="2500" dirty="0">
                <a:solidFill>
                  <a:schemeClr val="accent1">
                    <a:lumMod val="50000"/>
                  </a:schemeClr>
                </a:solidFill>
                <a:latin typeface="+mj-lt"/>
                <a:cs typeface="Calibri" pitchFamily="34" charset="0"/>
              </a:rPr>
              <a:t>” iş </a:t>
            </a:r>
          </a:p>
          <a:p>
            <a:pPr marL="109728" indent="0">
              <a:buNone/>
            </a:pPr>
            <a:r>
              <a:rPr lang="tr-TR" sz="2500" dirty="0">
                <a:solidFill>
                  <a:schemeClr val="accent1">
                    <a:lumMod val="50000"/>
                  </a:schemeClr>
                </a:solidFill>
                <a:latin typeface="+mj-lt"/>
                <a:cs typeface="Calibri" pitchFamily="34" charset="0"/>
              </a:rPr>
              <a:t>veya nesnelerinin aynı olay veya hareket içinde yer aldığını belirtir (</a:t>
            </a:r>
            <a:r>
              <a:rPr lang="tr-TR" sz="2500" dirty="0" err="1">
                <a:solidFill>
                  <a:schemeClr val="accent1">
                    <a:lumMod val="50000"/>
                  </a:schemeClr>
                </a:solidFill>
                <a:latin typeface="+mj-lt"/>
                <a:cs typeface="Calibri" pitchFamily="34" charset="0"/>
              </a:rPr>
              <a:t>Zhu</a:t>
            </a:r>
            <a:r>
              <a:rPr lang="tr-TR" sz="2500" dirty="0">
                <a:solidFill>
                  <a:schemeClr val="accent1">
                    <a:lumMod val="50000"/>
                  </a:schemeClr>
                </a:solidFill>
                <a:latin typeface="+mj-lt"/>
                <a:cs typeface="Calibri" pitchFamily="34" charset="0"/>
              </a:rPr>
              <a:t>, 1998).</a:t>
            </a:r>
          </a:p>
          <a:p>
            <a:pPr marL="0" indent="0">
              <a:buNone/>
            </a:pPr>
            <a:endParaRPr lang="tr-TR" sz="2500" dirty="0">
              <a:solidFill>
                <a:schemeClr val="accent1">
                  <a:lumMod val="50000"/>
                </a:schemeClr>
              </a:solidFill>
              <a:latin typeface="+mj-lt"/>
              <a:cs typeface="Calibri" pitchFamily="34" charset="0"/>
            </a:endParaRPr>
          </a:p>
          <a:p>
            <a:pPr marL="0" indent="0">
              <a:buNone/>
            </a:pPr>
            <a:endParaRPr lang="tr-TR" sz="2500" dirty="0">
              <a:solidFill>
                <a:schemeClr val="accent1">
                  <a:lumMod val="50000"/>
                </a:schemeClr>
              </a:solidFill>
              <a:latin typeface="+mj-lt"/>
              <a:cs typeface="Calibri" pitchFamily="34" charset="0"/>
            </a:endParaRPr>
          </a:p>
          <a:p>
            <a:pPr marL="0" indent="0">
              <a:buNone/>
            </a:pPr>
            <a:endParaRPr lang="tr-TR" sz="2500" dirty="0">
              <a:solidFill>
                <a:schemeClr val="accent1">
                  <a:lumMod val="50000"/>
                </a:schemeClr>
              </a:solidFill>
              <a:latin typeface="+mj-lt"/>
            </a:endParaRPr>
          </a:p>
          <a:p>
            <a:pPr marL="0" indent="0">
              <a:buNone/>
            </a:pPr>
            <a:endParaRPr lang="tr-TR" sz="2500" dirty="0">
              <a:solidFill>
                <a:schemeClr val="accent1">
                  <a:lumMod val="50000"/>
                </a:schemeClr>
              </a:solidFill>
              <a:latin typeface="+mj-lt"/>
            </a:endParaRPr>
          </a:p>
        </p:txBody>
      </p:sp>
      <p:sp>
        <p:nvSpPr>
          <p:cNvPr id="6" name="Slayt Numarası Yer Tutucusu 3"/>
          <p:cNvSpPr txBox="1">
            <a:spLocks/>
          </p:cNvSpPr>
          <p:nvPr/>
        </p:nvSpPr>
        <p:spPr>
          <a:xfrm>
            <a:off x="4932040" y="6356350"/>
            <a:ext cx="3754760" cy="365125"/>
          </a:xfrm>
          <a:prstGeom prst="rect">
            <a:avLst/>
          </a:prstGeom>
        </p:spPr>
        <p:txBody>
          <a:bodyPr vert="horz" lIns="91440" tIns="45720" rIns="91440" bIns="45720" rtlCol="0" anchor="ctr"/>
          <a:lstStyle>
            <a:defPPr>
              <a:defRPr lang="tr-T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tr-TR" b="1" dirty="0">
                <a:solidFill>
                  <a:schemeClr val="tx2">
                    <a:lumMod val="75000"/>
                  </a:schemeClr>
                </a:solidFill>
              </a:rPr>
              <a:t>Birliktelik Kuralları 13 Aralık 2013/</a:t>
            </a:r>
            <a:fld id="{0E799BC7-1810-4E74-B7F5-AE7FECACDEBA}" type="slidenum">
              <a:rPr lang="tr-TR" b="1" smtClean="0">
                <a:solidFill>
                  <a:schemeClr val="tx2">
                    <a:lumMod val="75000"/>
                  </a:schemeClr>
                </a:solidFill>
              </a:rPr>
              <a:pPr/>
              <a:t>5</a:t>
            </a:fld>
            <a:endParaRPr lang="tr-TR" dirty="0"/>
          </a:p>
        </p:txBody>
      </p:sp>
    </p:spTree>
    <p:extLst>
      <p:ext uri="{BB962C8B-B14F-4D97-AF65-F5344CB8AC3E}">
        <p14:creationId xmlns:p14="http://schemas.microsoft.com/office/powerpoint/2010/main" val="2677279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a:solidFill>
                  <a:schemeClr val="accent1">
                    <a:lumMod val="50000"/>
                  </a:schemeClr>
                </a:solidFill>
              </a:rPr>
              <a:t>Birliktelik Kuralları</a:t>
            </a:r>
          </a:p>
        </p:txBody>
      </p:sp>
      <p:sp>
        <p:nvSpPr>
          <p:cNvPr id="3" name="İçerik Yer Tutucusu 2"/>
          <p:cNvSpPr>
            <a:spLocks noGrp="1"/>
          </p:cNvSpPr>
          <p:nvPr>
            <p:ph idx="1"/>
          </p:nvPr>
        </p:nvSpPr>
        <p:spPr>
          <a:xfrm>
            <a:off x="457200" y="1600200"/>
            <a:ext cx="8229600" cy="4525963"/>
          </a:xfrm>
        </p:spPr>
        <p:txBody>
          <a:bodyPr>
            <a:normAutofit/>
          </a:bodyPr>
          <a:lstStyle/>
          <a:p>
            <a:pPr marL="0" indent="0">
              <a:buNone/>
            </a:pPr>
            <a:r>
              <a:rPr lang="tr-TR" sz="2500" dirty="0">
                <a:solidFill>
                  <a:schemeClr val="accent1">
                    <a:lumMod val="50000"/>
                  </a:schemeClr>
                </a:solidFill>
                <a:latin typeface="Calibri" pitchFamily="34" charset="0"/>
                <a:cs typeface="Calibri" pitchFamily="34" charset="0"/>
              </a:rPr>
              <a:t>Örneğin, bir marketten müşterilerin süt ve peynir satın alımlarının % 70’inde bu ürünler ile birlikte yoğurt da satın alınmıştır. Bu tür birliktelik örüntüsünün tespit edilebilmesi için, örüntü içinde yer alan ürünlerin birden çok satın alma hareketinde birlikte yer alması gerekir. Milyonlarca veri üzerinde veri madenciliği teknikleri uygulandığında, birliktelik sorgusu için kullanılan algoritmalar hızlı olmalıdır (</a:t>
            </a:r>
            <a:r>
              <a:rPr lang="tr-TR" sz="2500" dirty="0" err="1">
                <a:solidFill>
                  <a:schemeClr val="accent1">
                    <a:lumMod val="50000"/>
                  </a:schemeClr>
                </a:solidFill>
                <a:latin typeface="Calibri" pitchFamily="34" charset="0"/>
                <a:cs typeface="Calibri" pitchFamily="34" charset="0"/>
              </a:rPr>
              <a:t>Agrawal</a:t>
            </a:r>
            <a:r>
              <a:rPr lang="tr-TR" sz="2500" dirty="0">
                <a:solidFill>
                  <a:schemeClr val="accent1">
                    <a:lumMod val="50000"/>
                  </a:schemeClr>
                </a:solidFill>
                <a:latin typeface="Calibri" pitchFamily="34" charset="0"/>
                <a:cs typeface="Calibri" pitchFamily="34" charset="0"/>
              </a:rPr>
              <a:t> ve </a:t>
            </a:r>
            <a:r>
              <a:rPr lang="tr-TR" sz="2500" dirty="0" err="1">
                <a:solidFill>
                  <a:schemeClr val="accent1">
                    <a:lumMod val="50000"/>
                  </a:schemeClr>
                </a:solidFill>
                <a:latin typeface="Calibri" pitchFamily="34" charset="0"/>
                <a:cs typeface="Calibri" pitchFamily="34" charset="0"/>
              </a:rPr>
              <a:t>Srikant</a:t>
            </a:r>
            <a:r>
              <a:rPr lang="tr-TR" sz="2500" dirty="0">
                <a:solidFill>
                  <a:schemeClr val="accent1">
                    <a:lumMod val="50000"/>
                  </a:schemeClr>
                </a:solidFill>
                <a:latin typeface="Calibri" pitchFamily="34" charset="0"/>
                <a:cs typeface="Calibri" pitchFamily="34" charset="0"/>
              </a:rPr>
              <a:t>, 1995).</a:t>
            </a:r>
          </a:p>
          <a:p>
            <a:pPr marL="0" indent="0">
              <a:buNone/>
            </a:pPr>
            <a:endParaRPr lang="tr-TR" sz="2800" dirty="0">
              <a:solidFill>
                <a:schemeClr val="accent1">
                  <a:lumMod val="50000"/>
                </a:schemeClr>
              </a:solidFill>
              <a:latin typeface="Calibri" pitchFamily="34" charset="0"/>
              <a:cs typeface="Calibri" pitchFamily="34" charset="0"/>
            </a:endParaRPr>
          </a:p>
          <a:p>
            <a:pPr marL="0" indent="0">
              <a:buNone/>
            </a:pPr>
            <a:endParaRPr lang="tr-TR" sz="2800" dirty="0">
              <a:solidFill>
                <a:schemeClr val="accent1">
                  <a:lumMod val="50000"/>
                </a:schemeClr>
              </a:solidFill>
              <a:latin typeface="Calibri" pitchFamily="34" charset="0"/>
              <a:cs typeface="Calibri" pitchFamily="34" charset="0"/>
            </a:endParaRPr>
          </a:p>
          <a:p>
            <a:pPr marL="0" indent="0">
              <a:buNone/>
            </a:pPr>
            <a:endParaRPr lang="tr-TR" sz="3000" dirty="0">
              <a:solidFill>
                <a:schemeClr val="accent1">
                  <a:lumMod val="50000"/>
                </a:schemeClr>
              </a:solidFill>
            </a:endParaRPr>
          </a:p>
          <a:p>
            <a:pPr marL="0" indent="0">
              <a:buNone/>
            </a:pPr>
            <a:endParaRPr lang="tr-TR" sz="3000" dirty="0">
              <a:solidFill>
                <a:schemeClr val="accent1">
                  <a:lumMod val="50000"/>
                </a:schemeClr>
              </a:solidFill>
            </a:endParaRPr>
          </a:p>
        </p:txBody>
      </p:sp>
      <p:sp>
        <p:nvSpPr>
          <p:cNvPr id="6" name="Slayt Numarası Yer Tutucusu 3"/>
          <p:cNvSpPr txBox="1">
            <a:spLocks/>
          </p:cNvSpPr>
          <p:nvPr/>
        </p:nvSpPr>
        <p:spPr>
          <a:xfrm>
            <a:off x="4932040" y="6356350"/>
            <a:ext cx="3754760" cy="365125"/>
          </a:xfrm>
          <a:prstGeom prst="rect">
            <a:avLst/>
          </a:prstGeom>
        </p:spPr>
        <p:txBody>
          <a:bodyPr vert="horz" lIns="91440" tIns="45720" rIns="91440" bIns="45720" rtlCol="0" anchor="ctr"/>
          <a:lstStyle>
            <a:defPPr>
              <a:defRPr lang="tr-T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tr-TR" b="1" dirty="0">
                <a:solidFill>
                  <a:schemeClr val="tx2">
                    <a:lumMod val="75000"/>
                  </a:schemeClr>
                </a:solidFill>
              </a:rPr>
              <a:t>Birliktelik Kuralları 13 Aralık 2013/</a:t>
            </a:r>
            <a:fld id="{0E799BC7-1810-4E74-B7F5-AE7FECACDEBA}" type="slidenum">
              <a:rPr lang="tr-TR" b="1" smtClean="0">
                <a:solidFill>
                  <a:schemeClr val="tx2">
                    <a:lumMod val="75000"/>
                  </a:schemeClr>
                </a:solidFill>
              </a:rPr>
              <a:pPr/>
              <a:t>6</a:t>
            </a:fld>
            <a:endParaRPr lang="tr-TR" dirty="0"/>
          </a:p>
        </p:txBody>
      </p:sp>
    </p:spTree>
    <p:extLst>
      <p:ext uri="{BB962C8B-B14F-4D97-AF65-F5344CB8AC3E}">
        <p14:creationId xmlns:p14="http://schemas.microsoft.com/office/powerpoint/2010/main" val="2468290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a:solidFill>
                  <a:schemeClr val="accent1">
                    <a:lumMod val="50000"/>
                  </a:schemeClr>
                </a:solidFill>
              </a:rPr>
              <a:t>Birliktelik Kurallarının Avantajları</a:t>
            </a:r>
          </a:p>
        </p:txBody>
      </p:sp>
      <p:sp>
        <p:nvSpPr>
          <p:cNvPr id="3" name="İçerik Yer Tutucusu 2"/>
          <p:cNvSpPr>
            <a:spLocks noGrp="1"/>
          </p:cNvSpPr>
          <p:nvPr>
            <p:ph idx="1"/>
          </p:nvPr>
        </p:nvSpPr>
        <p:spPr/>
        <p:txBody>
          <a:bodyPr>
            <a:normAutofit/>
          </a:bodyPr>
          <a:lstStyle/>
          <a:p>
            <a:pPr>
              <a:buFont typeface="Wingdings" pitchFamily="2" charset="2"/>
              <a:buChar char="v"/>
            </a:pPr>
            <a:r>
              <a:rPr lang="tr-TR" sz="2500" dirty="0">
                <a:solidFill>
                  <a:schemeClr val="accent1">
                    <a:lumMod val="50000"/>
                  </a:schemeClr>
                </a:solidFill>
                <a:latin typeface="+mj-lt"/>
              </a:rPr>
              <a:t>Kolay ve anlaşılır sonuçlar üretir.</a:t>
            </a:r>
          </a:p>
          <a:p>
            <a:pPr marL="452628">
              <a:buFont typeface="Wingdings" pitchFamily="2" charset="2"/>
              <a:buChar char="v"/>
            </a:pPr>
            <a:endParaRPr lang="tr-TR" sz="2500" dirty="0">
              <a:solidFill>
                <a:schemeClr val="accent1">
                  <a:lumMod val="50000"/>
                </a:schemeClr>
              </a:solidFill>
              <a:latin typeface="+mj-lt"/>
            </a:endParaRPr>
          </a:p>
          <a:p>
            <a:pPr>
              <a:buFont typeface="Wingdings" pitchFamily="2" charset="2"/>
              <a:buChar char="v"/>
            </a:pPr>
            <a:r>
              <a:rPr lang="tr-TR" sz="2500" dirty="0">
                <a:solidFill>
                  <a:schemeClr val="accent1">
                    <a:lumMod val="50000"/>
                  </a:schemeClr>
                </a:solidFill>
                <a:latin typeface="+mj-lt"/>
              </a:rPr>
              <a:t>Değişik boyutlardaki veriler üzerinde çalışılabilir.</a:t>
            </a:r>
          </a:p>
          <a:p>
            <a:pPr marL="452628">
              <a:buFont typeface="Wingdings" pitchFamily="2" charset="2"/>
              <a:buChar char="v"/>
            </a:pPr>
            <a:endParaRPr lang="tr-TR" sz="2500" dirty="0">
              <a:solidFill>
                <a:schemeClr val="accent1">
                  <a:lumMod val="50000"/>
                </a:schemeClr>
              </a:solidFill>
              <a:latin typeface="+mj-lt"/>
            </a:endParaRPr>
          </a:p>
          <a:p>
            <a:pPr>
              <a:buFont typeface="Wingdings" pitchFamily="2" charset="2"/>
              <a:buChar char="v"/>
            </a:pPr>
            <a:r>
              <a:rPr lang="tr-TR" sz="2500" dirty="0">
                <a:solidFill>
                  <a:schemeClr val="accent1">
                    <a:lumMod val="50000"/>
                  </a:schemeClr>
                </a:solidFill>
                <a:latin typeface="+mj-lt"/>
              </a:rPr>
              <a:t>Her ne kadar kayıtların sayısı ve kombinasyon seçimine göre işlem adedi artsa da birliktelik analizi için her adımda gerekli olan hesaplamalar, diğer yöntemlere göre (genetik algoritmalar, yapay sinir ağları gibi) çok daha basittir.</a:t>
            </a:r>
          </a:p>
          <a:p>
            <a:pPr marL="0" indent="0">
              <a:buNone/>
            </a:pPr>
            <a:endParaRPr lang="tr-TR" sz="2500" dirty="0">
              <a:solidFill>
                <a:schemeClr val="accent1">
                  <a:lumMod val="50000"/>
                </a:schemeClr>
              </a:solidFill>
              <a:latin typeface="Calibri" pitchFamily="34" charset="0"/>
              <a:cs typeface="Calibri" pitchFamily="34" charset="0"/>
            </a:endParaRPr>
          </a:p>
          <a:p>
            <a:pPr marL="0" indent="0">
              <a:buNone/>
            </a:pPr>
            <a:endParaRPr lang="tr-TR" sz="2800" dirty="0">
              <a:solidFill>
                <a:schemeClr val="accent1">
                  <a:lumMod val="50000"/>
                </a:schemeClr>
              </a:solidFill>
              <a:latin typeface="Calibri" pitchFamily="34" charset="0"/>
              <a:cs typeface="Calibri" pitchFamily="34" charset="0"/>
            </a:endParaRPr>
          </a:p>
          <a:p>
            <a:pPr marL="0" indent="0">
              <a:buNone/>
            </a:pPr>
            <a:endParaRPr lang="tr-TR" sz="2800" dirty="0">
              <a:solidFill>
                <a:schemeClr val="accent1">
                  <a:lumMod val="50000"/>
                </a:schemeClr>
              </a:solidFill>
              <a:latin typeface="Calibri" pitchFamily="34" charset="0"/>
              <a:cs typeface="Calibri" pitchFamily="34" charset="0"/>
            </a:endParaRPr>
          </a:p>
          <a:p>
            <a:pPr marL="0" indent="0">
              <a:buNone/>
            </a:pPr>
            <a:endParaRPr lang="tr-TR" sz="3000" dirty="0">
              <a:solidFill>
                <a:schemeClr val="accent1">
                  <a:lumMod val="50000"/>
                </a:schemeClr>
              </a:solidFill>
            </a:endParaRPr>
          </a:p>
          <a:p>
            <a:pPr marL="0" indent="0">
              <a:buNone/>
            </a:pPr>
            <a:endParaRPr lang="tr-TR" sz="3000" dirty="0">
              <a:solidFill>
                <a:schemeClr val="accent1">
                  <a:lumMod val="50000"/>
                </a:schemeClr>
              </a:solidFill>
            </a:endParaRPr>
          </a:p>
        </p:txBody>
      </p:sp>
    </p:spTree>
    <p:extLst>
      <p:ext uri="{BB962C8B-B14F-4D97-AF65-F5344CB8AC3E}">
        <p14:creationId xmlns:p14="http://schemas.microsoft.com/office/powerpoint/2010/main" val="3741281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b="1" dirty="0">
                <a:solidFill>
                  <a:schemeClr val="accent1">
                    <a:lumMod val="50000"/>
                  </a:schemeClr>
                </a:solidFill>
              </a:rPr>
              <a:t>Birliktelik Kurallarının Dezavantajları</a:t>
            </a:r>
          </a:p>
        </p:txBody>
      </p:sp>
      <p:sp>
        <p:nvSpPr>
          <p:cNvPr id="3" name="İçerik Yer Tutucusu 2"/>
          <p:cNvSpPr>
            <a:spLocks noGrp="1"/>
          </p:cNvSpPr>
          <p:nvPr>
            <p:ph idx="1"/>
          </p:nvPr>
        </p:nvSpPr>
        <p:spPr/>
        <p:txBody>
          <a:bodyPr>
            <a:normAutofit/>
          </a:bodyPr>
          <a:lstStyle/>
          <a:p>
            <a:pPr>
              <a:buFont typeface="Wingdings" pitchFamily="2" charset="2"/>
              <a:buChar char="v"/>
            </a:pPr>
            <a:r>
              <a:rPr lang="tr-TR" sz="2800" dirty="0">
                <a:solidFill>
                  <a:schemeClr val="accent1">
                    <a:lumMod val="50000"/>
                  </a:schemeClr>
                </a:solidFill>
                <a:latin typeface="+mj-lt"/>
              </a:rPr>
              <a:t>Sorunun boyutu büyüdükçe, gerekli hesaplamalar üstel olarak artar.</a:t>
            </a:r>
          </a:p>
          <a:p>
            <a:pPr>
              <a:buFont typeface="Wingdings" pitchFamily="2" charset="2"/>
              <a:buChar char="v"/>
            </a:pPr>
            <a:endParaRPr lang="tr-TR" sz="2800" dirty="0">
              <a:solidFill>
                <a:schemeClr val="accent1">
                  <a:lumMod val="50000"/>
                </a:schemeClr>
              </a:solidFill>
              <a:latin typeface="+mj-lt"/>
            </a:endParaRPr>
          </a:p>
          <a:p>
            <a:pPr>
              <a:buFont typeface="Wingdings" pitchFamily="2" charset="2"/>
              <a:buChar char="v"/>
            </a:pPr>
            <a:r>
              <a:rPr lang="tr-TR" sz="2800" dirty="0">
                <a:solidFill>
                  <a:schemeClr val="accent1">
                    <a:lumMod val="50000"/>
                  </a:schemeClr>
                </a:solidFill>
                <a:latin typeface="+mj-lt"/>
              </a:rPr>
              <a:t>Kayıtlarda çok az rastlanan ürünleri yok sayar.</a:t>
            </a:r>
          </a:p>
          <a:p>
            <a:pPr>
              <a:buFont typeface="Wingdings" pitchFamily="2" charset="2"/>
              <a:buChar char="v"/>
            </a:pPr>
            <a:endParaRPr lang="tr-TR" sz="2800" dirty="0">
              <a:solidFill>
                <a:schemeClr val="accent1">
                  <a:lumMod val="50000"/>
                </a:schemeClr>
              </a:solidFill>
              <a:latin typeface="+mj-lt"/>
            </a:endParaRPr>
          </a:p>
          <a:p>
            <a:pPr>
              <a:buFont typeface="Wingdings" pitchFamily="2" charset="2"/>
              <a:buChar char="v"/>
            </a:pPr>
            <a:r>
              <a:rPr lang="tr-TR" sz="2800" dirty="0">
                <a:solidFill>
                  <a:schemeClr val="accent1">
                    <a:lumMod val="50000"/>
                  </a:schemeClr>
                </a:solidFill>
                <a:latin typeface="+mj-lt"/>
              </a:rPr>
              <a:t>Destek ve güven eşik değerleri, üretilen kural sayısına sınırlama getirirler; fakat eşik değerlerinin çok düşük belirlendiği durumlarda kullanıcı, gerçekten ilgilendiği kuralları kaybetme tehlikesi ile karşı karşıya kalır.</a:t>
            </a:r>
            <a:endParaRPr lang="tr-TR" sz="3000" dirty="0">
              <a:solidFill>
                <a:schemeClr val="accent1">
                  <a:lumMod val="50000"/>
                </a:schemeClr>
              </a:solidFill>
              <a:latin typeface="+mj-lt"/>
            </a:endParaRPr>
          </a:p>
        </p:txBody>
      </p:sp>
      <p:sp>
        <p:nvSpPr>
          <p:cNvPr id="6" name="Slayt Numarası Yer Tutucusu 3"/>
          <p:cNvSpPr txBox="1">
            <a:spLocks/>
          </p:cNvSpPr>
          <p:nvPr/>
        </p:nvSpPr>
        <p:spPr>
          <a:xfrm>
            <a:off x="4932040" y="6356350"/>
            <a:ext cx="3754760" cy="365125"/>
          </a:xfrm>
          <a:prstGeom prst="rect">
            <a:avLst/>
          </a:prstGeom>
        </p:spPr>
        <p:txBody>
          <a:bodyPr vert="horz" lIns="91440" tIns="45720" rIns="91440" bIns="45720" rtlCol="0" anchor="ctr"/>
          <a:lstStyle>
            <a:defPPr>
              <a:defRPr lang="tr-T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tr-TR" b="1" dirty="0">
                <a:solidFill>
                  <a:schemeClr val="tx2">
                    <a:lumMod val="75000"/>
                  </a:schemeClr>
                </a:solidFill>
              </a:rPr>
              <a:t>Birliktelik Kuralları 13 Aralık 2013/</a:t>
            </a:r>
            <a:fld id="{0E799BC7-1810-4E74-B7F5-AE7FECACDEBA}" type="slidenum">
              <a:rPr lang="tr-TR" b="1" smtClean="0">
                <a:solidFill>
                  <a:schemeClr val="tx2">
                    <a:lumMod val="75000"/>
                  </a:schemeClr>
                </a:solidFill>
              </a:rPr>
              <a:pPr/>
              <a:t>8</a:t>
            </a:fld>
            <a:endParaRPr lang="tr-TR" dirty="0"/>
          </a:p>
        </p:txBody>
      </p:sp>
    </p:spTree>
    <p:extLst>
      <p:ext uri="{BB962C8B-B14F-4D97-AF65-F5344CB8AC3E}">
        <p14:creationId xmlns:p14="http://schemas.microsoft.com/office/powerpoint/2010/main" val="1970026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a:solidFill>
                  <a:schemeClr val="accent1">
                    <a:lumMod val="50000"/>
                  </a:schemeClr>
                </a:solidFill>
              </a:rPr>
              <a:t>Birliktelik Kuralları Türleri</a:t>
            </a:r>
          </a:p>
        </p:txBody>
      </p:sp>
      <p:sp>
        <p:nvSpPr>
          <p:cNvPr id="3" name="İçerik Yer Tutucusu 2"/>
          <p:cNvSpPr>
            <a:spLocks noGrp="1"/>
          </p:cNvSpPr>
          <p:nvPr>
            <p:ph idx="1"/>
          </p:nvPr>
        </p:nvSpPr>
        <p:spPr/>
        <p:txBody>
          <a:bodyPr>
            <a:normAutofit/>
          </a:bodyPr>
          <a:lstStyle/>
          <a:p>
            <a:r>
              <a:rPr lang="tr-TR" sz="2500" dirty="0">
                <a:solidFill>
                  <a:schemeClr val="accent1">
                    <a:lumMod val="50000"/>
                  </a:schemeClr>
                </a:solidFill>
                <a:latin typeface="+mj-lt"/>
              </a:rPr>
              <a:t>Genelleştirilmiş birliktelik kuralları</a:t>
            </a:r>
          </a:p>
          <a:p>
            <a:r>
              <a:rPr lang="tr-TR" sz="2500" dirty="0">
                <a:solidFill>
                  <a:schemeClr val="accent1">
                    <a:lumMod val="50000"/>
                  </a:schemeClr>
                </a:solidFill>
                <a:latin typeface="+mj-lt"/>
              </a:rPr>
              <a:t>Uzaysal simetrik kuralları</a:t>
            </a:r>
          </a:p>
          <a:p>
            <a:r>
              <a:rPr lang="tr-TR" sz="2500" dirty="0">
                <a:solidFill>
                  <a:schemeClr val="accent1">
                    <a:lumMod val="50000"/>
                  </a:schemeClr>
                </a:solidFill>
                <a:latin typeface="+mj-lt"/>
              </a:rPr>
              <a:t>Nicel birliktelik kuralları</a:t>
            </a:r>
          </a:p>
          <a:p>
            <a:r>
              <a:rPr lang="tr-TR" sz="2500" dirty="0">
                <a:solidFill>
                  <a:schemeClr val="accent1">
                    <a:lumMod val="50000"/>
                  </a:schemeClr>
                </a:solidFill>
                <a:latin typeface="+mj-lt"/>
              </a:rPr>
              <a:t>Aralık veri kuralları</a:t>
            </a:r>
          </a:p>
          <a:p>
            <a:r>
              <a:rPr lang="tr-TR" sz="2500" dirty="0">
                <a:solidFill>
                  <a:schemeClr val="accent1">
                    <a:lumMod val="50000"/>
                  </a:schemeClr>
                </a:solidFill>
                <a:latin typeface="+mj-lt"/>
              </a:rPr>
              <a:t>Çoklu </a:t>
            </a:r>
            <a:r>
              <a:rPr lang="tr-TR" sz="2500" dirty="0" err="1">
                <a:solidFill>
                  <a:schemeClr val="accent1">
                    <a:lumMod val="50000"/>
                  </a:schemeClr>
                </a:solidFill>
                <a:latin typeface="+mj-lt"/>
              </a:rPr>
              <a:t>min</a:t>
            </a:r>
            <a:r>
              <a:rPr lang="tr-TR" sz="2500" dirty="0">
                <a:solidFill>
                  <a:schemeClr val="accent1">
                    <a:lumMod val="50000"/>
                  </a:schemeClr>
                </a:solidFill>
                <a:latin typeface="+mj-lt"/>
              </a:rPr>
              <a:t>-destek birliktelik kuralları</a:t>
            </a:r>
          </a:p>
          <a:p>
            <a:r>
              <a:rPr lang="tr-TR" sz="2500" dirty="0">
                <a:solidFill>
                  <a:schemeClr val="accent1">
                    <a:lumMod val="50000"/>
                  </a:schemeClr>
                </a:solidFill>
                <a:latin typeface="+mj-lt"/>
              </a:rPr>
              <a:t>Multimedya birliktelik kuralları</a:t>
            </a:r>
          </a:p>
          <a:p>
            <a:r>
              <a:rPr lang="tr-TR" sz="2500" dirty="0">
                <a:solidFill>
                  <a:schemeClr val="accent1">
                    <a:lumMod val="50000"/>
                  </a:schemeClr>
                </a:solidFill>
                <a:latin typeface="+mj-lt"/>
              </a:rPr>
              <a:t>Maksimal birliktelik kuralları</a:t>
            </a:r>
            <a:endParaRPr lang="tr-TR" sz="2500" dirty="0">
              <a:solidFill>
                <a:schemeClr val="accent1">
                  <a:lumMod val="50000"/>
                </a:schemeClr>
              </a:solidFill>
              <a:latin typeface="+mj-lt"/>
              <a:cs typeface="Calibri" pitchFamily="34" charset="0"/>
            </a:endParaRPr>
          </a:p>
          <a:p>
            <a:pPr marL="0" indent="0">
              <a:buNone/>
            </a:pPr>
            <a:endParaRPr lang="tr-TR" sz="2800" dirty="0">
              <a:solidFill>
                <a:schemeClr val="accent1">
                  <a:lumMod val="50000"/>
                </a:schemeClr>
              </a:solidFill>
              <a:latin typeface="Calibri" pitchFamily="34" charset="0"/>
              <a:cs typeface="Calibri" pitchFamily="34" charset="0"/>
            </a:endParaRPr>
          </a:p>
          <a:p>
            <a:pPr marL="0" indent="0">
              <a:buNone/>
            </a:pPr>
            <a:endParaRPr lang="tr-TR" sz="3000" dirty="0">
              <a:solidFill>
                <a:schemeClr val="accent1">
                  <a:lumMod val="50000"/>
                </a:schemeClr>
              </a:solidFill>
            </a:endParaRPr>
          </a:p>
          <a:p>
            <a:pPr marL="0" indent="0">
              <a:buNone/>
            </a:pPr>
            <a:endParaRPr lang="tr-TR" sz="3000" dirty="0">
              <a:solidFill>
                <a:schemeClr val="accent1">
                  <a:lumMod val="50000"/>
                </a:schemeClr>
              </a:solidFill>
            </a:endParaRPr>
          </a:p>
        </p:txBody>
      </p:sp>
      <p:sp>
        <p:nvSpPr>
          <p:cNvPr id="6" name="Slayt Numarası Yer Tutucusu 3"/>
          <p:cNvSpPr txBox="1">
            <a:spLocks/>
          </p:cNvSpPr>
          <p:nvPr/>
        </p:nvSpPr>
        <p:spPr>
          <a:xfrm>
            <a:off x="4932040" y="6356350"/>
            <a:ext cx="3754760" cy="365125"/>
          </a:xfrm>
          <a:prstGeom prst="rect">
            <a:avLst/>
          </a:prstGeom>
        </p:spPr>
        <p:txBody>
          <a:bodyPr vert="horz" lIns="91440" tIns="45720" rIns="91440" bIns="45720" rtlCol="0" anchor="ctr"/>
          <a:lstStyle>
            <a:defPPr>
              <a:defRPr lang="tr-T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tr-TR" b="1" dirty="0">
                <a:solidFill>
                  <a:schemeClr val="tx2">
                    <a:lumMod val="75000"/>
                  </a:schemeClr>
                </a:solidFill>
              </a:rPr>
              <a:t>Birliktelik Kuralları 13 Aralık 2013/</a:t>
            </a:r>
            <a:fld id="{0E799BC7-1810-4E74-B7F5-AE7FECACDEBA}" type="slidenum">
              <a:rPr lang="tr-TR" b="1" smtClean="0">
                <a:solidFill>
                  <a:schemeClr val="tx2">
                    <a:lumMod val="75000"/>
                  </a:schemeClr>
                </a:solidFill>
              </a:rPr>
              <a:pPr/>
              <a:t>9</a:t>
            </a:fld>
            <a:endParaRPr lang="tr-TR" dirty="0"/>
          </a:p>
        </p:txBody>
      </p:sp>
    </p:spTree>
    <p:extLst>
      <p:ext uri="{BB962C8B-B14F-4D97-AF65-F5344CB8AC3E}">
        <p14:creationId xmlns:p14="http://schemas.microsoft.com/office/powerpoint/2010/main" val="4124582212"/>
      </p:ext>
    </p:extLst>
  </p:cSld>
  <p:clrMapOvr>
    <a:masterClrMapping/>
  </p:clrMapOvr>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1108</TotalTime>
  <Words>1794</Words>
  <Application>Microsoft Office PowerPoint</Application>
  <PresentationFormat>Ekran Gösterisi (4:3)</PresentationFormat>
  <Paragraphs>285</Paragraphs>
  <Slides>41</Slides>
  <Notes>1</Notes>
  <HiddenSlides>0</HiddenSlides>
  <MMClips>0</MMClips>
  <ScaleCrop>false</ScaleCrop>
  <HeadingPairs>
    <vt:vector size="8" baseType="variant">
      <vt:variant>
        <vt:lpstr>Kullanılan Yazı Tipleri</vt:lpstr>
      </vt:variant>
      <vt:variant>
        <vt:i4>4</vt:i4>
      </vt:variant>
      <vt:variant>
        <vt:lpstr>Tema</vt:lpstr>
      </vt:variant>
      <vt:variant>
        <vt:i4>1</vt:i4>
      </vt:variant>
      <vt:variant>
        <vt:lpstr>Eklenmiş OLE Hizmet Programları</vt:lpstr>
      </vt:variant>
      <vt:variant>
        <vt:i4>1</vt:i4>
      </vt:variant>
      <vt:variant>
        <vt:lpstr>Slayt Başlıkları</vt:lpstr>
      </vt:variant>
      <vt:variant>
        <vt:i4>41</vt:i4>
      </vt:variant>
    </vt:vector>
  </HeadingPairs>
  <TitlesOfParts>
    <vt:vector size="47" baseType="lpstr">
      <vt:lpstr>Arial</vt:lpstr>
      <vt:lpstr>Calibri</vt:lpstr>
      <vt:lpstr>Cambria Math</vt:lpstr>
      <vt:lpstr>Wingdings</vt:lpstr>
      <vt:lpstr>Ofis Teması</vt:lpstr>
      <vt:lpstr>Equation</vt:lpstr>
      <vt:lpstr>Birliktelik Kuralları Association Rules</vt:lpstr>
      <vt:lpstr>İçerik</vt:lpstr>
      <vt:lpstr>Birliktelik Kuralları</vt:lpstr>
      <vt:lpstr>Birliktelik Kuralları</vt:lpstr>
      <vt:lpstr>Birliktelik Kuralları</vt:lpstr>
      <vt:lpstr>Birliktelik Kuralları</vt:lpstr>
      <vt:lpstr>Birliktelik Kurallarının Avantajları</vt:lpstr>
      <vt:lpstr>Birliktelik Kurallarının Dezavantajları</vt:lpstr>
      <vt:lpstr>Birliktelik Kuralları Türleri</vt:lpstr>
      <vt:lpstr>Uygulama Alanları</vt:lpstr>
      <vt:lpstr>Market Sepet Analizi</vt:lpstr>
      <vt:lpstr>Birliktelik Kuralları Nasıl?</vt:lpstr>
      <vt:lpstr>Kullanılan Ölçütler</vt:lpstr>
      <vt:lpstr>DESTEK SAYISI</vt:lpstr>
      <vt:lpstr>BİRLİKTELİK KURALI</vt:lpstr>
      <vt:lpstr>KURAL DESTEK ÖLÇÜTÜ</vt:lpstr>
      <vt:lpstr>KURAL GÜVEN ÖLÇÜTÜ</vt:lpstr>
      <vt:lpstr>Birliktelik Kuralları Algoritmalar</vt:lpstr>
      <vt:lpstr>Birliktelik Kuralları Algoritmalar</vt:lpstr>
      <vt:lpstr>Apriori Algoritması</vt:lpstr>
      <vt:lpstr>İçerik</vt:lpstr>
      <vt:lpstr>Apriori Algoritması</vt:lpstr>
      <vt:lpstr>Apriori Algoritması (devam)</vt:lpstr>
      <vt:lpstr>Apriori Algoritması (devam)</vt:lpstr>
      <vt:lpstr>Tanımlamalar</vt:lpstr>
      <vt:lpstr>Destek ve Güven</vt:lpstr>
      <vt:lpstr>Tanımlamalar</vt:lpstr>
      <vt:lpstr>Algoritma Adımları</vt:lpstr>
      <vt:lpstr>Uygulama</vt:lpstr>
      <vt:lpstr>Uygulama</vt:lpstr>
      <vt:lpstr>Uygulama</vt:lpstr>
      <vt:lpstr>Uygulama</vt:lpstr>
      <vt:lpstr>Uygulama</vt:lpstr>
      <vt:lpstr>Uygulama</vt:lpstr>
      <vt:lpstr>Uygulama</vt:lpstr>
      <vt:lpstr>Uygulama</vt:lpstr>
      <vt:lpstr>PowerPoint Sunusu</vt:lpstr>
      <vt:lpstr>Değerlendirme Ölçütleri</vt:lpstr>
      <vt:lpstr>Değerlendirme Ölçütleri</vt:lpstr>
      <vt:lpstr>Kaynaklar</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Apriori Algoritması</dc:title>
  <dc:creator>Metin USLU</dc:creator>
  <cp:lastModifiedBy>Metin USLU</cp:lastModifiedBy>
  <cp:revision>218</cp:revision>
  <dcterms:created xsi:type="dcterms:W3CDTF">2013-12-05T22:47:56Z</dcterms:created>
  <dcterms:modified xsi:type="dcterms:W3CDTF">2018-08-26T21:06:52Z</dcterms:modified>
</cp:coreProperties>
</file>