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Hi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4D5D5F-FA51-43B5-8BBA-73756B67E3EA}">
  <a:tblStyle styleId="{654D5D5F-FA51-43B5-8BBA-73756B67E3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Hind-bold.fntdata"/><Relationship Id="rId10" Type="http://schemas.openxmlformats.org/officeDocument/2006/relationships/slide" Target="slides/slide3.xml"/><Relationship Id="rId21" Type="http://schemas.openxmlformats.org/officeDocument/2006/relationships/font" Target="fonts/Hind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i.mapbox.com/styles/v1/ag892/cju2x2ddx00ye1fnt8nwekdc2.html?fresh=true&amp;title=true&amp;access_token=pk.eyJ1IjoiYWc4OTIiLCJhIjoiY2p1Mnc5NTQ2MGd5YzQ0cjFubmJ5a3h0aSJ9.6rbTJn3aF6xVEXiqlK8ejg#13.16/40.71757/-73.99982/1.5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594176f0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594176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594176f0d_0_1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594176f0d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look forward to working with you every year for your gala. Here are some ideas that we came up with and would be able to implement given more time.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94176f0d_0_9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594176f0d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could incorporate neighborhood-level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keep in mind: no guarantee that these individuals will be progressive or tech-savvy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5848498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5848498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two stations have a similar profile, how do you decide which one to prioritize?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using public datasets, we can incorporate neighborhood-level 2016 &amp; 2018 election data to help decide which stations to prioritize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technical lesson: how to utilize geocoder, a Python library for geocoding, to interact with the Google Maps API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94176f0d_0_3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94176f0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https://api.mapbox.com/styles/v1/ag892/cju2x2ddx00ye1fnt8nwekdc2.html?fresh=true&amp;title=true&amp;access_token=pk.eyJ1IjoiYWc4OTIiLCJhIjoiY2p1Mnc5NTQ2MGd5YzQ0cjFubmJ5a3h0aSJ9.6rbTJn3aF6xVEXiqlK8ejg#13.16/40.71757/-73.99982/1.5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94176f0d_0_5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94176f0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082e509c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082e509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(data, models, metrics, tools) use PICTURES (maybe logos of tools you used)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082e509c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082e509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****Morning and afternoon peaks correspond to morning and evening commutes ---&gt; highest ridership in afternoons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6082e509c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6082e509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(data, models, metrics, tools) use PICTURES (maybe logos of tools you used)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082e509c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6082e509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(data, models, metrics, tools) use PICTURES (maybe logos of tools you used)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6082e509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6082e50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Interactive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594176f0d_0_13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594176f0d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594176f0d_0_17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594176f0d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81" name="Google Shape;81;p1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2" name="Google Shape;82;p1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6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96" name="Google Shape;96;p1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Google Shape;97;p1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Google Shape;103;p1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113" name="Google Shape;113;p1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4" name="Google Shape;114;p1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0" name="Google Shape;120;p1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30" name="Google Shape;130;p19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131" name="Google Shape;131;p1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2" name="Google Shape;132;p1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38" name="Google Shape;138;p1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6" name="Google Shape;146;p2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47" name="Google Shape;147;p2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0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53" name="Google Shape;153;p2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61" name="Google Shape;161;p21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62" name="Google Shape;162;p21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2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68" name="Google Shape;168;p21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2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76" name="Google Shape;176;p22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22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82" name="Google Shape;182;p2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26" name="Google Shape;226;p2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6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usinessinsider.com/the-wealthiest-subway-stops-in-manhattan-2013-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etis-sf-spring-2019-project-1/MTA_Data_Analysis" TargetMode="External"/><Relationship Id="rId4" Type="http://schemas.openxmlformats.org/officeDocument/2006/relationships/hyperlink" Target="https://api.mapbox.com/styles/v1/ag892/cju2x2ddx00ye1fnt8nwekdc2.html?fresh=true&amp;title=true&amp;access_token=pk.eyJ1IjoiYWc4OTIiLCJhIjoiY2p1Mnc5NTQ2MGd5YzQ0cjFubmJ5a3h0aSJ9.6rbTJn3aF6xVEXiqlK8ejg#13.16/40.71757/-73.99982/1.5" TargetMode="External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MTA Data Analysis for Targeted Outreach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Harrison Wang,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Adi Gaur &amp; Genevieve McGuire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ctrTitle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Areas for future collaboration</a:t>
            </a:r>
            <a:endParaRPr sz="3600"/>
          </a:p>
        </p:txBody>
      </p:sp>
      <p:sp>
        <p:nvSpPr>
          <p:cNvPr id="304" name="Google Shape;304;p36"/>
          <p:cNvSpPr/>
          <p:nvPr/>
        </p:nvSpPr>
        <p:spPr>
          <a:xfrm>
            <a:off x="5066647" y="71718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6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306" name="Google Shape;306;p3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36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309" name="Google Shape;309;p3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6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Follow the $$$</a:t>
            </a:r>
            <a:endParaRPr/>
          </a:p>
        </p:txBody>
      </p:sp>
      <p:graphicFrame>
        <p:nvGraphicFramePr>
          <p:cNvPr id="321" name="Google Shape;321;p37"/>
          <p:cNvGraphicFramePr/>
          <p:nvPr/>
        </p:nvGraphicFramePr>
        <p:xfrm>
          <a:off x="1209550" y="173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{654D5D5F-FA51-43B5-8BBA-73756B67E3EA}</a:tableStyleId>
              </a:tblPr>
              <a:tblGrid>
                <a:gridCol w="2801275"/>
                <a:gridCol w="2801275"/>
              </a:tblGrid>
              <a:tr h="5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Station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Median Income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Park Place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$200,000+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Chambers Street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$200,000+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World Trade Center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$200,000+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5th Avenue-59th Street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                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$171,000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7"/>
          <p:cNvSpPr txBox="1"/>
          <p:nvPr>
            <p:ph idx="4294967295" type="subTitle"/>
          </p:nvPr>
        </p:nvSpPr>
        <p:spPr>
          <a:xfrm>
            <a:off x="6731550" y="4507500"/>
            <a:ext cx="23985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https://www.businessinsider.com/the-wealthiest-subway-stops-in-manhattan-2013-4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714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36" name="Google Shape;336;p39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our repo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https://github.com/metis-sf-spring-2019-project-1/MTA_Data_Analysis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Interactive map available at: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https://api.mapbox.com/styles/v1/ag892/cju2x2ddx00ye1fnt8nwekdc2.html?fresh=true&amp;title=true&amp;access_token=pk.eyJ1IjoiYWc4OTIiLCJhIjoiY2p1Mnc5NTQ2MGd5YzQ0cjFubmJ5a3h0aSJ9.6rbTJn3aF6xVEXiqlK8ejg#13.16/40.71757/-73.99982/1.5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descr="10.jpg" id="337" name="Google Shape;337;p39"/>
          <p:cNvPicPr preferRelativeResize="0"/>
          <p:nvPr/>
        </p:nvPicPr>
        <p:blipFill rotWithShape="1">
          <a:blip r:embed="rId5">
            <a:alphaModFix/>
          </a:blip>
          <a:srcRect b="19038" l="22840" r="22840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338" name="Google Shape;338;p3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WTWY Fundraising Gala: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Objectives</a:t>
            </a:r>
            <a:endParaRPr sz="2400"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1067100" y="1650550"/>
            <a:ext cx="62307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Gather most amount of signatures from people most likely to donate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Optimize street team targeting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Highest average daily ridership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Day / Time of day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Nearby tech hubs  </a:t>
            </a:r>
            <a:endParaRPr/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592400" y="410675"/>
            <a:ext cx="7836300" cy="10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 to find the best hubs?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1186400" y="1691175"/>
            <a:ext cx="6648300" cy="25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Download data: </a:t>
            </a:r>
            <a:r>
              <a:rPr lang="en"/>
              <a:t>one year of turnstile data from MTA website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Obtain counts </a:t>
            </a:r>
            <a:r>
              <a:rPr lang="en"/>
              <a:t>of total entries and exits for each station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Rank stations </a:t>
            </a:r>
            <a:r>
              <a:rPr lang="en"/>
              <a:t>by entries and exits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Select stations close to tech hubs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Map it!</a:t>
            </a:r>
            <a:endParaRPr b="1"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450" y="3348063"/>
            <a:ext cx="931475" cy="9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975" y="1279150"/>
            <a:ext cx="3429700" cy="32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>
            <p:ph type="title"/>
          </p:nvPr>
        </p:nvSpPr>
        <p:spPr>
          <a:xfrm>
            <a:off x="595838" y="4087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data look like?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595850" y="408750"/>
            <a:ext cx="77658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Which stations have the top ridership?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1304925"/>
            <a:ext cx="4438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595850" y="408750"/>
            <a:ext cx="77658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stations have the top ridership?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25" y="1241776"/>
            <a:ext cx="3118650" cy="32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595850" y="408750"/>
            <a:ext cx="77658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Tech Hubs in the NYC Area</a:t>
            </a:r>
            <a:endParaRPr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675" y="1806201"/>
            <a:ext cx="2315326" cy="15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001" y="1112500"/>
            <a:ext cx="3694000" cy="38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ctrTitle"/>
          </p:nvPr>
        </p:nvSpPr>
        <p:spPr>
          <a:xfrm>
            <a:off x="2341025" y="1800800"/>
            <a:ext cx="42657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Recommendations</a:t>
            </a:r>
            <a:endParaRPr sz="3600"/>
          </a:p>
        </p:txBody>
      </p:sp>
      <p:sp>
        <p:nvSpPr>
          <p:cNvPr id="286" name="Google Shape;286;p34"/>
          <p:cNvSpPr txBox="1"/>
          <p:nvPr>
            <p:ph idx="1" type="subTitle"/>
          </p:nvPr>
        </p:nvSpPr>
        <p:spPr>
          <a:xfrm>
            <a:off x="2341025" y="2916250"/>
            <a:ext cx="42657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most effectively utilize limited number of street teams</a:t>
            </a:r>
            <a:endParaRPr/>
          </a:p>
        </p:txBody>
      </p:sp>
      <p:sp>
        <p:nvSpPr>
          <p:cNvPr id="287" name="Google Shape;287;p34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idx="4294967295" type="ctrTitle"/>
          </p:nvPr>
        </p:nvSpPr>
        <p:spPr>
          <a:xfrm>
            <a:off x="1371600" y="716475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Top 5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293" name="Google Shape;293;p35"/>
          <p:cNvSpPr txBox="1"/>
          <p:nvPr>
            <p:ph idx="4294967295" type="subTitle"/>
          </p:nvPr>
        </p:nvSpPr>
        <p:spPr>
          <a:xfrm>
            <a:off x="1371600" y="1294483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34th St-Herald Square, Times Sq-42nd St, 34th St-Penn Station, 59 St Columbus, 86th Street</a:t>
            </a:r>
            <a:endParaRPr sz="1800"/>
          </a:p>
        </p:txBody>
      </p:sp>
      <p:sp>
        <p:nvSpPr>
          <p:cNvPr id="294" name="Google Shape;294;p35"/>
          <p:cNvSpPr txBox="1"/>
          <p:nvPr>
            <p:ph idx="4294967295" type="ctrTitle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Afternoon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295" name="Google Shape;295;p35"/>
          <p:cNvSpPr txBox="1"/>
          <p:nvPr>
            <p:ph idx="4294967295" type="subTitle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Peak ridership between 2 - 6 PM</a:t>
            </a:r>
            <a:endParaRPr sz="1800"/>
          </a:p>
        </p:txBody>
      </p:sp>
      <p:sp>
        <p:nvSpPr>
          <p:cNvPr id="296" name="Google Shape;296;p35"/>
          <p:cNvSpPr txBox="1"/>
          <p:nvPr>
            <p:ph idx="4294967295" type="ctrTitle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Weekdays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297" name="Google Shape;297;p35"/>
          <p:cNvSpPr txBox="1"/>
          <p:nvPr>
            <p:ph idx="4294967295" type="subTitle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Tuesday - Thursday</a:t>
            </a:r>
            <a:endParaRPr sz="1800"/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