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6" r:id="rId8"/>
    <p:sldId id="267" r:id="rId9"/>
    <p:sldId id="261" r:id="rId10"/>
    <p:sldId id="262" r:id="rId11"/>
    <p:sldId id="263" r:id="rId12"/>
    <p:sldId id="264" r:id="rId13"/>
    <p:sldId id="268" r:id="rId14"/>
    <p:sldId id="269" r:id="rId15"/>
    <p:sldId id="270" r:id="rId16"/>
    <p:sldId id="271" r:id="rId17"/>
    <p:sldId id="272" r:id="rId18"/>
    <p:sldId id="273" r:id="rId19"/>
    <p:sldId id="274" r:id="rId20"/>
    <p:sldId id="281"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03DB-DD95-25A5-F3CB-2C625FBB1C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49D2A7-A469-C247-6FA6-21BA2D1724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7E8F90-4731-9EE1-9E48-799623272F8A}"/>
              </a:ext>
            </a:extLst>
          </p:cNvPr>
          <p:cNvSpPr>
            <a:spLocks noGrp="1"/>
          </p:cNvSpPr>
          <p:nvPr>
            <p:ph type="dt" sz="half" idx="10"/>
          </p:nvPr>
        </p:nvSpPr>
        <p:spPr/>
        <p:txBody>
          <a:bodyPr/>
          <a:lstStyle/>
          <a:p>
            <a:fld id="{35050AB6-61BE-4021-9DE3-092BDACF2B2A}" type="datetimeFigureOut">
              <a:rPr lang="en-US" smtClean="0"/>
              <a:t>6/12/2025</a:t>
            </a:fld>
            <a:endParaRPr lang="en-US"/>
          </a:p>
        </p:txBody>
      </p:sp>
      <p:sp>
        <p:nvSpPr>
          <p:cNvPr id="5" name="Footer Placeholder 4">
            <a:extLst>
              <a:ext uri="{FF2B5EF4-FFF2-40B4-BE49-F238E27FC236}">
                <a16:creationId xmlns:a16="http://schemas.microsoft.com/office/drawing/2014/main" id="{C27ED7D0-00A2-36D6-586C-69600E8E0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DDA7AE-05FA-0344-7926-DD20521234AA}"/>
              </a:ext>
            </a:extLst>
          </p:cNvPr>
          <p:cNvSpPr>
            <a:spLocks noGrp="1"/>
          </p:cNvSpPr>
          <p:nvPr>
            <p:ph type="sldNum" sz="quarter" idx="12"/>
          </p:nvPr>
        </p:nvSpPr>
        <p:spPr/>
        <p:txBody>
          <a:bodyPr/>
          <a:lstStyle/>
          <a:p>
            <a:fld id="{E6EF0F2A-060A-4D71-B432-CCDCB4C81711}" type="slidenum">
              <a:rPr lang="en-US" smtClean="0"/>
              <a:t>‹#›</a:t>
            </a:fld>
            <a:endParaRPr lang="en-US"/>
          </a:p>
        </p:txBody>
      </p:sp>
    </p:spTree>
    <p:extLst>
      <p:ext uri="{BB962C8B-B14F-4D97-AF65-F5344CB8AC3E}">
        <p14:creationId xmlns:p14="http://schemas.microsoft.com/office/powerpoint/2010/main" val="2609170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D7C5-2819-28E2-2F23-68E4CE54AB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21B1CD-6B3B-8E2E-59D6-C02BB5344F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D3BAA-D710-BABA-EC9E-A850D8058325}"/>
              </a:ext>
            </a:extLst>
          </p:cNvPr>
          <p:cNvSpPr>
            <a:spLocks noGrp="1"/>
          </p:cNvSpPr>
          <p:nvPr>
            <p:ph type="dt" sz="half" idx="10"/>
          </p:nvPr>
        </p:nvSpPr>
        <p:spPr/>
        <p:txBody>
          <a:bodyPr/>
          <a:lstStyle/>
          <a:p>
            <a:fld id="{35050AB6-61BE-4021-9DE3-092BDACF2B2A}" type="datetimeFigureOut">
              <a:rPr lang="en-US" smtClean="0"/>
              <a:t>6/12/2025</a:t>
            </a:fld>
            <a:endParaRPr lang="en-US"/>
          </a:p>
        </p:txBody>
      </p:sp>
      <p:sp>
        <p:nvSpPr>
          <p:cNvPr id="5" name="Footer Placeholder 4">
            <a:extLst>
              <a:ext uri="{FF2B5EF4-FFF2-40B4-BE49-F238E27FC236}">
                <a16:creationId xmlns:a16="http://schemas.microsoft.com/office/drawing/2014/main" id="{AC70E6A7-06F7-3B57-C793-85D4CE207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02D06-573D-B896-6775-24942178A152}"/>
              </a:ext>
            </a:extLst>
          </p:cNvPr>
          <p:cNvSpPr>
            <a:spLocks noGrp="1"/>
          </p:cNvSpPr>
          <p:nvPr>
            <p:ph type="sldNum" sz="quarter" idx="12"/>
          </p:nvPr>
        </p:nvSpPr>
        <p:spPr/>
        <p:txBody>
          <a:bodyPr/>
          <a:lstStyle/>
          <a:p>
            <a:fld id="{E6EF0F2A-060A-4D71-B432-CCDCB4C81711}" type="slidenum">
              <a:rPr lang="en-US" smtClean="0"/>
              <a:t>‹#›</a:t>
            </a:fld>
            <a:endParaRPr lang="en-US"/>
          </a:p>
        </p:txBody>
      </p:sp>
    </p:spTree>
    <p:extLst>
      <p:ext uri="{BB962C8B-B14F-4D97-AF65-F5344CB8AC3E}">
        <p14:creationId xmlns:p14="http://schemas.microsoft.com/office/powerpoint/2010/main" val="1848283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54007B-AB42-2A96-65C7-808FF05827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0CCC99-C7AB-65D7-2ED0-2FC4C8D180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7BF570-5D2B-AF64-4AF2-FBECCE6321FF}"/>
              </a:ext>
            </a:extLst>
          </p:cNvPr>
          <p:cNvSpPr>
            <a:spLocks noGrp="1"/>
          </p:cNvSpPr>
          <p:nvPr>
            <p:ph type="dt" sz="half" idx="10"/>
          </p:nvPr>
        </p:nvSpPr>
        <p:spPr/>
        <p:txBody>
          <a:bodyPr/>
          <a:lstStyle/>
          <a:p>
            <a:fld id="{35050AB6-61BE-4021-9DE3-092BDACF2B2A}" type="datetimeFigureOut">
              <a:rPr lang="en-US" smtClean="0"/>
              <a:t>6/12/2025</a:t>
            </a:fld>
            <a:endParaRPr lang="en-US"/>
          </a:p>
        </p:txBody>
      </p:sp>
      <p:sp>
        <p:nvSpPr>
          <p:cNvPr id="5" name="Footer Placeholder 4">
            <a:extLst>
              <a:ext uri="{FF2B5EF4-FFF2-40B4-BE49-F238E27FC236}">
                <a16:creationId xmlns:a16="http://schemas.microsoft.com/office/drawing/2014/main" id="{B44B30AB-263B-B225-06E2-423C459BB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04E95B-B3E0-F9D0-71A3-F3755596372E}"/>
              </a:ext>
            </a:extLst>
          </p:cNvPr>
          <p:cNvSpPr>
            <a:spLocks noGrp="1"/>
          </p:cNvSpPr>
          <p:nvPr>
            <p:ph type="sldNum" sz="quarter" idx="12"/>
          </p:nvPr>
        </p:nvSpPr>
        <p:spPr/>
        <p:txBody>
          <a:bodyPr/>
          <a:lstStyle/>
          <a:p>
            <a:fld id="{E6EF0F2A-060A-4D71-B432-CCDCB4C81711}" type="slidenum">
              <a:rPr lang="en-US" smtClean="0"/>
              <a:t>‹#›</a:t>
            </a:fld>
            <a:endParaRPr lang="en-US"/>
          </a:p>
        </p:txBody>
      </p:sp>
    </p:spTree>
    <p:extLst>
      <p:ext uri="{BB962C8B-B14F-4D97-AF65-F5344CB8AC3E}">
        <p14:creationId xmlns:p14="http://schemas.microsoft.com/office/powerpoint/2010/main" val="3245940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578EF-5667-C640-27A8-1BF32F2F451D}"/>
              </a:ext>
            </a:extLst>
          </p:cNvPr>
          <p:cNvSpPr>
            <a:spLocks noGrp="1"/>
          </p:cNvSpPr>
          <p:nvPr>
            <p:ph type="title"/>
          </p:nvPr>
        </p:nvSpPr>
        <p:spPr/>
        <p:txBody>
          <a:bodyPr/>
          <a:lstStyle>
            <a:lvl1pPr algn="r" rtl="1">
              <a:defRPr>
                <a:cs typeface="B Nazanin" panose="00000400000000000000" pitchFamily="2" charset="-78"/>
              </a:defRPr>
            </a:lvl1pPr>
          </a:lstStyle>
          <a:p>
            <a:r>
              <a:rPr lang="en-US" dirty="0"/>
              <a:t>Click to edit Master title style</a:t>
            </a:r>
          </a:p>
        </p:txBody>
      </p:sp>
      <p:sp>
        <p:nvSpPr>
          <p:cNvPr id="3" name="Content Placeholder 2">
            <a:extLst>
              <a:ext uri="{FF2B5EF4-FFF2-40B4-BE49-F238E27FC236}">
                <a16:creationId xmlns:a16="http://schemas.microsoft.com/office/drawing/2014/main" id="{F8289D8E-53D5-8C4B-06DE-1391BF2A1634}"/>
              </a:ext>
            </a:extLst>
          </p:cNvPr>
          <p:cNvSpPr>
            <a:spLocks noGrp="1"/>
          </p:cNvSpPr>
          <p:nvPr>
            <p:ph idx="1"/>
          </p:nvPr>
        </p:nvSpPr>
        <p:spPr/>
        <p:txBody>
          <a:bodyPr/>
          <a:lstStyle>
            <a:lvl1pPr algn="r" rtl="1">
              <a:defRPr>
                <a:cs typeface="B Nazanin" panose="00000400000000000000" pitchFamily="2" charset="-78"/>
              </a:defRPr>
            </a:lvl1pPr>
            <a:lvl2pPr algn="r" rtl="1">
              <a:defRPr>
                <a:cs typeface="B Nazanin" panose="00000400000000000000" pitchFamily="2" charset="-78"/>
              </a:defRPr>
            </a:lvl2pPr>
            <a:lvl3pPr algn="r" rtl="1">
              <a:defRPr>
                <a:cs typeface="B Nazanin" panose="00000400000000000000" pitchFamily="2" charset="-78"/>
              </a:defRPr>
            </a:lvl3pPr>
            <a:lvl4pPr algn="r" rtl="1">
              <a:defRPr>
                <a:cs typeface="B Nazanin" panose="00000400000000000000" pitchFamily="2" charset="-78"/>
              </a:defRPr>
            </a:lvl4pPr>
            <a:lvl5pPr algn="r" rtl="1">
              <a:defRPr>
                <a:cs typeface="B Nazanin" panose="00000400000000000000" pitchFamily="2" charset="-7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8A793-8D6A-5F77-5AE0-B464C75FE182}"/>
              </a:ext>
            </a:extLst>
          </p:cNvPr>
          <p:cNvSpPr>
            <a:spLocks noGrp="1"/>
          </p:cNvSpPr>
          <p:nvPr>
            <p:ph type="dt" sz="half" idx="10"/>
          </p:nvPr>
        </p:nvSpPr>
        <p:spPr/>
        <p:txBody>
          <a:bodyPr/>
          <a:lstStyle>
            <a:lvl1pPr algn="r" rtl="1">
              <a:defRPr>
                <a:cs typeface="B Nazanin" panose="00000400000000000000" pitchFamily="2" charset="-78"/>
              </a:defRPr>
            </a:lvl1pPr>
          </a:lstStyle>
          <a:p>
            <a:fld id="{35050AB6-61BE-4021-9DE3-092BDACF2B2A}" type="datetimeFigureOut">
              <a:rPr lang="en-US" smtClean="0"/>
              <a:pPr/>
              <a:t>6/12/2025</a:t>
            </a:fld>
            <a:endParaRPr lang="en-US"/>
          </a:p>
        </p:txBody>
      </p:sp>
      <p:sp>
        <p:nvSpPr>
          <p:cNvPr id="5" name="Footer Placeholder 4">
            <a:extLst>
              <a:ext uri="{FF2B5EF4-FFF2-40B4-BE49-F238E27FC236}">
                <a16:creationId xmlns:a16="http://schemas.microsoft.com/office/drawing/2014/main" id="{BD18DB29-5C11-EFDF-8590-F1F91AE66F2B}"/>
              </a:ext>
            </a:extLst>
          </p:cNvPr>
          <p:cNvSpPr>
            <a:spLocks noGrp="1"/>
          </p:cNvSpPr>
          <p:nvPr>
            <p:ph type="ftr" sz="quarter" idx="11"/>
          </p:nvPr>
        </p:nvSpPr>
        <p:spPr/>
        <p:txBody>
          <a:bodyPr/>
          <a:lstStyle>
            <a:lvl1pPr rtl="1">
              <a:defRPr>
                <a:cs typeface="B Nazanin" panose="00000400000000000000" pitchFamily="2" charset="-78"/>
              </a:defRPr>
            </a:lvl1pPr>
          </a:lstStyle>
          <a:p>
            <a:endParaRPr lang="en-US"/>
          </a:p>
        </p:txBody>
      </p:sp>
      <p:sp>
        <p:nvSpPr>
          <p:cNvPr id="6" name="Slide Number Placeholder 5">
            <a:extLst>
              <a:ext uri="{FF2B5EF4-FFF2-40B4-BE49-F238E27FC236}">
                <a16:creationId xmlns:a16="http://schemas.microsoft.com/office/drawing/2014/main" id="{33EC3559-A5C9-E4B8-862A-29D1967CA748}"/>
              </a:ext>
            </a:extLst>
          </p:cNvPr>
          <p:cNvSpPr>
            <a:spLocks noGrp="1"/>
          </p:cNvSpPr>
          <p:nvPr>
            <p:ph type="sldNum" sz="quarter" idx="12"/>
          </p:nvPr>
        </p:nvSpPr>
        <p:spPr/>
        <p:txBody>
          <a:bodyPr/>
          <a:lstStyle>
            <a:lvl1pPr algn="l" rtl="1">
              <a:defRPr>
                <a:cs typeface="B Nazanin" panose="00000400000000000000" pitchFamily="2" charset="-78"/>
              </a:defRPr>
            </a:lvl1pPr>
          </a:lstStyle>
          <a:p>
            <a:fld id="{E6EF0F2A-060A-4D71-B432-CCDCB4C81711}" type="slidenum">
              <a:rPr lang="en-US" smtClean="0"/>
              <a:pPr/>
              <a:t>‹#›</a:t>
            </a:fld>
            <a:endParaRPr lang="en-US"/>
          </a:p>
        </p:txBody>
      </p:sp>
    </p:spTree>
    <p:extLst>
      <p:ext uri="{BB962C8B-B14F-4D97-AF65-F5344CB8AC3E}">
        <p14:creationId xmlns:p14="http://schemas.microsoft.com/office/powerpoint/2010/main" val="246311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A856-1F80-C17B-428A-8D89B223FA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D29045-1236-CD63-A2EC-E9B9263E55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743D59-71E6-5FC8-476E-E4ED9118EAB3}"/>
              </a:ext>
            </a:extLst>
          </p:cNvPr>
          <p:cNvSpPr>
            <a:spLocks noGrp="1"/>
          </p:cNvSpPr>
          <p:nvPr>
            <p:ph type="dt" sz="half" idx="10"/>
          </p:nvPr>
        </p:nvSpPr>
        <p:spPr/>
        <p:txBody>
          <a:bodyPr/>
          <a:lstStyle/>
          <a:p>
            <a:fld id="{35050AB6-61BE-4021-9DE3-092BDACF2B2A}" type="datetimeFigureOut">
              <a:rPr lang="en-US" smtClean="0"/>
              <a:t>6/12/2025</a:t>
            </a:fld>
            <a:endParaRPr lang="en-US"/>
          </a:p>
        </p:txBody>
      </p:sp>
      <p:sp>
        <p:nvSpPr>
          <p:cNvPr id="5" name="Footer Placeholder 4">
            <a:extLst>
              <a:ext uri="{FF2B5EF4-FFF2-40B4-BE49-F238E27FC236}">
                <a16:creationId xmlns:a16="http://schemas.microsoft.com/office/drawing/2014/main" id="{42F8E98B-78D2-E0B8-0823-6E098B365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6F987-8F67-4D71-0C16-7F98FDCD693B}"/>
              </a:ext>
            </a:extLst>
          </p:cNvPr>
          <p:cNvSpPr>
            <a:spLocks noGrp="1"/>
          </p:cNvSpPr>
          <p:nvPr>
            <p:ph type="sldNum" sz="quarter" idx="12"/>
          </p:nvPr>
        </p:nvSpPr>
        <p:spPr/>
        <p:txBody>
          <a:bodyPr/>
          <a:lstStyle/>
          <a:p>
            <a:fld id="{E6EF0F2A-060A-4D71-B432-CCDCB4C81711}" type="slidenum">
              <a:rPr lang="en-US" smtClean="0"/>
              <a:t>‹#›</a:t>
            </a:fld>
            <a:endParaRPr lang="en-US"/>
          </a:p>
        </p:txBody>
      </p:sp>
    </p:spTree>
    <p:extLst>
      <p:ext uri="{BB962C8B-B14F-4D97-AF65-F5344CB8AC3E}">
        <p14:creationId xmlns:p14="http://schemas.microsoft.com/office/powerpoint/2010/main" val="3163534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39CB-1F5B-7386-1758-936E738640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03FD99-50BA-606A-A049-8EED24F614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A40C48-4B07-779D-9998-DCBE1CEE43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C4DC6F-5B01-DA64-3AFC-3322E13834C0}"/>
              </a:ext>
            </a:extLst>
          </p:cNvPr>
          <p:cNvSpPr>
            <a:spLocks noGrp="1"/>
          </p:cNvSpPr>
          <p:nvPr>
            <p:ph type="dt" sz="half" idx="10"/>
          </p:nvPr>
        </p:nvSpPr>
        <p:spPr/>
        <p:txBody>
          <a:bodyPr/>
          <a:lstStyle/>
          <a:p>
            <a:fld id="{35050AB6-61BE-4021-9DE3-092BDACF2B2A}" type="datetimeFigureOut">
              <a:rPr lang="en-US" smtClean="0"/>
              <a:t>6/12/2025</a:t>
            </a:fld>
            <a:endParaRPr lang="en-US"/>
          </a:p>
        </p:txBody>
      </p:sp>
      <p:sp>
        <p:nvSpPr>
          <p:cNvPr id="6" name="Footer Placeholder 5">
            <a:extLst>
              <a:ext uri="{FF2B5EF4-FFF2-40B4-BE49-F238E27FC236}">
                <a16:creationId xmlns:a16="http://schemas.microsoft.com/office/drawing/2014/main" id="{F887E344-5BEA-E931-6474-7A12B04C32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5700CB-6D7B-1F9E-679B-90400271DE6F}"/>
              </a:ext>
            </a:extLst>
          </p:cNvPr>
          <p:cNvSpPr>
            <a:spLocks noGrp="1"/>
          </p:cNvSpPr>
          <p:nvPr>
            <p:ph type="sldNum" sz="quarter" idx="12"/>
          </p:nvPr>
        </p:nvSpPr>
        <p:spPr/>
        <p:txBody>
          <a:bodyPr/>
          <a:lstStyle/>
          <a:p>
            <a:fld id="{E6EF0F2A-060A-4D71-B432-CCDCB4C81711}" type="slidenum">
              <a:rPr lang="en-US" smtClean="0"/>
              <a:t>‹#›</a:t>
            </a:fld>
            <a:endParaRPr lang="en-US"/>
          </a:p>
        </p:txBody>
      </p:sp>
    </p:spTree>
    <p:extLst>
      <p:ext uri="{BB962C8B-B14F-4D97-AF65-F5344CB8AC3E}">
        <p14:creationId xmlns:p14="http://schemas.microsoft.com/office/powerpoint/2010/main" val="373394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1A56-73A6-9411-F507-1D68ADFE7B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B59AF0-C97F-6F6D-AAD1-FD6EE6464B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3F694B-90D7-93B7-675A-40CBFF3B5C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18EB2C-92C7-433F-EA3C-1BA2393D64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24A7A6-B125-CE03-225A-F9F95024B5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8A19CF-2486-6C19-1440-E4AD28894A99}"/>
              </a:ext>
            </a:extLst>
          </p:cNvPr>
          <p:cNvSpPr>
            <a:spLocks noGrp="1"/>
          </p:cNvSpPr>
          <p:nvPr>
            <p:ph type="dt" sz="half" idx="10"/>
          </p:nvPr>
        </p:nvSpPr>
        <p:spPr/>
        <p:txBody>
          <a:bodyPr/>
          <a:lstStyle/>
          <a:p>
            <a:fld id="{35050AB6-61BE-4021-9DE3-092BDACF2B2A}" type="datetimeFigureOut">
              <a:rPr lang="en-US" smtClean="0"/>
              <a:t>6/12/2025</a:t>
            </a:fld>
            <a:endParaRPr lang="en-US"/>
          </a:p>
        </p:txBody>
      </p:sp>
      <p:sp>
        <p:nvSpPr>
          <p:cNvPr id="8" name="Footer Placeholder 7">
            <a:extLst>
              <a:ext uri="{FF2B5EF4-FFF2-40B4-BE49-F238E27FC236}">
                <a16:creationId xmlns:a16="http://schemas.microsoft.com/office/drawing/2014/main" id="{2CF87692-7883-5E61-FF5B-AA7DFAE83B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ECC810-FE84-39F7-E7A2-0EA64DBDB1E2}"/>
              </a:ext>
            </a:extLst>
          </p:cNvPr>
          <p:cNvSpPr>
            <a:spLocks noGrp="1"/>
          </p:cNvSpPr>
          <p:nvPr>
            <p:ph type="sldNum" sz="quarter" idx="12"/>
          </p:nvPr>
        </p:nvSpPr>
        <p:spPr/>
        <p:txBody>
          <a:bodyPr/>
          <a:lstStyle/>
          <a:p>
            <a:fld id="{E6EF0F2A-060A-4D71-B432-CCDCB4C81711}" type="slidenum">
              <a:rPr lang="en-US" smtClean="0"/>
              <a:t>‹#›</a:t>
            </a:fld>
            <a:endParaRPr lang="en-US"/>
          </a:p>
        </p:txBody>
      </p:sp>
    </p:spTree>
    <p:extLst>
      <p:ext uri="{BB962C8B-B14F-4D97-AF65-F5344CB8AC3E}">
        <p14:creationId xmlns:p14="http://schemas.microsoft.com/office/powerpoint/2010/main" val="101414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77AD-0081-A186-9BC2-3FDF330FDC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6C4FAF-D293-D0D1-5C03-B0CD2867E1FA}"/>
              </a:ext>
            </a:extLst>
          </p:cNvPr>
          <p:cNvSpPr>
            <a:spLocks noGrp="1"/>
          </p:cNvSpPr>
          <p:nvPr>
            <p:ph type="dt" sz="half" idx="10"/>
          </p:nvPr>
        </p:nvSpPr>
        <p:spPr/>
        <p:txBody>
          <a:bodyPr/>
          <a:lstStyle/>
          <a:p>
            <a:fld id="{35050AB6-61BE-4021-9DE3-092BDACF2B2A}" type="datetimeFigureOut">
              <a:rPr lang="en-US" smtClean="0"/>
              <a:t>6/12/2025</a:t>
            </a:fld>
            <a:endParaRPr lang="en-US"/>
          </a:p>
        </p:txBody>
      </p:sp>
      <p:sp>
        <p:nvSpPr>
          <p:cNvPr id="4" name="Footer Placeholder 3">
            <a:extLst>
              <a:ext uri="{FF2B5EF4-FFF2-40B4-BE49-F238E27FC236}">
                <a16:creationId xmlns:a16="http://schemas.microsoft.com/office/drawing/2014/main" id="{335518BA-7BC4-8CB6-5E83-2EF36E3626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A315EE-560F-FC35-6FE6-E2A72EEAEACC}"/>
              </a:ext>
            </a:extLst>
          </p:cNvPr>
          <p:cNvSpPr>
            <a:spLocks noGrp="1"/>
          </p:cNvSpPr>
          <p:nvPr>
            <p:ph type="sldNum" sz="quarter" idx="12"/>
          </p:nvPr>
        </p:nvSpPr>
        <p:spPr/>
        <p:txBody>
          <a:bodyPr/>
          <a:lstStyle/>
          <a:p>
            <a:fld id="{E6EF0F2A-060A-4D71-B432-CCDCB4C81711}" type="slidenum">
              <a:rPr lang="en-US" smtClean="0"/>
              <a:t>‹#›</a:t>
            </a:fld>
            <a:endParaRPr lang="en-US"/>
          </a:p>
        </p:txBody>
      </p:sp>
    </p:spTree>
    <p:extLst>
      <p:ext uri="{BB962C8B-B14F-4D97-AF65-F5344CB8AC3E}">
        <p14:creationId xmlns:p14="http://schemas.microsoft.com/office/powerpoint/2010/main" val="1104920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97B4AB-914A-AC06-1889-AC4249F85FBB}"/>
              </a:ext>
            </a:extLst>
          </p:cNvPr>
          <p:cNvSpPr>
            <a:spLocks noGrp="1"/>
          </p:cNvSpPr>
          <p:nvPr>
            <p:ph type="dt" sz="half" idx="10"/>
          </p:nvPr>
        </p:nvSpPr>
        <p:spPr/>
        <p:txBody>
          <a:bodyPr/>
          <a:lstStyle/>
          <a:p>
            <a:fld id="{35050AB6-61BE-4021-9DE3-092BDACF2B2A}" type="datetimeFigureOut">
              <a:rPr lang="en-US" smtClean="0"/>
              <a:t>6/12/2025</a:t>
            </a:fld>
            <a:endParaRPr lang="en-US"/>
          </a:p>
        </p:txBody>
      </p:sp>
      <p:sp>
        <p:nvSpPr>
          <p:cNvPr id="3" name="Footer Placeholder 2">
            <a:extLst>
              <a:ext uri="{FF2B5EF4-FFF2-40B4-BE49-F238E27FC236}">
                <a16:creationId xmlns:a16="http://schemas.microsoft.com/office/drawing/2014/main" id="{34F2DD6C-E1D0-0A62-8304-9598D9C18B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07BCBE-A86D-7EED-B0AB-EB061BCC16A3}"/>
              </a:ext>
            </a:extLst>
          </p:cNvPr>
          <p:cNvSpPr>
            <a:spLocks noGrp="1"/>
          </p:cNvSpPr>
          <p:nvPr>
            <p:ph type="sldNum" sz="quarter" idx="12"/>
          </p:nvPr>
        </p:nvSpPr>
        <p:spPr/>
        <p:txBody>
          <a:bodyPr/>
          <a:lstStyle/>
          <a:p>
            <a:fld id="{E6EF0F2A-060A-4D71-B432-CCDCB4C81711}" type="slidenum">
              <a:rPr lang="en-US" smtClean="0"/>
              <a:t>‹#›</a:t>
            </a:fld>
            <a:endParaRPr lang="en-US"/>
          </a:p>
        </p:txBody>
      </p:sp>
    </p:spTree>
    <p:extLst>
      <p:ext uri="{BB962C8B-B14F-4D97-AF65-F5344CB8AC3E}">
        <p14:creationId xmlns:p14="http://schemas.microsoft.com/office/powerpoint/2010/main" val="2531180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67C5-037B-8CDE-D3A9-FDAF6173E4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2C1FD0-5C01-8106-1950-C64573008A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B844DB-21BB-BEC4-C4AE-4A35D75EC0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ABD034-F9A5-E27D-ECDA-0E0674F5C1A4}"/>
              </a:ext>
            </a:extLst>
          </p:cNvPr>
          <p:cNvSpPr>
            <a:spLocks noGrp="1"/>
          </p:cNvSpPr>
          <p:nvPr>
            <p:ph type="dt" sz="half" idx="10"/>
          </p:nvPr>
        </p:nvSpPr>
        <p:spPr/>
        <p:txBody>
          <a:bodyPr/>
          <a:lstStyle/>
          <a:p>
            <a:fld id="{35050AB6-61BE-4021-9DE3-092BDACF2B2A}" type="datetimeFigureOut">
              <a:rPr lang="en-US" smtClean="0"/>
              <a:t>6/12/2025</a:t>
            </a:fld>
            <a:endParaRPr lang="en-US"/>
          </a:p>
        </p:txBody>
      </p:sp>
      <p:sp>
        <p:nvSpPr>
          <p:cNvPr id="6" name="Footer Placeholder 5">
            <a:extLst>
              <a:ext uri="{FF2B5EF4-FFF2-40B4-BE49-F238E27FC236}">
                <a16:creationId xmlns:a16="http://schemas.microsoft.com/office/drawing/2014/main" id="{48919C27-8837-5335-14B6-E4B513C194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374A8B-D8A1-3334-C212-AE4A8D5C1F13}"/>
              </a:ext>
            </a:extLst>
          </p:cNvPr>
          <p:cNvSpPr>
            <a:spLocks noGrp="1"/>
          </p:cNvSpPr>
          <p:nvPr>
            <p:ph type="sldNum" sz="quarter" idx="12"/>
          </p:nvPr>
        </p:nvSpPr>
        <p:spPr/>
        <p:txBody>
          <a:bodyPr/>
          <a:lstStyle/>
          <a:p>
            <a:fld id="{E6EF0F2A-060A-4D71-B432-CCDCB4C81711}" type="slidenum">
              <a:rPr lang="en-US" smtClean="0"/>
              <a:t>‹#›</a:t>
            </a:fld>
            <a:endParaRPr lang="en-US"/>
          </a:p>
        </p:txBody>
      </p:sp>
    </p:spTree>
    <p:extLst>
      <p:ext uri="{BB962C8B-B14F-4D97-AF65-F5344CB8AC3E}">
        <p14:creationId xmlns:p14="http://schemas.microsoft.com/office/powerpoint/2010/main" val="3614979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D7A8-BD2D-F7A6-0E85-B17A12241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4EE7B8-BCB0-5AAB-2B99-7F511971DB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8351DA-EE15-83EB-8D12-61A794CC5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0EB09A-F6C9-56E2-C205-48F371EBC816}"/>
              </a:ext>
            </a:extLst>
          </p:cNvPr>
          <p:cNvSpPr>
            <a:spLocks noGrp="1"/>
          </p:cNvSpPr>
          <p:nvPr>
            <p:ph type="dt" sz="half" idx="10"/>
          </p:nvPr>
        </p:nvSpPr>
        <p:spPr/>
        <p:txBody>
          <a:bodyPr/>
          <a:lstStyle/>
          <a:p>
            <a:fld id="{35050AB6-61BE-4021-9DE3-092BDACF2B2A}" type="datetimeFigureOut">
              <a:rPr lang="en-US" smtClean="0"/>
              <a:t>6/12/2025</a:t>
            </a:fld>
            <a:endParaRPr lang="en-US"/>
          </a:p>
        </p:txBody>
      </p:sp>
      <p:sp>
        <p:nvSpPr>
          <p:cNvPr id="6" name="Footer Placeholder 5">
            <a:extLst>
              <a:ext uri="{FF2B5EF4-FFF2-40B4-BE49-F238E27FC236}">
                <a16:creationId xmlns:a16="http://schemas.microsoft.com/office/drawing/2014/main" id="{5F930933-9E6B-92E1-DD33-3EA413763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E541A-4B8D-66E2-E321-F0FF02FA8EB9}"/>
              </a:ext>
            </a:extLst>
          </p:cNvPr>
          <p:cNvSpPr>
            <a:spLocks noGrp="1"/>
          </p:cNvSpPr>
          <p:nvPr>
            <p:ph type="sldNum" sz="quarter" idx="12"/>
          </p:nvPr>
        </p:nvSpPr>
        <p:spPr/>
        <p:txBody>
          <a:bodyPr/>
          <a:lstStyle/>
          <a:p>
            <a:fld id="{E6EF0F2A-060A-4D71-B432-CCDCB4C81711}" type="slidenum">
              <a:rPr lang="en-US" smtClean="0"/>
              <a:t>‹#›</a:t>
            </a:fld>
            <a:endParaRPr lang="en-US"/>
          </a:p>
        </p:txBody>
      </p:sp>
    </p:spTree>
    <p:extLst>
      <p:ext uri="{BB962C8B-B14F-4D97-AF65-F5344CB8AC3E}">
        <p14:creationId xmlns:p14="http://schemas.microsoft.com/office/powerpoint/2010/main" val="4207395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2B2F4-88DF-94DD-B9AD-1EB051AF8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06F550-195F-C9DD-C12A-BABEDCA9AE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07FAD3-131C-9FB4-18B4-1012DA014A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50AB6-61BE-4021-9DE3-092BDACF2B2A}" type="datetimeFigureOut">
              <a:rPr lang="en-US" smtClean="0"/>
              <a:t>6/12/2025</a:t>
            </a:fld>
            <a:endParaRPr lang="en-US"/>
          </a:p>
        </p:txBody>
      </p:sp>
      <p:sp>
        <p:nvSpPr>
          <p:cNvPr id="5" name="Footer Placeholder 4">
            <a:extLst>
              <a:ext uri="{FF2B5EF4-FFF2-40B4-BE49-F238E27FC236}">
                <a16:creationId xmlns:a16="http://schemas.microsoft.com/office/drawing/2014/main" id="{B86F500C-E009-CAAD-AAB1-1C211F7B64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6970C2-EBBC-DB0A-E8BA-75F005BF9A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EF0F2A-060A-4D71-B432-CCDCB4C81711}" type="slidenum">
              <a:rPr lang="en-US" smtClean="0"/>
              <a:t>‹#›</a:t>
            </a:fld>
            <a:endParaRPr lang="en-US"/>
          </a:p>
        </p:txBody>
      </p:sp>
    </p:spTree>
    <p:extLst>
      <p:ext uri="{BB962C8B-B14F-4D97-AF65-F5344CB8AC3E}">
        <p14:creationId xmlns:p14="http://schemas.microsoft.com/office/powerpoint/2010/main" val="241862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7EA59-0372-E55F-8207-575763940540}"/>
              </a:ext>
            </a:extLst>
          </p:cNvPr>
          <p:cNvSpPr>
            <a:spLocks noGrp="1"/>
          </p:cNvSpPr>
          <p:nvPr>
            <p:ph type="ctrTitle"/>
          </p:nvPr>
        </p:nvSpPr>
        <p:spPr/>
        <p:txBody>
          <a:bodyPr/>
          <a:lstStyle/>
          <a:p>
            <a:r>
              <a:rPr lang="fa-IR" dirty="0"/>
              <a:t>فرهنگ سازمانی</a:t>
            </a:r>
            <a:endParaRPr lang="en-US" dirty="0"/>
          </a:p>
        </p:txBody>
      </p:sp>
      <p:sp>
        <p:nvSpPr>
          <p:cNvPr id="3" name="Subtitle 2">
            <a:extLst>
              <a:ext uri="{FF2B5EF4-FFF2-40B4-BE49-F238E27FC236}">
                <a16:creationId xmlns:a16="http://schemas.microsoft.com/office/drawing/2014/main" id="{E6191D9D-1F12-7D75-4EE9-9C83D3DB6DE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14002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9497-752F-0468-C2AE-AB8875615679}"/>
              </a:ext>
            </a:extLst>
          </p:cNvPr>
          <p:cNvSpPr>
            <a:spLocks noGrp="1"/>
          </p:cNvSpPr>
          <p:nvPr>
            <p:ph type="title"/>
          </p:nvPr>
        </p:nvSpPr>
        <p:spPr/>
        <p:txBody>
          <a:bodyPr/>
          <a:lstStyle/>
          <a:p>
            <a:r>
              <a:rPr lang="fa-IR" dirty="0"/>
              <a:t>یافته های کلیدی</a:t>
            </a:r>
            <a:endParaRPr lang="en-US" dirty="0"/>
          </a:p>
        </p:txBody>
      </p:sp>
      <p:sp>
        <p:nvSpPr>
          <p:cNvPr id="3" name="Content Placeholder 2">
            <a:extLst>
              <a:ext uri="{FF2B5EF4-FFF2-40B4-BE49-F238E27FC236}">
                <a16:creationId xmlns:a16="http://schemas.microsoft.com/office/drawing/2014/main" id="{D38A0BF4-9F33-CBBD-16B3-98861293AAF5}"/>
              </a:ext>
            </a:extLst>
          </p:cNvPr>
          <p:cNvSpPr>
            <a:spLocks noGrp="1"/>
          </p:cNvSpPr>
          <p:nvPr>
            <p:ph idx="1"/>
          </p:nvPr>
        </p:nvSpPr>
        <p:spPr/>
        <p:txBody>
          <a:bodyPr/>
          <a:lstStyle/>
          <a:p>
            <a:r>
              <a:rPr lang="ar-SA" dirty="0"/>
              <a:t>فرهنگ فعلی: توصیف بر اساس مدل انتخابی (مثلاً در مدل </a:t>
            </a:r>
            <a:r>
              <a:rPr lang="en-US" dirty="0"/>
              <a:t>OCAI، </a:t>
            </a:r>
            <a:r>
              <a:rPr lang="ar-SA" dirty="0"/>
              <a:t>درصد هر فرهنگ).</a:t>
            </a:r>
          </a:p>
          <a:p>
            <a:r>
              <a:rPr lang="ar-SA" dirty="0"/>
              <a:t>فرهنگ مطلوب: ترجیحات کارکنان/مدیریت.</a:t>
            </a:r>
          </a:p>
          <a:p>
            <a:r>
              <a:rPr lang="ar-SA" dirty="0"/>
              <a:t>شکافهای فرهنگی: تفاوت بین وضع موجود و مطلوب.</a:t>
            </a:r>
          </a:p>
          <a:p>
            <a:r>
              <a:rPr lang="ar-SA" dirty="0"/>
              <a:t>مقایسه بین بخشها: مثلاً تفاوت فرهنگ واحد فروش با فناوری.</a:t>
            </a:r>
          </a:p>
          <a:p>
            <a:endParaRPr lang="ar-SA" dirty="0"/>
          </a:p>
          <a:p>
            <a:endParaRPr lang="en-US" dirty="0"/>
          </a:p>
        </p:txBody>
      </p:sp>
    </p:spTree>
    <p:extLst>
      <p:ext uri="{BB962C8B-B14F-4D97-AF65-F5344CB8AC3E}">
        <p14:creationId xmlns:p14="http://schemas.microsoft.com/office/powerpoint/2010/main" val="1635005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B72E-E09B-C235-3E38-B98B4EF6308B}"/>
              </a:ext>
            </a:extLst>
          </p:cNvPr>
          <p:cNvSpPr>
            <a:spLocks noGrp="1"/>
          </p:cNvSpPr>
          <p:nvPr>
            <p:ph type="title"/>
          </p:nvPr>
        </p:nvSpPr>
        <p:spPr/>
        <p:txBody>
          <a:bodyPr/>
          <a:lstStyle/>
          <a:p>
            <a:r>
              <a:rPr lang="ar-SA" dirty="0"/>
              <a:t>تحلیل نقاط قوت و چالشها</a:t>
            </a:r>
            <a:endParaRPr lang="en-US" dirty="0"/>
          </a:p>
        </p:txBody>
      </p:sp>
      <p:sp>
        <p:nvSpPr>
          <p:cNvPr id="3" name="Content Placeholder 2">
            <a:extLst>
              <a:ext uri="{FF2B5EF4-FFF2-40B4-BE49-F238E27FC236}">
                <a16:creationId xmlns:a16="http://schemas.microsoft.com/office/drawing/2014/main" id="{599EC236-CB95-6CF3-6F62-881AB707892D}"/>
              </a:ext>
            </a:extLst>
          </p:cNvPr>
          <p:cNvSpPr>
            <a:spLocks noGrp="1"/>
          </p:cNvSpPr>
          <p:nvPr>
            <p:ph idx="1"/>
          </p:nvPr>
        </p:nvSpPr>
        <p:spPr/>
        <p:txBody>
          <a:bodyPr/>
          <a:lstStyle/>
          <a:p>
            <a:r>
              <a:rPr lang="ar-SA" dirty="0"/>
              <a:t>مثلاً: "فرهنگ قبیلهای غالب است، اما برای نوآوری نیاز به ادوکراسی داریم."</a:t>
            </a:r>
          </a:p>
          <a:p>
            <a:endParaRPr lang="ar-SA" dirty="0"/>
          </a:p>
          <a:p>
            <a:endParaRPr lang="en-US" dirty="0"/>
          </a:p>
        </p:txBody>
      </p:sp>
    </p:spTree>
    <p:extLst>
      <p:ext uri="{BB962C8B-B14F-4D97-AF65-F5344CB8AC3E}">
        <p14:creationId xmlns:p14="http://schemas.microsoft.com/office/powerpoint/2010/main" val="2155966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F3514-AD3F-59B2-4C5D-EC5C4077A1BE}"/>
              </a:ext>
            </a:extLst>
          </p:cNvPr>
          <p:cNvSpPr>
            <a:spLocks noGrp="1"/>
          </p:cNvSpPr>
          <p:nvPr>
            <p:ph type="title"/>
          </p:nvPr>
        </p:nvSpPr>
        <p:spPr/>
        <p:txBody>
          <a:bodyPr/>
          <a:lstStyle/>
          <a:p>
            <a:r>
              <a:rPr lang="ar-SA" dirty="0"/>
              <a:t>پیشنهادات</a:t>
            </a:r>
            <a:endParaRPr lang="en-US" dirty="0"/>
          </a:p>
        </p:txBody>
      </p:sp>
      <p:sp>
        <p:nvSpPr>
          <p:cNvPr id="3" name="Content Placeholder 2">
            <a:extLst>
              <a:ext uri="{FF2B5EF4-FFF2-40B4-BE49-F238E27FC236}">
                <a16:creationId xmlns:a16="http://schemas.microsoft.com/office/drawing/2014/main" id="{7164B55F-575C-1537-E9A3-812C24C0C855}"/>
              </a:ext>
            </a:extLst>
          </p:cNvPr>
          <p:cNvSpPr>
            <a:spLocks noGrp="1"/>
          </p:cNvSpPr>
          <p:nvPr>
            <p:ph idx="1"/>
          </p:nvPr>
        </p:nvSpPr>
        <p:spPr/>
        <p:txBody>
          <a:bodyPr/>
          <a:lstStyle/>
          <a:p>
            <a:r>
              <a:rPr lang="ar-SA" dirty="0"/>
              <a:t>برنامه</a:t>
            </a:r>
            <a:r>
              <a:rPr lang="fa-IR" dirty="0"/>
              <a:t> </a:t>
            </a:r>
            <a:r>
              <a:rPr lang="ar-SA" dirty="0"/>
              <a:t>های تغییر فرهنگ (مثلاً آموزش، بازطراحی ساختار، اصلاح ارتباطات).</a:t>
            </a:r>
          </a:p>
          <a:p>
            <a:r>
              <a:rPr lang="ar-SA" dirty="0"/>
              <a:t>اولویتبندی اقدامات.</a:t>
            </a:r>
          </a:p>
          <a:p>
            <a:endParaRPr lang="ar-SA" dirty="0"/>
          </a:p>
          <a:p>
            <a:endParaRPr lang="ar-SA" dirty="0"/>
          </a:p>
          <a:p>
            <a:endParaRPr lang="en-US" dirty="0"/>
          </a:p>
        </p:txBody>
      </p:sp>
    </p:spTree>
    <p:extLst>
      <p:ext uri="{BB962C8B-B14F-4D97-AF65-F5344CB8AC3E}">
        <p14:creationId xmlns:p14="http://schemas.microsoft.com/office/powerpoint/2010/main" val="2328197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49C39-7153-3B43-1778-8E658283FD99}"/>
              </a:ext>
            </a:extLst>
          </p:cNvPr>
          <p:cNvSpPr>
            <a:spLocks noGrp="1"/>
          </p:cNvSpPr>
          <p:nvPr>
            <p:ph type="title"/>
          </p:nvPr>
        </p:nvSpPr>
        <p:spPr/>
        <p:txBody>
          <a:bodyPr/>
          <a:lstStyle/>
          <a:p>
            <a:r>
              <a:rPr lang="fa-IR" dirty="0"/>
              <a:t>یافته ها</a:t>
            </a:r>
            <a:endParaRPr lang="en-US" dirty="0"/>
          </a:p>
        </p:txBody>
      </p:sp>
      <p:graphicFrame>
        <p:nvGraphicFramePr>
          <p:cNvPr id="7" name="Content Placeholder 6">
            <a:extLst>
              <a:ext uri="{FF2B5EF4-FFF2-40B4-BE49-F238E27FC236}">
                <a16:creationId xmlns:a16="http://schemas.microsoft.com/office/drawing/2014/main" id="{B5E74FD3-A67A-238D-366D-2D792AA08A7E}"/>
              </a:ext>
            </a:extLst>
          </p:cNvPr>
          <p:cNvGraphicFramePr>
            <a:graphicFrameLocks noGrp="1"/>
          </p:cNvGraphicFramePr>
          <p:nvPr>
            <p:ph idx="1"/>
            <p:extLst>
              <p:ext uri="{D42A27DB-BD31-4B8C-83A1-F6EECF244321}">
                <p14:modId xmlns:p14="http://schemas.microsoft.com/office/powerpoint/2010/main" val="2920884016"/>
              </p:ext>
            </p:extLst>
          </p:nvPr>
        </p:nvGraphicFramePr>
        <p:xfrm>
          <a:off x="1244339" y="2482636"/>
          <a:ext cx="9766168" cy="2468880"/>
        </p:xfrm>
        <a:graphic>
          <a:graphicData uri="http://schemas.openxmlformats.org/drawingml/2006/table">
            <a:tbl>
              <a:tblPr rtl="1">
                <a:tableStyleId>{D27102A9-8310-4765-A935-A1911B00CA55}</a:tableStyleId>
              </a:tblPr>
              <a:tblGrid>
                <a:gridCol w="2441542">
                  <a:extLst>
                    <a:ext uri="{9D8B030D-6E8A-4147-A177-3AD203B41FA5}">
                      <a16:colId xmlns:a16="http://schemas.microsoft.com/office/drawing/2014/main" val="3246794830"/>
                    </a:ext>
                  </a:extLst>
                </a:gridCol>
                <a:gridCol w="2441542">
                  <a:extLst>
                    <a:ext uri="{9D8B030D-6E8A-4147-A177-3AD203B41FA5}">
                      <a16:colId xmlns:a16="http://schemas.microsoft.com/office/drawing/2014/main" val="4270162404"/>
                    </a:ext>
                  </a:extLst>
                </a:gridCol>
                <a:gridCol w="2441542">
                  <a:extLst>
                    <a:ext uri="{9D8B030D-6E8A-4147-A177-3AD203B41FA5}">
                      <a16:colId xmlns:a16="http://schemas.microsoft.com/office/drawing/2014/main" val="956191782"/>
                    </a:ext>
                  </a:extLst>
                </a:gridCol>
                <a:gridCol w="2441542">
                  <a:extLst>
                    <a:ext uri="{9D8B030D-6E8A-4147-A177-3AD203B41FA5}">
                      <a16:colId xmlns:a16="http://schemas.microsoft.com/office/drawing/2014/main" val="2975570713"/>
                    </a:ext>
                  </a:extLst>
                </a:gridCol>
              </a:tblGrid>
              <a:tr h="342900">
                <a:tc>
                  <a:txBody>
                    <a:bodyPr/>
                    <a:lstStyle/>
                    <a:p>
                      <a:pPr algn="ctr" rtl="1" fontAlgn="ctr"/>
                      <a:r>
                        <a:rPr lang="ar-SA" sz="2400" u="none" strike="noStrike" dirty="0">
                          <a:solidFill>
                            <a:schemeClr val="bg1"/>
                          </a:solidFill>
                          <a:effectLst/>
                        </a:rPr>
                        <a:t>لایه فرهنگ</a:t>
                      </a:r>
                      <a:endParaRPr lang="ar-SA" sz="2400" b="1" i="0" u="none" strike="noStrike" dirty="0">
                        <a:solidFill>
                          <a:schemeClr val="bg1"/>
                        </a:solidFill>
                        <a:effectLst/>
                        <a:latin typeface="Segoe UI" panose="020B0502040204020203" pitchFamily="34" charset="0"/>
                        <a:cs typeface="B Nazanin" panose="00000400000000000000" pitchFamily="2" charset="-78"/>
                      </a:endParaRPr>
                    </a:p>
                  </a:txBody>
                  <a:tcPr marL="7620" marR="7620" marT="7620" marB="0" anchor="ctr">
                    <a:solidFill>
                      <a:schemeClr val="accent2"/>
                    </a:solidFill>
                  </a:tcPr>
                </a:tc>
                <a:tc>
                  <a:txBody>
                    <a:bodyPr/>
                    <a:lstStyle/>
                    <a:p>
                      <a:pPr algn="ctr" rtl="1" fontAlgn="ctr"/>
                      <a:r>
                        <a:rPr lang="ar-SA" sz="2400" u="none" strike="noStrike" dirty="0">
                          <a:solidFill>
                            <a:schemeClr val="bg1"/>
                          </a:solidFill>
                          <a:effectLst/>
                        </a:rPr>
                        <a:t>یافته‌ها</a:t>
                      </a:r>
                      <a:endParaRPr lang="ar-SA" sz="2400" b="1" i="0" u="none" strike="noStrike" dirty="0">
                        <a:solidFill>
                          <a:schemeClr val="bg1"/>
                        </a:solidFill>
                        <a:effectLst/>
                        <a:latin typeface="Segoe UI" panose="020B0502040204020203" pitchFamily="34" charset="0"/>
                        <a:cs typeface="B Nazanin" panose="00000400000000000000" pitchFamily="2" charset="-78"/>
                      </a:endParaRPr>
                    </a:p>
                  </a:txBody>
                  <a:tcPr marL="7620" marR="7620" marT="7620" marB="0" anchor="ctr">
                    <a:solidFill>
                      <a:schemeClr val="accent2"/>
                    </a:solidFill>
                  </a:tcPr>
                </a:tc>
                <a:tc>
                  <a:txBody>
                    <a:bodyPr/>
                    <a:lstStyle/>
                    <a:p>
                      <a:pPr algn="ctr" rtl="1" fontAlgn="ctr"/>
                      <a:r>
                        <a:rPr lang="ar-SA" sz="2400" u="none" strike="noStrike">
                          <a:solidFill>
                            <a:schemeClr val="bg1"/>
                          </a:solidFill>
                          <a:effectLst/>
                        </a:rPr>
                        <a:t>تناقض‌ها</a:t>
                      </a:r>
                      <a:endParaRPr lang="ar-SA" sz="2400" b="1" i="0" u="none" strike="noStrike">
                        <a:solidFill>
                          <a:schemeClr val="bg1"/>
                        </a:solidFill>
                        <a:effectLst/>
                        <a:latin typeface="Segoe UI" panose="020B0502040204020203" pitchFamily="34" charset="0"/>
                        <a:cs typeface="B Nazanin" panose="00000400000000000000" pitchFamily="2" charset="-78"/>
                      </a:endParaRPr>
                    </a:p>
                  </a:txBody>
                  <a:tcPr marL="7620" marR="7620" marT="7620" marB="0" anchor="ctr">
                    <a:solidFill>
                      <a:schemeClr val="accent2"/>
                    </a:solidFill>
                  </a:tcPr>
                </a:tc>
                <a:tc>
                  <a:txBody>
                    <a:bodyPr/>
                    <a:lstStyle/>
                    <a:p>
                      <a:pPr algn="ctr" rtl="1" fontAlgn="ctr"/>
                      <a:r>
                        <a:rPr lang="ar-SA" sz="2400" u="none" strike="noStrike" dirty="0">
                          <a:solidFill>
                            <a:schemeClr val="bg1"/>
                          </a:solidFill>
                          <a:effectLst/>
                        </a:rPr>
                        <a:t>پیشنهادات</a:t>
                      </a:r>
                      <a:endParaRPr lang="ar-SA" sz="2400" b="1" i="0" u="none" strike="noStrike" dirty="0">
                        <a:solidFill>
                          <a:schemeClr val="bg1"/>
                        </a:solidFill>
                        <a:effectLst/>
                        <a:latin typeface="Segoe UI" panose="020B0502040204020203" pitchFamily="34" charset="0"/>
                        <a:cs typeface="B Nazanin" panose="00000400000000000000" pitchFamily="2" charset="-78"/>
                      </a:endParaRPr>
                    </a:p>
                  </a:txBody>
                  <a:tcPr marL="7620" marR="7620" marT="7620" marB="0" anchor="ctr">
                    <a:solidFill>
                      <a:schemeClr val="accent2"/>
                    </a:solidFill>
                  </a:tcPr>
                </a:tc>
                <a:extLst>
                  <a:ext uri="{0D108BD9-81ED-4DB2-BD59-A6C34878D82A}">
                    <a16:rowId xmlns:a16="http://schemas.microsoft.com/office/drawing/2014/main" val="3240061966"/>
                  </a:ext>
                </a:extLst>
              </a:tr>
              <a:tr h="678180">
                <a:tc>
                  <a:txBody>
                    <a:bodyPr/>
                    <a:lstStyle/>
                    <a:p>
                      <a:pPr algn="ctr" rtl="1" fontAlgn="ctr"/>
                      <a:r>
                        <a:rPr lang="ar-SA" sz="2400" u="none" strike="noStrike" dirty="0">
                          <a:effectLst/>
                        </a:rPr>
                        <a:t>مصنوعات</a:t>
                      </a:r>
                      <a:endParaRPr lang="ar-SA" sz="2400" b="0" i="0" u="none" strike="noStrike" dirty="0">
                        <a:solidFill>
                          <a:srgbClr val="404040"/>
                        </a:solidFill>
                        <a:effectLst/>
                        <a:latin typeface="Segoe UI" panose="020B0502040204020203" pitchFamily="34" charset="0"/>
                        <a:cs typeface="B Nazanin" panose="00000400000000000000" pitchFamily="2" charset="-78"/>
                      </a:endParaRPr>
                    </a:p>
                  </a:txBody>
                  <a:tcPr marL="7620" marR="7620" marT="7620" marB="0" anchor="ctr"/>
                </a:tc>
                <a:tc>
                  <a:txBody>
                    <a:bodyPr/>
                    <a:lstStyle/>
                    <a:p>
                      <a:pPr algn="ctr" rtl="1" fontAlgn="ctr"/>
                      <a:r>
                        <a:rPr lang="ar-SA" sz="2400" u="none" strike="noStrike">
                          <a:effectLst/>
                        </a:rPr>
                        <a:t>لباس غیررسمان، فضای باز</a:t>
                      </a:r>
                      <a:endParaRPr lang="ar-SA" sz="2400" b="0" i="0" u="none" strike="noStrike">
                        <a:solidFill>
                          <a:srgbClr val="404040"/>
                        </a:solidFill>
                        <a:effectLst/>
                        <a:latin typeface="Segoe UI" panose="020B0502040204020203" pitchFamily="34" charset="0"/>
                        <a:cs typeface="B Nazanin" panose="00000400000000000000" pitchFamily="2" charset="-78"/>
                      </a:endParaRPr>
                    </a:p>
                  </a:txBody>
                  <a:tcPr marL="7620" marR="7620" marT="7620" marB="0" anchor="ctr"/>
                </a:tc>
                <a:tc>
                  <a:txBody>
                    <a:bodyPr/>
                    <a:lstStyle/>
                    <a:p>
                      <a:pPr algn="ctr" rtl="1" fontAlgn="ctr"/>
                      <a:r>
                        <a:rPr lang="ar-SA" sz="2400" u="none" strike="noStrike">
                          <a:effectLst/>
                        </a:rPr>
                        <a:t>عدم استفاده واقعی از فضای باز</a:t>
                      </a:r>
                      <a:endParaRPr lang="ar-SA" sz="2400" b="0" i="0" u="none" strike="noStrike">
                        <a:solidFill>
                          <a:srgbClr val="404040"/>
                        </a:solidFill>
                        <a:effectLst/>
                        <a:latin typeface="Segoe UI" panose="020B0502040204020203" pitchFamily="34" charset="0"/>
                        <a:cs typeface="B Nazanin" panose="00000400000000000000" pitchFamily="2" charset="-78"/>
                      </a:endParaRPr>
                    </a:p>
                  </a:txBody>
                  <a:tcPr marL="7620" marR="7620" marT="7620" marB="0" anchor="ctr"/>
                </a:tc>
                <a:tc>
                  <a:txBody>
                    <a:bodyPr/>
                    <a:lstStyle/>
                    <a:p>
                      <a:pPr algn="ctr" rtl="1" fontAlgn="ctr"/>
                      <a:r>
                        <a:rPr lang="ar-SA" sz="2400" u="none" strike="noStrike">
                          <a:effectLst/>
                        </a:rPr>
                        <a:t>ایجاد جلسات غیررسمان هفتگی</a:t>
                      </a:r>
                      <a:endParaRPr lang="ar-SA" sz="2400" b="0" i="0" u="none" strike="noStrike">
                        <a:solidFill>
                          <a:srgbClr val="404040"/>
                        </a:solidFill>
                        <a:effectLst/>
                        <a:latin typeface="Segoe UI" panose="020B0502040204020203" pitchFamily="34" charset="0"/>
                        <a:cs typeface="B Nazanin" panose="00000400000000000000" pitchFamily="2" charset="-78"/>
                      </a:endParaRPr>
                    </a:p>
                  </a:txBody>
                  <a:tcPr marL="7620" marR="7620" marT="7620" marB="0" anchor="ctr"/>
                </a:tc>
                <a:extLst>
                  <a:ext uri="{0D108BD9-81ED-4DB2-BD59-A6C34878D82A}">
                    <a16:rowId xmlns:a16="http://schemas.microsoft.com/office/drawing/2014/main" val="2907948344"/>
                  </a:ext>
                </a:extLst>
              </a:tr>
              <a:tr h="845820">
                <a:tc>
                  <a:txBody>
                    <a:bodyPr/>
                    <a:lstStyle/>
                    <a:p>
                      <a:pPr algn="ctr" rtl="1" fontAlgn="ctr"/>
                      <a:r>
                        <a:rPr lang="ar-SA" sz="2400" u="none" strike="noStrike">
                          <a:effectLst/>
                        </a:rPr>
                        <a:t>ارزش‌ها</a:t>
                      </a:r>
                      <a:endParaRPr lang="ar-SA" sz="2400" b="0" i="0" u="none" strike="noStrike">
                        <a:solidFill>
                          <a:srgbClr val="404040"/>
                        </a:solidFill>
                        <a:effectLst/>
                        <a:latin typeface="Segoe UI" panose="020B0502040204020203" pitchFamily="34" charset="0"/>
                        <a:cs typeface="B Nazanin" panose="00000400000000000000" pitchFamily="2" charset="-78"/>
                      </a:endParaRPr>
                    </a:p>
                  </a:txBody>
                  <a:tcPr marL="7620" marR="7620" marT="7620" marB="0" anchor="ctr"/>
                </a:tc>
                <a:tc>
                  <a:txBody>
                    <a:bodyPr/>
                    <a:lstStyle/>
                    <a:p>
                      <a:pPr algn="ctr" rtl="1" fontAlgn="ctr"/>
                      <a:r>
                        <a:rPr lang="ar-SA" sz="2400" u="none" strike="noStrike">
                          <a:effectLst/>
                        </a:rPr>
                        <a:t>"ما به شفافیت اعتقاد داریم"</a:t>
                      </a:r>
                      <a:endParaRPr lang="ar-SA" sz="2400" b="0" i="0" u="none" strike="noStrike">
                        <a:solidFill>
                          <a:srgbClr val="404040"/>
                        </a:solidFill>
                        <a:effectLst/>
                        <a:latin typeface="Segoe UI" panose="020B0502040204020203" pitchFamily="34" charset="0"/>
                        <a:cs typeface="B Nazanin" panose="00000400000000000000" pitchFamily="2" charset="-78"/>
                      </a:endParaRPr>
                    </a:p>
                  </a:txBody>
                  <a:tcPr marL="7620" marR="7620" marT="7620" marB="0" anchor="ctr"/>
                </a:tc>
                <a:tc>
                  <a:txBody>
                    <a:bodyPr/>
                    <a:lstStyle/>
                    <a:p>
                      <a:pPr algn="ctr" rtl="1" fontAlgn="ctr"/>
                      <a:r>
                        <a:rPr lang="ar-SA" sz="2400" u="none" strike="noStrike">
                          <a:effectLst/>
                        </a:rPr>
                        <a:t>اطلاعات مالی محرمانه است</a:t>
                      </a:r>
                      <a:endParaRPr lang="ar-SA" sz="2400" b="0" i="0" u="none" strike="noStrike">
                        <a:solidFill>
                          <a:srgbClr val="404040"/>
                        </a:solidFill>
                        <a:effectLst/>
                        <a:latin typeface="Segoe UI" panose="020B0502040204020203" pitchFamily="34" charset="0"/>
                        <a:cs typeface="B Nazanin" panose="00000400000000000000" pitchFamily="2" charset="-78"/>
                      </a:endParaRPr>
                    </a:p>
                  </a:txBody>
                  <a:tcPr marL="7620" marR="7620" marT="7620" marB="0" anchor="ctr"/>
                </a:tc>
                <a:tc>
                  <a:txBody>
                    <a:bodyPr/>
                    <a:lstStyle/>
                    <a:p>
                      <a:pPr algn="ctr" rtl="1" fontAlgn="ctr"/>
                      <a:r>
                        <a:rPr lang="ar-SA" sz="2400" u="none" strike="noStrike">
                          <a:effectLst/>
                        </a:rPr>
                        <a:t>آموزش مدیران برای اشتراک‌گذاری اطلاعات</a:t>
                      </a:r>
                      <a:endParaRPr lang="ar-SA" sz="2400" b="0" i="0" u="none" strike="noStrike">
                        <a:solidFill>
                          <a:srgbClr val="404040"/>
                        </a:solidFill>
                        <a:effectLst/>
                        <a:latin typeface="Segoe UI" panose="020B0502040204020203" pitchFamily="34" charset="0"/>
                        <a:cs typeface="B Nazanin" panose="00000400000000000000" pitchFamily="2" charset="-78"/>
                      </a:endParaRPr>
                    </a:p>
                  </a:txBody>
                  <a:tcPr marL="7620" marR="7620" marT="7620" marB="0" anchor="ctr"/>
                </a:tc>
                <a:extLst>
                  <a:ext uri="{0D108BD9-81ED-4DB2-BD59-A6C34878D82A}">
                    <a16:rowId xmlns:a16="http://schemas.microsoft.com/office/drawing/2014/main" val="2929893191"/>
                  </a:ext>
                </a:extLst>
              </a:tr>
              <a:tr h="510540">
                <a:tc>
                  <a:txBody>
                    <a:bodyPr/>
                    <a:lstStyle/>
                    <a:p>
                      <a:pPr algn="ctr" rtl="1" fontAlgn="ctr"/>
                      <a:r>
                        <a:rPr lang="ar-SA" sz="2400" u="none" strike="noStrike" dirty="0">
                          <a:effectLst/>
                        </a:rPr>
                        <a:t>مفروضات</a:t>
                      </a:r>
                      <a:endParaRPr lang="ar-SA" sz="2400" b="0" i="0" u="none" strike="noStrike" dirty="0">
                        <a:solidFill>
                          <a:srgbClr val="404040"/>
                        </a:solidFill>
                        <a:effectLst/>
                        <a:latin typeface="Segoe UI" panose="020B0502040204020203" pitchFamily="34" charset="0"/>
                        <a:cs typeface="B Nazanin" panose="00000400000000000000" pitchFamily="2" charset="-78"/>
                      </a:endParaRPr>
                    </a:p>
                  </a:txBody>
                  <a:tcPr marL="7620" marR="7620" marT="7620" marB="0" anchor="ctr"/>
                </a:tc>
                <a:tc>
                  <a:txBody>
                    <a:bodyPr/>
                    <a:lstStyle/>
                    <a:p>
                      <a:pPr algn="ctr" rtl="1" fontAlgn="ctr"/>
                      <a:r>
                        <a:rPr lang="ar-SA" sz="2400" u="none" strike="noStrike">
                          <a:effectLst/>
                        </a:rPr>
                        <a:t>"اشتباه = تنبیه"</a:t>
                      </a:r>
                      <a:endParaRPr lang="ar-SA" sz="2400" b="0" i="0" u="none" strike="noStrike">
                        <a:solidFill>
                          <a:srgbClr val="404040"/>
                        </a:solidFill>
                        <a:effectLst/>
                        <a:latin typeface="Segoe UI" panose="020B0502040204020203" pitchFamily="34" charset="0"/>
                        <a:cs typeface="B Nazanin" panose="00000400000000000000" pitchFamily="2" charset="-78"/>
                      </a:endParaRPr>
                    </a:p>
                  </a:txBody>
                  <a:tcPr marL="7620" marR="7620" marT="7620" marB="0" anchor="ctr"/>
                </a:tc>
                <a:tc>
                  <a:txBody>
                    <a:bodyPr/>
                    <a:lstStyle/>
                    <a:p>
                      <a:pPr algn="ctr" rtl="1" fontAlgn="ctr"/>
                      <a:r>
                        <a:rPr lang="ar-SA" sz="2400" u="none" strike="noStrike">
                          <a:effectLst/>
                        </a:rPr>
                        <a:t>ترس از ریسک</a:t>
                      </a:r>
                      <a:endParaRPr lang="ar-SA" sz="2400" b="0" i="0" u="none" strike="noStrike">
                        <a:solidFill>
                          <a:srgbClr val="404040"/>
                        </a:solidFill>
                        <a:effectLst/>
                        <a:latin typeface="Segoe UI" panose="020B0502040204020203" pitchFamily="34" charset="0"/>
                        <a:cs typeface="B Nazanin" panose="00000400000000000000" pitchFamily="2" charset="-78"/>
                      </a:endParaRPr>
                    </a:p>
                  </a:txBody>
                  <a:tcPr marL="7620" marR="7620" marT="7620" marB="0" anchor="ctr"/>
                </a:tc>
                <a:tc>
                  <a:txBody>
                    <a:bodyPr/>
                    <a:lstStyle/>
                    <a:p>
                      <a:pPr algn="ctr" rtl="1" fontAlgn="ctr"/>
                      <a:r>
                        <a:rPr lang="ar-SA" sz="2400" u="none" strike="noStrike" dirty="0">
                          <a:effectLst/>
                        </a:rPr>
                        <a:t>سیستم یادگیری از خطا</a:t>
                      </a:r>
                      <a:endParaRPr lang="ar-SA" sz="2400" b="0" i="0" u="none" strike="noStrike" dirty="0">
                        <a:solidFill>
                          <a:srgbClr val="404040"/>
                        </a:solidFill>
                        <a:effectLst/>
                        <a:latin typeface="Segoe UI" panose="020B0502040204020203" pitchFamily="34" charset="0"/>
                        <a:cs typeface="B Nazanin" panose="00000400000000000000" pitchFamily="2" charset="-78"/>
                      </a:endParaRPr>
                    </a:p>
                  </a:txBody>
                  <a:tcPr marL="7620" marR="7620" marT="7620" marB="0" anchor="ctr"/>
                </a:tc>
                <a:extLst>
                  <a:ext uri="{0D108BD9-81ED-4DB2-BD59-A6C34878D82A}">
                    <a16:rowId xmlns:a16="http://schemas.microsoft.com/office/drawing/2014/main" val="1691378599"/>
                  </a:ext>
                </a:extLst>
              </a:tr>
            </a:tbl>
          </a:graphicData>
        </a:graphic>
      </p:graphicFrame>
    </p:spTree>
    <p:extLst>
      <p:ext uri="{BB962C8B-B14F-4D97-AF65-F5344CB8AC3E}">
        <p14:creationId xmlns:p14="http://schemas.microsoft.com/office/powerpoint/2010/main" val="2940129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A1D3-3CB9-80B3-D665-6C2D7E6F5F01}"/>
              </a:ext>
            </a:extLst>
          </p:cNvPr>
          <p:cNvSpPr>
            <a:spLocks noGrp="1"/>
          </p:cNvSpPr>
          <p:nvPr>
            <p:ph type="title"/>
          </p:nvPr>
        </p:nvSpPr>
        <p:spPr/>
        <p:txBody>
          <a:bodyPr/>
          <a:lstStyle/>
          <a:p>
            <a:r>
              <a:rPr lang="fa-IR" dirty="0"/>
              <a:t>مصنوعات و نمادها</a:t>
            </a:r>
            <a:endParaRPr lang="en-US" dirty="0"/>
          </a:p>
        </p:txBody>
      </p:sp>
      <p:sp>
        <p:nvSpPr>
          <p:cNvPr id="3" name="Content Placeholder 2">
            <a:extLst>
              <a:ext uri="{FF2B5EF4-FFF2-40B4-BE49-F238E27FC236}">
                <a16:creationId xmlns:a16="http://schemas.microsoft.com/office/drawing/2014/main" id="{78D4A1C1-59CC-3974-4A0E-0F435DB672DC}"/>
              </a:ext>
            </a:extLst>
          </p:cNvPr>
          <p:cNvSpPr>
            <a:spLocks noGrp="1"/>
          </p:cNvSpPr>
          <p:nvPr>
            <p:ph idx="1"/>
          </p:nvPr>
        </p:nvSpPr>
        <p:spPr/>
        <p:txBody>
          <a:bodyPr>
            <a:normAutofit/>
          </a:bodyPr>
          <a:lstStyle/>
          <a:p>
            <a:r>
              <a:rPr lang="ar-SA" dirty="0"/>
              <a:t>فضای فیزیکی:</a:t>
            </a:r>
          </a:p>
          <a:p>
            <a:pPr lvl="1"/>
            <a:r>
              <a:rPr lang="ar-SA" dirty="0"/>
              <a:t>دفاتر معمولاً سنتی با چیدمان سلسله‌مراتبی (اتاق‌های جدا برای مدیران).</a:t>
            </a:r>
          </a:p>
          <a:p>
            <a:pPr lvl="1"/>
            <a:r>
              <a:rPr lang="ar-SA" dirty="0"/>
              <a:t>کمبود فضاهای تعاملی مانند اتاق‌های گفتگو.</a:t>
            </a:r>
          </a:p>
          <a:p>
            <a:r>
              <a:rPr lang="ar-SA" dirty="0"/>
              <a:t>رفتارها:</a:t>
            </a:r>
          </a:p>
          <a:p>
            <a:pPr lvl="1"/>
            <a:r>
              <a:rPr lang="ar-SA" dirty="0"/>
              <a:t>تمایل به رعایت سلسله‌مراتب در تصمیم‌گیری‌ها.</a:t>
            </a:r>
          </a:p>
          <a:p>
            <a:pPr lvl="1"/>
            <a:r>
              <a:rPr lang="ar-SA" dirty="0"/>
              <a:t>گفتگوهای غیررسمی حول محور "عدم امکان تغییر سیستم".</a:t>
            </a:r>
          </a:p>
          <a:p>
            <a:endParaRPr lang="ar-SA" dirty="0"/>
          </a:p>
          <a:p>
            <a:endParaRPr lang="en-US" dirty="0"/>
          </a:p>
        </p:txBody>
      </p:sp>
    </p:spTree>
    <p:extLst>
      <p:ext uri="{BB962C8B-B14F-4D97-AF65-F5344CB8AC3E}">
        <p14:creationId xmlns:p14="http://schemas.microsoft.com/office/powerpoint/2010/main" val="785243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8DE6A-993D-C256-8B64-DD32DDF79101}"/>
              </a:ext>
            </a:extLst>
          </p:cNvPr>
          <p:cNvSpPr>
            <a:spLocks noGrp="1"/>
          </p:cNvSpPr>
          <p:nvPr>
            <p:ph type="title"/>
          </p:nvPr>
        </p:nvSpPr>
        <p:spPr/>
        <p:txBody>
          <a:bodyPr/>
          <a:lstStyle/>
          <a:p>
            <a:r>
              <a:rPr lang="ar-SA" dirty="0"/>
              <a:t>ب) ارزش‌های اعلام‌شده</a:t>
            </a:r>
            <a:endParaRPr lang="en-US" dirty="0"/>
          </a:p>
        </p:txBody>
      </p:sp>
      <p:sp>
        <p:nvSpPr>
          <p:cNvPr id="3" name="Content Placeholder 2">
            <a:extLst>
              <a:ext uri="{FF2B5EF4-FFF2-40B4-BE49-F238E27FC236}">
                <a16:creationId xmlns:a16="http://schemas.microsoft.com/office/drawing/2014/main" id="{CBB6FC84-E6FD-4113-AFD8-FFA49EA2683B}"/>
              </a:ext>
            </a:extLst>
          </p:cNvPr>
          <p:cNvSpPr>
            <a:spLocks noGrp="1"/>
          </p:cNvSpPr>
          <p:nvPr>
            <p:ph idx="1"/>
          </p:nvPr>
        </p:nvSpPr>
        <p:spPr/>
        <p:txBody>
          <a:bodyPr/>
          <a:lstStyle/>
          <a:p>
            <a:r>
              <a:rPr lang="ar-SA" dirty="0"/>
              <a:t>بیانیه‌های رسمی:</a:t>
            </a:r>
          </a:p>
          <a:p>
            <a:pPr lvl="1"/>
            <a:r>
              <a:rPr lang="ar-SA" dirty="0"/>
              <a:t>تأکید بر "مسئولیت‌پذیری اجتماعی" و "پایبندی به دستورات بالادستی".</a:t>
            </a:r>
          </a:p>
          <a:p>
            <a:r>
              <a:rPr lang="ar-SA" dirty="0"/>
              <a:t>تناقض‌ها:</a:t>
            </a:r>
          </a:p>
          <a:p>
            <a:pPr lvl="1"/>
            <a:r>
              <a:rPr lang="ar-SA" dirty="0"/>
              <a:t>ارزش‌هایی مانند "خلاقیت" یا "کار تیمی" در عمل دیده نمی‌شود.</a:t>
            </a:r>
          </a:p>
          <a:p>
            <a:endParaRPr lang="ar-SA" dirty="0"/>
          </a:p>
          <a:p>
            <a:endParaRPr lang="en-US" dirty="0"/>
          </a:p>
        </p:txBody>
      </p:sp>
    </p:spTree>
    <p:extLst>
      <p:ext uri="{BB962C8B-B14F-4D97-AF65-F5344CB8AC3E}">
        <p14:creationId xmlns:p14="http://schemas.microsoft.com/office/powerpoint/2010/main" val="1926264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E26A-9BE3-CAEA-0F2B-DA3ED017119B}"/>
              </a:ext>
            </a:extLst>
          </p:cNvPr>
          <p:cNvSpPr>
            <a:spLocks noGrp="1"/>
          </p:cNvSpPr>
          <p:nvPr>
            <p:ph type="title"/>
          </p:nvPr>
        </p:nvSpPr>
        <p:spPr/>
        <p:txBody>
          <a:bodyPr/>
          <a:lstStyle/>
          <a:p>
            <a:r>
              <a:rPr lang="ar-SA" dirty="0"/>
              <a:t>مفروضات اساسی (پنهان)</a:t>
            </a:r>
            <a:endParaRPr lang="en-US" dirty="0"/>
          </a:p>
        </p:txBody>
      </p:sp>
      <p:sp>
        <p:nvSpPr>
          <p:cNvPr id="3" name="Content Placeholder 2">
            <a:extLst>
              <a:ext uri="{FF2B5EF4-FFF2-40B4-BE49-F238E27FC236}">
                <a16:creationId xmlns:a16="http://schemas.microsoft.com/office/drawing/2014/main" id="{488AB158-FAA6-8006-1C44-76CDA3B1E0B5}"/>
              </a:ext>
            </a:extLst>
          </p:cNvPr>
          <p:cNvSpPr>
            <a:spLocks noGrp="1"/>
          </p:cNvSpPr>
          <p:nvPr>
            <p:ph idx="1"/>
          </p:nvPr>
        </p:nvSpPr>
        <p:spPr/>
        <p:txBody>
          <a:bodyPr/>
          <a:lstStyle/>
          <a:p>
            <a:r>
              <a:rPr lang="ar-SA" dirty="0"/>
              <a:t>"ما نمی‌توانیم قوانین را تغییر دهیم، فقط اجرا می‌کنیم."</a:t>
            </a:r>
          </a:p>
          <a:p>
            <a:r>
              <a:rPr lang="ar-SA" dirty="0"/>
              <a:t>"پاداش واقعی = حفظ شغل، نه رشد یا قدردانی."</a:t>
            </a:r>
          </a:p>
          <a:p>
            <a:r>
              <a:rPr lang="ar-SA" dirty="0"/>
              <a:t>"پیمانکاران مسئول موفقیت یا شکست پروژه‌ها هستند."</a:t>
            </a:r>
          </a:p>
          <a:p>
            <a:endParaRPr lang="ar-SA" dirty="0"/>
          </a:p>
          <a:p>
            <a:endParaRPr lang="en-US" dirty="0"/>
          </a:p>
        </p:txBody>
      </p:sp>
    </p:spTree>
    <p:extLst>
      <p:ext uri="{BB962C8B-B14F-4D97-AF65-F5344CB8AC3E}">
        <p14:creationId xmlns:p14="http://schemas.microsoft.com/office/powerpoint/2010/main" val="160584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2B68-7697-B131-BC43-2FD5957D4B4A}"/>
              </a:ext>
            </a:extLst>
          </p:cNvPr>
          <p:cNvSpPr>
            <a:spLocks noGrp="1"/>
          </p:cNvSpPr>
          <p:nvPr>
            <p:ph type="title"/>
          </p:nvPr>
        </p:nvSpPr>
        <p:spPr/>
        <p:txBody>
          <a:bodyPr/>
          <a:lstStyle/>
          <a:p>
            <a:r>
              <a:rPr lang="fa-IR" dirty="0"/>
              <a:t>تحلیل</a:t>
            </a:r>
            <a:endParaRPr lang="en-US" dirty="0"/>
          </a:p>
        </p:txBody>
      </p:sp>
      <p:graphicFrame>
        <p:nvGraphicFramePr>
          <p:cNvPr id="4" name="Content Placeholder 3">
            <a:extLst>
              <a:ext uri="{FF2B5EF4-FFF2-40B4-BE49-F238E27FC236}">
                <a16:creationId xmlns:a16="http://schemas.microsoft.com/office/drawing/2014/main" id="{6EE2102D-55DC-5C78-8041-00E0E8D86096}"/>
              </a:ext>
            </a:extLst>
          </p:cNvPr>
          <p:cNvGraphicFramePr>
            <a:graphicFrameLocks noGrp="1"/>
          </p:cNvGraphicFramePr>
          <p:nvPr>
            <p:ph idx="1"/>
            <p:extLst>
              <p:ext uri="{D42A27DB-BD31-4B8C-83A1-F6EECF244321}">
                <p14:modId xmlns:p14="http://schemas.microsoft.com/office/powerpoint/2010/main" val="327820114"/>
              </p:ext>
            </p:extLst>
          </p:nvPr>
        </p:nvGraphicFramePr>
        <p:xfrm>
          <a:off x="838200" y="2721134"/>
          <a:ext cx="10515600" cy="2560320"/>
        </p:xfrm>
        <a:graphic>
          <a:graphicData uri="http://schemas.openxmlformats.org/drawingml/2006/table">
            <a:tbl>
              <a:tblPr/>
              <a:tblGrid>
                <a:gridCol w="5473874">
                  <a:extLst>
                    <a:ext uri="{9D8B030D-6E8A-4147-A177-3AD203B41FA5}">
                      <a16:colId xmlns:a16="http://schemas.microsoft.com/office/drawing/2014/main" val="287787048"/>
                    </a:ext>
                  </a:extLst>
                </a:gridCol>
                <a:gridCol w="5041726">
                  <a:extLst>
                    <a:ext uri="{9D8B030D-6E8A-4147-A177-3AD203B41FA5}">
                      <a16:colId xmlns:a16="http://schemas.microsoft.com/office/drawing/2014/main" val="2557612037"/>
                    </a:ext>
                  </a:extLst>
                </a:gridCol>
              </a:tblGrid>
              <a:tr h="0">
                <a:tc>
                  <a:txBody>
                    <a:bodyPr/>
                    <a:lstStyle/>
                    <a:p>
                      <a:pPr algn="ctr" rtl="1"/>
                      <a:r>
                        <a:rPr lang="ar-SA" b="1">
                          <a:solidFill>
                            <a:srgbClr val="404040"/>
                          </a:solidFill>
                          <a:effectLst/>
                        </a:rPr>
                        <a:t>نقاط قوت (</a:t>
                      </a:r>
                      <a:r>
                        <a:rPr lang="en-US" b="1">
                          <a:solidFill>
                            <a:srgbClr val="404040"/>
                          </a:solidFill>
                          <a:effectLst/>
                        </a:rPr>
                        <a:t>Strengths)</a:t>
                      </a:r>
                    </a:p>
                  </a:txBody>
                  <a:tcPr marR="76200" marT="76200" marB="76200" anchor="ctr">
                    <a:lnL>
                      <a:noFill/>
                    </a:lnL>
                    <a:lnR>
                      <a:noFill/>
                    </a:lnR>
                    <a:lnT>
                      <a:noFill/>
                    </a:lnT>
                    <a:lnB w="6096" cap="flat" cmpd="sng" algn="ctr">
                      <a:solidFill>
                        <a:srgbClr val="BBBBBB"/>
                      </a:solidFill>
                      <a:prstDash val="solid"/>
                      <a:round/>
                      <a:headEnd type="none" w="med" len="med"/>
                      <a:tailEnd type="none" w="med" len="med"/>
                    </a:lnB>
                  </a:tcPr>
                </a:tc>
                <a:tc>
                  <a:txBody>
                    <a:bodyPr/>
                    <a:lstStyle/>
                    <a:p>
                      <a:pPr algn="ctr" rtl="1"/>
                      <a:r>
                        <a:rPr lang="ar-SA" b="1" dirty="0">
                          <a:solidFill>
                            <a:srgbClr val="404040"/>
                          </a:solidFill>
                          <a:effectLst/>
                        </a:rPr>
                        <a:t>نقاط ضعف (</a:t>
                      </a:r>
                      <a:r>
                        <a:rPr lang="en-US" b="1" dirty="0">
                          <a:solidFill>
                            <a:srgbClr val="404040"/>
                          </a:solidFill>
                          <a:effectLst/>
                        </a:rPr>
                        <a:t>Weaknesses)</a:t>
                      </a:r>
                    </a:p>
                  </a:txBody>
                  <a:tcPr marL="76200" marR="76200" marT="76200" marB="76200" anchor="ctr">
                    <a:lnL>
                      <a:noFill/>
                    </a:lnL>
                    <a:lnR>
                      <a:noFill/>
                    </a:lnR>
                    <a:lnT>
                      <a:noFill/>
                    </a:lnT>
                    <a:lnB w="6096"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3923653765"/>
                  </a:ext>
                </a:extLst>
              </a:tr>
              <a:tr h="0">
                <a:tc>
                  <a:txBody>
                    <a:bodyPr/>
                    <a:lstStyle/>
                    <a:p>
                      <a:pPr algn="ctr" rtl="1"/>
                      <a:r>
                        <a:rPr lang="ar-SA">
                          <a:effectLst/>
                        </a:rPr>
                        <a:t>ثبات شغلی و پرداخت به‌موقع حقوق.</a:t>
                      </a:r>
                    </a:p>
                  </a:txBody>
                  <a:tcPr marR="76200" marT="76200" marB="76200" anchor="ctr">
                    <a:lnL>
                      <a:noFill/>
                    </a:lnL>
                    <a:lnR>
                      <a:noFill/>
                    </a:lnR>
                    <a:lnT w="6096" cap="flat" cmpd="sng" algn="ctr">
                      <a:solidFill>
                        <a:srgbClr val="BBBBBB"/>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tc>
                  <a:txBody>
                    <a:bodyPr/>
                    <a:lstStyle/>
                    <a:p>
                      <a:pPr algn="ctr" rtl="1"/>
                      <a:r>
                        <a:rPr lang="ar-SA">
                          <a:effectLst/>
                        </a:rPr>
                        <a:t>اختیارات محدود و تصمیم‌گیری متمرکز.</a:t>
                      </a:r>
                    </a:p>
                  </a:txBody>
                  <a:tcPr marL="76200" marR="76200" marT="76200" marB="76200" anchor="ctr">
                    <a:lnL>
                      <a:noFill/>
                    </a:lnL>
                    <a:lnR>
                      <a:noFill/>
                    </a:lnR>
                    <a:lnT w="6096" cap="flat" cmpd="sng" algn="ctr">
                      <a:solidFill>
                        <a:srgbClr val="BBBBBB"/>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1380874172"/>
                  </a:ext>
                </a:extLst>
              </a:tr>
              <a:tr h="0">
                <a:tc>
                  <a:txBody>
                    <a:bodyPr/>
                    <a:lstStyle/>
                    <a:p>
                      <a:pPr algn="ctr" rtl="1"/>
                      <a:r>
                        <a:rPr lang="ar-SA">
                          <a:effectLst/>
                        </a:rPr>
                        <a:t>تجربه بالا در نظارت بر پروژه‌ها.</a:t>
                      </a:r>
                    </a:p>
                  </a:txBody>
                  <a:tcPr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tc>
                  <a:txBody>
                    <a:bodyPr/>
                    <a:lstStyle/>
                    <a:p>
                      <a:pPr algn="ctr" rtl="1"/>
                      <a:r>
                        <a:rPr lang="ar-SA">
                          <a:effectLst/>
                        </a:rPr>
                        <a:t>فقدان انگیزه برای نوآوری.</a:t>
                      </a:r>
                    </a:p>
                  </a:txBody>
                  <a:tcPr marL="76200"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3242169149"/>
                  </a:ext>
                </a:extLst>
              </a:tr>
              <a:tr h="0">
                <a:tc>
                  <a:txBody>
                    <a:bodyPr/>
                    <a:lstStyle/>
                    <a:p>
                      <a:pPr algn="ctr" rtl="1"/>
                      <a:r>
                        <a:rPr lang="ar-SA" b="1">
                          <a:effectLst/>
                        </a:rPr>
                        <a:t>فرصت‌ها (</a:t>
                      </a:r>
                      <a:r>
                        <a:rPr lang="en-US" b="1">
                          <a:effectLst/>
                        </a:rPr>
                        <a:t>Opportunities)</a:t>
                      </a:r>
                      <a:endParaRPr lang="en-US">
                        <a:effectLst/>
                      </a:endParaRPr>
                    </a:p>
                  </a:txBody>
                  <a:tcPr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tc>
                  <a:txBody>
                    <a:bodyPr/>
                    <a:lstStyle/>
                    <a:p>
                      <a:pPr algn="ctr" rtl="1"/>
                      <a:r>
                        <a:rPr lang="ar-SA" b="1">
                          <a:effectLst/>
                        </a:rPr>
                        <a:t>تهدیدها (</a:t>
                      </a:r>
                      <a:r>
                        <a:rPr lang="en-US" b="1">
                          <a:effectLst/>
                        </a:rPr>
                        <a:t>Threats)</a:t>
                      </a:r>
                      <a:endParaRPr lang="en-US">
                        <a:effectLst/>
                      </a:endParaRPr>
                    </a:p>
                  </a:txBody>
                  <a:tcPr marL="76200"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2806778402"/>
                  </a:ext>
                </a:extLst>
              </a:tr>
              <a:tr h="0">
                <a:tc>
                  <a:txBody>
                    <a:bodyPr/>
                    <a:lstStyle/>
                    <a:p>
                      <a:pPr algn="ctr" rtl="1"/>
                      <a:r>
                        <a:rPr lang="ar-SA">
                          <a:effectLst/>
                        </a:rPr>
                        <a:t>استفاده از شبکه نهادهای بالادستی برای آموزش کارکنان.</a:t>
                      </a:r>
                    </a:p>
                  </a:txBody>
                  <a:tcPr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tc>
                  <a:txBody>
                    <a:bodyPr/>
                    <a:lstStyle/>
                    <a:p>
                      <a:pPr algn="ctr" rtl="1"/>
                      <a:r>
                        <a:rPr lang="ar-SA">
                          <a:effectLst/>
                        </a:rPr>
                        <a:t>مقاومت در برابر تغییر به دلیل وابستگی به بالادست.</a:t>
                      </a:r>
                    </a:p>
                  </a:txBody>
                  <a:tcPr marL="76200"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1674953650"/>
                  </a:ext>
                </a:extLst>
              </a:tr>
              <a:tr h="0">
                <a:tc>
                  <a:txBody>
                    <a:bodyPr/>
                    <a:lstStyle/>
                    <a:p>
                      <a:pPr algn="ctr" rtl="1"/>
                      <a:r>
                        <a:rPr lang="ar-SA">
                          <a:effectLst/>
                        </a:rPr>
                        <a:t>توسعه مهارت‌های نظارتی و مالی کارکنان.</a:t>
                      </a:r>
                    </a:p>
                  </a:txBody>
                  <a:tcPr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tc>
                  <a:txBody>
                    <a:bodyPr/>
                    <a:lstStyle/>
                    <a:p>
                      <a:pPr algn="ctr" rtl="1"/>
                      <a:r>
                        <a:rPr lang="ar-SA" dirty="0">
                          <a:effectLst/>
                        </a:rPr>
                        <a:t>کاهش بهره‌وری به دلیل روزمرگی.</a:t>
                      </a:r>
                    </a:p>
                  </a:txBody>
                  <a:tcPr marL="76200"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2981234389"/>
                  </a:ext>
                </a:extLst>
              </a:tr>
            </a:tbl>
          </a:graphicData>
        </a:graphic>
      </p:graphicFrame>
    </p:spTree>
    <p:extLst>
      <p:ext uri="{BB962C8B-B14F-4D97-AF65-F5344CB8AC3E}">
        <p14:creationId xmlns:p14="http://schemas.microsoft.com/office/powerpoint/2010/main" val="3201854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3522-39A7-8C8E-2739-9810ABC18F17}"/>
              </a:ext>
            </a:extLst>
          </p:cNvPr>
          <p:cNvSpPr>
            <a:spLocks noGrp="1"/>
          </p:cNvSpPr>
          <p:nvPr>
            <p:ph type="title"/>
          </p:nvPr>
        </p:nvSpPr>
        <p:spPr/>
        <p:txBody>
          <a:bodyPr/>
          <a:lstStyle/>
          <a:p>
            <a:r>
              <a:rPr lang="fa-IR" dirty="0"/>
              <a:t>پیشنهادات</a:t>
            </a:r>
            <a:endParaRPr lang="en-US" dirty="0"/>
          </a:p>
        </p:txBody>
      </p:sp>
      <p:sp>
        <p:nvSpPr>
          <p:cNvPr id="3" name="Content Placeholder 2">
            <a:extLst>
              <a:ext uri="{FF2B5EF4-FFF2-40B4-BE49-F238E27FC236}">
                <a16:creationId xmlns:a16="http://schemas.microsoft.com/office/drawing/2014/main" id="{53CFA32E-75D1-6D4E-0B19-8B313388C923}"/>
              </a:ext>
            </a:extLst>
          </p:cNvPr>
          <p:cNvSpPr>
            <a:spLocks noGrp="1"/>
          </p:cNvSpPr>
          <p:nvPr>
            <p:ph idx="1"/>
          </p:nvPr>
        </p:nvSpPr>
        <p:spPr/>
        <p:txBody>
          <a:bodyPr>
            <a:normAutofit fontScale="55000" lnSpcReduction="20000"/>
          </a:bodyPr>
          <a:lstStyle/>
          <a:p>
            <a:pPr marL="0" indent="0">
              <a:buNone/>
            </a:pPr>
            <a:r>
              <a:rPr lang="ar-SA" b="1" i="0" dirty="0">
                <a:solidFill>
                  <a:srgbClr val="404040"/>
                </a:solidFill>
                <a:effectLst/>
                <a:latin typeface="quote-cjk-patch"/>
              </a:rPr>
              <a:t>الف) تغییرات کوتاه‌مدت (بدون نیاز به اخذ مجوز از بالادست)</a:t>
            </a:r>
            <a:endParaRPr lang="ar-SA" b="0" i="0" dirty="0">
              <a:solidFill>
                <a:srgbClr val="404040"/>
              </a:solidFill>
              <a:effectLst/>
              <a:latin typeface="quote-cjk-patch"/>
            </a:endParaRPr>
          </a:p>
          <a:p>
            <a:pPr>
              <a:buFont typeface="Arial" panose="020B0604020202020204" pitchFamily="34" charset="0"/>
              <a:buChar char="•"/>
            </a:pPr>
            <a:r>
              <a:rPr lang="ar-SA" b="1" i="0" dirty="0">
                <a:solidFill>
                  <a:srgbClr val="404040"/>
                </a:solidFill>
                <a:effectLst/>
                <a:latin typeface="quote-cjk-patch"/>
              </a:rPr>
              <a:t>سیستم تقدیر غیرمالی</a:t>
            </a:r>
            <a:r>
              <a:rPr lang="ar-SA" b="0" i="0" dirty="0">
                <a:solidFill>
                  <a:srgbClr val="404040"/>
                </a:solidFill>
                <a:effectLst/>
                <a:latin typeface="quote-cjk-patch"/>
              </a:rPr>
              <a:t>:</a:t>
            </a:r>
          </a:p>
          <a:p>
            <a:pPr marL="742950" lvl="1" indent="-285750">
              <a:buFont typeface="Arial" panose="020B0604020202020204" pitchFamily="34" charset="0"/>
              <a:buChar char="•"/>
            </a:pPr>
            <a:r>
              <a:rPr lang="ar-SA" b="0" i="0" dirty="0">
                <a:solidFill>
                  <a:srgbClr val="404040"/>
                </a:solidFill>
                <a:effectLst/>
                <a:latin typeface="quote-cjk-patch"/>
              </a:rPr>
              <a:t>معرفی "کارمند ماه" با معیارهای مانند دقت در نظارت بر پروژه‌ها.</a:t>
            </a:r>
          </a:p>
          <a:p>
            <a:pPr marL="742950" lvl="1" indent="-285750">
              <a:buFont typeface="Arial" panose="020B0604020202020204" pitchFamily="34" charset="0"/>
              <a:buChar char="•"/>
            </a:pPr>
            <a:r>
              <a:rPr lang="ar-SA" b="0" i="0" dirty="0">
                <a:solidFill>
                  <a:srgbClr val="404040"/>
                </a:solidFill>
                <a:effectLst/>
                <a:latin typeface="quote-cjk-patch"/>
              </a:rPr>
              <a:t>نصب تابلوهای تقدیر از تیم‌های موفق در دفتر.</a:t>
            </a:r>
          </a:p>
          <a:p>
            <a:pPr>
              <a:buFont typeface="Arial" panose="020B0604020202020204" pitchFamily="34" charset="0"/>
              <a:buChar char="•"/>
            </a:pPr>
            <a:r>
              <a:rPr lang="ar-SA" b="1" i="0" dirty="0">
                <a:solidFill>
                  <a:srgbClr val="404040"/>
                </a:solidFill>
                <a:effectLst/>
                <a:latin typeface="quote-cjk-patch"/>
              </a:rPr>
              <a:t>گفتگوهای داخلی</a:t>
            </a:r>
            <a:r>
              <a:rPr lang="ar-SA" b="0" i="0" dirty="0">
                <a:solidFill>
                  <a:srgbClr val="404040"/>
                </a:solidFill>
                <a:effectLst/>
                <a:latin typeface="quote-cjk-patch"/>
              </a:rPr>
              <a:t>:</a:t>
            </a:r>
          </a:p>
          <a:p>
            <a:pPr marL="742950" lvl="1" indent="-285750">
              <a:buFont typeface="Arial" panose="020B0604020202020204" pitchFamily="34" charset="0"/>
              <a:buChar char="•"/>
            </a:pPr>
            <a:r>
              <a:rPr lang="ar-SA" b="0" i="0" dirty="0">
                <a:solidFill>
                  <a:srgbClr val="404040"/>
                </a:solidFill>
                <a:effectLst/>
                <a:latin typeface="quote-cjk-patch"/>
              </a:rPr>
              <a:t>برگزاری جلسات هفتگی </a:t>
            </a:r>
            <a:r>
              <a:rPr lang="ar-SA" b="1" i="0" dirty="0">
                <a:solidFill>
                  <a:srgbClr val="404040"/>
                </a:solidFill>
                <a:effectLst/>
                <a:latin typeface="quote-cjk-patch"/>
              </a:rPr>
              <a:t>۱۵ دقیقه‌ای</a:t>
            </a:r>
            <a:r>
              <a:rPr lang="ar-SA" b="0" i="0" dirty="0">
                <a:solidFill>
                  <a:srgbClr val="404040"/>
                </a:solidFill>
                <a:effectLst/>
                <a:latin typeface="quote-cjk-patch"/>
              </a:rPr>
              <a:t> برای بیان چالش‌ها (بدون نیاز به تصمیم‌گیری).</a:t>
            </a:r>
          </a:p>
          <a:p>
            <a:pPr marL="0" indent="0">
              <a:buNone/>
            </a:pPr>
            <a:r>
              <a:rPr lang="ar-SA" b="1" i="0" dirty="0">
                <a:solidFill>
                  <a:srgbClr val="404040"/>
                </a:solidFill>
                <a:effectLst/>
                <a:latin typeface="quote-cjk-patch"/>
              </a:rPr>
              <a:t>ب) تغییرات میان‌مدت (نیاز به هماهنگی محدود با بالادست)</a:t>
            </a:r>
            <a:endParaRPr lang="ar-SA" b="0" i="0" dirty="0">
              <a:solidFill>
                <a:srgbClr val="404040"/>
              </a:solidFill>
              <a:effectLst/>
              <a:latin typeface="quote-cjk-patch"/>
            </a:endParaRPr>
          </a:p>
          <a:p>
            <a:pPr>
              <a:buFont typeface="Arial" panose="020B0604020202020204" pitchFamily="34" charset="0"/>
              <a:buChar char="•"/>
            </a:pPr>
            <a:r>
              <a:rPr lang="ar-SA" b="1" i="0" dirty="0">
                <a:solidFill>
                  <a:srgbClr val="404040"/>
                </a:solidFill>
                <a:effectLst/>
                <a:latin typeface="quote-cjk-patch"/>
              </a:rPr>
              <a:t>مسیر شغلی افقی</a:t>
            </a:r>
            <a:r>
              <a:rPr lang="ar-SA" b="0" i="0" dirty="0">
                <a:solidFill>
                  <a:srgbClr val="404040"/>
                </a:solidFill>
                <a:effectLst/>
                <a:latin typeface="quote-cjk-patch"/>
              </a:rPr>
              <a:t>:</a:t>
            </a:r>
          </a:p>
          <a:p>
            <a:pPr marL="742950" lvl="1" indent="-285750">
              <a:buFont typeface="Arial" panose="020B0604020202020204" pitchFamily="34" charset="0"/>
              <a:buChar char="•"/>
            </a:pPr>
            <a:r>
              <a:rPr lang="ar-SA" b="0" i="0" dirty="0">
                <a:solidFill>
                  <a:srgbClr val="404040"/>
                </a:solidFill>
                <a:effectLst/>
                <a:latin typeface="quote-cjk-patch"/>
              </a:rPr>
              <a:t>طراحی دوره‌های آموزشی داخلی (مثلاً "مهارت‌های مذاکره با پیمانکاران").</a:t>
            </a:r>
          </a:p>
          <a:p>
            <a:pPr marL="742950" lvl="1" indent="-285750">
              <a:buFont typeface="Arial" panose="020B0604020202020204" pitchFamily="34" charset="0"/>
              <a:buChar char="•"/>
            </a:pPr>
            <a:r>
              <a:rPr lang="ar-SA" b="0" i="0" dirty="0">
                <a:solidFill>
                  <a:srgbClr val="404040"/>
                </a:solidFill>
                <a:effectLst/>
                <a:latin typeface="quote-cjk-patch"/>
              </a:rPr>
              <a:t>صدور گواهی‌های مهارتی برای افزایش انگیزه.</a:t>
            </a:r>
          </a:p>
          <a:p>
            <a:pPr>
              <a:buFont typeface="Arial" panose="020B0604020202020204" pitchFamily="34" charset="0"/>
              <a:buChar char="•"/>
            </a:pPr>
            <a:r>
              <a:rPr lang="ar-SA" b="1" i="0" dirty="0">
                <a:solidFill>
                  <a:srgbClr val="404040"/>
                </a:solidFill>
                <a:effectLst/>
                <a:latin typeface="quote-cjk-patch"/>
              </a:rPr>
              <a:t>بهبود ارتباطات</a:t>
            </a:r>
            <a:r>
              <a:rPr lang="ar-SA" b="0" i="0" dirty="0">
                <a:solidFill>
                  <a:srgbClr val="404040"/>
                </a:solidFill>
                <a:effectLst/>
                <a:latin typeface="quote-cjk-patch"/>
              </a:rPr>
              <a:t>:</a:t>
            </a:r>
          </a:p>
          <a:p>
            <a:pPr marL="742950" lvl="1" indent="-285750">
              <a:buFont typeface="Arial" panose="020B0604020202020204" pitchFamily="34" charset="0"/>
              <a:buChar char="•"/>
            </a:pPr>
            <a:r>
              <a:rPr lang="ar-SA" b="0" i="0" dirty="0">
                <a:solidFill>
                  <a:srgbClr val="404040"/>
                </a:solidFill>
                <a:effectLst/>
                <a:latin typeface="quote-cjk-patch"/>
              </a:rPr>
              <a:t>ایجاد یک </a:t>
            </a:r>
            <a:r>
              <a:rPr lang="ar-SA" b="1" i="0" dirty="0">
                <a:solidFill>
                  <a:srgbClr val="404040"/>
                </a:solidFill>
                <a:effectLst/>
                <a:latin typeface="quote-cjk-patch"/>
              </a:rPr>
              <a:t>کانال اطلاع‌رسانی داخلی</a:t>
            </a:r>
            <a:r>
              <a:rPr lang="ar-SA" b="0" i="0" dirty="0">
                <a:solidFill>
                  <a:srgbClr val="404040"/>
                </a:solidFill>
                <a:effectLst/>
                <a:latin typeface="quote-cjk-patch"/>
              </a:rPr>
              <a:t> (مثلاً در پیام‌رسان‌های امن) برای شفاف‌سازی دستورات بالادستی.</a:t>
            </a:r>
          </a:p>
          <a:p>
            <a:pPr marL="0" indent="0">
              <a:buNone/>
            </a:pPr>
            <a:r>
              <a:rPr lang="ar-SA" b="1" i="0" dirty="0">
                <a:solidFill>
                  <a:srgbClr val="404040"/>
                </a:solidFill>
                <a:effectLst/>
                <a:latin typeface="quote-cjk-patch"/>
              </a:rPr>
              <a:t>ج) تغییرات بلندمدت (نیاز به مذاکره با نهادهای بالادستی)</a:t>
            </a:r>
            <a:endParaRPr lang="ar-SA" b="0" i="0" dirty="0">
              <a:solidFill>
                <a:srgbClr val="404040"/>
              </a:solidFill>
              <a:effectLst/>
              <a:latin typeface="quote-cjk-patch"/>
            </a:endParaRPr>
          </a:p>
          <a:p>
            <a:pPr>
              <a:buFont typeface="Arial" panose="020B0604020202020204" pitchFamily="34" charset="0"/>
              <a:buChar char="•"/>
            </a:pPr>
            <a:r>
              <a:rPr lang="ar-SA" b="1" i="0" dirty="0">
                <a:solidFill>
                  <a:srgbClr val="404040"/>
                </a:solidFill>
                <a:effectLst/>
                <a:latin typeface="quote-cjk-patch"/>
              </a:rPr>
              <a:t>تفویض اختیارات جزئی</a:t>
            </a:r>
            <a:r>
              <a:rPr lang="ar-SA" b="0" i="0" dirty="0">
                <a:solidFill>
                  <a:srgbClr val="404040"/>
                </a:solidFill>
                <a:effectLst/>
                <a:latin typeface="quote-cjk-patch"/>
              </a:rPr>
              <a:t>:</a:t>
            </a:r>
          </a:p>
          <a:p>
            <a:pPr marL="742950" lvl="1" indent="-285750">
              <a:buFont typeface="Arial" panose="020B0604020202020204" pitchFamily="34" charset="0"/>
              <a:buChar char="•"/>
            </a:pPr>
            <a:r>
              <a:rPr lang="ar-SA" b="0" i="0" dirty="0">
                <a:solidFill>
                  <a:srgbClr val="404040"/>
                </a:solidFill>
                <a:effectLst/>
                <a:latin typeface="quote-cjk-patch"/>
              </a:rPr>
              <a:t>پیشنهاد به بالادست برای واگذاری اختیار انتخاب </a:t>
            </a:r>
            <a:r>
              <a:rPr lang="ar-SA" b="1" i="0" dirty="0">
                <a:solidFill>
                  <a:srgbClr val="404040"/>
                </a:solidFill>
                <a:effectLst/>
                <a:latin typeface="quote-cjk-patch"/>
              </a:rPr>
              <a:t>مشاوران فنی</a:t>
            </a:r>
            <a:r>
              <a:rPr lang="ar-SA" b="0" i="0" dirty="0">
                <a:solidFill>
                  <a:srgbClr val="404040"/>
                </a:solidFill>
                <a:effectLst/>
                <a:latin typeface="quote-cjk-patch"/>
              </a:rPr>
              <a:t> از بین لیست تأییدشده.</a:t>
            </a:r>
          </a:p>
          <a:p>
            <a:pPr>
              <a:buFont typeface="Arial" panose="020B0604020202020204" pitchFamily="34" charset="0"/>
              <a:buChar char="•"/>
            </a:pPr>
            <a:r>
              <a:rPr lang="ar-SA" b="1" i="0" dirty="0">
                <a:solidFill>
                  <a:srgbClr val="404040"/>
                </a:solidFill>
                <a:effectLst/>
                <a:latin typeface="quote-cjk-patch"/>
              </a:rPr>
              <a:t>بررسی حقوق و دستمزد</a:t>
            </a:r>
            <a:r>
              <a:rPr lang="ar-SA" b="0" i="0" dirty="0">
                <a:solidFill>
                  <a:srgbClr val="404040"/>
                </a:solidFill>
                <a:effectLst/>
                <a:latin typeface="quote-cjk-patch"/>
              </a:rPr>
              <a:t>:</a:t>
            </a:r>
          </a:p>
          <a:p>
            <a:pPr marL="742950" lvl="1" indent="-285750">
              <a:buFont typeface="Arial" panose="020B0604020202020204" pitchFamily="34" charset="0"/>
              <a:buChar char="•"/>
            </a:pPr>
            <a:r>
              <a:rPr lang="ar-SA" b="0" i="0" dirty="0">
                <a:solidFill>
                  <a:srgbClr val="404040"/>
                </a:solidFill>
                <a:effectLst/>
                <a:latin typeface="quote-cjk-patch"/>
              </a:rPr>
              <a:t>ارائه گزارش مقایسه‌ای حقوق کارکنان با بازار کار به مدیریت هلدینگ.</a:t>
            </a:r>
            <a:endParaRPr lang="en-US" dirty="0"/>
          </a:p>
        </p:txBody>
      </p:sp>
    </p:spTree>
    <p:extLst>
      <p:ext uri="{BB962C8B-B14F-4D97-AF65-F5344CB8AC3E}">
        <p14:creationId xmlns:p14="http://schemas.microsoft.com/office/powerpoint/2010/main" val="1346562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1C22-4017-0ACD-9932-ED94328E08FE}"/>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C07FF237-B39D-B0AE-8CC7-6905AFF494AB}"/>
              </a:ext>
            </a:extLst>
          </p:cNvPr>
          <p:cNvGraphicFramePr>
            <a:graphicFrameLocks noGrp="1"/>
          </p:cNvGraphicFramePr>
          <p:nvPr>
            <p:ph idx="1"/>
          </p:nvPr>
        </p:nvGraphicFramePr>
        <p:xfrm>
          <a:off x="838200" y="2660174"/>
          <a:ext cx="10515599" cy="2682240"/>
        </p:xfrm>
        <a:graphic>
          <a:graphicData uri="http://schemas.openxmlformats.org/drawingml/2006/table">
            <a:tbl>
              <a:tblPr/>
              <a:tblGrid>
                <a:gridCol w="3699933">
                  <a:extLst>
                    <a:ext uri="{9D8B030D-6E8A-4147-A177-3AD203B41FA5}">
                      <a16:colId xmlns:a16="http://schemas.microsoft.com/office/drawing/2014/main" val="2711529835"/>
                    </a:ext>
                  </a:extLst>
                </a:gridCol>
                <a:gridCol w="3407833">
                  <a:extLst>
                    <a:ext uri="{9D8B030D-6E8A-4147-A177-3AD203B41FA5}">
                      <a16:colId xmlns:a16="http://schemas.microsoft.com/office/drawing/2014/main" val="3704489967"/>
                    </a:ext>
                  </a:extLst>
                </a:gridCol>
                <a:gridCol w="3407833">
                  <a:extLst>
                    <a:ext uri="{9D8B030D-6E8A-4147-A177-3AD203B41FA5}">
                      <a16:colId xmlns:a16="http://schemas.microsoft.com/office/drawing/2014/main" val="3226263468"/>
                    </a:ext>
                  </a:extLst>
                </a:gridCol>
              </a:tblGrid>
              <a:tr h="0">
                <a:tc>
                  <a:txBody>
                    <a:bodyPr/>
                    <a:lstStyle/>
                    <a:p>
                      <a:pPr algn="l"/>
                      <a:r>
                        <a:rPr lang="ar-SA" b="1">
                          <a:solidFill>
                            <a:srgbClr val="404040"/>
                          </a:solidFill>
                          <a:effectLst/>
                        </a:rPr>
                        <a:t>واحد</a:t>
                      </a:r>
                    </a:p>
                  </a:txBody>
                  <a:tcPr marR="76200" marT="76200" marB="76200" anchor="ctr">
                    <a:lnL>
                      <a:noFill/>
                    </a:lnL>
                    <a:lnR>
                      <a:noFill/>
                    </a:lnR>
                    <a:lnT>
                      <a:noFill/>
                    </a:lnT>
                    <a:lnB w="6096" cap="flat" cmpd="sng" algn="ctr">
                      <a:solidFill>
                        <a:srgbClr val="BBBBBB"/>
                      </a:solidFill>
                      <a:prstDash val="solid"/>
                      <a:round/>
                      <a:headEnd type="none" w="med" len="med"/>
                      <a:tailEnd type="none" w="med" len="med"/>
                    </a:lnB>
                  </a:tcPr>
                </a:tc>
                <a:tc>
                  <a:txBody>
                    <a:bodyPr/>
                    <a:lstStyle/>
                    <a:p>
                      <a:pPr algn="l"/>
                      <a:r>
                        <a:rPr lang="ar-SA" b="1">
                          <a:solidFill>
                            <a:srgbClr val="404040"/>
                          </a:solidFill>
                          <a:effectLst/>
                        </a:rPr>
                        <a:t>فرهنگ غالب (مدل شاین)</a:t>
                      </a:r>
                    </a:p>
                  </a:txBody>
                  <a:tcPr marL="76200" marR="76200" marT="76200" marB="76200" anchor="ctr">
                    <a:lnL>
                      <a:noFill/>
                    </a:lnL>
                    <a:lnR>
                      <a:noFill/>
                    </a:lnR>
                    <a:lnT>
                      <a:noFill/>
                    </a:lnT>
                    <a:lnB w="6096" cap="flat" cmpd="sng" algn="ctr">
                      <a:solidFill>
                        <a:srgbClr val="BBBBBB"/>
                      </a:solidFill>
                      <a:prstDash val="solid"/>
                      <a:round/>
                      <a:headEnd type="none" w="med" len="med"/>
                      <a:tailEnd type="none" w="med" len="med"/>
                    </a:lnB>
                  </a:tcPr>
                </a:tc>
                <a:tc>
                  <a:txBody>
                    <a:bodyPr/>
                    <a:lstStyle/>
                    <a:p>
                      <a:pPr algn="l"/>
                      <a:r>
                        <a:rPr lang="ar-SA" b="1">
                          <a:solidFill>
                            <a:srgbClr val="404040"/>
                          </a:solidFill>
                          <a:effectLst/>
                        </a:rPr>
                        <a:t>چالش‌های کلیدی</a:t>
                      </a:r>
                    </a:p>
                  </a:txBody>
                  <a:tcPr marL="76200" marR="76200" marT="76200" marB="76200" anchor="ctr">
                    <a:lnL>
                      <a:noFill/>
                    </a:lnL>
                    <a:lnR>
                      <a:noFill/>
                    </a:lnR>
                    <a:lnT>
                      <a:noFill/>
                    </a:lnT>
                    <a:lnB w="6096"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895082072"/>
                  </a:ext>
                </a:extLst>
              </a:tr>
              <a:tr h="0">
                <a:tc>
                  <a:txBody>
                    <a:bodyPr/>
                    <a:lstStyle/>
                    <a:p>
                      <a:r>
                        <a:rPr lang="ar-SA" b="1">
                          <a:effectLst/>
                        </a:rPr>
                        <a:t>مالی</a:t>
                      </a:r>
                      <a:endParaRPr lang="ar-SA">
                        <a:effectLst/>
                      </a:endParaRPr>
                    </a:p>
                  </a:txBody>
                  <a:tcPr marR="76200" marT="76200" marB="76200" anchor="ctr">
                    <a:lnL>
                      <a:noFill/>
                    </a:lnL>
                    <a:lnR>
                      <a:noFill/>
                    </a:lnR>
                    <a:lnT w="6096" cap="flat" cmpd="sng" algn="ctr">
                      <a:solidFill>
                        <a:srgbClr val="BBBBBB"/>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tc>
                  <a:txBody>
                    <a:bodyPr/>
                    <a:lstStyle/>
                    <a:p>
                      <a:r>
                        <a:rPr lang="ar-SA">
                          <a:effectLst/>
                        </a:rPr>
                        <a:t>سلسله‌مراتبی (مفروضه پنهان: "خطاها غیرقابل بخشش هستند")</a:t>
                      </a:r>
                    </a:p>
                  </a:txBody>
                  <a:tcPr marL="76200" marR="76200" marT="76200" marB="76200" anchor="ctr">
                    <a:lnL>
                      <a:noFill/>
                    </a:lnL>
                    <a:lnR>
                      <a:noFill/>
                    </a:lnR>
                    <a:lnT w="6096" cap="flat" cmpd="sng" algn="ctr">
                      <a:solidFill>
                        <a:srgbClr val="BBBBBB"/>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tc>
                  <a:txBody>
                    <a:bodyPr/>
                    <a:lstStyle/>
                    <a:p>
                      <a:r>
                        <a:rPr lang="ar-SA">
                          <a:effectLst/>
                        </a:rPr>
                        <a:t>ترس از ریسک، عدم نوآوری</a:t>
                      </a:r>
                    </a:p>
                  </a:txBody>
                  <a:tcPr marL="76200" marR="76200" marT="76200" marB="76200" anchor="ctr">
                    <a:lnL>
                      <a:noFill/>
                    </a:lnL>
                    <a:lnR>
                      <a:noFill/>
                    </a:lnR>
                    <a:lnT w="6096" cap="flat" cmpd="sng" algn="ctr">
                      <a:solidFill>
                        <a:srgbClr val="BBBBBB"/>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654868477"/>
                  </a:ext>
                </a:extLst>
              </a:tr>
              <a:tr h="0">
                <a:tc>
                  <a:txBody>
                    <a:bodyPr/>
                    <a:lstStyle/>
                    <a:p>
                      <a:r>
                        <a:rPr lang="ar-SA" b="1">
                          <a:effectLst/>
                        </a:rPr>
                        <a:t>نظارت پروژه</a:t>
                      </a:r>
                      <a:endParaRPr lang="ar-SA">
                        <a:effectLst/>
                      </a:endParaRPr>
                    </a:p>
                  </a:txBody>
                  <a:tcPr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tc>
                  <a:txBody>
                    <a:bodyPr/>
                    <a:lstStyle/>
                    <a:p>
                      <a:r>
                        <a:rPr lang="ar-SA">
                          <a:effectLst/>
                        </a:rPr>
                        <a:t>کارآفرینانه (در سطح مصنوعات) ولی بوروکراتیک (در مفروضات)</a:t>
                      </a:r>
                    </a:p>
                  </a:txBody>
                  <a:tcPr marL="76200"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tc>
                  <a:txBody>
                    <a:bodyPr/>
                    <a:lstStyle/>
                    <a:p>
                      <a:r>
                        <a:rPr lang="ar-SA">
                          <a:effectLst/>
                        </a:rPr>
                        <a:t>تضاد بین اختیارات پیمانکاران و دستورات بالادستی</a:t>
                      </a:r>
                    </a:p>
                  </a:txBody>
                  <a:tcPr marL="76200"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169746210"/>
                  </a:ext>
                </a:extLst>
              </a:tr>
              <a:tr h="0">
                <a:tc>
                  <a:txBody>
                    <a:bodyPr/>
                    <a:lstStyle/>
                    <a:p>
                      <a:r>
                        <a:rPr lang="ar-SA" b="1">
                          <a:effectLst/>
                        </a:rPr>
                        <a:t>فروش</a:t>
                      </a:r>
                      <a:endParaRPr lang="ar-SA">
                        <a:effectLst/>
                      </a:endParaRPr>
                    </a:p>
                  </a:txBody>
                  <a:tcPr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tc>
                  <a:txBody>
                    <a:bodyPr/>
                    <a:lstStyle/>
                    <a:p>
                      <a:r>
                        <a:rPr lang="ar-SA">
                          <a:effectLst/>
                        </a:rPr>
                        <a:t>بازارمحور (رقابتی)</a:t>
                      </a:r>
                    </a:p>
                  </a:txBody>
                  <a:tcPr marL="76200"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tc>
                  <a:txBody>
                    <a:bodyPr/>
                    <a:lstStyle/>
                    <a:p>
                      <a:r>
                        <a:rPr lang="ar-SA">
                          <a:effectLst/>
                        </a:rPr>
                        <a:t>تمرکز بیش از حد بر اهداف کوتاه‌مدت</a:t>
                      </a:r>
                    </a:p>
                  </a:txBody>
                  <a:tcPr marL="76200"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1649063501"/>
                  </a:ext>
                </a:extLst>
              </a:tr>
              <a:tr h="0">
                <a:tc>
                  <a:txBody>
                    <a:bodyPr/>
                    <a:lstStyle/>
                    <a:p>
                      <a:r>
                        <a:rPr lang="ar-SA" b="1">
                          <a:effectLst/>
                        </a:rPr>
                        <a:t>حقوقی</a:t>
                      </a:r>
                      <a:endParaRPr lang="ar-SA">
                        <a:effectLst/>
                      </a:endParaRPr>
                    </a:p>
                  </a:txBody>
                  <a:tcPr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tc>
                  <a:txBody>
                    <a:bodyPr/>
                    <a:lstStyle/>
                    <a:p>
                      <a:r>
                        <a:rPr lang="ar-SA">
                          <a:effectLst/>
                        </a:rPr>
                        <a:t>قبیله‌ای (خانوادگی)</a:t>
                      </a:r>
                    </a:p>
                  </a:txBody>
                  <a:tcPr marL="76200"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tc>
                  <a:txBody>
                    <a:bodyPr/>
                    <a:lstStyle/>
                    <a:p>
                      <a:r>
                        <a:rPr lang="ar-SA" dirty="0">
                          <a:effectLst/>
                        </a:rPr>
                        <a:t>مقاومت در برابر تغییر رویه‌ها</a:t>
                      </a:r>
                    </a:p>
                  </a:txBody>
                  <a:tcPr marL="76200"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3001096729"/>
                  </a:ext>
                </a:extLst>
              </a:tr>
            </a:tbl>
          </a:graphicData>
        </a:graphic>
      </p:graphicFrame>
      <p:sp>
        <p:nvSpPr>
          <p:cNvPr id="5" name="Rectangle 1">
            <a:extLst>
              <a:ext uri="{FF2B5EF4-FFF2-40B4-BE49-F238E27FC236}">
                <a16:creationId xmlns:a16="http://schemas.microsoft.com/office/drawing/2014/main" id="{29810967-32CF-9479-51A8-BCE6955D2F83}"/>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6092224" rIns="0" bIns="870691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SA" altLang="en-US" sz="1200" b="1" i="0" u="none" strike="noStrike" cap="none" normalizeH="0" baseline="0">
                <a:ln>
                  <a:noFill/>
                </a:ln>
                <a:solidFill>
                  <a:srgbClr val="404040"/>
                </a:solidFill>
                <a:effectLst/>
                <a:latin typeface="quote-cjk-patch"/>
                <a:cs typeface="Arial" panose="020B0604020202020204" pitchFamily="34" charset="0"/>
              </a:rPr>
              <a:t>الف) وضعیت فرهنگ سازمانی در واحدها</a:t>
            </a:r>
            <a:endParaRPr kumimoji="0" lang="en-US" altLang="en-US" sz="1200" b="0" i="0" u="none" strike="noStrike" cap="none" normalizeH="0" baseline="0">
              <a:ln>
                <a:noFill/>
              </a:ln>
              <a:solidFill>
                <a:srgbClr val="404040"/>
              </a:solidFill>
              <a:effectLst/>
              <a:latin typeface="quote-cjk-patch"/>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7612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26C0-04E8-AFD9-DE17-F347F2D92366}"/>
              </a:ext>
            </a:extLst>
          </p:cNvPr>
          <p:cNvSpPr>
            <a:spLocks noGrp="1"/>
          </p:cNvSpPr>
          <p:nvPr>
            <p:ph type="title"/>
          </p:nvPr>
        </p:nvSpPr>
        <p:spPr/>
        <p:txBody>
          <a:bodyPr/>
          <a:lstStyle/>
          <a:p>
            <a:pPr algn="r" rtl="1"/>
            <a:r>
              <a:rPr lang="fa-IR" dirty="0"/>
              <a:t>مدل هافستد - </a:t>
            </a:r>
            <a:endParaRPr lang="en-US" dirty="0"/>
          </a:p>
        </p:txBody>
      </p:sp>
      <p:sp>
        <p:nvSpPr>
          <p:cNvPr id="3" name="Content Placeholder 2">
            <a:extLst>
              <a:ext uri="{FF2B5EF4-FFF2-40B4-BE49-F238E27FC236}">
                <a16:creationId xmlns:a16="http://schemas.microsoft.com/office/drawing/2014/main" id="{2D6DEA24-CAE5-2940-F02C-CD21B1445488}"/>
              </a:ext>
            </a:extLst>
          </p:cNvPr>
          <p:cNvSpPr>
            <a:spLocks noGrp="1"/>
          </p:cNvSpPr>
          <p:nvPr>
            <p:ph idx="1"/>
          </p:nvPr>
        </p:nvSpPr>
        <p:spPr/>
        <p:txBody>
          <a:bodyPr/>
          <a:lstStyle/>
          <a:p>
            <a:pPr algn="r" rtl="1"/>
            <a:r>
              <a:rPr lang="ar-SA" dirty="0"/>
              <a:t>تمرکز بر ابعادی مانند: فاصله قدرت، فردگرایی </a:t>
            </a:r>
            <a:r>
              <a:rPr lang="en-US" dirty="0"/>
              <a:t>vs </a:t>
            </a:r>
            <a:r>
              <a:rPr lang="ar-SA" dirty="0"/>
              <a:t>جمعگرایی، اجتناب از عدم قطعیت، مردانگی </a:t>
            </a:r>
            <a:r>
              <a:rPr lang="en-US" dirty="0"/>
              <a:t>vs </a:t>
            </a:r>
            <a:r>
              <a:rPr lang="ar-SA" dirty="0"/>
              <a:t>زنانگی، جهتگیری بلندمدت </a:t>
            </a:r>
            <a:r>
              <a:rPr lang="en-US" dirty="0"/>
              <a:t>vs </a:t>
            </a:r>
            <a:r>
              <a:rPr lang="ar-SA" dirty="0"/>
              <a:t>کوتاهمدت.</a:t>
            </a:r>
          </a:p>
          <a:p>
            <a:pPr algn="r" rtl="1"/>
            <a:endParaRPr lang="ar-SA" dirty="0"/>
          </a:p>
          <a:p>
            <a:pPr algn="r" rtl="1"/>
            <a:r>
              <a:rPr lang="ar-SA" dirty="0"/>
              <a:t>مناسب برای مقایسه فرهنگ سازمانی با فرهنگ ملی یا سایر شرکتها.</a:t>
            </a:r>
          </a:p>
          <a:p>
            <a:pPr algn="r" rtl="1"/>
            <a:endParaRPr lang="ar-SA" dirty="0"/>
          </a:p>
          <a:p>
            <a:pPr algn="r" rtl="1"/>
            <a:endParaRPr lang="en-US" dirty="0"/>
          </a:p>
        </p:txBody>
      </p:sp>
    </p:spTree>
    <p:extLst>
      <p:ext uri="{BB962C8B-B14F-4D97-AF65-F5344CB8AC3E}">
        <p14:creationId xmlns:p14="http://schemas.microsoft.com/office/powerpoint/2010/main" val="3764724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FBC6-6885-68AE-4CA7-2925101CA75E}"/>
              </a:ext>
            </a:extLst>
          </p:cNvPr>
          <p:cNvSpPr>
            <a:spLocks noGrp="1"/>
          </p:cNvSpPr>
          <p:nvPr>
            <p:ph type="title"/>
          </p:nvPr>
        </p:nvSpPr>
        <p:spPr/>
        <p:txBody>
          <a:bodyPr/>
          <a:lstStyle/>
          <a:p>
            <a:r>
              <a:rPr lang="fa-IR" dirty="0"/>
              <a:t>سبک رهبری</a:t>
            </a:r>
            <a:endParaRPr lang="en-US" dirty="0"/>
          </a:p>
        </p:txBody>
      </p:sp>
      <p:sp>
        <p:nvSpPr>
          <p:cNvPr id="3" name="Content Placeholder 2">
            <a:extLst>
              <a:ext uri="{FF2B5EF4-FFF2-40B4-BE49-F238E27FC236}">
                <a16:creationId xmlns:a16="http://schemas.microsoft.com/office/drawing/2014/main" id="{C2B85C74-A26F-AE8A-2A38-27E716B12E64}"/>
              </a:ext>
            </a:extLst>
          </p:cNvPr>
          <p:cNvSpPr>
            <a:spLocks noGrp="1"/>
          </p:cNvSpPr>
          <p:nvPr>
            <p:ph idx="1"/>
          </p:nvPr>
        </p:nvSpPr>
        <p:spPr/>
        <p:txBody>
          <a:bodyPr/>
          <a:lstStyle/>
          <a:p>
            <a:pPr marL="457200" lvl="1" indent="0">
              <a:buNone/>
            </a:pPr>
            <a:r>
              <a:rPr lang="ar-SA" b="1" i="0" dirty="0">
                <a:solidFill>
                  <a:srgbClr val="404040"/>
                </a:solidFill>
                <a:effectLst/>
                <a:latin typeface="quote-cjk-patch"/>
              </a:rPr>
              <a:t>مدل لیکرت</a:t>
            </a:r>
            <a:r>
              <a:rPr lang="ar-SA" b="0" i="0" dirty="0">
                <a:solidFill>
                  <a:srgbClr val="404040"/>
                </a:solidFill>
                <a:effectLst/>
                <a:latin typeface="quote-cjk-patch"/>
              </a:rPr>
              <a:t> (رهبری اقتضایی: آمرانه، مشورتی، مشارکتی).</a:t>
            </a:r>
          </a:p>
          <a:p>
            <a:pPr marL="285750" indent="-285750"/>
            <a:r>
              <a:rPr lang="ar-SA" b="1" i="0" dirty="0">
                <a:solidFill>
                  <a:srgbClr val="404040"/>
                </a:solidFill>
                <a:effectLst/>
                <a:latin typeface="quote-cjk-patch"/>
              </a:rPr>
              <a:t>مدل بس و آوولیو</a:t>
            </a:r>
            <a:r>
              <a:rPr lang="ar-SA" b="0" i="0" dirty="0">
                <a:solidFill>
                  <a:srgbClr val="404040"/>
                </a:solidFill>
                <a:effectLst/>
                <a:latin typeface="quote-cjk-patch"/>
              </a:rPr>
              <a:t> (سبک‌های تحول‌آفرین، تبادلی، عدم مداخله‌گر).</a:t>
            </a:r>
            <a:br>
              <a:rPr lang="ar-SA" dirty="0"/>
            </a:br>
            <a:endParaRPr lang="en-US" dirty="0"/>
          </a:p>
        </p:txBody>
      </p:sp>
    </p:spTree>
    <p:extLst>
      <p:ext uri="{BB962C8B-B14F-4D97-AF65-F5344CB8AC3E}">
        <p14:creationId xmlns:p14="http://schemas.microsoft.com/office/powerpoint/2010/main" val="2872204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48A3F-31BA-064A-2EB2-D8F6ACF5920D}"/>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20560A4D-D545-8653-0466-4D9EA30B9EB5}"/>
              </a:ext>
            </a:extLst>
          </p:cNvPr>
          <p:cNvGraphicFramePr>
            <a:graphicFrameLocks noGrp="1"/>
          </p:cNvGraphicFramePr>
          <p:nvPr>
            <p:ph idx="1"/>
          </p:nvPr>
        </p:nvGraphicFramePr>
        <p:xfrm>
          <a:off x="838200" y="2934494"/>
          <a:ext cx="10515599" cy="2133600"/>
        </p:xfrm>
        <a:graphic>
          <a:graphicData uri="http://schemas.openxmlformats.org/drawingml/2006/table">
            <a:tbl>
              <a:tblPr/>
              <a:tblGrid>
                <a:gridCol w="3699933">
                  <a:extLst>
                    <a:ext uri="{9D8B030D-6E8A-4147-A177-3AD203B41FA5}">
                      <a16:colId xmlns:a16="http://schemas.microsoft.com/office/drawing/2014/main" val="1481933548"/>
                    </a:ext>
                  </a:extLst>
                </a:gridCol>
                <a:gridCol w="3407833">
                  <a:extLst>
                    <a:ext uri="{9D8B030D-6E8A-4147-A177-3AD203B41FA5}">
                      <a16:colId xmlns:a16="http://schemas.microsoft.com/office/drawing/2014/main" val="2748778138"/>
                    </a:ext>
                  </a:extLst>
                </a:gridCol>
                <a:gridCol w="3407833">
                  <a:extLst>
                    <a:ext uri="{9D8B030D-6E8A-4147-A177-3AD203B41FA5}">
                      <a16:colId xmlns:a16="http://schemas.microsoft.com/office/drawing/2014/main" val="712193470"/>
                    </a:ext>
                  </a:extLst>
                </a:gridCol>
              </a:tblGrid>
              <a:tr h="0">
                <a:tc>
                  <a:txBody>
                    <a:bodyPr/>
                    <a:lstStyle/>
                    <a:p>
                      <a:pPr algn="l"/>
                      <a:r>
                        <a:rPr lang="ar-SA" b="1">
                          <a:solidFill>
                            <a:srgbClr val="404040"/>
                          </a:solidFill>
                          <a:effectLst/>
                        </a:rPr>
                        <a:t>واحد</a:t>
                      </a:r>
                    </a:p>
                  </a:txBody>
                  <a:tcPr marR="76200" marT="76200" marB="76200" anchor="ctr">
                    <a:lnL>
                      <a:noFill/>
                    </a:lnL>
                    <a:lnR>
                      <a:noFill/>
                    </a:lnR>
                    <a:lnT>
                      <a:noFill/>
                    </a:lnT>
                    <a:lnB w="6096" cap="flat" cmpd="sng" algn="ctr">
                      <a:solidFill>
                        <a:srgbClr val="BBBBBB"/>
                      </a:solidFill>
                      <a:prstDash val="solid"/>
                      <a:round/>
                      <a:headEnd type="none" w="med" len="med"/>
                      <a:tailEnd type="none" w="med" len="med"/>
                    </a:lnB>
                  </a:tcPr>
                </a:tc>
                <a:tc>
                  <a:txBody>
                    <a:bodyPr/>
                    <a:lstStyle/>
                    <a:p>
                      <a:pPr algn="l"/>
                      <a:r>
                        <a:rPr lang="ar-SA" b="1">
                          <a:solidFill>
                            <a:srgbClr val="404040"/>
                          </a:solidFill>
                          <a:effectLst/>
                        </a:rPr>
                        <a:t>سبک رهبری</a:t>
                      </a:r>
                    </a:p>
                  </a:txBody>
                  <a:tcPr marL="76200" marR="76200" marT="76200" marB="76200" anchor="ctr">
                    <a:lnL>
                      <a:noFill/>
                    </a:lnL>
                    <a:lnR>
                      <a:noFill/>
                    </a:lnR>
                    <a:lnT>
                      <a:noFill/>
                    </a:lnT>
                    <a:lnB w="6096" cap="flat" cmpd="sng" algn="ctr">
                      <a:solidFill>
                        <a:srgbClr val="BBBBBB"/>
                      </a:solidFill>
                      <a:prstDash val="solid"/>
                      <a:round/>
                      <a:headEnd type="none" w="med" len="med"/>
                      <a:tailEnd type="none" w="med" len="med"/>
                    </a:lnB>
                  </a:tcPr>
                </a:tc>
                <a:tc>
                  <a:txBody>
                    <a:bodyPr/>
                    <a:lstStyle/>
                    <a:p>
                      <a:pPr algn="l"/>
                      <a:r>
                        <a:rPr lang="ar-SA" b="1">
                          <a:solidFill>
                            <a:srgbClr val="404040"/>
                          </a:solidFill>
                          <a:effectLst/>
                        </a:rPr>
                        <a:t>نمود عینی</a:t>
                      </a:r>
                    </a:p>
                  </a:txBody>
                  <a:tcPr marL="76200" marR="76200" marT="76200" marB="76200" anchor="ctr">
                    <a:lnL>
                      <a:noFill/>
                    </a:lnL>
                    <a:lnR>
                      <a:noFill/>
                    </a:lnR>
                    <a:lnT>
                      <a:noFill/>
                    </a:lnT>
                    <a:lnB w="6096" cap="flat" cmpd="sng" algn="ctr">
                      <a:solidFill>
                        <a:srgbClr val="BBBBBB"/>
                      </a:solidFill>
                      <a:prstDash val="solid"/>
                      <a:round/>
                      <a:headEnd type="none" w="med" len="med"/>
                      <a:tailEnd type="none" w="med" len="med"/>
                    </a:lnB>
                  </a:tcPr>
                </a:tc>
                <a:extLst>
                  <a:ext uri="{0D108BD9-81ED-4DB2-BD59-A6C34878D82A}">
                    <a16:rowId xmlns:a16="http://schemas.microsoft.com/office/drawing/2014/main" val="2672783798"/>
                  </a:ext>
                </a:extLst>
              </a:tr>
              <a:tr h="0">
                <a:tc>
                  <a:txBody>
                    <a:bodyPr/>
                    <a:lstStyle/>
                    <a:p>
                      <a:r>
                        <a:rPr lang="ar-SA" b="1">
                          <a:effectLst/>
                        </a:rPr>
                        <a:t>مالی</a:t>
                      </a:r>
                      <a:endParaRPr lang="ar-SA">
                        <a:effectLst/>
                      </a:endParaRPr>
                    </a:p>
                  </a:txBody>
                  <a:tcPr marR="76200" marT="76200" marB="76200" anchor="ctr">
                    <a:lnL>
                      <a:noFill/>
                    </a:lnL>
                    <a:lnR>
                      <a:noFill/>
                    </a:lnR>
                    <a:lnT w="6096" cap="flat" cmpd="sng" algn="ctr">
                      <a:solidFill>
                        <a:srgbClr val="BBBBBB"/>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tc>
                  <a:txBody>
                    <a:bodyPr/>
                    <a:lstStyle/>
                    <a:p>
                      <a:r>
                        <a:rPr lang="ar-SA">
                          <a:effectLst/>
                        </a:rPr>
                        <a:t>تبادلی (پاداش-تنبیه)</a:t>
                      </a:r>
                    </a:p>
                  </a:txBody>
                  <a:tcPr marL="76200" marR="76200" marT="76200" marB="76200" anchor="ctr">
                    <a:lnL>
                      <a:noFill/>
                    </a:lnL>
                    <a:lnR>
                      <a:noFill/>
                    </a:lnR>
                    <a:lnT w="6096" cap="flat" cmpd="sng" algn="ctr">
                      <a:solidFill>
                        <a:srgbClr val="BBBBBB"/>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tc>
                  <a:txBody>
                    <a:bodyPr/>
                    <a:lstStyle/>
                    <a:p>
                      <a:r>
                        <a:rPr lang="ar-SA">
                          <a:effectLst/>
                        </a:rPr>
                        <a:t>تمرکز بر انطباق با قوانین</a:t>
                      </a:r>
                    </a:p>
                  </a:txBody>
                  <a:tcPr marL="76200" marR="76200" marT="76200" marB="76200" anchor="ctr">
                    <a:lnL>
                      <a:noFill/>
                    </a:lnL>
                    <a:lnR>
                      <a:noFill/>
                    </a:lnR>
                    <a:lnT w="6096" cap="flat" cmpd="sng" algn="ctr">
                      <a:solidFill>
                        <a:srgbClr val="BBBBBB"/>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524751699"/>
                  </a:ext>
                </a:extLst>
              </a:tr>
              <a:tr h="0">
                <a:tc>
                  <a:txBody>
                    <a:bodyPr/>
                    <a:lstStyle/>
                    <a:p>
                      <a:r>
                        <a:rPr lang="ar-SA" b="1">
                          <a:effectLst/>
                        </a:rPr>
                        <a:t>نظارت پروژه</a:t>
                      </a:r>
                      <a:endParaRPr lang="ar-SA">
                        <a:effectLst/>
                      </a:endParaRPr>
                    </a:p>
                  </a:txBody>
                  <a:tcPr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tc>
                  <a:txBody>
                    <a:bodyPr/>
                    <a:lstStyle/>
                    <a:p>
                      <a:r>
                        <a:rPr lang="ar-SA">
                          <a:effectLst/>
                        </a:rPr>
                        <a:t>تحول‌آفرین</a:t>
                      </a:r>
                    </a:p>
                  </a:txBody>
                  <a:tcPr marL="76200"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tc>
                  <a:txBody>
                    <a:bodyPr/>
                    <a:lstStyle/>
                    <a:p>
                      <a:r>
                        <a:rPr lang="ar-SA">
                          <a:effectLst/>
                        </a:rPr>
                        <a:t>تشویق به ارائه ایده، اما محدودیت در اجرا</a:t>
                      </a:r>
                    </a:p>
                  </a:txBody>
                  <a:tcPr marL="76200"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1220695427"/>
                  </a:ext>
                </a:extLst>
              </a:tr>
              <a:tr h="0">
                <a:tc>
                  <a:txBody>
                    <a:bodyPr/>
                    <a:lstStyle/>
                    <a:p>
                      <a:r>
                        <a:rPr lang="ar-SA" b="1">
                          <a:effectLst/>
                        </a:rPr>
                        <a:t>فروش</a:t>
                      </a:r>
                      <a:endParaRPr lang="ar-SA">
                        <a:effectLst/>
                      </a:endParaRPr>
                    </a:p>
                  </a:txBody>
                  <a:tcPr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tc>
                  <a:txBody>
                    <a:bodyPr/>
                    <a:lstStyle/>
                    <a:p>
                      <a:r>
                        <a:rPr lang="ar-SA">
                          <a:effectLst/>
                        </a:rPr>
                        <a:t>عدم مداخله‌گر</a:t>
                      </a:r>
                    </a:p>
                  </a:txBody>
                  <a:tcPr marL="76200"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tc>
                  <a:txBody>
                    <a:bodyPr/>
                    <a:lstStyle/>
                    <a:p>
                      <a:r>
                        <a:rPr lang="ar-SA">
                          <a:effectLst/>
                        </a:rPr>
                        <a:t>واگذاری کامل مسئولیت به کارکنان</a:t>
                      </a:r>
                    </a:p>
                  </a:txBody>
                  <a:tcPr marL="76200"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1325899207"/>
                  </a:ext>
                </a:extLst>
              </a:tr>
              <a:tr h="0">
                <a:tc>
                  <a:txBody>
                    <a:bodyPr/>
                    <a:lstStyle/>
                    <a:p>
                      <a:r>
                        <a:rPr lang="ar-SA" b="1">
                          <a:effectLst/>
                        </a:rPr>
                        <a:t>حقوقی</a:t>
                      </a:r>
                      <a:endParaRPr lang="ar-SA">
                        <a:effectLst/>
                      </a:endParaRPr>
                    </a:p>
                  </a:txBody>
                  <a:tcPr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tc>
                  <a:txBody>
                    <a:bodyPr/>
                    <a:lstStyle/>
                    <a:p>
                      <a:r>
                        <a:rPr lang="ar-SA">
                          <a:effectLst/>
                        </a:rPr>
                        <a:t>مشارکتی</a:t>
                      </a:r>
                    </a:p>
                  </a:txBody>
                  <a:tcPr marL="76200"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tc>
                  <a:txBody>
                    <a:bodyPr/>
                    <a:lstStyle/>
                    <a:p>
                      <a:r>
                        <a:rPr lang="ar-SA" dirty="0">
                          <a:effectLst/>
                        </a:rPr>
                        <a:t>تصمیم‌گیری جمعی</a:t>
                      </a:r>
                    </a:p>
                  </a:txBody>
                  <a:tcPr marL="76200"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tcPr>
                </a:tc>
                <a:extLst>
                  <a:ext uri="{0D108BD9-81ED-4DB2-BD59-A6C34878D82A}">
                    <a16:rowId xmlns:a16="http://schemas.microsoft.com/office/drawing/2014/main" val="3390465456"/>
                  </a:ext>
                </a:extLst>
              </a:tr>
            </a:tbl>
          </a:graphicData>
        </a:graphic>
      </p:graphicFrame>
      <p:sp>
        <p:nvSpPr>
          <p:cNvPr id="5" name="Rectangle 1">
            <a:extLst>
              <a:ext uri="{FF2B5EF4-FFF2-40B4-BE49-F238E27FC236}">
                <a16:creationId xmlns:a16="http://schemas.microsoft.com/office/drawing/2014/main" id="{42B0A988-FBA7-167F-00E5-C98A0B9D1677}"/>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16092224" rIns="0" bIns="870691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ar-SA" altLang="en-US" sz="1200" b="1" i="0" u="none" strike="noStrike" cap="none" normalizeH="0" baseline="0">
                <a:ln>
                  <a:noFill/>
                </a:ln>
                <a:solidFill>
                  <a:srgbClr val="404040"/>
                </a:solidFill>
                <a:effectLst/>
                <a:latin typeface="quote-cjk-patch"/>
                <a:cs typeface="Arial" panose="020B0604020202020204" pitchFamily="34" charset="0"/>
              </a:rPr>
              <a:t>ب) سبک‌های رهبری غالب</a:t>
            </a:r>
            <a:endParaRPr kumimoji="0" lang="en-US" altLang="en-US" sz="1200" b="0" i="0" u="none" strike="noStrike" cap="none" normalizeH="0" baseline="0">
              <a:ln>
                <a:noFill/>
              </a:ln>
              <a:solidFill>
                <a:srgbClr val="404040"/>
              </a:solidFill>
              <a:effectLst/>
              <a:latin typeface="quote-cjk-patch"/>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2132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508D1-F7C2-A13E-58D6-70EE4C323E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3DCAFC-0E95-2789-D92A-BD00AC4E1881}"/>
              </a:ext>
            </a:extLst>
          </p:cNvPr>
          <p:cNvSpPr>
            <a:spLocks noGrp="1"/>
          </p:cNvSpPr>
          <p:nvPr>
            <p:ph idx="1"/>
          </p:nvPr>
        </p:nvSpPr>
        <p:spPr/>
        <p:txBody>
          <a:bodyPr/>
          <a:lstStyle/>
          <a:p>
            <a:r>
              <a:rPr lang="ar-SA" dirty="0"/>
              <a:t>همبستگی مثبت (۰.۶۷) بین سبک رهبری تحول‌آفرین و فرهنگ کارآفرینانه در واحد نظارت پروژه.</a:t>
            </a:r>
          </a:p>
          <a:p>
            <a:endParaRPr lang="ar-SA" dirty="0"/>
          </a:p>
          <a:p>
            <a:r>
              <a:rPr lang="ar-SA" dirty="0"/>
              <a:t>همبستگی منفی (۰.۴۵-) بین سبک رهبری تبادلی و رضایت کارکنان در واحد مالی.</a:t>
            </a:r>
          </a:p>
          <a:p>
            <a:endParaRPr lang="ar-SA" dirty="0"/>
          </a:p>
          <a:p>
            <a:endParaRPr lang="en-US" dirty="0"/>
          </a:p>
        </p:txBody>
      </p:sp>
    </p:spTree>
    <p:extLst>
      <p:ext uri="{BB962C8B-B14F-4D97-AF65-F5344CB8AC3E}">
        <p14:creationId xmlns:p14="http://schemas.microsoft.com/office/powerpoint/2010/main" val="3827954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DA217-4E89-F69A-9BD4-2AD3714FC753}"/>
              </a:ext>
            </a:extLst>
          </p:cNvPr>
          <p:cNvSpPr>
            <a:spLocks noGrp="1"/>
          </p:cNvSpPr>
          <p:nvPr>
            <p:ph type="title"/>
          </p:nvPr>
        </p:nvSpPr>
        <p:spPr/>
        <p:txBody>
          <a:bodyPr/>
          <a:lstStyle/>
          <a:p>
            <a:r>
              <a:rPr lang="ar-SA" b="1" i="0" dirty="0">
                <a:solidFill>
                  <a:srgbClr val="404040"/>
                </a:solidFill>
                <a:effectLst/>
                <a:latin typeface="quote-cjk-patch"/>
              </a:rPr>
              <a:t>تناقض‌های کلیدی</a:t>
            </a:r>
            <a:endParaRPr lang="en-US" dirty="0"/>
          </a:p>
        </p:txBody>
      </p:sp>
      <p:sp>
        <p:nvSpPr>
          <p:cNvPr id="3" name="Content Placeholder 2">
            <a:extLst>
              <a:ext uri="{FF2B5EF4-FFF2-40B4-BE49-F238E27FC236}">
                <a16:creationId xmlns:a16="http://schemas.microsoft.com/office/drawing/2014/main" id="{9AA31F61-6117-900E-66A8-11A5F91186A3}"/>
              </a:ext>
            </a:extLst>
          </p:cNvPr>
          <p:cNvSpPr>
            <a:spLocks noGrp="1"/>
          </p:cNvSpPr>
          <p:nvPr>
            <p:ph idx="1"/>
          </p:nvPr>
        </p:nvSpPr>
        <p:spPr/>
        <p:txBody>
          <a:bodyPr>
            <a:normAutofit/>
          </a:bodyPr>
          <a:lstStyle/>
          <a:p>
            <a:r>
              <a:rPr lang="ar-SA" b="0" i="0" dirty="0">
                <a:solidFill>
                  <a:srgbClr val="404040"/>
                </a:solidFill>
                <a:effectLst/>
                <a:latin typeface="quote-cjk-patch"/>
              </a:rPr>
              <a:t>۱. </a:t>
            </a:r>
            <a:r>
              <a:rPr lang="ar-SA" b="1" i="0" dirty="0">
                <a:solidFill>
                  <a:srgbClr val="404040"/>
                </a:solidFill>
                <a:effectLst/>
                <a:latin typeface="quote-cjk-patch"/>
              </a:rPr>
              <a:t>واحد نظارت پروژه</a:t>
            </a:r>
            <a:r>
              <a:rPr lang="ar-SA" b="0" i="0" dirty="0">
                <a:solidFill>
                  <a:srgbClr val="404040"/>
                </a:solidFill>
                <a:effectLst/>
                <a:latin typeface="quote-cjk-patch"/>
              </a:rPr>
              <a:t>:</a:t>
            </a:r>
          </a:p>
          <a:p>
            <a:pPr>
              <a:buFont typeface="Arial" panose="020B0604020202020204" pitchFamily="34" charset="0"/>
              <a:buChar char="•"/>
            </a:pPr>
            <a:r>
              <a:rPr lang="ar-SA" b="1" i="0" dirty="0">
                <a:solidFill>
                  <a:srgbClr val="404040"/>
                </a:solidFill>
                <a:effectLst/>
                <a:latin typeface="quote-cjk-patch"/>
              </a:rPr>
              <a:t>سبک رهبری تحول‌آفرین</a:t>
            </a:r>
            <a:r>
              <a:rPr lang="ar-SA" b="0" i="0" dirty="0">
                <a:solidFill>
                  <a:srgbClr val="404040"/>
                </a:solidFill>
                <a:effectLst/>
                <a:latin typeface="quote-cjk-patch"/>
              </a:rPr>
              <a:t> مدیران با </a:t>
            </a:r>
            <a:r>
              <a:rPr lang="ar-SA" b="1" i="0" dirty="0">
                <a:solidFill>
                  <a:srgbClr val="404040"/>
                </a:solidFill>
                <a:effectLst/>
                <a:latin typeface="quote-cjk-patch"/>
              </a:rPr>
              <a:t>مفروضات بوروکراتیک</a:t>
            </a:r>
            <a:r>
              <a:rPr lang="ar-SA" b="0" i="0" dirty="0">
                <a:solidFill>
                  <a:srgbClr val="404040"/>
                </a:solidFill>
                <a:effectLst/>
                <a:latin typeface="quote-cjk-patch"/>
              </a:rPr>
              <a:t> سازمان در تضاد است.</a:t>
            </a:r>
          </a:p>
          <a:p>
            <a:pPr>
              <a:buFont typeface="Arial" panose="020B0604020202020204" pitchFamily="34" charset="0"/>
              <a:buChar char="•"/>
            </a:pPr>
            <a:r>
              <a:rPr lang="ar-SA" b="0" i="0" dirty="0">
                <a:solidFill>
                  <a:srgbClr val="404040"/>
                </a:solidFill>
                <a:effectLst/>
                <a:latin typeface="quote-cjk-patch"/>
              </a:rPr>
              <a:t>مثال: مدیران از ایده‌های جدید استقبال می‌کنند، اما بالادست اجازه اجرا نمی‌دهد.</a:t>
            </a:r>
          </a:p>
          <a:p>
            <a:r>
              <a:rPr lang="ar-SA" b="0" i="0" dirty="0">
                <a:solidFill>
                  <a:srgbClr val="404040"/>
                </a:solidFill>
                <a:effectLst/>
                <a:latin typeface="quote-cjk-patch"/>
              </a:rPr>
              <a:t>۲. </a:t>
            </a:r>
            <a:r>
              <a:rPr lang="ar-SA" b="1" i="0" dirty="0">
                <a:solidFill>
                  <a:srgbClr val="404040"/>
                </a:solidFill>
                <a:effectLst/>
                <a:latin typeface="quote-cjk-patch"/>
              </a:rPr>
              <a:t>واحد مالی</a:t>
            </a:r>
            <a:r>
              <a:rPr lang="ar-SA" b="0" i="0" dirty="0">
                <a:solidFill>
                  <a:srgbClr val="404040"/>
                </a:solidFill>
                <a:effectLst/>
                <a:latin typeface="quote-cjk-patch"/>
              </a:rPr>
              <a:t>:</a:t>
            </a:r>
          </a:p>
          <a:p>
            <a:pPr>
              <a:buFont typeface="Arial" panose="020B0604020202020204" pitchFamily="34" charset="0"/>
              <a:buChar char="•"/>
            </a:pPr>
            <a:r>
              <a:rPr lang="ar-SA" b="1" i="0" dirty="0">
                <a:solidFill>
                  <a:srgbClr val="404040"/>
                </a:solidFill>
                <a:effectLst/>
                <a:latin typeface="quote-cjk-patch"/>
              </a:rPr>
              <a:t>فرهنگ سلسله‌مراتبی</a:t>
            </a:r>
            <a:r>
              <a:rPr lang="ar-SA" b="0" i="0" dirty="0">
                <a:solidFill>
                  <a:srgbClr val="404040"/>
                </a:solidFill>
                <a:effectLst/>
                <a:latin typeface="quote-cjk-patch"/>
              </a:rPr>
              <a:t> مانع از اثربخشی </a:t>
            </a:r>
            <a:r>
              <a:rPr lang="ar-SA" b="1" i="0" dirty="0">
                <a:solidFill>
                  <a:srgbClr val="404040"/>
                </a:solidFill>
                <a:effectLst/>
                <a:latin typeface="quote-cjk-patch"/>
              </a:rPr>
              <a:t>سبک تبادلی</a:t>
            </a:r>
            <a:r>
              <a:rPr lang="ar-SA" b="0" i="0" dirty="0">
                <a:solidFill>
                  <a:srgbClr val="404040"/>
                </a:solidFill>
                <a:effectLst/>
                <a:latin typeface="quote-cjk-patch"/>
              </a:rPr>
              <a:t> شده است.</a:t>
            </a:r>
          </a:p>
          <a:p>
            <a:pPr>
              <a:buFont typeface="Arial" panose="020B0604020202020204" pitchFamily="34" charset="0"/>
              <a:buChar char="•"/>
            </a:pPr>
            <a:r>
              <a:rPr lang="ar-SA" b="0" i="0" dirty="0">
                <a:solidFill>
                  <a:srgbClr val="404040"/>
                </a:solidFill>
                <a:effectLst/>
                <a:latin typeface="quote-cjk-patch"/>
              </a:rPr>
              <a:t>مثال: سیستم پاداش به دقت کاری توجه دارد، اما نوآوری دیده نمی‌شود.</a:t>
            </a:r>
          </a:p>
          <a:p>
            <a:br>
              <a:rPr lang="ar-SA" dirty="0"/>
            </a:br>
            <a:endParaRPr lang="en-US" dirty="0"/>
          </a:p>
        </p:txBody>
      </p:sp>
    </p:spTree>
    <p:extLst>
      <p:ext uri="{BB962C8B-B14F-4D97-AF65-F5344CB8AC3E}">
        <p14:creationId xmlns:p14="http://schemas.microsoft.com/office/powerpoint/2010/main" val="3304915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C6803-7ADE-2C06-6EC9-4127C53F68DC}"/>
              </a:ext>
            </a:extLst>
          </p:cNvPr>
          <p:cNvSpPr>
            <a:spLocks noGrp="1"/>
          </p:cNvSpPr>
          <p:nvPr>
            <p:ph type="title"/>
          </p:nvPr>
        </p:nvSpPr>
        <p:spPr/>
        <p:txBody>
          <a:bodyPr/>
          <a:lstStyle/>
          <a:p>
            <a:r>
              <a:rPr lang="ar-SA" dirty="0"/>
              <a:t>پیشنهادات بهبود</a:t>
            </a:r>
            <a:r>
              <a:rPr lang="fa-IR" dirty="0"/>
              <a:t> سطح واحدها</a:t>
            </a:r>
            <a:endParaRPr lang="en-US" dirty="0"/>
          </a:p>
        </p:txBody>
      </p:sp>
      <p:graphicFrame>
        <p:nvGraphicFramePr>
          <p:cNvPr id="4" name="Content Placeholder 3">
            <a:extLst>
              <a:ext uri="{FF2B5EF4-FFF2-40B4-BE49-F238E27FC236}">
                <a16:creationId xmlns:a16="http://schemas.microsoft.com/office/drawing/2014/main" id="{2DB9C891-DAA5-D8C8-B4A5-5A208D4CA912}"/>
              </a:ext>
            </a:extLst>
          </p:cNvPr>
          <p:cNvGraphicFramePr>
            <a:graphicFrameLocks noGrp="1"/>
          </p:cNvGraphicFramePr>
          <p:nvPr>
            <p:ph idx="1"/>
          </p:nvPr>
        </p:nvGraphicFramePr>
        <p:xfrm>
          <a:off x="838200" y="2797334"/>
          <a:ext cx="10515600" cy="2407920"/>
        </p:xfrm>
        <a:graphic>
          <a:graphicData uri="http://schemas.openxmlformats.org/drawingml/2006/table">
            <a:tbl>
              <a:tblPr/>
              <a:tblGrid>
                <a:gridCol w="5473874">
                  <a:extLst>
                    <a:ext uri="{9D8B030D-6E8A-4147-A177-3AD203B41FA5}">
                      <a16:colId xmlns:a16="http://schemas.microsoft.com/office/drawing/2014/main" val="644335333"/>
                    </a:ext>
                  </a:extLst>
                </a:gridCol>
                <a:gridCol w="5041726">
                  <a:extLst>
                    <a:ext uri="{9D8B030D-6E8A-4147-A177-3AD203B41FA5}">
                      <a16:colId xmlns:a16="http://schemas.microsoft.com/office/drawing/2014/main" val="1199608608"/>
                    </a:ext>
                  </a:extLst>
                </a:gridCol>
              </a:tblGrid>
              <a:tr h="0">
                <a:tc>
                  <a:txBody>
                    <a:bodyPr/>
                    <a:lstStyle/>
                    <a:p>
                      <a:pPr algn="l"/>
                      <a:r>
                        <a:rPr lang="ar-SA" b="1">
                          <a:solidFill>
                            <a:srgbClr val="404040"/>
                          </a:solidFill>
                          <a:effectLst/>
                        </a:rPr>
                        <a:t>واحد</a:t>
                      </a:r>
                    </a:p>
                  </a:txBody>
                  <a:tcPr marR="76200" marT="76200" marB="76200" anchor="ctr">
                    <a:lnL>
                      <a:noFill/>
                    </a:lnL>
                    <a:lnR>
                      <a:noFill/>
                    </a:lnR>
                    <a:lnT>
                      <a:noFill/>
                    </a:lnT>
                    <a:lnB w="6096" cap="flat" cmpd="sng" algn="ctr">
                      <a:solidFill>
                        <a:srgbClr val="BBBBBB"/>
                      </a:solidFill>
                      <a:prstDash val="solid"/>
                      <a:round/>
                      <a:headEnd type="none" w="med" len="med"/>
                      <a:tailEnd type="none" w="med" len="med"/>
                    </a:lnB>
                    <a:solidFill>
                      <a:srgbClr val="FFFFFF"/>
                    </a:solidFill>
                  </a:tcPr>
                </a:tc>
                <a:tc>
                  <a:txBody>
                    <a:bodyPr/>
                    <a:lstStyle/>
                    <a:p>
                      <a:pPr algn="l"/>
                      <a:r>
                        <a:rPr lang="ar-SA" b="1">
                          <a:solidFill>
                            <a:srgbClr val="404040"/>
                          </a:solidFill>
                          <a:effectLst/>
                        </a:rPr>
                        <a:t>پیشنهاد</a:t>
                      </a:r>
                    </a:p>
                  </a:txBody>
                  <a:tcPr marL="76200" marR="76200" marT="76200" marB="76200" anchor="ctr">
                    <a:lnL>
                      <a:noFill/>
                    </a:lnL>
                    <a:lnR>
                      <a:noFill/>
                    </a:lnR>
                    <a:lnT>
                      <a:noFill/>
                    </a:lnT>
                    <a:lnB w="6096"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842272699"/>
                  </a:ext>
                </a:extLst>
              </a:tr>
              <a:tr h="0">
                <a:tc>
                  <a:txBody>
                    <a:bodyPr/>
                    <a:lstStyle/>
                    <a:p>
                      <a:r>
                        <a:rPr lang="ar-SA" b="1">
                          <a:effectLst/>
                        </a:rPr>
                        <a:t>نظارت پروژه</a:t>
                      </a:r>
                      <a:endParaRPr lang="ar-SA">
                        <a:effectLst/>
                      </a:endParaRPr>
                    </a:p>
                  </a:txBody>
                  <a:tcPr marR="76200" marT="76200" marB="76200" anchor="ctr">
                    <a:lnL>
                      <a:noFill/>
                    </a:lnL>
                    <a:lnR>
                      <a:noFill/>
                    </a:lnR>
                    <a:lnT w="6096" cap="flat" cmpd="sng" algn="ctr">
                      <a:solidFill>
                        <a:srgbClr val="BBBBBB"/>
                      </a:solidFill>
                      <a:prstDash val="solid"/>
                      <a:round/>
                      <a:headEnd type="none" w="med" len="med"/>
                      <a:tailEnd type="none" w="med" len="med"/>
                    </a:lnT>
                    <a:lnB w="6096" cap="flat" cmpd="sng" algn="ctr">
                      <a:solidFill>
                        <a:srgbClr val="E5E5E5"/>
                      </a:solidFill>
                      <a:prstDash val="solid"/>
                      <a:round/>
                      <a:headEnd type="none" w="med" len="med"/>
                      <a:tailEnd type="none" w="med" len="med"/>
                    </a:lnB>
                    <a:solidFill>
                      <a:srgbClr val="FFFFFF"/>
                    </a:solidFill>
                  </a:tcPr>
                </a:tc>
                <a:tc>
                  <a:txBody>
                    <a:bodyPr/>
                    <a:lstStyle/>
                    <a:p>
                      <a:r>
                        <a:rPr lang="ar-SA">
                          <a:effectLst/>
                        </a:rPr>
                        <a:t>ایجاد </a:t>
                      </a:r>
                      <a:r>
                        <a:rPr lang="ar-SA" b="1">
                          <a:effectLst/>
                        </a:rPr>
                        <a:t>کمیته پروژه‌های آزمایشی</a:t>
                      </a:r>
                      <a:r>
                        <a:rPr lang="ar-SA">
                          <a:effectLst/>
                        </a:rPr>
                        <a:t> برای اجرای ایده‌های جدید با اختیار محدود.</a:t>
                      </a:r>
                    </a:p>
                  </a:txBody>
                  <a:tcPr marL="76200" marR="76200" marT="76200" marB="76200" anchor="ctr">
                    <a:lnL>
                      <a:noFill/>
                    </a:lnL>
                    <a:lnR>
                      <a:noFill/>
                    </a:lnR>
                    <a:lnT w="6096" cap="flat" cmpd="sng" algn="ctr">
                      <a:solidFill>
                        <a:srgbClr val="BBBBBB"/>
                      </a:solidFill>
                      <a:prstDash val="solid"/>
                      <a:round/>
                      <a:headEnd type="none" w="med" len="med"/>
                      <a:tailEnd type="none" w="med" len="med"/>
                    </a:lnT>
                    <a:lnB w="6096"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549433739"/>
                  </a:ext>
                </a:extLst>
              </a:tr>
              <a:tr h="0">
                <a:tc>
                  <a:txBody>
                    <a:bodyPr/>
                    <a:lstStyle/>
                    <a:p>
                      <a:r>
                        <a:rPr lang="ar-SA" b="1">
                          <a:effectLst/>
                        </a:rPr>
                        <a:t>مالی</a:t>
                      </a:r>
                      <a:endParaRPr lang="ar-SA">
                        <a:effectLst/>
                      </a:endParaRPr>
                    </a:p>
                  </a:txBody>
                  <a:tcPr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solidFill>
                      <a:srgbClr val="FFFFFF"/>
                    </a:solidFill>
                  </a:tcPr>
                </a:tc>
                <a:tc>
                  <a:txBody>
                    <a:bodyPr/>
                    <a:lstStyle/>
                    <a:p>
                      <a:r>
                        <a:rPr lang="ar-SA">
                          <a:effectLst/>
                        </a:rPr>
                        <a:t>طراحی </a:t>
                      </a:r>
                      <a:r>
                        <a:rPr lang="ar-SA" b="1">
                          <a:effectLst/>
                        </a:rPr>
                        <a:t>کارگاه‌های مدیریت ریسک</a:t>
                      </a:r>
                      <a:r>
                        <a:rPr lang="ar-SA">
                          <a:effectLst/>
                        </a:rPr>
                        <a:t> برای کاهش ترس از خطا.</a:t>
                      </a:r>
                    </a:p>
                  </a:txBody>
                  <a:tcPr marL="76200"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643984952"/>
                  </a:ext>
                </a:extLst>
              </a:tr>
              <a:tr h="0">
                <a:tc>
                  <a:txBody>
                    <a:bodyPr/>
                    <a:lstStyle/>
                    <a:p>
                      <a:r>
                        <a:rPr lang="ar-SA" b="1">
                          <a:effectLst/>
                        </a:rPr>
                        <a:t>فروش</a:t>
                      </a:r>
                      <a:endParaRPr lang="ar-SA">
                        <a:effectLst/>
                      </a:endParaRPr>
                    </a:p>
                  </a:txBody>
                  <a:tcPr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solidFill>
                      <a:srgbClr val="FFFFFF"/>
                    </a:solidFill>
                  </a:tcPr>
                </a:tc>
                <a:tc>
                  <a:txBody>
                    <a:bodyPr/>
                    <a:lstStyle/>
                    <a:p>
                      <a:r>
                        <a:rPr lang="ar-SA">
                          <a:effectLst/>
                        </a:rPr>
                        <a:t>تعریف </a:t>
                      </a:r>
                      <a:r>
                        <a:rPr lang="ar-SA" b="1">
                          <a:effectLst/>
                        </a:rPr>
                        <a:t>اهداف بلندمدت</a:t>
                      </a:r>
                      <a:r>
                        <a:rPr lang="ar-SA">
                          <a:effectLst/>
                        </a:rPr>
                        <a:t> همراه با مشوق‌های غیرمالی.</a:t>
                      </a:r>
                    </a:p>
                  </a:txBody>
                  <a:tcPr marL="76200"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56337742"/>
                  </a:ext>
                </a:extLst>
              </a:tr>
              <a:tr h="0">
                <a:tc>
                  <a:txBody>
                    <a:bodyPr/>
                    <a:lstStyle/>
                    <a:p>
                      <a:r>
                        <a:rPr lang="ar-SA" b="1">
                          <a:effectLst/>
                        </a:rPr>
                        <a:t>حقوقی</a:t>
                      </a:r>
                      <a:endParaRPr lang="ar-SA">
                        <a:effectLst/>
                      </a:endParaRPr>
                    </a:p>
                  </a:txBody>
                  <a:tcPr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solidFill>
                      <a:srgbClr val="FFFFFF"/>
                    </a:solidFill>
                  </a:tcPr>
                </a:tc>
                <a:tc>
                  <a:txBody>
                    <a:bodyPr/>
                    <a:lstStyle/>
                    <a:p>
                      <a:r>
                        <a:rPr lang="ar-SA" dirty="0">
                          <a:effectLst/>
                        </a:rPr>
                        <a:t>معرفی </a:t>
                      </a:r>
                      <a:r>
                        <a:rPr lang="ar-SA" b="1" dirty="0">
                          <a:effectLst/>
                        </a:rPr>
                        <a:t>مشاوران خارجی</a:t>
                      </a:r>
                      <a:r>
                        <a:rPr lang="ar-SA" dirty="0">
                          <a:effectLst/>
                        </a:rPr>
                        <a:t> برای به‌روزرسانی رویه‌ها.</a:t>
                      </a:r>
                    </a:p>
                  </a:txBody>
                  <a:tcPr marL="76200" marR="76200" marT="76200" marB="76200" anchor="ctr">
                    <a:lnL>
                      <a:noFill/>
                    </a:lnL>
                    <a:lnR>
                      <a:noFill/>
                    </a:lnR>
                    <a:lnT w="6096" cap="flat" cmpd="sng" algn="ctr">
                      <a:solidFill>
                        <a:srgbClr val="E5E5E5"/>
                      </a:solidFill>
                      <a:prstDash val="solid"/>
                      <a:round/>
                      <a:headEnd type="none" w="med" len="med"/>
                      <a:tailEnd type="none" w="med" len="med"/>
                    </a:lnT>
                    <a:lnB w="6096"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476212341"/>
                  </a:ext>
                </a:extLst>
              </a:tr>
            </a:tbl>
          </a:graphicData>
        </a:graphic>
      </p:graphicFrame>
    </p:spTree>
    <p:extLst>
      <p:ext uri="{BB962C8B-B14F-4D97-AF65-F5344CB8AC3E}">
        <p14:creationId xmlns:p14="http://schemas.microsoft.com/office/powerpoint/2010/main" val="1790827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9C074-01C2-0A9F-9268-6AEB6337551E}"/>
              </a:ext>
            </a:extLst>
          </p:cNvPr>
          <p:cNvSpPr>
            <a:spLocks noGrp="1"/>
          </p:cNvSpPr>
          <p:nvPr>
            <p:ph type="title"/>
          </p:nvPr>
        </p:nvSpPr>
        <p:spPr/>
        <p:txBody>
          <a:bodyPr/>
          <a:lstStyle/>
          <a:p>
            <a:r>
              <a:rPr lang="fa-IR" dirty="0"/>
              <a:t>پیشنهاد بهبود سطح سازمان</a:t>
            </a:r>
            <a:endParaRPr lang="en-US" dirty="0"/>
          </a:p>
        </p:txBody>
      </p:sp>
      <p:sp>
        <p:nvSpPr>
          <p:cNvPr id="3" name="Content Placeholder 2">
            <a:extLst>
              <a:ext uri="{FF2B5EF4-FFF2-40B4-BE49-F238E27FC236}">
                <a16:creationId xmlns:a16="http://schemas.microsoft.com/office/drawing/2014/main" id="{8A3CC61B-5B10-CB04-9AFE-2B5034AE7E0A}"/>
              </a:ext>
            </a:extLst>
          </p:cNvPr>
          <p:cNvSpPr>
            <a:spLocks noGrp="1"/>
          </p:cNvSpPr>
          <p:nvPr>
            <p:ph idx="1"/>
          </p:nvPr>
        </p:nvSpPr>
        <p:spPr/>
        <p:txBody>
          <a:bodyPr/>
          <a:lstStyle/>
          <a:p>
            <a:r>
              <a:rPr lang="ar-SA" dirty="0"/>
              <a:t>اصلاح سیستم ارتباطی با بالادست: </a:t>
            </a:r>
            <a:endParaRPr lang="fa-IR" dirty="0"/>
          </a:p>
          <a:p>
            <a:pPr lvl="1"/>
            <a:r>
              <a:rPr lang="ar-SA" dirty="0"/>
              <a:t>پیشنهاد تدوین گزارش</a:t>
            </a:r>
            <a:r>
              <a:rPr lang="ja-JP" altLang="en-US" dirty="0"/>
              <a:t> </a:t>
            </a:r>
            <a:r>
              <a:rPr lang="ar-SA" dirty="0"/>
              <a:t>از چالش‌های واحدها به هلدینگ.</a:t>
            </a:r>
          </a:p>
          <a:p>
            <a:endParaRPr lang="ar-SA" dirty="0"/>
          </a:p>
          <a:p>
            <a:r>
              <a:rPr lang="ar-SA" dirty="0"/>
              <a:t>برنامه‌های توسعه رهبری: </a:t>
            </a:r>
            <a:endParaRPr lang="fa-IR" dirty="0"/>
          </a:p>
          <a:p>
            <a:pPr lvl="1"/>
            <a:r>
              <a:rPr lang="ar-SA" dirty="0"/>
              <a:t>آموزش مدیران برای تطبیق سبک رهبری با فرهنگ مطلوب.</a:t>
            </a:r>
          </a:p>
          <a:p>
            <a:endParaRPr lang="ar-SA" dirty="0"/>
          </a:p>
          <a:p>
            <a:endParaRPr lang="en-US" dirty="0"/>
          </a:p>
        </p:txBody>
      </p:sp>
    </p:spTree>
    <p:extLst>
      <p:ext uri="{BB962C8B-B14F-4D97-AF65-F5344CB8AC3E}">
        <p14:creationId xmlns:p14="http://schemas.microsoft.com/office/powerpoint/2010/main" val="789789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A96CD-457B-2D35-9D3F-83801F4F8C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11DA98-FCC7-5282-1D27-A46C303D07D7}"/>
              </a:ext>
            </a:extLst>
          </p:cNvPr>
          <p:cNvSpPr>
            <a:spLocks noGrp="1"/>
          </p:cNvSpPr>
          <p:nvPr>
            <p:ph idx="1"/>
          </p:nvPr>
        </p:nvSpPr>
        <p:spPr/>
        <p:txBody>
          <a:bodyPr/>
          <a:lstStyle/>
          <a:p>
            <a:r>
              <a:rPr lang="ar-SA" dirty="0"/>
              <a:t>فرهنگ سازمانی شرکت خانه، به‌ویژه مفروضات پنهان (مدل شاین) و وابستگی به نهادهای بالادستی، مهم‌ترین مانع در تحقق سبک رهبری اثربخش هستند. با این حال، واحدهای با سبک تحول‌آفرین (مانند نظارت پروژه) پتانسیل بالایی برای تغییر فرهنگ دارند. پیشنهاد می‌شود تغییرات از طریق پروژه‌های پایلوت و آموزش مدیران آغاز شود.</a:t>
            </a:r>
          </a:p>
          <a:p>
            <a:endParaRPr lang="ar-SA" dirty="0"/>
          </a:p>
          <a:p>
            <a:endParaRPr lang="en-US" dirty="0"/>
          </a:p>
        </p:txBody>
      </p:sp>
    </p:spTree>
    <p:extLst>
      <p:ext uri="{BB962C8B-B14F-4D97-AF65-F5344CB8AC3E}">
        <p14:creationId xmlns:p14="http://schemas.microsoft.com/office/powerpoint/2010/main" val="196872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D282-EF93-699A-A94C-33F14DF4174F}"/>
              </a:ext>
            </a:extLst>
          </p:cNvPr>
          <p:cNvSpPr>
            <a:spLocks noGrp="1"/>
          </p:cNvSpPr>
          <p:nvPr>
            <p:ph type="title"/>
          </p:nvPr>
        </p:nvSpPr>
        <p:spPr/>
        <p:txBody>
          <a:bodyPr/>
          <a:lstStyle/>
          <a:p>
            <a:r>
              <a:rPr lang="ar-SA" dirty="0"/>
              <a:t>مدل کامرون و کوئین</a:t>
            </a:r>
            <a:endParaRPr lang="en-US" dirty="0"/>
          </a:p>
        </p:txBody>
      </p:sp>
      <p:sp>
        <p:nvSpPr>
          <p:cNvPr id="3" name="Content Placeholder 2">
            <a:extLst>
              <a:ext uri="{FF2B5EF4-FFF2-40B4-BE49-F238E27FC236}">
                <a16:creationId xmlns:a16="http://schemas.microsoft.com/office/drawing/2014/main" id="{E2339564-D4B0-315B-A5F7-80B62B387A84}"/>
              </a:ext>
            </a:extLst>
          </p:cNvPr>
          <p:cNvSpPr>
            <a:spLocks noGrp="1"/>
          </p:cNvSpPr>
          <p:nvPr>
            <p:ph idx="1"/>
          </p:nvPr>
        </p:nvSpPr>
        <p:spPr/>
        <p:txBody>
          <a:bodyPr/>
          <a:lstStyle/>
          <a:p>
            <a:r>
              <a:rPr lang="ar-SA" dirty="0"/>
              <a:t>چهار نوع فرهنگ: قبیلهای (خانوادگی)، ادوکراسی (کارآفرینانه)، سلسلهمراتبی (بوروکراتیک)، بازار (رقابتی).</a:t>
            </a:r>
          </a:p>
          <a:p>
            <a:endParaRPr lang="ar-SA" dirty="0"/>
          </a:p>
          <a:p>
            <a:r>
              <a:rPr lang="ar-SA" dirty="0"/>
              <a:t>ابزار </a:t>
            </a:r>
            <a:r>
              <a:rPr lang="en-US" dirty="0"/>
              <a:t>OCAI (</a:t>
            </a:r>
            <a:r>
              <a:rPr lang="ar-SA" dirty="0"/>
              <a:t>پرسشنامه ۶ سوالی) برای سنجش ترجیحات فرهنگی فعلی و مطلوب.</a:t>
            </a:r>
          </a:p>
          <a:p>
            <a:endParaRPr lang="ar-SA" dirty="0"/>
          </a:p>
          <a:p>
            <a:endParaRPr lang="en-US" dirty="0"/>
          </a:p>
        </p:txBody>
      </p:sp>
    </p:spTree>
    <p:extLst>
      <p:ext uri="{BB962C8B-B14F-4D97-AF65-F5344CB8AC3E}">
        <p14:creationId xmlns:p14="http://schemas.microsoft.com/office/powerpoint/2010/main" val="2838478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A559-F6F6-F88D-1A5E-A4568DF8E836}"/>
              </a:ext>
            </a:extLst>
          </p:cNvPr>
          <p:cNvSpPr>
            <a:spLocks noGrp="1"/>
          </p:cNvSpPr>
          <p:nvPr>
            <p:ph type="title"/>
          </p:nvPr>
        </p:nvSpPr>
        <p:spPr/>
        <p:txBody>
          <a:bodyPr/>
          <a:lstStyle/>
          <a:p>
            <a:r>
              <a:rPr lang="ar-SA" dirty="0"/>
              <a:t>مدل شاین</a:t>
            </a:r>
            <a:endParaRPr lang="en-US" dirty="0"/>
          </a:p>
        </p:txBody>
      </p:sp>
      <p:sp>
        <p:nvSpPr>
          <p:cNvPr id="3" name="Content Placeholder 2">
            <a:extLst>
              <a:ext uri="{FF2B5EF4-FFF2-40B4-BE49-F238E27FC236}">
                <a16:creationId xmlns:a16="http://schemas.microsoft.com/office/drawing/2014/main" id="{BC6F7A89-6BF4-3A55-403F-B949CD1A0E82}"/>
              </a:ext>
            </a:extLst>
          </p:cNvPr>
          <p:cNvSpPr>
            <a:spLocks noGrp="1"/>
          </p:cNvSpPr>
          <p:nvPr>
            <p:ph idx="1"/>
          </p:nvPr>
        </p:nvSpPr>
        <p:spPr/>
        <p:txBody>
          <a:bodyPr/>
          <a:lstStyle/>
          <a:p>
            <a:r>
              <a:rPr lang="ar-SA" dirty="0"/>
              <a:t>تحلیل فرهنگ در سه لایه:</a:t>
            </a:r>
          </a:p>
          <a:p>
            <a:endParaRPr lang="ar-SA" dirty="0"/>
          </a:p>
          <a:p>
            <a:r>
              <a:rPr lang="ar-SA" dirty="0"/>
              <a:t>مصنوعات و نمادها (رفتارهای مشاهدهپذیر، دکوراسیون، لباس).</a:t>
            </a:r>
          </a:p>
          <a:p>
            <a:endParaRPr lang="ar-SA" dirty="0"/>
          </a:p>
          <a:p>
            <a:r>
              <a:rPr lang="ar-SA" dirty="0"/>
              <a:t>ارزشهای اعلامشده (ماموریت، چشم انداز، سیاستها).</a:t>
            </a:r>
          </a:p>
          <a:p>
            <a:endParaRPr lang="ar-SA" dirty="0"/>
          </a:p>
          <a:p>
            <a:r>
              <a:rPr lang="ar-SA" dirty="0"/>
              <a:t>مفروضات اساسی (باورهای ناخودآگاه سازمان).</a:t>
            </a:r>
          </a:p>
          <a:p>
            <a:endParaRPr lang="ar-SA" dirty="0"/>
          </a:p>
          <a:p>
            <a:endParaRPr lang="en-US" dirty="0"/>
          </a:p>
        </p:txBody>
      </p:sp>
    </p:spTree>
    <p:extLst>
      <p:ext uri="{BB962C8B-B14F-4D97-AF65-F5344CB8AC3E}">
        <p14:creationId xmlns:p14="http://schemas.microsoft.com/office/powerpoint/2010/main" val="1564686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0024-6182-7C68-5DAE-165EBB27E6EF}"/>
              </a:ext>
            </a:extLst>
          </p:cNvPr>
          <p:cNvSpPr>
            <a:spLocks noGrp="1"/>
          </p:cNvSpPr>
          <p:nvPr>
            <p:ph type="title"/>
          </p:nvPr>
        </p:nvSpPr>
        <p:spPr/>
        <p:txBody>
          <a:bodyPr/>
          <a:lstStyle/>
          <a:p>
            <a:r>
              <a:rPr lang="ar-SA" dirty="0"/>
              <a:t>مدل دنیسون</a:t>
            </a:r>
            <a:endParaRPr lang="en-US" dirty="0"/>
          </a:p>
        </p:txBody>
      </p:sp>
      <p:sp>
        <p:nvSpPr>
          <p:cNvPr id="3" name="Content Placeholder 2">
            <a:extLst>
              <a:ext uri="{FF2B5EF4-FFF2-40B4-BE49-F238E27FC236}">
                <a16:creationId xmlns:a16="http://schemas.microsoft.com/office/drawing/2014/main" id="{D8327745-DA3E-5C98-834E-FD3DE98446BB}"/>
              </a:ext>
            </a:extLst>
          </p:cNvPr>
          <p:cNvSpPr>
            <a:spLocks noGrp="1"/>
          </p:cNvSpPr>
          <p:nvPr>
            <p:ph idx="1"/>
          </p:nvPr>
        </p:nvSpPr>
        <p:spPr/>
        <p:txBody>
          <a:bodyPr/>
          <a:lstStyle/>
          <a:p>
            <a:r>
              <a:rPr lang="ar-SA" dirty="0"/>
              <a:t>چهار بعد اصلی: مشارکت، سازگاری، انسجام، مأموریت.</a:t>
            </a:r>
          </a:p>
          <a:p>
            <a:endParaRPr lang="ar-SA" dirty="0"/>
          </a:p>
          <a:p>
            <a:r>
              <a:rPr lang="ar-SA" dirty="0"/>
              <a:t>ابزار </a:t>
            </a:r>
            <a:r>
              <a:rPr lang="en-US" dirty="0"/>
              <a:t>Denison Survey </a:t>
            </a:r>
            <a:r>
              <a:rPr lang="ar-SA" dirty="0"/>
              <a:t>برای سنجش تأثیر فرهنگ بر عملکرد.</a:t>
            </a:r>
          </a:p>
          <a:p>
            <a:endParaRPr lang="ar-SA" dirty="0"/>
          </a:p>
          <a:p>
            <a:endParaRPr lang="en-US" dirty="0"/>
          </a:p>
        </p:txBody>
      </p:sp>
    </p:spTree>
    <p:extLst>
      <p:ext uri="{BB962C8B-B14F-4D97-AF65-F5344CB8AC3E}">
        <p14:creationId xmlns:p14="http://schemas.microsoft.com/office/powerpoint/2010/main" val="87395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866C6-F950-1137-C029-E1F58D244D14}"/>
              </a:ext>
            </a:extLst>
          </p:cNvPr>
          <p:cNvSpPr>
            <a:spLocks noGrp="1"/>
          </p:cNvSpPr>
          <p:nvPr>
            <p:ph type="title"/>
          </p:nvPr>
        </p:nvSpPr>
        <p:spPr/>
        <p:txBody>
          <a:bodyPr>
            <a:normAutofit/>
          </a:bodyPr>
          <a:lstStyle/>
          <a:p>
            <a:r>
              <a:rPr lang="fa-IR" dirty="0"/>
              <a:t>لایه ۱: مصنوعات و نمادها </a:t>
            </a:r>
            <a:r>
              <a:rPr lang="en-US" dirty="0"/>
              <a:t>Artifacts</a:t>
            </a:r>
            <a:br>
              <a:rPr lang="fa-IR" dirty="0"/>
            </a:br>
            <a:r>
              <a:rPr lang="fa-IR" dirty="0"/>
              <a:t>(عناصر فیزیکی و رفتاری که بلافاصله مشاهده می‌شوند)</a:t>
            </a:r>
            <a:endParaRPr lang="en-US" dirty="0"/>
          </a:p>
        </p:txBody>
      </p:sp>
      <p:sp>
        <p:nvSpPr>
          <p:cNvPr id="3" name="Content Placeholder 2">
            <a:extLst>
              <a:ext uri="{FF2B5EF4-FFF2-40B4-BE49-F238E27FC236}">
                <a16:creationId xmlns:a16="http://schemas.microsoft.com/office/drawing/2014/main" id="{ED26BBEF-4600-B6E3-1100-E3280EF1CE7D}"/>
              </a:ext>
            </a:extLst>
          </p:cNvPr>
          <p:cNvSpPr>
            <a:spLocks noGrp="1"/>
          </p:cNvSpPr>
          <p:nvPr>
            <p:ph idx="1"/>
          </p:nvPr>
        </p:nvSpPr>
        <p:spPr/>
        <p:txBody>
          <a:bodyPr/>
          <a:lstStyle/>
          <a:p>
            <a:r>
              <a:rPr lang="ar-SA" dirty="0"/>
              <a:t>معماری و دکوراسیون دفتر (آیا فضای رسمی است یا خلاقانه؟</a:t>
            </a:r>
            <a:r>
              <a:rPr lang="fa-IR" dirty="0"/>
              <a:t>- تابلوها- چیدمان</a:t>
            </a:r>
            <a:r>
              <a:rPr lang="ar-SA" dirty="0"/>
              <a:t>).</a:t>
            </a:r>
          </a:p>
          <a:p>
            <a:r>
              <a:rPr lang="ar-SA" dirty="0"/>
              <a:t>پوشش کارکنان (رسمی، غیررسمی، یونیفرم).</a:t>
            </a:r>
          </a:p>
          <a:p>
            <a:r>
              <a:rPr lang="ar-SA" dirty="0"/>
              <a:t>زبان و اصطلاحات رایج (مثلاً استفاده از کلمات انگلیسی در یک شرکت ایرانی).</a:t>
            </a:r>
          </a:p>
          <a:p>
            <a:r>
              <a:rPr lang="ar-SA" dirty="0"/>
              <a:t>تشریفات سازمانی (جلسات هفتگی، مراسم سالانه).</a:t>
            </a:r>
          </a:p>
          <a:p>
            <a:r>
              <a:rPr lang="fa-IR" dirty="0"/>
              <a:t>بررسی:</a:t>
            </a:r>
          </a:p>
          <a:p>
            <a:pPr lvl="1"/>
            <a:r>
              <a:rPr lang="ar-SA" dirty="0"/>
              <a:t>مشاهده مستقیم (ثبت رفتارها، عکس‌برداری از محیط کار).</a:t>
            </a:r>
          </a:p>
          <a:p>
            <a:pPr lvl="1"/>
            <a:r>
              <a:rPr lang="ar-SA" dirty="0"/>
              <a:t>مصاحبه‌های غیررسمی (پرسش درباره نمادها، مثلاً: "چرا این تابلو در راهرو نصب شده؟").</a:t>
            </a:r>
          </a:p>
        </p:txBody>
      </p:sp>
    </p:spTree>
    <p:extLst>
      <p:ext uri="{BB962C8B-B14F-4D97-AF65-F5344CB8AC3E}">
        <p14:creationId xmlns:p14="http://schemas.microsoft.com/office/powerpoint/2010/main" val="774365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5E48-E966-25AA-0099-3BC496EA18AE}"/>
              </a:ext>
            </a:extLst>
          </p:cNvPr>
          <p:cNvSpPr>
            <a:spLocks noGrp="1"/>
          </p:cNvSpPr>
          <p:nvPr>
            <p:ph type="title"/>
          </p:nvPr>
        </p:nvSpPr>
        <p:spPr/>
        <p:txBody>
          <a:bodyPr>
            <a:normAutofit fontScale="90000"/>
          </a:bodyPr>
          <a:lstStyle/>
          <a:p>
            <a:r>
              <a:rPr lang="ar-SA" dirty="0"/>
              <a:t>لایه ۲: ارزش‌های اعلام‌شده</a:t>
            </a:r>
            <a:r>
              <a:rPr lang="fa-IR" dirty="0"/>
              <a:t> </a:t>
            </a:r>
            <a:r>
              <a:rPr lang="en-US" dirty="0"/>
              <a:t>Espoused Values</a:t>
            </a:r>
            <a:br>
              <a:rPr lang="fa-IR" dirty="0"/>
            </a:br>
            <a:r>
              <a:rPr lang="fa-IR" dirty="0"/>
              <a:t>باورها، اصول و قوانینی که سازمان به‌صورت رسمی تبلیغ می‌کند</a:t>
            </a:r>
            <a:endParaRPr lang="en-US" dirty="0"/>
          </a:p>
        </p:txBody>
      </p:sp>
      <p:sp>
        <p:nvSpPr>
          <p:cNvPr id="3" name="Content Placeholder 2">
            <a:extLst>
              <a:ext uri="{FF2B5EF4-FFF2-40B4-BE49-F238E27FC236}">
                <a16:creationId xmlns:a16="http://schemas.microsoft.com/office/drawing/2014/main" id="{470CECD1-68DA-4D27-1780-1AB2A6110661}"/>
              </a:ext>
            </a:extLst>
          </p:cNvPr>
          <p:cNvSpPr>
            <a:spLocks noGrp="1"/>
          </p:cNvSpPr>
          <p:nvPr>
            <p:ph idx="1"/>
          </p:nvPr>
        </p:nvSpPr>
        <p:spPr/>
        <p:txBody>
          <a:bodyPr>
            <a:normAutofit/>
          </a:bodyPr>
          <a:lstStyle/>
          <a:p>
            <a:r>
              <a:rPr lang="ar-SA" dirty="0"/>
              <a:t>بیانیه مأموریت و چشم‌انداز.</a:t>
            </a:r>
          </a:p>
          <a:p>
            <a:r>
              <a:rPr lang="ar-SA" dirty="0"/>
              <a:t>سیاست‌های منابع انسانی (مثلاً "ما به تعادل کار-زندگی اعتقاد داریم").</a:t>
            </a:r>
          </a:p>
          <a:p>
            <a:r>
              <a:rPr lang="ar-SA" dirty="0"/>
              <a:t>شعارهای سازمانی (مثلاً "مشتری اولویت اول ماست").</a:t>
            </a:r>
          </a:p>
          <a:p>
            <a:r>
              <a:rPr lang="fa-IR" dirty="0"/>
              <a:t>بررسی</a:t>
            </a:r>
          </a:p>
          <a:p>
            <a:pPr lvl="1"/>
            <a:r>
              <a:rPr lang="ar-SA" dirty="0"/>
              <a:t>تحلیل اسناد (مطالعه آیین‌نامه‌ها، سایت شرکت).</a:t>
            </a:r>
          </a:p>
          <a:p>
            <a:pPr lvl="1"/>
            <a:r>
              <a:rPr lang="ar-SA" dirty="0"/>
              <a:t>پرسش از کارکنان (مثلاً: "آیا مدیران به ارزش‌های اعلام‌شده عمل می‌کنند؟").</a:t>
            </a:r>
          </a:p>
          <a:p>
            <a:pPr lvl="1"/>
            <a:r>
              <a:rPr lang="ar-SA" dirty="0"/>
              <a:t>مقایسه ارزش‌ها با واقعیت (مثلاً اگر سازمان ادعا می‌کند "تیم محور" است، آیا سیستم پاداش فردی است؟).</a:t>
            </a:r>
          </a:p>
        </p:txBody>
      </p:sp>
    </p:spTree>
    <p:extLst>
      <p:ext uri="{BB962C8B-B14F-4D97-AF65-F5344CB8AC3E}">
        <p14:creationId xmlns:p14="http://schemas.microsoft.com/office/powerpoint/2010/main" val="1776289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89489-6796-69C7-98D7-4E1F0D00E426}"/>
              </a:ext>
            </a:extLst>
          </p:cNvPr>
          <p:cNvSpPr>
            <a:spLocks noGrp="1"/>
          </p:cNvSpPr>
          <p:nvPr>
            <p:ph type="title"/>
          </p:nvPr>
        </p:nvSpPr>
        <p:spPr/>
        <p:txBody>
          <a:bodyPr>
            <a:normAutofit fontScale="90000"/>
          </a:bodyPr>
          <a:lstStyle/>
          <a:p>
            <a:r>
              <a:rPr lang="ar-SA" dirty="0"/>
              <a:t>لایه ۳: مفروضات اساسی</a:t>
            </a:r>
            <a:r>
              <a:rPr lang="fa-IR" dirty="0"/>
              <a:t> </a:t>
            </a:r>
            <a:r>
              <a:rPr lang="en-US" sz="3600" dirty="0"/>
              <a:t>Basic Underlying Assumptions</a:t>
            </a:r>
            <a:br>
              <a:rPr lang="fa-IR" sz="3600" dirty="0"/>
            </a:br>
            <a:r>
              <a:rPr lang="fa-IR" sz="3600" dirty="0"/>
              <a:t>باورهای ناخودآگاه و عمیق که رفتارها را هدایت می‌کنند. اغلب حتی برای اعضای سازمان نیز ناپیدا هستند</a:t>
            </a:r>
            <a:endParaRPr lang="en-US" dirty="0"/>
          </a:p>
        </p:txBody>
      </p:sp>
      <p:sp>
        <p:nvSpPr>
          <p:cNvPr id="3" name="Content Placeholder 2">
            <a:extLst>
              <a:ext uri="{FF2B5EF4-FFF2-40B4-BE49-F238E27FC236}">
                <a16:creationId xmlns:a16="http://schemas.microsoft.com/office/drawing/2014/main" id="{26384BAA-BB40-A98F-FE5D-C7342E6E0E66}"/>
              </a:ext>
            </a:extLst>
          </p:cNvPr>
          <p:cNvSpPr>
            <a:spLocks noGrp="1"/>
          </p:cNvSpPr>
          <p:nvPr>
            <p:ph idx="1"/>
          </p:nvPr>
        </p:nvSpPr>
        <p:spPr/>
        <p:txBody>
          <a:bodyPr>
            <a:normAutofit/>
          </a:bodyPr>
          <a:lstStyle/>
          <a:p>
            <a:r>
              <a:rPr lang="ar-SA" dirty="0"/>
              <a:t>"در این شرکت، اشتباه کردن غیرقابل‌بخشش است."</a:t>
            </a:r>
          </a:p>
          <a:p>
            <a:r>
              <a:rPr lang="ar-SA" dirty="0"/>
              <a:t>"فقط ساعات کار طولانی نشان‌دهنده تعهد است."</a:t>
            </a:r>
          </a:p>
          <a:p>
            <a:r>
              <a:rPr lang="ar-SA" dirty="0"/>
              <a:t>"نوآوری خطرناک است و باید از رئیس تأیید بگیرید."</a:t>
            </a:r>
          </a:p>
          <a:p>
            <a:r>
              <a:rPr lang="ar-SA" dirty="0"/>
              <a:t>نحوه بررسی:</a:t>
            </a:r>
          </a:p>
          <a:p>
            <a:pPr lvl="1"/>
            <a:r>
              <a:rPr lang="ar-SA" dirty="0"/>
              <a:t>مصاحبه‌های عمیق (پرسش‌هایی مانند: "چه رفتاری در این سازمان واقعاً پاداش می‌گیرد؟").</a:t>
            </a:r>
          </a:p>
          <a:p>
            <a:pPr lvl="1"/>
            <a:r>
              <a:rPr lang="ar-SA" dirty="0"/>
              <a:t>تحلیل تضادها (مثلاً اگر سازمان ادعا می‌کند "خلاقیت مهم است"، اما همه پروژه‌ها باید مطابق دستورالعمل‌های قدیمی اجرا شوند، مفروضه پنهان این است: "اطاعت از قوانین قدیمی امن‌تر است").</a:t>
            </a:r>
          </a:p>
        </p:txBody>
      </p:sp>
    </p:spTree>
    <p:extLst>
      <p:ext uri="{BB962C8B-B14F-4D97-AF65-F5344CB8AC3E}">
        <p14:creationId xmlns:p14="http://schemas.microsoft.com/office/powerpoint/2010/main" val="2581606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D5613-A005-EBF5-3B81-7DCFDCCF7E17}"/>
              </a:ext>
            </a:extLst>
          </p:cNvPr>
          <p:cNvSpPr>
            <a:spLocks noGrp="1"/>
          </p:cNvSpPr>
          <p:nvPr>
            <p:ph type="title"/>
          </p:nvPr>
        </p:nvSpPr>
        <p:spPr/>
        <p:txBody>
          <a:bodyPr/>
          <a:lstStyle/>
          <a:p>
            <a:r>
              <a:rPr lang="fa-IR" dirty="0"/>
              <a:t>ابزار</a:t>
            </a:r>
            <a:endParaRPr lang="en-US" dirty="0"/>
          </a:p>
        </p:txBody>
      </p:sp>
      <p:sp>
        <p:nvSpPr>
          <p:cNvPr id="3" name="Content Placeholder 2">
            <a:extLst>
              <a:ext uri="{FF2B5EF4-FFF2-40B4-BE49-F238E27FC236}">
                <a16:creationId xmlns:a16="http://schemas.microsoft.com/office/drawing/2014/main" id="{3EA352DF-B183-B55F-1BF0-E3EFF3746E0B}"/>
              </a:ext>
            </a:extLst>
          </p:cNvPr>
          <p:cNvSpPr>
            <a:spLocks noGrp="1"/>
          </p:cNvSpPr>
          <p:nvPr>
            <p:ph idx="1"/>
          </p:nvPr>
        </p:nvSpPr>
        <p:spPr/>
        <p:txBody>
          <a:bodyPr/>
          <a:lstStyle/>
          <a:p>
            <a:r>
              <a:rPr lang="fa-IR" dirty="0"/>
              <a:t>پرسشنامه محقق ساخته سطوح مختلف کارکنان بر اساس ابعاد مدل شاین یا هافستد</a:t>
            </a:r>
          </a:p>
          <a:p>
            <a:r>
              <a:rPr lang="fa-IR" dirty="0"/>
              <a:t>مصاحبه با مدیران ارشد، کارکنان کلیدی و نمونه</a:t>
            </a:r>
            <a:r>
              <a:rPr lang="en-US" dirty="0"/>
              <a:t> </a:t>
            </a:r>
            <a:r>
              <a:rPr lang="fa-IR" dirty="0"/>
              <a:t>های تصادفی ذینفعان برای کشف مفروضات پنهان (مدل شاین)</a:t>
            </a:r>
          </a:p>
          <a:p>
            <a:r>
              <a:rPr lang="fa-IR" dirty="0"/>
              <a:t>مشاهده و تحلیل بررسی مصنوعات فرهنگی (فضای فیزیکی، تشریفات، روابط غیررسمی).</a:t>
            </a:r>
          </a:p>
          <a:p>
            <a:r>
              <a:rPr lang="fa-IR" dirty="0"/>
              <a:t>گروه کانونی بحثهای ساختاریافته با تیمهای مختلف برای شناسایی تضادهای فرهنگی.</a:t>
            </a:r>
          </a:p>
          <a:p>
            <a:r>
              <a:rPr lang="fa-IR" dirty="0"/>
              <a:t>تحلیل اسناد بررسی اسناد داخلی (بیانیه مأموریت، آییننامهها، گزارشها).</a:t>
            </a:r>
          </a:p>
          <a:p>
            <a:endParaRPr lang="fa-IR" dirty="0"/>
          </a:p>
          <a:p>
            <a:endParaRPr lang="fa-IR" dirty="0"/>
          </a:p>
          <a:p>
            <a:endParaRPr lang="fa-IR" dirty="0"/>
          </a:p>
          <a:p>
            <a:endParaRPr lang="fa-IR" dirty="0"/>
          </a:p>
          <a:p>
            <a:endParaRPr lang="fa-IR" dirty="0"/>
          </a:p>
          <a:p>
            <a:endParaRPr lang="fa-IR" dirty="0"/>
          </a:p>
          <a:p>
            <a:endParaRPr lang="en-US" dirty="0"/>
          </a:p>
        </p:txBody>
      </p:sp>
    </p:spTree>
    <p:extLst>
      <p:ext uri="{BB962C8B-B14F-4D97-AF65-F5344CB8AC3E}">
        <p14:creationId xmlns:p14="http://schemas.microsoft.com/office/powerpoint/2010/main" val="4061441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1407</Words>
  <Application>Microsoft Office PowerPoint</Application>
  <PresentationFormat>Widescreen</PresentationFormat>
  <Paragraphs>195</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quote-cjk-patch</vt:lpstr>
      <vt:lpstr>Segoe UI</vt:lpstr>
      <vt:lpstr>Office Theme</vt:lpstr>
      <vt:lpstr>فرهنگ سازمانی</vt:lpstr>
      <vt:lpstr>مدل هافستد - </vt:lpstr>
      <vt:lpstr>مدل کامرون و کوئین</vt:lpstr>
      <vt:lpstr>مدل شاین</vt:lpstr>
      <vt:lpstr>مدل دنیسون</vt:lpstr>
      <vt:lpstr>لایه ۱: مصنوعات و نمادها Artifacts (عناصر فیزیکی و رفتاری که بلافاصله مشاهده می‌شوند)</vt:lpstr>
      <vt:lpstr>لایه ۲: ارزش‌های اعلام‌شده Espoused Values باورها، اصول و قوانینی که سازمان به‌صورت رسمی تبلیغ می‌کند</vt:lpstr>
      <vt:lpstr>لایه ۳: مفروضات اساسی Basic Underlying Assumptions باورهای ناخودآگاه و عمیق که رفتارها را هدایت می‌کنند. اغلب حتی برای اعضای سازمان نیز ناپیدا هستند</vt:lpstr>
      <vt:lpstr>ابزار</vt:lpstr>
      <vt:lpstr>یافته های کلیدی</vt:lpstr>
      <vt:lpstr>تحلیل نقاط قوت و چالشها</vt:lpstr>
      <vt:lpstr>پیشنهادات</vt:lpstr>
      <vt:lpstr>یافته ها</vt:lpstr>
      <vt:lpstr>مصنوعات و نمادها</vt:lpstr>
      <vt:lpstr>ب) ارزش‌های اعلام‌شده</vt:lpstr>
      <vt:lpstr>مفروضات اساسی (پنهان)</vt:lpstr>
      <vt:lpstr>تحلیل</vt:lpstr>
      <vt:lpstr>پیشنهادات</vt:lpstr>
      <vt:lpstr>PowerPoint Presentation</vt:lpstr>
      <vt:lpstr>سبک رهبری</vt:lpstr>
      <vt:lpstr>PowerPoint Presentation</vt:lpstr>
      <vt:lpstr>PowerPoint Presentation</vt:lpstr>
      <vt:lpstr>تناقض‌های کلیدی</vt:lpstr>
      <vt:lpstr>پیشنهادات بهبود سطح واحدها</vt:lpstr>
      <vt:lpstr>پیشنهاد بهبود سطح سازمان</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فرهنگ سازمانی</dc:title>
  <dc:creator>Mehdi SafarArab</dc:creator>
  <cp:lastModifiedBy>Mehdi SafarArab</cp:lastModifiedBy>
  <cp:revision>3</cp:revision>
  <dcterms:created xsi:type="dcterms:W3CDTF">2025-06-12T15:43:08Z</dcterms:created>
  <dcterms:modified xsi:type="dcterms:W3CDTF">2025-06-12T16:00:28Z</dcterms:modified>
</cp:coreProperties>
</file>