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97" r:id="rId2"/>
    <p:sldId id="298" r:id="rId3"/>
    <p:sldId id="300" r:id="rId4"/>
    <p:sldId id="301" r:id="rId5"/>
    <p:sldId id="277" r:id="rId6"/>
    <p:sldId id="264" r:id="rId7"/>
    <p:sldId id="304" r:id="rId8"/>
    <p:sldId id="314" r:id="rId9"/>
    <p:sldId id="315" r:id="rId10"/>
    <p:sldId id="316" r:id="rId11"/>
    <p:sldId id="323" r:id="rId12"/>
    <p:sldId id="322" r:id="rId13"/>
    <p:sldId id="313" r:id="rId14"/>
    <p:sldId id="305" r:id="rId15"/>
    <p:sldId id="318" r:id="rId16"/>
    <p:sldId id="317" r:id="rId17"/>
    <p:sldId id="310" r:id="rId18"/>
    <p:sldId id="309" r:id="rId19"/>
    <p:sldId id="319" r:id="rId20"/>
    <p:sldId id="320" r:id="rId21"/>
    <p:sldId id="321" r:id="rId22"/>
    <p:sldId id="306" r:id="rId23"/>
    <p:sldId id="312" r:id="rId24"/>
    <p:sldId id="311" r:id="rId25"/>
    <p:sldId id="307" r:id="rId26"/>
    <p:sldId id="284" r:id="rId27"/>
    <p:sldId id="285" r:id="rId28"/>
    <p:sldId id="286" r:id="rId29"/>
    <p:sldId id="287" r:id="rId30"/>
    <p:sldId id="303" r:id="rId31"/>
    <p:sldId id="302" r:id="rId32"/>
    <p:sldId id="288" r:id="rId33"/>
    <p:sldId id="290" r:id="rId34"/>
    <p:sldId id="291" r:id="rId35"/>
    <p:sldId id="292" r:id="rId36"/>
    <p:sldId id="289" r:id="rId37"/>
    <p:sldId id="278" r:id="rId38"/>
    <p:sldId id="256" r:id="rId39"/>
    <p:sldId id="257" r:id="rId40"/>
    <p:sldId id="258" r:id="rId41"/>
    <p:sldId id="259" r:id="rId42"/>
    <p:sldId id="266" r:id="rId43"/>
    <p:sldId id="268" r:id="rId44"/>
    <p:sldId id="279" r:id="rId45"/>
    <p:sldId id="260" r:id="rId46"/>
    <p:sldId id="261" r:id="rId47"/>
    <p:sldId id="299" r:id="rId48"/>
    <p:sldId id="280" r:id="rId49"/>
    <p:sldId id="262" r:id="rId50"/>
    <p:sldId id="263" r:id="rId51"/>
    <p:sldId id="281" r:id="rId52"/>
    <p:sldId id="265" r:id="rId53"/>
    <p:sldId id="282" r:id="rId54"/>
    <p:sldId id="269" r:id="rId55"/>
    <p:sldId id="270" r:id="rId56"/>
    <p:sldId id="271" r:id="rId57"/>
    <p:sldId id="272" r:id="rId58"/>
    <p:sldId id="273" r:id="rId59"/>
    <p:sldId id="274" r:id="rId60"/>
    <p:sldId id="275" r:id="rId61"/>
    <p:sldId id="283" r:id="rId62"/>
    <p:sldId id="276" r:id="rId63"/>
    <p:sldId id="293" r:id="rId64"/>
    <p:sldId id="296" r:id="rId65"/>
    <p:sldId id="295" r:id="rId66"/>
    <p:sldId id="294" r:id="rId6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0964A0-D117-4CB3-8E08-A75F857E89C8}">
          <p14:sldIdLst>
            <p14:sldId id="297"/>
            <p14:sldId id="298"/>
            <p14:sldId id="300"/>
            <p14:sldId id="301"/>
            <p14:sldId id="277"/>
            <p14:sldId id="264"/>
            <p14:sldId id="304"/>
            <p14:sldId id="314"/>
            <p14:sldId id="315"/>
            <p14:sldId id="316"/>
            <p14:sldId id="323"/>
            <p14:sldId id="322"/>
            <p14:sldId id="313"/>
            <p14:sldId id="305"/>
            <p14:sldId id="318"/>
            <p14:sldId id="317"/>
            <p14:sldId id="310"/>
            <p14:sldId id="309"/>
            <p14:sldId id="319"/>
            <p14:sldId id="320"/>
            <p14:sldId id="321"/>
            <p14:sldId id="306"/>
            <p14:sldId id="312"/>
            <p14:sldId id="311"/>
            <p14:sldId id="307"/>
            <p14:sldId id="284"/>
            <p14:sldId id="285"/>
            <p14:sldId id="286"/>
            <p14:sldId id="287"/>
            <p14:sldId id="303"/>
            <p14:sldId id="302"/>
            <p14:sldId id="288"/>
            <p14:sldId id="290"/>
            <p14:sldId id="291"/>
            <p14:sldId id="292"/>
            <p14:sldId id="289"/>
          </p14:sldIdLst>
        </p14:section>
        <p14:section name="N" id="{52D34CA5-F7B8-4FD4-B906-23D94EDD40DE}">
          <p14:sldIdLst>
            <p14:sldId id="278"/>
            <p14:sldId id="256"/>
            <p14:sldId id="257"/>
            <p14:sldId id="258"/>
            <p14:sldId id="259"/>
            <p14:sldId id="266"/>
            <p14:sldId id="268"/>
          </p14:sldIdLst>
        </p14:section>
        <p14:section name="P" id="{D3B5FCB6-8DF9-4A0F-9307-D5850669C622}">
          <p14:sldIdLst>
            <p14:sldId id="279"/>
            <p14:sldId id="260"/>
            <p14:sldId id="261"/>
            <p14:sldId id="299"/>
          </p14:sldIdLst>
        </p14:section>
        <p14:section name="E" id="{610FDB1F-3964-4D56-A0F1-5DCB08D27B1D}">
          <p14:sldIdLst>
            <p14:sldId id="280"/>
            <p14:sldId id="262"/>
            <p14:sldId id="263"/>
          </p14:sldIdLst>
        </p14:section>
        <p14:section name="Full scheme" id="{3138D328-4EA6-43B3-9015-39E6B86072E3}">
          <p14:sldIdLst>
            <p14:sldId id="281"/>
            <p14:sldId id="265"/>
            <p14:sldId id="282"/>
            <p14:sldId id="269"/>
            <p14:sldId id="270"/>
            <p14:sldId id="271"/>
            <p14:sldId id="272"/>
            <p14:sldId id="273"/>
            <p14:sldId id="274"/>
            <p14:sldId id="275"/>
            <p14:sldId id="283"/>
            <p14:sldId id="276"/>
            <p14:sldId id="293"/>
            <p14:sldId id="296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0" autoAdjust="0"/>
  </p:normalViewPr>
  <p:slideViewPr>
    <p:cSldViewPr snapToGrid="0">
      <p:cViewPr>
        <p:scale>
          <a:sx n="75" d="100"/>
          <a:sy n="75" d="100"/>
        </p:scale>
        <p:origin x="22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D7109-5CCD-4815-99BD-EDFB2B2A3EE9}" type="datetimeFigureOut">
              <a:rPr lang="nb-NO" smtClean="0"/>
              <a:t>09.05.2018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A7808-98D0-4A5F-855F-58C30CF39A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480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0981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809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0023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3647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2983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8778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3246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4421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3155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0225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686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840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5400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2564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5880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3865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193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457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0444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65970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77802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31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5522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85419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84192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49756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6539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63947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35061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56299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82737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85108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617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21160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7175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58077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05654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12840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39028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76785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8695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88392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75684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1246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81729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11481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13970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59858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74616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31327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36152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71925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07920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09615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83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186809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37231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82017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726405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2350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0153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9604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460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09.05.2018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08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09.05.2018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500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09.05.2018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289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76211" y="1142984"/>
            <a:ext cx="11239579" cy="642942"/>
          </a:xfrm>
        </p:spPr>
        <p:txBody>
          <a:bodyPr wrap="square" lIns="0" tIns="46800" anchor="t" anchorCtr="0">
            <a:noAutofit/>
          </a:bodyPr>
          <a:lstStyle>
            <a:lvl1pPr marL="0" indent="0">
              <a:buNone/>
              <a:defRPr sz="2800" b="0">
                <a:solidFill>
                  <a:srgbClr val="00447C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noProof="0"/>
              <a:t>Click to insert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B30F691-6A83-45B9-823E-A859D46F11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75200" y="1916832"/>
            <a:ext cx="11241600" cy="4104456"/>
          </a:xfrm>
        </p:spPr>
        <p:txBody>
          <a:bodyPr lIns="0"/>
          <a:lstStyle>
            <a:lvl1pPr>
              <a:buFont typeface="Arial" pitchFamily="34" charset="0"/>
              <a:buNone/>
              <a:defRPr>
                <a:solidFill>
                  <a:schemeClr val="accent3"/>
                </a:solidFill>
              </a:defRPr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en-GB" noProof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374041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09.05.2018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597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09.05.2018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840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09.05.2018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02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09.05.2018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73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09.05.2018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367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09.05.2018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560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09.05.2018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487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09.05.2018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413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F3AD-3D93-4D43-91A1-12F0336C11E1}" type="datetimeFigureOut">
              <a:rPr lang="nb-NO" smtClean="0"/>
              <a:t>09.05.2018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490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6.png"/><Relationship Id="rId10" Type="http://schemas.openxmlformats.org/officeDocument/2006/relationships/image" Target="../media/image37.png"/><Relationship Id="rId4" Type="http://schemas.openxmlformats.org/officeDocument/2006/relationships/image" Target="../media/image5.png"/><Relationship Id="rId9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Notes for </a:t>
            </a:r>
            <a:r>
              <a:rPr lang="nb-NO" dirty="0" err="1"/>
              <a:t>OpenCL-implementation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Forward </a:t>
            </a:r>
            <a:r>
              <a:rPr lang="nb-NO" dirty="0" err="1"/>
              <a:t>Backward</a:t>
            </a:r>
            <a:r>
              <a:rPr lang="nb-NO" dirty="0"/>
              <a:t> Linear and </a:t>
            </a:r>
            <a:r>
              <a:rPr lang="nb-NO" dirty="0" err="1"/>
              <a:t>Centered</a:t>
            </a:r>
            <a:r>
              <a:rPr lang="nb-NO" dirty="0"/>
              <a:t> in Time </a:t>
            </a:r>
            <a:r>
              <a:rPr lang="nb-NO" dirty="0" err="1"/>
              <a:t>Centered</a:t>
            </a:r>
            <a:r>
              <a:rPr lang="nb-NO" dirty="0"/>
              <a:t> in Space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schemes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SWEs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André R. Brodtkorb, 2016-05-30</a:t>
            </a:r>
          </a:p>
        </p:txBody>
      </p:sp>
    </p:spTree>
    <p:extLst>
      <p:ext uri="{BB962C8B-B14F-4D97-AF65-F5344CB8AC3E}">
        <p14:creationId xmlns:p14="http://schemas.microsoft.com/office/powerpoint/2010/main" val="133509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BE72AE-DD93-4870-B04B-B7FA9A10F535}"/>
              </a:ext>
            </a:extLst>
          </p:cNvPr>
          <p:cNvGrpSpPr/>
          <p:nvPr/>
        </p:nvGrpSpPr>
        <p:grpSpPr>
          <a:xfrm>
            <a:off x="2023353" y="1964987"/>
            <a:ext cx="3044758" cy="2178996"/>
            <a:chOff x="2023353" y="1964987"/>
            <a:chExt cx="3044758" cy="21789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07557A-974C-4AFB-A5E3-71425DDDCB31}"/>
                </a:ext>
              </a:extLst>
            </p:cNvPr>
            <p:cNvSpPr/>
            <p:nvPr/>
          </p:nvSpPr>
          <p:spPr>
            <a:xfrm>
              <a:off x="2023353" y="1964987"/>
              <a:ext cx="3044758" cy="2178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1EC8513-30FC-4EAE-9CC9-9FB91A583DE4}"/>
                </a:ext>
              </a:extLst>
            </p:cNvPr>
            <p:cNvGrpSpPr/>
            <p:nvPr/>
          </p:nvGrpSpPr>
          <p:grpSpPr>
            <a:xfrm>
              <a:off x="2101847" y="2037663"/>
              <a:ext cx="2877030" cy="2042880"/>
              <a:chOff x="2101847" y="2072779"/>
              <a:chExt cx="2877030" cy="2042880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838C7286-4252-413B-A46D-BFFFDDB945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87357"/>
              <a:stretch/>
            </p:blipFill>
            <p:spPr>
              <a:xfrm>
                <a:off x="4539505" y="2209270"/>
                <a:ext cx="426484" cy="1579007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123" name="Rounded Rectangle 122"/>
              <p:cNvSpPr/>
              <p:nvPr/>
            </p:nvSpPr>
            <p:spPr>
              <a:xfrm>
                <a:off x="4513309" y="2279884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4507161" y="2781828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4520049" y="3300597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1991CECB-0ADF-4785-BC2B-DAF6D44151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361" t="17541" r="17971" b="35395"/>
              <a:stretch/>
            </p:blipFill>
            <p:spPr>
              <a:xfrm>
                <a:off x="2478862" y="2078013"/>
                <a:ext cx="1735404" cy="1750125"/>
              </a:xfrm>
              <a:prstGeom prst="rect">
                <a:avLst/>
              </a:prstGeom>
            </p:spPr>
          </p:pic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F648B96E-F8A0-41EA-97B8-08A78AB98B5E}"/>
                  </a:ext>
                </a:extLst>
              </p:cNvPr>
              <p:cNvGrpSpPr/>
              <p:nvPr/>
            </p:nvGrpSpPr>
            <p:grpSpPr>
              <a:xfrm>
                <a:off x="2478862" y="3807847"/>
                <a:ext cx="1795411" cy="307812"/>
                <a:chOff x="2128665" y="5218365"/>
                <a:chExt cx="1795411" cy="307812"/>
              </a:xfrm>
            </p:grpSpPr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16EDF06-40E8-4F55-8F65-27803E282515}"/>
                    </a:ext>
                  </a:extLst>
                </p:cNvPr>
                <p:cNvSpPr txBox="1"/>
                <p:nvPr/>
              </p:nvSpPr>
              <p:spPr>
                <a:xfrm>
                  <a:off x="2128665" y="5218400"/>
                  <a:ext cx="3738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j-1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3EAE4A1-6A34-483D-8B9E-CF1C13A78547}"/>
                    </a:ext>
                  </a:extLst>
                </p:cNvPr>
                <p:cNvSpPr txBox="1"/>
                <p:nvPr/>
              </p:nvSpPr>
              <p:spPr>
                <a:xfrm>
                  <a:off x="3514989" y="5218365"/>
                  <a:ext cx="4090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j+1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B71F985-5D1E-400A-9285-4AC3FAD6B6DD}"/>
                    </a:ext>
                  </a:extLst>
                </p:cNvPr>
                <p:cNvSpPr txBox="1"/>
                <p:nvPr/>
              </p:nvSpPr>
              <p:spPr>
                <a:xfrm>
                  <a:off x="2908837" y="5218400"/>
                  <a:ext cx="2279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</a:t>
                  </a: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09A3A2F0-39B5-4B81-9A17-C9C670F282AF}"/>
                  </a:ext>
                </a:extLst>
              </p:cNvPr>
              <p:cNvGrpSpPr/>
              <p:nvPr/>
            </p:nvGrpSpPr>
            <p:grpSpPr>
              <a:xfrm>
                <a:off x="2101847" y="2072779"/>
                <a:ext cx="447558" cy="1704703"/>
                <a:chOff x="701063" y="2432706"/>
                <a:chExt cx="447558" cy="1704703"/>
              </a:xfrm>
            </p:grpSpPr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64DA837-CB4A-4F45-8118-A93E0F04D528}"/>
                    </a:ext>
                  </a:extLst>
                </p:cNvPr>
                <p:cNvSpPr txBox="1"/>
                <p:nvPr/>
              </p:nvSpPr>
              <p:spPr>
                <a:xfrm>
                  <a:off x="783362" y="3131169"/>
                  <a:ext cx="2664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2543F92C-FB84-4512-9F7D-BA3F1DD22AB1}"/>
                    </a:ext>
                  </a:extLst>
                </p:cNvPr>
                <p:cNvSpPr txBox="1"/>
                <p:nvPr/>
              </p:nvSpPr>
              <p:spPr>
                <a:xfrm>
                  <a:off x="701063" y="2432706"/>
                  <a:ext cx="4475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k+1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A34FAFB-7F6E-47C1-A765-C97FAB6FB91E}"/>
                    </a:ext>
                  </a:extLst>
                </p:cNvPr>
                <p:cNvSpPr txBox="1"/>
                <p:nvPr/>
              </p:nvSpPr>
              <p:spPr>
                <a:xfrm>
                  <a:off x="725029" y="3829632"/>
                  <a:ext cx="412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k-1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5843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r>
              <a:rPr lang="nb-NO" dirty="0"/>
              <a:t> (FIGURE)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3D3BAA-5E19-4DB8-947C-C9371525321B}"/>
              </a:ext>
            </a:extLst>
          </p:cNvPr>
          <p:cNvGrpSpPr/>
          <p:nvPr/>
        </p:nvGrpSpPr>
        <p:grpSpPr>
          <a:xfrm>
            <a:off x="2101847" y="2037663"/>
            <a:ext cx="3793948" cy="2042880"/>
            <a:chOff x="2101847" y="2037663"/>
            <a:chExt cx="3793948" cy="2042880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991CECB-0ADF-4785-BC2B-DAF6D44151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61" t="17541" r="17971" b="35395"/>
            <a:stretch/>
          </p:blipFill>
          <p:spPr>
            <a:xfrm>
              <a:off x="2478862" y="2042897"/>
              <a:ext cx="1735404" cy="1750125"/>
            </a:xfrm>
            <a:prstGeom prst="rect">
              <a:avLst/>
            </a:prstGeom>
          </p:spPr>
        </p:pic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648B96E-F8A0-41EA-97B8-08A78AB98B5E}"/>
                </a:ext>
              </a:extLst>
            </p:cNvPr>
            <p:cNvGrpSpPr/>
            <p:nvPr/>
          </p:nvGrpSpPr>
          <p:grpSpPr>
            <a:xfrm>
              <a:off x="2478862" y="3772731"/>
              <a:ext cx="1795411" cy="307812"/>
              <a:chOff x="2128665" y="5218365"/>
              <a:chExt cx="1795411" cy="307812"/>
            </a:xfrm>
          </p:grpSpPr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16EDF06-40E8-4F55-8F65-27803E282515}"/>
                  </a:ext>
                </a:extLst>
              </p:cNvPr>
              <p:cNvSpPr txBox="1"/>
              <p:nvPr/>
            </p:nvSpPr>
            <p:spPr>
              <a:xfrm>
                <a:off x="2128665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j-1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3EAE4A1-6A34-483D-8B9E-CF1C13A78547}"/>
                  </a:ext>
                </a:extLst>
              </p:cNvPr>
              <p:cNvSpPr txBox="1"/>
              <p:nvPr/>
            </p:nvSpPr>
            <p:spPr>
              <a:xfrm>
                <a:off x="3514989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j+1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B71F985-5D1E-400A-9285-4AC3FAD6B6DD}"/>
                  </a:ext>
                </a:extLst>
              </p:cNvPr>
              <p:cNvSpPr txBox="1"/>
              <p:nvPr/>
            </p:nvSpPr>
            <p:spPr>
              <a:xfrm>
                <a:off x="2908837" y="5218400"/>
                <a:ext cx="227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9A3A2F0-39B5-4B81-9A17-C9C670F282AF}"/>
                </a:ext>
              </a:extLst>
            </p:cNvPr>
            <p:cNvGrpSpPr/>
            <p:nvPr/>
          </p:nvGrpSpPr>
          <p:grpSpPr>
            <a:xfrm>
              <a:off x="2101847" y="2037663"/>
              <a:ext cx="447558" cy="1704703"/>
              <a:chOff x="701063" y="2432706"/>
              <a:chExt cx="447558" cy="1704703"/>
            </a:xfrm>
          </p:grpSpPr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64DA837-CB4A-4F45-8118-A93E0F04D528}"/>
                  </a:ext>
                </a:extLst>
              </p:cNvPr>
              <p:cNvSpPr txBox="1"/>
              <p:nvPr/>
            </p:nvSpPr>
            <p:spPr>
              <a:xfrm>
                <a:off x="783362" y="313116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2543F92C-FB84-4512-9F7D-BA3F1DD22AB1}"/>
                  </a:ext>
                </a:extLst>
              </p:cNvPr>
              <p:cNvSpPr txBox="1"/>
              <p:nvPr/>
            </p:nvSpPr>
            <p:spPr>
              <a:xfrm>
                <a:off x="701063" y="2432706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k+1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3A34FAFB-7F6E-47C1-A765-C97FAB6FB91E}"/>
                  </a:ext>
                </a:extLst>
              </p:cNvPr>
              <p:cNvSpPr txBox="1"/>
              <p:nvPr/>
            </p:nvSpPr>
            <p:spPr>
              <a:xfrm>
                <a:off x="725029" y="3829632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k-1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5555F87-F94B-4ACB-9DB0-AE855E69044C}"/>
                </a:ext>
              </a:extLst>
            </p:cNvPr>
            <p:cNvGrpSpPr/>
            <p:nvPr/>
          </p:nvGrpSpPr>
          <p:grpSpPr>
            <a:xfrm>
              <a:off x="4567315" y="2233890"/>
              <a:ext cx="544354" cy="400110"/>
              <a:chOff x="6231777" y="2565200"/>
              <a:chExt cx="544354" cy="40011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D77746B-A983-465E-8206-31B353512818}"/>
                  </a:ext>
                </a:extLst>
              </p:cNvPr>
              <p:cNvSpPr/>
              <p:nvPr/>
            </p:nvSpPr>
            <p:spPr>
              <a:xfrm>
                <a:off x="6231777" y="2701545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20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35CD0CB-FD63-41B6-8EA0-54DDCAAC20EF}"/>
                      </a:ext>
                    </a:extLst>
                  </p:cNvPr>
                  <p:cNvSpPr txBox="1"/>
                  <p:nvPr/>
                </p:nvSpPr>
                <p:spPr>
                  <a:xfrm>
                    <a:off x="6519991" y="2565200"/>
                    <a:ext cx="25614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nb-NO" sz="200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35CD0CB-FD63-41B6-8EA0-54DDCAAC20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9991" y="2565200"/>
                    <a:ext cx="256140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3810" b="-7576"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C2329D-F9D3-4757-B597-B27BE833D0D6}"/>
                </a:ext>
              </a:extLst>
            </p:cNvPr>
            <p:cNvGrpSpPr/>
            <p:nvPr/>
          </p:nvGrpSpPr>
          <p:grpSpPr>
            <a:xfrm>
              <a:off x="4567315" y="2725872"/>
              <a:ext cx="1328480" cy="400110"/>
              <a:chOff x="7860926" y="2565200"/>
              <a:chExt cx="1328480" cy="40011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DEE7E71-8625-46AC-8947-BD927B5722CF}"/>
                  </a:ext>
                </a:extLst>
              </p:cNvPr>
              <p:cNvSpPr/>
              <p:nvPr/>
            </p:nvSpPr>
            <p:spPr>
              <a:xfrm>
                <a:off x="7860926" y="2711800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20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45B979C-9C3C-47B3-93E2-2F426B1770BA}"/>
                      </a:ext>
                    </a:extLst>
                  </p:cNvPr>
                  <p:cNvSpPr txBox="1"/>
                  <p:nvPr/>
                </p:nvSpPr>
                <p:spPr>
                  <a:xfrm>
                    <a:off x="8158358" y="2565200"/>
                    <a:ext cx="103104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a14:m>
                    <a:r>
                      <a:rPr lang="nb-NO" sz="2000" dirty="0"/>
                      <a:t> or </a:t>
                    </a:r>
                    <a14:m>
                      <m:oMath xmlns:m="http://schemas.openxmlformats.org/officeDocument/2006/math"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h𝑢</m:t>
                        </m:r>
                      </m:oMath>
                    </a14:m>
                    <a:endParaRPr lang="nb-NO" sz="2000" dirty="0"/>
                  </a:p>
                </p:txBody>
              </p:sp>
            </mc:Choice>
            <mc:Fallback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45B979C-9C3C-47B3-93E2-2F426B1770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8358" y="2565200"/>
                    <a:ext cx="1031048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7576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9A9F8F0-710D-4200-A478-4F0D71AD7007}"/>
                </a:ext>
              </a:extLst>
            </p:cNvPr>
            <p:cNvGrpSpPr/>
            <p:nvPr/>
          </p:nvGrpSpPr>
          <p:grpSpPr>
            <a:xfrm>
              <a:off x="4625449" y="3183552"/>
              <a:ext cx="1251296" cy="400110"/>
              <a:chOff x="9663138" y="2566348"/>
              <a:chExt cx="1251296" cy="40011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C62C792-3FF4-47FF-AF4F-DB2E0A446E49}"/>
                  </a:ext>
                </a:extLst>
              </p:cNvPr>
              <p:cNvSpPr/>
              <p:nvPr/>
            </p:nvSpPr>
            <p:spPr>
              <a:xfrm>
                <a:off x="9663138" y="264912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20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46E6751-68FE-4FCD-99FF-597AA3BA4C0D}"/>
                      </a:ext>
                    </a:extLst>
                  </p:cNvPr>
                  <p:cNvSpPr txBox="1"/>
                  <p:nvPr/>
                </p:nvSpPr>
                <p:spPr>
                  <a:xfrm>
                    <a:off x="9901035" y="2566348"/>
                    <a:ext cx="101339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a14:m>
                    <a:r>
                      <a:rPr lang="nb-NO" sz="2000" dirty="0"/>
                      <a:t> or </a:t>
                    </a:r>
                    <a14:m>
                      <m:oMath xmlns:m="http://schemas.openxmlformats.org/officeDocument/2006/math"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a14:m>
                    <a:endParaRPr lang="nb-NO" sz="2000" dirty="0"/>
                  </a:p>
                </p:txBody>
              </p:sp>
            </mc:Choice>
            <mc:Fallback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46E6751-68FE-4FCD-99FF-597AA3BA4C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1035" y="2566348"/>
                    <a:ext cx="1013399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7576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2638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1DFE52-C0ED-4C47-8505-D60E50B17437}"/>
              </a:ext>
            </a:extLst>
          </p:cNvPr>
          <p:cNvGrpSpPr/>
          <p:nvPr/>
        </p:nvGrpSpPr>
        <p:grpSpPr>
          <a:xfrm>
            <a:off x="2023353" y="1964987"/>
            <a:ext cx="3073054" cy="2178996"/>
            <a:chOff x="2023353" y="1964987"/>
            <a:chExt cx="3073054" cy="217899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ABE72AE-DD93-4870-B04B-B7FA9A10F535}"/>
                </a:ext>
              </a:extLst>
            </p:cNvPr>
            <p:cNvGrpSpPr/>
            <p:nvPr/>
          </p:nvGrpSpPr>
          <p:grpSpPr>
            <a:xfrm>
              <a:off x="2023353" y="1964987"/>
              <a:ext cx="3044758" cy="2178996"/>
              <a:chOff x="2023353" y="1964987"/>
              <a:chExt cx="3044758" cy="217899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07557A-974C-4AFB-A5E3-71425DDDCB31}"/>
                  </a:ext>
                </a:extLst>
              </p:cNvPr>
              <p:cNvSpPr/>
              <p:nvPr/>
            </p:nvSpPr>
            <p:spPr>
              <a:xfrm>
                <a:off x="2023353" y="1964987"/>
                <a:ext cx="3044758" cy="2178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1EC8513-30FC-4EAE-9CC9-9FB91A583DE4}"/>
                  </a:ext>
                </a:extLst>
              </p:cNvPr>
              <p:cNvGrpSpPr/>
              <p:nvPr/>
            </p:nvGrpSpPr>
            <p:grpSpPr>
              <a:xfrm>
                <a:off x="2101847" y="2037663"/>
                <a:ext cx="2864142" cy="2042880"/>
                <a:chOff x="2101847" y="2072779"/>
                <a:chExt cx="2864142" cy="2042880"/>
              </a:xfrm>
            </p:grpSpPr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838C7286-4252-413B-A46D-BFFFDDB945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87357"/>
                <a:stretch/>
              </p:blipFill>
              <p:spPr>
                <a:xfrm>
                  <a:off x="4539505" y="2209270"/>
                  <a:ext cx="426484" cy="1579007"/>
                </a:xfrm>
                <a:prstGeom prst="rect">
                  <a:avLst/>
                </a:prstGeom>
                <a:effectLst>
                  <a:softEdge rad="0"/>
                </a:effectLst>
              </p:spPr>
            </p:pic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1991CECB-0ADF-4785-BC2B-DAF6D44151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361" t="17541" r="17971" b="35395"/>
                <a:stretch/>
              </p:blipFill>
              <p:spPr>
                <a:xfrm>
                  <a:off x="2478862" y="2078013"/>
                  <a:ext cx="1735404" cy="1750125"/>
                </a:xfrm>
                <a:prstGeom prst="rect">
                  <a:avLst/>
                </a:prstGeom>
              </p:spPr>
            </p:pic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F648B96E-F8A0-41EA-97B8-08A78AB98B5E}"/>
                    </a:ext>
                  </a:extLst>
                </p:cNvPr>
                <p:cNvGrpSpPr/>
                <p:nvPr/>
              </p:nvGrpSpPr>
              <p:grpSpPr>
                <a:xfrm>
                  <a:off x="2478862" y="3807847"/>
                  <a:ext cx="1795411" cy="307812"/>
                  <a:chOff x="2128665" y="5218365"/>
                  <a:chExt cx="1795411" cy="307812"/>
                </a:xfrm>
              </p:grpSpPr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316EDF06-40E8-4F55-8F65-27803E282515}"/>
                      </a:ext>
                    </a:extLst>
                  </p:cNvPr>
                  <p:cNvSpPr txBox="1"/>
                  <p:nvPr/>
                </p:nvSpPr>
                <p:spPr>
                  <a:xfrm>
                    <a:off x="2128665" y="5218400"/>
                    <a:ext cx="3738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nb-NO" sz="1400" dirty="0"/>
                      <a:t>j-1</a:t>
                    </a:r>
                  </a:p>
                </p:txBody>
              </p:sp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A3EAE4A1-6A34-483D-8B9E-CF1C13A78547}"/>
                      </a:ext>
                    </a:extLst>
                  </p:cNvPr>
                  <p:cNvSpPr txBox="1"/>
                  <p:nvPr/>
                </p:nvSpPr>
                <p:spPr>
                  <a:xfrm>
                    <a:off x="3514989" y="5218365"/>
                    <a:ext cx="40908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nb-NO" sz="1400" dirty="0"/>
                      <a:t>j+1</a:t>
                    </a:r>
                  </a:p>
                </p:txBody>
              </p: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3B71F985-5D1E-400A-9285-4AC3FAD6B6D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8837" y="5218400"/>
                    <a:ext cx="22794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nb-NO" sz="1400" dirty="0"/>
                      <a:t>j</a:t>
                    </a:r>
                  </a:p>
                </p:txBody>
              </p: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09A3A2F0-39B5-4B81-9A17-C9C670F282AF}"/>
                    </a:ext>
                  </a:extLst>
                </p:cNvPr>
                <p:cNvGrpSpPr/>
                <p:nvPr/>
              </p:nvGrpSpPr>
              <p:grpSpPr>
                <a:xfrm>
                  <a:off x="2101847" y="2072779"/>
                  <a:ext cx="447558" cy="1704703"/>
                  <a:chOff x="701063" y="2432706"/>
                  <a:chExt cx="447558" cy="1704703"/>
                </a:xfrm>
              </p:grpSpPr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264DA837-CB4A-4F45-8118-A93E0F04D528}"/>
                      </a:ext>
                    </a:extLst>
                  </p:cNvPr>
                  <p:cNvSpPr txBox="1"/>
                  <p:nvPr/>
                </p:nvSpPr>
                <p:spPr>
                  <a:xfrm>
                    <a:off x="783362" y="3131169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nb-NO" sz="1400" dirty="0"/>
                      <a:t>k</a:t>
                    </a:r>
                  </a:p>
                </p:txBody>
              </p:sp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2543F92C-FB84-4512-9F7D-BA3F1DD22AB1}"/>
                      </a:ext>
                    </a:extLst>
                  </p:cNvPr>
                  <p:cNvSpPr txBox="1"/>
                  <p:nvPr/>
                </p:nvSpPr>
                <p:spPr>
                  <a:xfrm>
                    <a:off x="701063" y="2432706"/>
                    <a:ext cx="44755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nb-NO" sz="1400" dirty="0"/>
                      <a:t>k+1</a:t>
                    </a:r>
                  </a:p>
                </p:txBody>
              </p:sp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3A34FAFB-7F6E-47C1-A765-C97FAB6FB91E}"/>
                      </a:ext>
                    </a:extLst>
                  </p:cNvPr>
                  <p:cNvSpPr txBox="1"/>
                  <p:nvPr/>
                </p:nvSpPr>
                <p:spPr>
                  <a:xfrm>
                    <a:off x="725029" y="3829632"/>
                    <a:ext cx="41229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nb-NO" sz="1400" dirty="0"/>
                      <a:t>k-1</a:t>
                    </a:r>
                  </a:p>
                </p:txBody>
              </p:sp>
            </p:grpSp>
          </p:grp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DC7DD7F-FD62-4CB5-9B84-682B71B8E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889" y="2235200"/>
              <a:ext cx="419100" cy="419100"/>
            </a:xfrm>
            <a:prstGeom prst="ellipse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23EC1DC-FD7B-4D2A-82EE-5A642D0BF1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6811" y="2795833"/>
              <a:ext cx="749596" cy="309901"/>
            </a:xfrm>
            <a:prstGeom prst="ellipse">
              <a:avLst/>
            </a:prstGeom>
            <a:noFill/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E2EDCE-E95D-4050-9B81-0ADA613F691C}"/>
                </a:ext>
              </a:extLst>
            </p:cNvPr>
            <p:cNvSpPr>
              <a:spLocks/>
            </p:cNvSpPr>
            <p:nvPr/>
          </p:nvSpPr>
          <p:spPr>
            <a:xfrm>
              <a:off x="4570019" y="3139798"/>
              <a:ext cx="338531" cy="748546"/>
            </a:xfrm>
            <a:prstGeom prst="ellipse">
              <a:avLst/>
            </a:prstGeom>
            <a:noFill/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264673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79EB666-6D11-4BFE-AAE4-03EF357C49DA}"/>
              </a:ext>
            </a:extLst>
          </p:cNvPr>
          <p:cNvGrpSpPr/>
          <p:nvPr/>
        </p:nvGrpSpPr>
        <p:grpSpPr>
          <a:xfrm>
            <a:off x="6231777" y="2565200"/>
            <a:ext cx="544354" cy="400110"/>
            <a:chOff x="6231777" y="2565200"/>
            <a:chExt cx="544354" cy="400110"/>
          </a:xfrm>
        </p:grpSpPr>
        <p:sp>
          <p:nvSpPr>
            <p:cNvPr id="114" name="Oval 113"/>
            <p:cNvSpPr/>
            <p:nvPr/>
          </p:nvSpPr>
          <p:spPr>
            <a:xfrm>
              <a:off x="6231777" y="2644395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519991" y="2565200"/>
                  <a:ext cx="2561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nb-NO" sz="2000" dirty="0"/>
                </a:p>
              </p:txBody>
            </p:sp>
          </mc:Choice>
          <mc:Fallback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991" y="2565200"/>
                  <a:ext cx="256140" cy="400110"/>
                </a:xfrm>
                <a:prstGeom prst="rect">
                  <a:avLst/>
                </a:prstGeom>
                <a:blipFill>
                  <a:blip r:embed="rId3"/>
                  <a:stretch>
                    <a:fillRect r="-23810" b="-7692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03D429D-8511-456D-B303-418C050EC441}"/>
              </a:ext>
            </a:extLst>
          </p:cNvPr>
          <p:cNvGrpSpPr/>
          <p:nvPr/>
        </p:nvGrpSpPr>
        <p:grpSpPr>
          <a:xfrm>
            <a:off x="7860926" y="2565200"/>
            <a:ext cx="1328480" cy="400110"/>
            <a:chOff x="7860926" y="2565200"/>
            <a:chExt cx="1328480" cy="400110"/>
          </a:xfrm>
        </p:grpSpPr>
        <p:sp>
          <p:nvSpPr>
            <p:cNvPr id="115" name="Oval 114"/>
            <p:cNvSpPr/>
            <p:nvPr/>
          </p:nvSpPr>
          <p:spPr>
            <a:xfrm>
              <a:off x="7860926" y="271180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20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8158358" y="2565200"/>
                  <a:ext cx="103104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r>
                    <a:rPr lang="nb-NO" sz="2000" dirty="0"/>
                    <a:t> or </a:t>
                  </a:r>
                  <a14:m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h𝑢</m:t>
                      </m:r>
                    </m:oMath>
                  </a14:m>
                  <a:endParaRPr lang="nb-NO" sz="2000" dirty="0"/>
                </a:p>
              </p:txBody>
            </p:sp>
          </mc:Choice>
          <mc:Fallback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8358" y="2565200"/>
                  <a:ext cx="1031048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9231" b="-27692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90A1F7D-8B1E-4C6A-9BBD-C54FB426515F}"/>
              </a:ext>
            </a:extLst>
          </p:cNvPr>
          <p:cNvGrpSpPr/>
          <p:nvPr/>
        </p:nvGrpSpPr>
        <p:grpSpPr>
          <a:xfrm>
            <a:off x="9663138" y="2566348"/>
            <a:ext cx="1251296" cy="400110"/>
            <a:chOff x="9663138" y="2566348"/>
            <a:chExt cx="1251296" cy="400110"/>
          </a:xfrm>
        </p:grpSpPr>
        <p:sp>
          <p:nvSpPr>
            <p:cNvPr id="116" name="Oval 115"/>
            <p:cNvSpPr/>
            <p:nvPr/>
          </p:nvSpPr>
          <p:spPr>
            <a:xfrm>
              <a:off x="9663138" y="264912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20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9901035" y="2566348"/>
                  <a:ext cx="10133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nb-NO" sz="2000" dirty="0"/>
                    <a:t> or </a:t>
                  </a:r>
                  <a14:m>
                    <m:oMath xmlns:m="http://schemas.openxmlformats.org/officeDocument/2006/math">
                      <m:r>
                        <a:rPr lang="nb-NO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endParaRPr lang="nb-NO" sz="2000" dirty="0"/>
                </a:p>
              </p:txBody>
            </p:sp>
          </mc:Choice>
          <mc:Fallback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1035" y="2566348"/>
                  <a:ext cx="1013399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9091" b="-25758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r>
              <a:rPr lang="nb-NO" dirty="0"/>
              <a:t> (FIGURE)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7" cy="3892442"/>
            <a:chOff x="664194" y="1695290"/>
            <a:chExt cx="3990417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9" y="5218365"/>
              <a:ext cx="3253472" cy="369367"/>
              <a:chOff x="1401139" y="5218365"/>
              <a:chExt cx="3253472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9" y="5218400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7" y="5218400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9" y="450385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70" y="379446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925F005-C32D-48E3-A3C5-175DDD50091C}"/>
              </a:ext>
            </a:extLst>
          </p:cNvPr>
          <p:cNvGrpSpPr/>
          <p:nvPr/>
        </p:nvGrpSpPr>
        <p:grpSpPr>
          <a:xfrm>
            <a:off x="9113815" y="4048850"/>
            <a:ext cx="2967937" cy="380451"/>
            <a:chOff x="9113815" y="4048850"/>
            <a:chExt cx="2967937" cy="380451"/>
          </a:xfrm>
        </p:grpSpPr>
        <p:grpSp>
          <p:nvGrpSpPr>
            <p:cNvPr id="103" name="Gruppe 102"/>
            <p:cNvGrpSpPr/>
            <p:nvPr/>
          </p:nvGrpSpPr>
          <p:grpSpPr>
            <a:xfrm>
              <a:off x="9113815" y="4048850"/>
              <a:ext cx="331708" cy="380451"/>
              <a:chOff x="8452038" y="5920026"/>
              <a:chExt cx="331708" cy="380451"/>
            </a:xfrm>
          </p:grpSpPr>
          <p:sp>
            <p:nvSpPr>
              <p:cNvPr id="148" name="Oval 52"/>
              <p:cNvSpPr/>
              <p:nvPr/>
            </p:nvSpPr>
            <p:spPr>
              <a:xfrm>
                <a:off x="8587198" y="611632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9" name="Oval 52"/>
              <p:cNvSpPr/>
              <p:nvPr/>
            </p:nvSpPr>
            <p:spPr>
              <a:xfrm>
                <a:off x="8587761" y="5920026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0" name="Oval 99"/>
              <p:cNvSpPr/>
              <p:nvPr/>
            </p:nvSpPr>
            <p:spPr>
              <a:xfrm>
                <a:off x="8452038" y="6070915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1" name="Oval 99"/>
              <p:cNvSpPr/>
              <p:nvPr/>
            </p:nvSpPr>
            <p:spPr>
              <a:xfrm>
                <a:off x="8599596" y="6070915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2" name="Oval 27"/>
              <p:cNvSpPr/>
              <p:nvPr/>
            </p:nvSpPr>
            <p:spPr>
              <a:xfrm>
                <a:off x="8527629" y="6021728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16"/>
                <p:cNvSpPr txBox="1"/>
                <p:nvPr/>
              </p:nvSpPr>
              <p:spPr>
                <a:xfrm>
                  <a:off x="9517489" y="4048850"/>
                  <a:ext cx="25642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nb-NO" dirty="0"/>
                    <a:t>, </a:t>
                  </a:r>
                  <a14:m>
                    <m:oMath xmlns:m="http://schemas.openxmlformats.org/officeDocument/2006/math">
                      <m:r>
                        <a:rPr lang="nb-NO" i="1">
                          <a:latin typeface="Cambria Math" panose="02040503050406030204" pitchFamily="18" charset="0"/>
                        </a:rPr>
                        <m:t>h𝑢</m:t>
                      </m:r>
                    </m:oMath>
                  </a14:m>
                  <a:r>
                    <a:rPr lang="nb-NO" dirty="0"/>
                    <a:t>, and </a:t>
                  </a:r>
                  <a14:m>
                    <m:oMath xmlns:m="http://schemas.openxmlformats.org/officeDocument/2006/math">
                      <m:r>
                        <a:rPr lang="nb-NO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endParaRPr lang="nb-NO" dirty="0"/>
                </a:p>
              </p:txBody>
            </p:sp>
          </mc:Choice>
          <mc:Fallback>
            <p:sp>
              <p:nvSpPr>
                <p:cNvPr id="153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7489" y="4048850"/>
                  <a:ext cx="2564263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45000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FBL 2 eta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9571051-D20A-4DB0-9565-145AE72E0008}"/>
              </a:ext>
            </a:extLst>
          </p:cNvPr>
          <p:cNvGrpSpPr/>
          <p:nvPr/>
        </p:nvGrpSpPr>
        <p:grpSpPr>
          <a:xfrm>
            <a:off x="1362694" y="1350766"/>
            <a:ext cx="3641168" cy="3555892"/>
            <a:chOff x="1362694" y="1350766"/>
            <a:chExt cx="3641168" cy="3555892"/>
          </a:xfrm>
        </p:grpSpPr>
        <p:cxnSp>
          <p:nvCxnSpPr>
            <p:cNvPr id="3" name="Straight Connector 2"/>
            <p:cNvCxnSpPr>
              <a:cxnSpLocks/>
            </p:cNvCxnSpPr>
            <p:nvPr/>
          </p:nvCxnSpPr>
          <p:spPr>
            <a:xfrm>
              <a:off x="1827858" y="1532913"/>
              <a:ext cx="3044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>
              <a:cxnSpLocks/>
            </p:cNvCxnSpPr>
            <p:nvPr/>
          </p:nvCxnSpPr>
          <p:spPr>
            <a:xfrm>
              <a:off x="1827858" y="2233991"/>
              <a:ext cx="30413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827858" y="2935069"/>
              <a:ext cx="3044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1837927" y="3636147"/>
              <a:ext cx="3031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1837927" y="4337225"/>
              <a:ext cx="3031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4771944" y="1427537"/>
              <a:ext cx="0" cy="3081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4070866" y="1424711"/>
              <a:ext cx="0" cy="3098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3369788" y="1427537"/>
              <a:ext cx="0" cy="3081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2668710" y="1424711"/>
              <a:ext cx="0" cy="3098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1967632" y="1424711"/>
              <a:ext cx="0" cy="3098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927175" y="3194439"/>
              <a:ext cx="184150" cy="1841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3628253" y="3194439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4329331" y="3194439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2226097" y="3194439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2927175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3628253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329331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2226097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2927174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3628252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329330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2226096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2927174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3628252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329330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2226096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2984113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3685191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4386269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2283035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2984113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3685191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386269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2283035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2984112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3685190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386268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2283034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2984112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3685190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386268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2283034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2984112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3685190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386268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2283034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2576636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3277714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3978792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1875558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2576636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3277714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3978792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1875558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2576635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3277713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3978791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1875557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2576635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3277713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3978791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1875557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666773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685061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685060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685060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1750388" y="4537291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1470642" y="275147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362694" y="2053010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k+1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377821" y="1350766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k+2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382588" y="4159327"/>
              <a:ext cx="476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k-2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391469" y="3449936"/>
              <a:ext cx="476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k-1</a:t>
              </a:r>
            </a:p>
          </p:txBody>
        </p:sp>
        <p:sp>
          <p:nvSpPr>
            <p:cNvPr id="142" name="Rounded Rectangle 120"/>
            <p:cNvSpPr/>
            <p:nvPr/>
          </p:nvSpPr>
          <p:spPr>
            <a:xfrm>
              <a:off x="2499437" y="2771937"/>
              <a:ext cx="1027329" cy="103385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13253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FBL 2 U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18B745-3C4D-4D24-B4A2-9A6F32A219DC}"/>
              </a:ext>
            </a:extLst>
          </p:cNvPr>
          <p:cNvGrpSpPr/>
          <p:nvPr/>
        </p:nvGrpSpPr>
        <p:grpSpPr>
          <a:xfrm>
            <a:off x="1362694" y="1350766"/>
            <a:ext cx="3641168" cy="3555892"/>
            <a:chOff x="1362694" y="1350766"/>
            <a:chExt cx="3641168" cy="3555892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9571051-D20A-4DB0-9565-145AE72E0008}"/>
                </a:ext>
              </a:extLst>
            </p:cNvPr>
            <p:cNvGrpSpPr/>
            <p:nvPr/>
          </p:nvGrpSpPr>
          <p:grpSpPr>
            <a:xfrm>
              <a:off x="1362694" y="1350766"/>
              <a:ext cx="3641168" cy="3555892"/>
              <a:chOff x="1362694" y="1350766"/>
              <a:chExt cx="3641168" cy="3555892"/>
            </a:xfrm>
          </p:grpSpPr>
          <p:cxnSp>
            <p:nvCxnSpPr>
              <p:cNvPr id="3" name="Straight Connector 2"/>
              <p:cNvCxnSpPr>
                <a:cxnSpLocks/>
              </p:cNvCxnSpPr>
              <p:nvPr/>
            </p:nvCxnSpPr>
            <p:spPr>
              <a:xfrm>
                <a:off x="1827858" y="1532913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>
                <a:cxnSpLocks/>
              </p:cNvCxnSpPr>
              <p:nvPr/>
            </p:nvCxnSpPr>
            <p:spPr>
              <a:xfrm>
                <a:off x="1827858" y="2233991"/>
                <a:ext cx="30413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>
                <a:cxnSpLocks/>
              </p:cNvCxnSpPr>
              <p:nvPr/>
            </p:nvCxnSpPr>
            <p:spPr>
              <a:xfrm>
                <a:off x="1827858" y="2935069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cxnSpLocks/>
              </p:cNvCxnSpPr>
              <p:nvPr/>
            </p:nvCxnSpPr>
            <p:spPr>
              <a:xfrm>
                <a:off x="1837927" y="3636147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cxnSpLocks/>
              </p:cNvCxnSpPr>
              <p:nvPr/>
            </p:nvCxnSpPr>
            <p:spPr>
              <a:xfrm>
                <a:off x="1837927" y="4337225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cxnSpLocks/>
              </p:cNvCxnSpPr>
              <p:nvPr/>
            </p:nvCxnSpPr>
            <p:spPr>
              <a:xfrm>
                <a:off x="4771944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>
                <a:off x="4070866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3369788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cxnSpLocks/>
              </p:cNvCxnSpPr>
              <p:nvPr/>
            </p:nvCxnSpPr>
            <p:spPr>
              <a:xfrm>
                <a:off x="2668710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>
                <a:off x="1967632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2927175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28253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329331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26097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27175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628253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29331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26097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27174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628252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329330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226096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927174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628252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29330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226096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984113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685191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386269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83035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984113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685191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386269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83035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984112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85190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86268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283034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84112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685190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386268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83034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984112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685190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386268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83034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576636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277714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978792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875558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576636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277714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978792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75558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576635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77713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978791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875557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576635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277713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978791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875557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666773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685061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4685060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685060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1750388" y="4537291"/>
                <a:ext cx="3253474" cy="369367"/>
                <a:chOff x="1401138" y="5218365"/>
                <a:chExt cx="3253474" cy="369367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1401138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j-2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102216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j-1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483731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j+1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4183008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j+2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903227" y="5218400"/>
                  <a:ext cx="2391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</a:t>
                  </a: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1470642" y="2751473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362694" y="205301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377821" y="1350766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382588" y="4159327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391469" y="3449936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  <p:sp>
          <p:nvSpPr>
            <p:cNvPr id="93" name="Rounded Rectangle 120">
              <a:extLst>
                <a:ext uri="{FF2B5EF4-FFF2-40B4-BE49-F238E27FC236}">
                  <a16:creationId xmlns:a16="http://schemas.microsoft.com/office/drawing/2014/main" id="{F3582DAF-C91F-4243-BBC2-FF318683B70B}"/>
                </a:ext>
              </a:extLst>
            </p:cNvPr>
            <p:cNvSpPr/>
            <p:nvPr/>
          </p:nvSpPr>
          <p:spPr>
            <a:xfrm>
              <a:off x="2849296" y="2771937"/>
              <a:ext cx="1027329" cy="103385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472737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FBL 2 V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23CD13-CCF5-4B10-9D10-05BF624C88FB}"/>
              </a:ext>
            </a:extLst>
          </p:cNvPr>
          <p:cNvGrpSpPr/>
          <p:nvPr/>
        </p:nvGrpSpPr>
        <p:grpSpPr>
          <a:xfrm>
            <a:off x="1362694" y="1350766"/>
            <a:ext cx="3641168" cy="3555892"/>
            <a:chOff x="1362694" y="1350766"/>
            <a:chExt cx="3641168" cy="3555892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9571051-D20A-4DB0-9565-145AE72E0008}"/>
                </a:ext>
              </a:extLst>
            </p:cNvPr>
            <p:cNvGrpSpPr/>
            <p:nvPr/>
          </p:nvGrpSpPr>
          <p:grpSpPr>
            <a:xfrm>
              <a:off x="1362694" y="1350766"/>
              <a:ext cx="3641168" cy="3555892"/>
              <a:chOff x="1362694" y="1350766"/>
              <a:chExt cx="3641168" cy="3555892"/>
            </a:xfrm>
          </p:grpSpPr>
          <p:cxnSp>
            <p:nvCxnSpPr>
              <p:cNvPr id="3" name="Straight Connector 2"/>
              <p:cNvCxnSpPr>
                <a:cxnSpLocks/>
              </p:cNvCxnSpPr>
              <p:nvPr/>
            </p:nvCxnSpPr>
            <p:spPr>
              <a:xfrm>
                <a:off x="1827858" y="1532913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>
                <a:cxnSpLocks/>
              </p:cNvCxnSpPr>
              <p:nvPr/>
            </p:nvCxnSpPr>
            <p:spPr>
              <a:xfrm>
                <a:off x="1827858" y="2233991"/>
                <a:ext cx="30413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>
                <a:cxnSpLocks/>
              </p:cNvCxnSpPr>
              <p:nvPr/>
            </p:nvCxnSpPr>
            <p:spPr>
              <a:xfrm>
                <a:off x="1827858" y="2935069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cxnSpLocks/>
              </p:cNvCxnSpPr>
              <p:nvPr/>
            </p:nvCxnSpPr>
            <p:spPr>
              <a:xfrm>
                <a:off x="1837927" y="3636147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cxnSpLocks/>
              </p:cNvCxnSpPr>
              <p:nvPr/>
            </p:nvCxnSpPr>
            <p:spPr>
              <a:xfrm>
                <a:off x="1837927" y="4337225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cxnSpLocks/>
              </p:cNvCxnSpPr>
              <p:nvPr/>
            </p:nvCxnSpPr>
            <p:spPr>
              <a:xfrm>
                <a:off x="4771944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>
                <a:off x="4070866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3369788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cxnSpLocks/>
              </p:cNvCxnSpPr>
              <p:nvPr/>
            </p:nvCxnSpPr>
            <p:spPr>
              <a:xfrm>
                <a:off x="2668710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>
                <a:off x="1967632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2927175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28253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329331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26097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27175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628253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29331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26097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27174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628252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329330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226096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927174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628252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29330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226096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984113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685191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386269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83035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984113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685191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386269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83035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984112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85190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86268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283034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84112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685190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386268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83034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984112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685190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386268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83034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576636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277714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978792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875558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576636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277714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978792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75558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576635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77713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978791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875557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576635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277713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978791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875557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666773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685061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4685060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685060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1750388" y="4537291"/>
                <a:ext cx="3253474" cy="369367"/>
                <a:chOff x="1401138" y="5218365"/>
                <a:chExt cx="3253474" cy="369367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1401138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j-2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102216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j-1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483731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j+1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4183008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j+2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903227" y="5218400"/>
                  <a:ext cx="2391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</a:t>
                  </a: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1470642" y="2751473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362694" y="205301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377821" y="1350766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382588" y="4159327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391469" y="3449936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  <p:sp>
          <p:nvSpPr>
            <p:cNvPr id="93" name="Rounded Rectangle 120">
              <a:extLst>
                <a:ext uri="{FF2B5EF4-FFF2-40B4-BE49-F238E27FC236}">
                  <a16:creationId xmlns:a16="http://schemas.microsoft.com/office/drawing/2014/main" id="{D102AD23-25B3-44FC-A28E-653E821DD9A0}"/>
                </a:ext>
              </a:extLst>
            </p:cNvPr>
            <p:cNvSpPr/>
            <p:nvPr/>
          </p:nvSpPr>
          <p:spPr>
            <a:xfrm>
              <a:off x="2503657" y="2418142"/>
              <a:ext cx="1027329" cy="103385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4164682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FBL 2 V 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</p:grpSp>
      <p:sp>
        <p:nvSpPr>
          <p:cNvPr id="128" name="Rounded Rectangle 120"/>
          <p:cNvSpPr/>
          <p:nvPr/>
        </p:nvSpPr>
        <p:spPr>
          <a:xfrm>
            <a:off x="2503657" y="2418142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7974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FBL 2 U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</p:grpSp>
      <p:sp>
        <p:nvSpPr>
          <p:cNvPr id="140" name="Rounded Rectangle 120"/>
          <p:cNvSpPr/>
          <p:nvPr/>
        </p:nvSpPr>
        <p:spPr>
          <a:xfrm>
            <a:off x="2849296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8517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CTCS 2 eta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9571051-D20A-4DB0-9565-145AE72E0008}"/>
              </a:ext>
            </a:extLst>
          </p:cNvPr>
          <p:cNvGrpSpPr/>
          <p:nvPr/>
        </p:nvGrpSpPr>
        <p:grpSpPr>
          <a:xfrm>
            <a:off x="1362694" y="1350766"/>
            <a:ext cx="3641168" cy="3555892"/>
            <a:chOff x="1362694" y="1350766"/>
            <a:chExt cx="3641168" cy="3555892"/>
          </a:xfrm>
        </p:grpSpPr>
        <p:cxnSp>
          <p:nvCxnSpPr>
            <p:cNvPr id="3" name="Straight Connector 2"/>
            <p:cNvCxnSpPr>
              <a:cxnSpLocks/>
            </p:cNvCxnSpPr>
            <p:nvPr/>
          </p:nvCxnSpPr>
          <p:spPr>
            <a:xfrm>
              <a:off x="1827858" y="1532913"/>
              <a:ext cx="3044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>
              <a:cxnSpLocks/>
            </p:cNvCxnSpPr>
            <p:nvPr/>
          </p:nvCxnSpPr>
          <p:spPr>
            <a:xfrm>
              <a:off x="1827858" y="2233991"/>
              <a:ext cx="30413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827858" y="2935069"/>
              <a:ext cx="3044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1837927" y="3636147"/>
              <a:ext cx="3031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1837927" y="4337225"/>
              <a:ext cx="3031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4771944" y="1427537"/>
              <a:ext cx="0" cy="3081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4070866" y="1424711"/>
              <a:ext cx="0" cy="3098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3369788" y="1427537"/>
              <a:ext cx="0" cy="3081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2668710" y="1424711"/>
              <a:ext cx="0" cy="3098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1967632" y="1424711"/>
              <a:ext cx="0" cy="3098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927175" y="3194439"/>
              <a:ext cx="184150" cy="1841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628253" y="3194439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4329331" y="3194439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2226097" y="3194439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2927175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3628253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329331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2226097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2927174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3628252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329330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2226096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2927174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3628252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329330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2226096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2984113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3685191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4386269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2283035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2984113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3685191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386269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2283035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2984112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3685190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386268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2283034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2984112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3685190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386268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2283034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2984112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3685190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386268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2283034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2576636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3277714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3978792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1875558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2576636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3277714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3978792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1875558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2576635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3277713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3978791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1875557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2576635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3277713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3978791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1875557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666773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685061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685060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685060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1750388" y="4537291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1470642" y="275147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362694" y="2053010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k+1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377821" y="1350766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k+2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382588" y="4159327"/>
              <a:ext cx="476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k-2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391469" y="3449936"/>
              <a:ext cx="476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k-1</a:t>
              </a:r>
            </a:p>
          </p:txBody>
        </p:sp>
        <p:sp>
          <p:nvSpPr>
            <p:cNvPr id="142" name="Rounded Rectangle 120"/>
            <p:cNvSpPr/>
            <p:nvPr/>
          </p:nvSpPr>
          <p:spPr>
            <a:xfrm>
              <a:off x="2499437" y="2771937"/>
              <a:ext cx="1027329" cy="103385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202768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Background</a:t>
            </a:r>
            <a:r>
              <a:rPr lang="nb-NO" dirty="0"/>
              <a:t> / 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This </a:t>
            </a:r>
            <a:r>
              <a:rPr lang="nb-NO" dirty="0" err="1"/>
              <a:t>set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slides </a:t>
            </a:r>
            <a:r>
              <a:rPr lang="nb-NO" dirty="0" err="1"/>
              <a:t>includes</a:t>
            </a:r>
            <a:r>
              <a:rPr lang="nb-NO" dirty="0"/>
              <a:t> a </a:t>
            </a:r>
            <a:r>
              <a:rPr lang="nb-NO" dirty="0" err="1"/>
              <a:t>set</a:t>
            </a:r>
            <a:r>
              <a:rPr lang="nb-NO" dirty="0"/>
              <a:t> or </a:t>
            </a:r>
            <a:r>
              <a:rPr lang="nb-NO" dirty="0" err="1"/>
              <a:t>interpretations</a:t>
            </a:r>
            <a:r>
              <a:rPr lang="nb-NO" dirty="0"/>
              <a:t> to make it </a:t>
            </a:r>
            <a:r>
              <a:rPr lang="nb-NO" dirty="0" err="1"/>
              <a:t>easier</a:t>
            </a:r>
            <a:r>
              <a:rPr lang="nb-NO" dirty="0"/>
              <a:t> to </a:t>
            </a:r>
            <a:r>
              <a:rPr lang="nb-NO" dirty="0" err="1"/>
              <a:t>implement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different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schemes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SWEs. It is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reports: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L. P. Røed, </a:t>
            </a:r>
            <a:r>
              <a:rPr lang="nb-NO" dirty="0" err="1"/>
              <a:t>Documentation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simple </a:t>
            </a:r>
            <a:r>
              <a:rPr lang="nb-NO" dirty="0" err="1"/>
              <a:t>ocean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for </a:t>
            </a:r>
            <a:r>
              <a:rPr lang="nb-NO" dirty="0" err="1"/>
              <a:t>use</a:t>
            </a:r>
            <a:r>
              <a:rPr lang="nb-NO" dirty="0"/>
              <a:t> in ensemble </a:t>
            </a:r>
            <a:r>
              <a:rPr lang="nb-NO" dirty="0" err="1"/>
              <a:t>predictions</a:t>
            </a:r>
            <a:r>
              <a:rPr lang="nb-NO" dirty="0"/>
              <a:t> Part I: </a:t>
            </a:r>
            <a:r>
              <a:rPr lang="nb-NO" dirty="0" err="1"/>
              <a:t>Theory</a:t>
            </a:r>
            <a:r>
              <a:rPr lang="nb-NO" dirty="0"/>
              <a:t> and Part II: </a:t>
            </a:r>
            <a:r>
              <a:rPr lang="nb-NO" dirty="0" err="1"/>
              <a:t>Benchmark</a:t>
            </a:r>
            <a:r>
              <a:rPr lang="nb-NO" dirty="0"/>
              <a:t> cases, met.no report 5/2012</a:t>
            </a:r>
          </a:p>
          <a:p>
            <a:r>
              <a:rPr lang="nb-NO" dirty="0"/>
              <a:t>A. R. Brodtkorb, T. R. Hagen. L. P. Røed, </a:t>
            </a:r>
            <a:r>
              <a:rPr lang="en-US" dirty="0"/>
              <a:t>One-Layer Shallow Water Models on the GPU, met.no report 27/2013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11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CTCS 2 U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35CD54-2ED6-4DA2-B6C3-4C501A19FA11}"/>
              </a:ext>
            </a:extLst>
          </p:cNvPr>
          <p:cNvGrpSpPr/>
          <p:nvPr/>
        </p:nvGrpSpPr>
        <p:grpSpPr>
          <a:xfrm>
            <a:off x="1362694" y="1350766"/>
            <a:ext cx="3641168" cy="3555892"/>
            <a:chOff x="1362694" y="1350766"/>
            <a:chExt cx="3641168" cy="3555892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9571051-D20A-4DB0-9565-145AE72E0008}"/>
                </a:ext>
              </a:extLst>
            </p:cNvPr>
            <p:cNvGrpSpPr/>
            <p:nvPr/>
          </p:nvGrpSpPr>
          <p:grpSpPr>
            <a:xfrm>
              <a:off x="1362694" y="1350766"/>
              <a:ext cx="3641168" cy="3555892"/>
              <a:chOff x="1362694" y="1350766"/>
              <a:chExt cx="3641168" cy="3555892"/>
            </a:xfrm>
          </p:grpSpPr>
          <p:cxnSp>
            <p:nvCxnSpPr>
              <p:cNvPr id="3" name="Straight Connector 2"/>
              <p:cNvCxnSpPr>
                <a:cxnSpLocks/>
              </p:cNvCxnSpPr>
              <p:nvPr/>
            </p:nvCxnSpPr>
            <p:spPr>
              <a:xfrm>
                <a:off x="1827858" y="1532913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>
                <a:cxnSpLocks/>
              </p:cNvCxnSpPr>
              <p:nvPr/>
            </p:nvCxnSpPr>
            <p:spPr>
              <a:xfrm>
                <a:off x="1827858" y="2233991"/>
                <a:ext cx="30413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>
                <a:cxnSpLocks/>
              </p:cNvCxnSpPr>
              <p:nvPr/>
            </p:nvCxnSpPr>
            <p:spPr>
              <a:xfrm>
                <a:off x="1827858" y="2935069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cxnSpLocks/>
              </p:cNvCxnSpPr>
              <p:nvPr/>
            </p:nvCxnSpPr>
            <p:spPr>
              <a:xfrm>
                <a:off x="1837927" y="3636147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cxnSpLocks/>
              </p:cNvCxnSpPr>
              <p:nvPr/>
            </p:nvCxnSpPr>
            <p:spPr>
              <a:xfrm>
                <a:off x="1837927" y="4337225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cxnSpLocks/>
              </p:cNvCxnSpPr>
              <p:nvPr/>
            </p:nvCxnSpPr>
            <p:spPr>
              <a:xfrm>
                <a:off x="4771944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>
                <a:off x="4070866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3369788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cxnSpLocks/>
              </p:cNvCxnSpPr>
              <p:nvPr/>
            </p:nvCxnSpPr>
            <p:spPr>
              <a:xfrm>
                <a:off x="2668710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>
                <a:off x="1967632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2927175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28253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329331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26097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27175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628253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29331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26097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27174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628252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329330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226096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927174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628252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29330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226096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984113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685191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386269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83035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984113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685191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386269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83035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984112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85190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86268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283034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84112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685190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386268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83034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984112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685190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386268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83034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576636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277714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978792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875558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576636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277714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978792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75558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576635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77713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978791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875557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576635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277713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978791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875557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666773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685061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4685060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685060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1750388" y="4537291"/>
                <a:ext cx="3253474" cy="369367"/>
                <a:chOff x="1401138" y="5218365"/>
                <a:chExt cx="3253474" cy="369367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1401138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j-2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102216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j-1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483731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j+1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4183008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j+2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903227" y="5218400"/>
                  <a:ext cx="2391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</a:t>
                  </a: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1470642" y="2751473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362694" y="205301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377821" y="1350766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382588" y="4159327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391469" y="3449936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  <p:grpSp>
          <p:nvGrpSpPr>
            <p:cNvPr id="94" name="Group 2">
              <a:extLst>
                <a:ext uri="{FF2B5EF4-FFF2-40B4-BE49-F238E27FC236}">
                  <a16:creationId xmlns:a16="http://schemas.microsoft.com/office/drawing/2014/main" id="{0E732E46-80CD-4B1C-80F4-A1C5194F336F}"/>
                </a:ext>
              </a:extLst>
            </p:cNvPr>
            <p:cNvGrpSpPr/>
            <p:nvPr/>
          </p:nvGrpSpPr>
          <p:grpSpPr>
            <a:xfrm rot="5400000">
              <a:off x="2498640" y="2398241"/>
              <a:ext cx="1731910" cy="1752862"/>
              <a:chOff x="2160640" y="2048770"/>
              <a:chExt cx="1731910" cy="1752862"/>
            </a:xfrm>
          </p:grpSpPr>
          <p:sp>
            <p:nvSpPr>
              <p:cNvPr id="95" name="Rounded Rectangle 136">
                <a:extLst>
                  <a:ext uri="{FF2B5EF4-FFF2-40B4-BE49-F238E27FC236}">
                    <a16:creationId xmlns:a16="http://schemas.microsoft.com/office/drawing/2014/main" id="{A1F9D02E-C25A-41BC-8BE6-4007B6C86F5B}"/>
                  </a:ext>
                </a:extLst>
              </p:cNvPr>
              <p:cNvSpPr/>
              <p:nvPr/>
            </p:nvSpPr>
            <p:spPr>
              <a:xfrm>
                <a:off x="2868706" y="2048770"/>
                <a:ext cx="301200" cy="1752862"/>
              </a:xfrm>
              <a:prstGeom prst="roundRect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solidFill>
                    <a:schemeClr val="accent5"/>
                  </a:solidFill>
                </a:endParaRPr>
              </a:p>
            </p:txBody>
          </p:sp>
          <p:sp>
            <p:nvSpPr>
              <p:cNvPr id="96" name="Rounded Rectangle 138">
                <a:extLst>
                  <a:ext uri="{FF2B5EF4-FFF2-40B4-BE49-F238E27FC236}">
                    <a16:creationId xmlns:a16="http://schemas.microsoft.com/office/drawing/2014/main" id="{C29BC741-5A46-4458-A0B3-7B53ECF8B1C6}"/>
                  </a:ext>
                </a:extLst>
              </p:cNvPr>
              <p:cNvSpPr/>
              <p:nvPr/>
            </p:nvSpPr>
            <p:spPr>
              <a:xfrm>
                <a:off x="2160640" y="2406650"/>
                <a:ext cx="1731910" cy="1066800"/>
              </a:xfrm>
              <a:prstGeom prst="roundRect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1723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CTCS 2 V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84BA43-EB0B-4256-97E0-4B7ED6AC529B}"/>
              </a:ext>
            </a:extLst>
          </p:cNvPr>
          <p:cNvGrpSpPr/>
          <p:nvPr/>
        </p:nvGrpSpPr>
        <p:grpSpPr>
          <a:xfrm>
            <a:off x="1362694" y="1350766"/>
            <a:ext cx="3641168" cy="3555892"/>
            <a:chOff x="1362694" y="1350766"/>
            <a:chExt cx="3641168" cy="3555892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9571051-D20A-4DB0-9565-145AE72E0008}"/>
                </a:ext>
              </a:extLst>
            </p:cNvPr>
            <p:cNvGrpSpPr/>
            <p:nvPr/>
          </p:nvGrpSpPr>
          <p:grpSpPr>
            <a:xfrm>
              <a:off x="1362694" y="1350766"/>
              <a:ext cx="3641168" cy="3555892"/>
              <a:chOff x="1362694" y="1350766"/>
              <a:chExt cx="3641168" cy="3555892"/>
            </a:xfrm>
          </p:grpSpPr>
          <p:cxnSp>
            <p:nvCxnSpPr>
              <p:cNvPr id="3" name="Straight Connector 2"/>
              <p:cNvCxnSpPr>
                <a:cxnSpLocks/>
              </p:cNvCxnSpPr>
              <p:nvPr/>
            </p:nvCxnSpPr>
            <p:spPr>
              <a:xfrm>
                <a:off x="1827858" y="1532913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>
                <a:cxnSpLocks/>
              </p:cNvCxnSpPr>
              <p:nvPr/>
            </p:nvCxnSpPr>
            <p:spPr>
              <a:xfrm>
                <a:off x="1827858" y="2233991"/>
                <a:ext cx="30413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>
                <a:cxnSpLocks/>
              </p:cNvCxnSpPr>
              <p:nvPr/>
            </p:nvCxnSpPr>
            <p:spPr>
              <a:xfrm>
                <a:off x="1827858" y="2935069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cxnSpLocks/>
              </p:cNvCxnSpPr>
              <p:nvPr/>
            </p:nvCxnSpPr>
            <p:spPr>
              <a:xfrm>
                <a:off x="1837927" y="3636147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cxnSpLocks/>
              </p:cNvCxnSpPr>
              <p:nvPr/>
            </p:nvCxnSpPr>
            <p:spPr>
              <a:xfrm>
                <a:off x="1837927" y="4337225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cxnSpLocks/>
              </p:cNvCxnSpPr>
              <p:nvPr/>
            </p:nvCxnSpPr>
            <p:spPr>
              <a:xfrm>
                <a:off x="4771944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>
                <a:off x="4070866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3369788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cxnSpLocks/>
              </p:cNvCxnSpPr>
              <p:nvPr/>
            </p:nvCxnSpPr>
            <p:spPr>
              <a:xfrm>
                <a:off x="2668710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>
                <a:off x="1967632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2927175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28253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329331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26097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27175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628253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29331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26097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27174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628252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329330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226096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927174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628252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29330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226096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984113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685191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386269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83035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984113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685191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386269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83035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984112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85190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86268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283034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84112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685190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386268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83034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984112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685190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386268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83034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576636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277714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978792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875558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576636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277714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978792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75558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576635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77713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978791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875557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576635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277713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978791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875557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666773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685061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4685060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685060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1750388" y="4537291"/>
                <a:ext cx="3253474" cy="369367"/>
                <a:chOff x="1401138" y="5218365"/>
                <a:chExt cx="3253474" cy="369367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1401138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j-2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102216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j-1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483731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j+1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4183008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j+2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903227" y="5218400"/>
                  <a:ext cx="2391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</a:t>
                  </a: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1470642" y="2751473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362694" y="205301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377821" y="1350766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382588" y="4159327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391469" y="3449936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  <p:grpSp>
          <p:nvGrpSpPr>
            <p:cNvPr id="94" name="Group 2">
              <a:extLst>
                <a:ext uri="{FF2B5EF4-FFF2-40B4-BE49-F238E27FC236}">
                  <a16:creationId xmlns:a16="http://schemas.microsoft.com/office/drawing/2014/main" id="{7C23098E-417F-47FF-97DA-47684C2359C8}"/>
                </a:ext>
              </a:extLst>
            </p:cNvPr>
            <p:cNvGrpSpPr/>
            <p:nvPr/>
          </p:nvGrpSpPr>
          <p:grpSpPr>
            <a:xfrm>
              <a:off x="2160640" y="2048770"/>
              <a:ext cx="1731910" cy="1752862"/>
              <a:chOff x="2160640" y="2048770"/>
              <a:chExt cx="1731910" cy="1752862"/>
            </a:xfrm>
          </p:grpSpPr>
          <p:sp>
            <p:nvSpPr>
              <p:cNvPr id="95" name="Rounded Rectangle 136">
                <a:extLst>
                  <a:ext uri="{FF2B5EF4-FFF2-40B4-BE49-F238E27FC236}">
                    <a16:creationId xmlns:a16="http://schemas.microsoft.com/office/drawing/2014/main" id="{8EEC09D6-F666-484D-AF9E-799C17D4B5AD}"/>
                  </a:ext>
                </a:extLst>
              </p:cNvPr>
              <p:cNvSpPr/>
              <p:nvPr/>
            </p:nvSpPr>
            <p:spPr>
              <a:xfrm>
                <a:off x="2868706" y="2048770"/>
                <a:ext cx="301200" cy="1752862"/>
              </a:xfrm>
              <a:prstGeom prst="roundRect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solidFill>
                    <a:schemeClr val="accent5"/>
                  </a:solidFill>
                </a:endParaRPr>
              </a:p>
            </p:txBody>
          </p:sp>
          <p:sp>
            <p:nvSpPr>
              <p:cNvPr id="96" name="Rounded Rectangle 138">
                <a:extLst>
                  <a:ext uri="{FF2B5EF4-FFF2-40B4-BE49-F238E27FC236}">
                    <a16:creationId xmlns:a16="http://schemas.microsoft.com/office/drawing/2014/main" id="{337431FE-E363-4370-9C10-E794D30B0F1F}"/>
                  </a:ext>
                </a:extLst>
              </p:cNvPr>
              <p:cNvSpPr/>
              <p:nvPr/>
            </p:nvSpPr>
            <p:spPr>
              <a:xfrm>
                <a:off x="2160640" y="2406650"/>
                <a:ext cx="1731910" cy="1066800"/>
              </a:xfrm>
              <a:prstGeom prst="roundRect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0669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CTCS 2 eta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</p:grpSp>
      <p:sp>
        <p:nvSpPr>
          <p:cNvPr id="145" name="Rounded Rectangle 120"/>
          <p:cNvSpPr/>
          <p:nvPr/>
        </p:nvSpPr>
        <p:spPr>
          <a:xfrm>
            <a:off x="2499437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63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CTCS 2 V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</p:grpSp>
      <p:grpSp>
        <p:nvGrpSpPr>
          <p:cNvPr id="140" name="Group 2"/>
          <p:cNvGrpSpPr/>
          <p:nvPr/>
        </p:nvGrpSpPr>
        <p:grpSpPr>
          <a:xfrm>
            <a:off x="2160640" y="2048770"/>
            <a:ext cx="1731910" cy="1752862"/>
            <a:chOff x="2160640" y="2048770"/>
            <a:chExt cx="1731910" cy="1752862"/>
          </a:xfrm>
        </p:grpSpPr>
        <p:sp>
          <p:nvSpPr>
            <p:cNvPr id="142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43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4081604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CTCS 2 U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</p:grpSp>
      <p:grpSp>
        <p:nvGrpSpPr>
          <p:cNvPr id="128" name="Group 2"/>
          <p:cNvGrpSpPr/>
          <p:nvPr/>
        </p:nvGrpSpPr>
        <p:grpSpPr>
          <a:xfrm rot="5400000">
            <a:off x="2498640" y="2398241"/>
            <a:ext cx="1731910" cy="1752862"/>
            <a:chOff x="2160640" y="2048770"/>
            <a:chExt cx="1731910" cy="1752862"/>
          </a:xfrm>
        </p:grpSpPr>
        <p:sp>
          <p:nvSpPr>
            <p:cNvPr id="140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42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898453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KP07 / CDKLM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0E708C-7A12-4ACD-80A3-E2CF27D78D3C}"/>
              </a:ext>
            </a:extLst>
          </p:cNvPr>
          <p:cNvGrpSpPr/>
          <p:nvPr/>
        </p:nvGrpSpPr>
        <p:grpSpPr>
          <a:xfrm>
            <a:off x="664194" y="1424711"/>
            <a:ext cx="4207844" cy="4163021"/>
            <a:chOff x="664194" y="1424711"/>
            <a:chExt cx="4207844" cy="4163021"/>
          </a:xfrm>
        </p:grpSpPr>
        <p:sp>
          <p:nvSpPr>
            <p:cNvPr id="77" name="Oval 52"/>
            <p:cNvSpPr/>
            <p:nvPr/>
          </p:nvSpPr>
          <p:spPr>
            <a:xfrm>
              <a:off x="4388899" y="188507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52"/>
            <p:cNvSpPr/>
            <p:nvPr/>
          </p:nvSpPr>
          <p:spPr>
            <a:xfrm>
              <a:off x="4389462" y="168877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99"/>
            <p:cNvSpPr/>
            <p:nvPr/>
          </p:nvSpPr>
          <p:spPr>
            <a:xfrm>
              <a:off x="4253739" y="183965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99"/>
            <p:cNvSpPr/>
            <p:nvPr/>
          </p:nvSpPr>
          <p:spPr>
            <a:xfrm>
              <a:off x="4401297" y="183965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1172116" y="1532913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169289" y="2233991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172116" y="293506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169289" y="3636147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69289" y="433722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69289" y="5038303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921983" y="327749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220905" y="32746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519827" y="327749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818749" y="32746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17671" y="32746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-583407" y="32746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4329330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  <p:sp>
          <p:nvSpPr>
            <p:cNvPr id="101" name="Oval 52"/>
            <p:cNvSpPr/>
            <p:nvPr/>
          </p:nvSpPr>
          <p:spPr>
            <a:xfrm>
              <a:off x="3704841" y="188507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52"/>
            <p:cNvSpPr/>
            <p:nvPr/>
          </p:nvSpPr>
          <p:spPr>
            <a:xfrm>
              <a:off x="3705404" y="168877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99"/>
            <p:cNvSpPr/>
            <p:nvPr/>
          </p:nvSpPr>
          <p:spPr>
            <a:xfrm>
              <a:off x="3569681" y="183965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99"/>
            <p:cNvSpPr/>
            <p:nvPr/>
          </p:nvSpPr>
          <p:spPr>
            <a:xfrm>
              <a:off x="3717239" y="183965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27"/>
            <p:cNvSpPr/>
            <p:nvPr/>
          </p:nvSpPr>
          <p:spPr>
            <a:xfrm>
              <a:off x="3645272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52"/>
            <p:cNvSpPr/>
            <p:nvPr/>
          </p:nvSpPr>
          <p:spPr>
            <a:xfrm>
              <a:off x="2285027" y="1886279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52"/>
            <p:cNvSpPr/>
            <p:nvPr/>
          </p:nvSpPr>
          <p:spPr>
            <a:xfrm>
              <a:off x="2285590" y="168997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99"/>
            <p:cNvSpPr/>
            <p:nvPr/>
          </p:nvSpPr>
          <p:spPr>
            <a:xfrm>
              <a:off x="2149867" y="184086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99"/>
            <p:cNvSpPr/>
            <p:nvPr/>
          </p:nvSpPr>
          <p:spPr>
            <a:xfrm>
              <a:off x="2297425" y="184086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27"/>
            <p:cNvSpPr/>
            <p:nvPr/>
          </p:nvSpPr>
          <p:spPr>
            <a:xfrm>
              <a:off x="2225458" y="179168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52"/>
            <p:cNvSpPr/>
            <p:nvPr/>
          </p:nvSpPr>
          <p:spPr>
            <a:xfrm>
              <a:off x="1583949" y="188507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Oval 52"/>
            <p:cNvSpPr/>
            <p:nvPr/>
          </p:nvSpPr>
          <p:spPr>
            <a:xfrm>
              <a:off x="1584512" y="168877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99"/>
            <p:cNvSpPr/>
            <p:nvPr/>
          </p:nvSpPr>
          <p:spPr>
            <a:xfrm>
              <a:off x="1448789" y="183965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99"/>
            <p:cNvSpPr/>
            <p:nvPr/>
          </p:nvSpPr>
          <p:spPr>
            <a:xfrm>
              <a:off x="1596347" y="183965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27"/>
            <p:cNvSpPr/>
            <p:nvPr/>
          </p:nvSpPr>
          <p:spPr>
            <a:xfrm>
              <a:off x="1524380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52"/>
            <p:cNvSpPr/>
            <p:nvPr/>
          </p:nvSpPr>
          <p:spPr>
            <a:xfrm>
              <a:off x="2987942" y="188336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52"/>
            <p:cNvSpPr/>
            <p:nvPr/>
          </p:nvSpPr>
          <p:spPr>
            <a:xfrm>
              <a:off x="2988505" y="168706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99"/>
            <p:cNvSpPr/>
            <p:nvPr/>
          </p:nvSpPr>
          <p:spPr>
            <a:xfrm>
              <a:off x="2852782" y="183794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99"/>
            <p:cNvSpPr/>
            <p:nvPr/>
          </p:nvSpPr>
          <p:spPr>
            <a:xfrm>
              <a:off x="3000340" y="183794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27"/>
            <p:cNvSpPr/>
            <p:nvPr/>
          </p:nvSpPr>
          <p:spPr>
            <a:xfrm>
              <a:off x="2928373" y="178876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52"/>
            <p:cNvSpPr/>
            <p:nvPr/>
          </p:nvSpPr>
          <p:spPr>
            <a:xfrm>
              <a:off x="4388899" y="2569402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52"/>
            <p:cNvSpPr/>
            <p:nvPr/>
          </p:nvSpPr>
          <p:spPr>
            <a:xfrm>
              <a:off x="4389462" y="237310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0" name="Oval 99"/>
            <p:cNvSpPr/>
            <p:nvPr/>
          </p:nvSpPr>
          <p:spPr>
            <a:xfrm>
              <a:off x="4253739" y="252399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1" name="Oval 99"/>
            <p:cNvSpPr/>
            <p:nvPr/>
          </p:nvSpPr>
          <p:spPr>
            <a:xfrm>
              <a:off x="4401297" y="252399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2" name="Oval 27"/>
            <p:cNvSpPr/>
            <p:nvPr/>
          </p:nvSpPr>
          <p:spPr>
            <a:xfrm>
              <a:off x="4329330" y="247480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3" name="Oval 52"/>
            <p:cNvSpPr/>
            <p:nvPr/>
          </p:nvSpPr>
          <p:spPr>
            <a:xfrm>
              <a:off x="3704841" y="2569402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4" name="Oval 52"/>
            <p:cNvSpPr/>
            <p:nvPr/>
          </p:nvSpPr>
          <p:spPr>
            <a:xfrm>
              <a:off x="3705404" y="237310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99"/>
            <p:cNvSpPr/>
            <p:nvPr/>
          </p:nvSpPr>
          <p:spPr>
            <a:xfrm>
              <a:off x="3569681" y="252399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99"/>
            <p:cNvSpPr/>
            <p:nvPr/>
          </p:nvSpPr>
          <p:spPr>
            <a:xfrm>
              <a:off x="3717239" y="252399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27"/>
            <p:cNvSpPr/>
            <p:nvPr/>
          </p:nvSpPr>
          <p:spPr>
            <a:xfrm>
              <a:off x="3645272" y="247480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52"/>
            <p:cNvSpPr/>
            <p:nvPr/>
          </p:nvSpPr>
          <p:spPr>
            <a:xfrm>
              <a:off x="2285027" y="257061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52"/>
            <p:cNvSpPr/>
            <p:nvPr/>
          </p:nvSpPr>
          <p:spPr>
            <a:xfrm>
              <a:off x="2285590" y="2374309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0" name="Oval 99"/>
            <p:cNvSpPr/>
            <p:nvPr/>
          </p:nvSpPr>
          <p:spPr>
            <a:xfrm>
              <a:off x="2149867" y="252519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1" name="Oval 99"/>
            <p:cNvSpPr/>
            <p:nvPr/>
          </p:nvSpPr>
          <p:spPr>
            <a:xfrm>
              <a:off x="2297425" y="252519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2" name="Oval 27"/>
            <p:cNvSpPr/>
            <p:nvPr/>
          </p:nvSpPr>
          <p:spPr>
            <a:xfrm>
              <a:off x="2225458" y="2476011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52"/>
            <p:cNvSpPr/>
            <p:nvPr/>
          </p:nvSpPr>
          <p:spPr>
            <a:xfrm>
              <a:off x="1583949" y="2569402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52"/>
            <p:cNvSpPr/>
            <p:nvPr/>
          </p:nvSpPr>
          <p:spPr>
            <a:xfrm>
              <a:off x="1584512" y="237310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99"/>
            <p:cNvSpPr/>
            <p:nvPr/>
          </p:nvSpPr>
          <p:spPr>
            <a:xfrm>
              <a:off x="1448789" y="252399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99"/>
            <p:cNvSpPr/>
            <p:nvPr/>
          </p:nvSpPr>
          <p:spPr>
            <a:xfrm>
              <a:off x="1596347" y="252399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27"/>
            <p:cNvSpPr/>
            <p:nvPr/>
          </p:nvSpPr>
          <p:spPr>
            <a:xfrm>
              <a:off x="1524380" y="247480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52"/>
            <p:cNvSpPr/>
            <p:nvPr/>
          </p:nvSpPr>
          <p:spPr>
            <a:xfrm>
              <a:off x="2987942" y="2567692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52"/>
            <p:cNvSpPr/>
            <p:nvPr/>
          </p:nvSpPr>
          <p:spPr>
            <a:xfrm>
              <a:off x="2988505" y="237139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99"/>
            <p:cNvSpPr/>
            <p:nvPr/>
          </p:nvSpPr>
          <p:spPr>
            <a:xfrm>
              <a:off x="2852782" y="252228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99"/>
            <p:cNvSpPr/>
            <p:nvPr/>
          </p:nvSpPr>
          <p:spPr>
            <a:xfrm>
              <a:off x="3000340" y="252228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27"/>
            <p:cNvSpPr/>
            <p:nvPr/>
          </p:nvSpPr>
          <p:spPr>
            <a:xfrm>
              <a:off x="2928373" y="247309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52"/>
            <p:cNvSpPr/>
            <p:nvPr/>
          </p:nvSpPr>
          <p:spPr>
            <a:xfrm>
              <a:off x="4388899" y="4694679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52"/>
            <p:cNvSpPr/>
            <p:nvPr/>
          </p:nvSpPr>
          <p:spPr>
            <a:xfrm>
              <a:off x="4389462" y="449837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99"/>
            <p:cNvSpPr/>
            <p:nvPr/>
          </p:nvSpPr>
          <p:spPr>
            <a:xfrm>
              <a:off x="4253739" y="464926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99"/>
            <p:cNvSpPr/>
            <p:nvPr/>
          </p:nvSpPr>
          <p:spPr>
            <a:xfrm>
              <a:off x="4401297" y="464926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27"/>
            <p:cNvSpPr/>
            <p:nvPr/>
          </p:nvSpPr>
          <p:spPr>
            <a:xfrm>
              <a:off x="4329330" y="460008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52"/>
            <p:cNvSpPr/>
            <p:nvPr/>
          </p:nvSpPr>
          <p:spPr>
            <a:xfrm>
              <a:off x="3704841" y="4694679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52"/>
            <p:cNvSpPr/>
            <p:nvPr/>
          </p:nvSpPr>
          <p:spPr>
            <a:xfrm>
              <a:off x="3705404" y="449837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99"/>
            <p:cNvSpPr/>
            <p:nvPr/>
          </p:nvSpPr>
          <p:spPr>
            <a:xfrm>
              <a:off x="3569681" y="464926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99"/>
            <p:cNvSpPr/>
            <p:nvPr/>
          </p:nvSpPr>
          <p:spPr>
            <a:xfrm>
              <a:off x="3717239" y="464926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27"/>
            <p:cNvSpPr/>
            <p:nvPr/>
          </p:nvSpPr>
          <p:spPr>
            <a:xfrm>
              <a:off x="3645272" y="460008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52"/>
            <p:cNvSpPr/>
            <p:nvPr/>
          </p:nvSpPr>
          <p:spPr>
            <a:xfrm>
              <a:off x="2285027" y="469588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52"/>
            <p:cNvSpPr/>
            <p:nvPr/>
          </p:nvSpPr>
          <p:spPr>
            <a:xfrm>
              <a:off x="2285590" y="4499586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99"/>
            <p:cNvSpPr/>
            <p:nvPr/>
          </p:nvSpPr>
          <p:spPr>
            <a:xfrm>
              <a:off x="2149867" y="4650475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99"/>
            <p:cNvSpPr/>
            <p:nvPr/>
          </p:nvSpPr>
          <p:spPr>
            <a:xfrm>
              <a:off x="2297425" y="4650475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27"/>
            <p:cNvSpPr/>
            <p:nvPr/>
          </p:nvSpPr>
          <p:spPr>
            <a:xfrm>
              <a:off x="2225458" y="4601288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52"/>
            <p:cNvSpPr/>
            <p:nvPr/>
          </p:nvSpPr>
          <p:spPr>
            <a:xfrm>
              <a:off x="1583949" y="4694679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52"/>
            <p:cNvSpPr/>
            <p:nvPr/>
          </p:nvSpPr>
          <p:spPr>
            <a:xfrm>
              <a:off x="1584512" y="449837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99"/>
            <p:cNvSpPr/>
            <p:nvPr/>
          </p:nvSpPr>
          <p:spPr>
            <a:xfrm>
              <a:off x="1448789" y="464926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99"/>
            <p:cNvSpPr/>
            <p:nvPr/>
          </p:nvSpPr>
          <p:spPr>
            <a:xfrm>
              <a:off x="1596347" y="464926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2" name="Oval 27"/>
            <p:cNvSpPr/>
            <p:nvPr/>
          </p:nvSpPr>
          <p:spPr>
            <a:xfrm>
              <a:off x="1524380" y="460008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3" name="Oval 52"/>
            <p:cNvSpPr/>
            <p:nvPr/>
          </p:nvSpPr>
          <p:spPr>
            <a:xfrm>
              <a:off x="2987942" y="4692969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4" name="Oval 52"/>
            <p:cNvSpPr/>
            <p:nvPr/>
          </p:nvSpPr>
          <p:spPr>
            <a:xfrm>
              <a:off x="2988505" y="449666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5" name="Oval 99"/>
            <p:cNvSpPr/>
            <p:nvPr/>
          </p:nvSpPr>
          <p:spPr>
            <a:xfrm>
              <a:off x="2852782" y="464755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6" name="Oval 99"/>
            <p:cNvSpPr/>
            <p:nvPr/>
          </p:nvSpPr>
          <p:spPr>
            <a:xfrm>
              <a:off x="3000340" y="464755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7" name="Oval 27"/>
            <p:cNvSpPr/>
            <p:nvPr/>
          </p:nvSpPr>
          <p:spPr>
            <a:xfrm>
              <a:off x="2928373" y="459837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8" name="Oval 52"/>
            <p:cNvSpPr/>
            <p:nvPr/>
          </p:nvSpPr>
          <p:spPr>
            <a:xfrm>
              <a:off x="4388899" y="3983612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9" name="Oval 52"/>
            <p:cNvSpPr/>
            <p:nvPr/>
          </p:nvSpPr>
          <p:spPr>
            <a:xfrm>
              <a:off x="4389462" y="378731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0" name="Oval 99"/>
            <p:cNvSpPr/>
            <p:nvPr/>
          </p:nvSpPr>
          <p:spPr>
            <a:xfrm>
              <a:off x="4253739" y="393820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99"/>
            <p:cNvSpPr/>
            <p:nvPr/>
          </p:nvSpPr>
          <p:spPr>
            <a:xfrm>
              <a:off x="4401297" y="393820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7"/>
            <p:cNvSpPr/>
            <p:nvPr/>
          </p:nvSpPr>
          <p:spPr>
            <a:xfrm>
              <a:off x="4329330" y="388901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Oval 52"/>
            <p:cNvSpPr/>
            <p:nvPr/>
          </p:nvSpPr>
          <p:spPr>
            <a:xfrm>
              <a:off x="3704841" y="3983612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4" name="Oval 52"/>
            <p:cNvSpPr/>
            <p:nvPr/>
          </p:nvSpPr>
          <p:spPr>
            <a:xfrm>
              <a:off x="3705404" y="378731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5" name="Oval 99"/>
            <p:cNvSpPr/>
            <p:nvPr/>
          </p:nvSpPr>
          <p:spPr>
            <a:xfrm>
              <a:off x="3569681" y="393820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6" name="Oval 99"/>
            <p:cNvSpPr/>
            <p:nvPr/>
          </p:nvSpPr>
          <p:spPr>
            <a:xfrm>
              <a:off x="3717239" y="393820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7" name="Oval 27"/>
            <p:cNvSpPr/>
            <p:nvPr/>
          </p:nvSpPr>
          <p:spPr>
            <a:xfrm>
              <a:off x="3645272" y="388901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8" name="Oval 52"/>
            <p:cNvSpPr/>
            <p:nvPr/>
          </p:nvSpPr>
          <p:spPr>
            <a:xfrm>
              <a:off x="2285027" y="398482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9" name="Oval 52"/>
            <p:cNvSpPr/>
            <p:nvPr/>
          </p:nvSpPr>
          <p:spPr>
            <a:xfrm>
              <a:off x="2285590" y="3788519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0" name="Oval 99"/>
            <p:cNvSpPr/>
            <p:nvPr/>
          </p:nvSpPr>
          <p:spPr>
            <a:xfrm>
              <a:off x="2149867" y="393940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1" name="Oval 99"/>
            <p:cNvSpPr/>
            <p:nvPr/>
          </p:nvSpPr>
          <p:spPr>
            <a:xfrm>
              <a:off x="2297425" y="393940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2" name="Oval 27"/>
            <p:cNvSpPr/>
            <p:nvPr/>
          </p:nvSpPr>
          <p:spPr>
            <a:xfrm>
              <a:off x="2225458" y="3890221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3" name="Oval 52"/>
            <p:cNvSpPr/>
            <p:nvPr/>
          </p:nvSpPr>
          <p:spPr>
            <a:xfrm>
              <a:off x="1583949" y="3983612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4" name="Oval 52"/>
            <p:cNvSpPr/>
            <p:nvPr/>
          </p:nvSpPr>
          <p:spPr>
            <a:xfrm>
              <a:off x="1584512" y="378731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5" name="Oval 99"/>
            <p:cNvSpPr/>
            <p:nvPr/>
          </p:nvSpPr>
          <p:spPr>
            <a:xfrm>
              <a:off x="1448789" y="393820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6" name="Oval 99"/>
            <p:cNvSpPr/>
            <p:nvPr/>
          </p:nvSpPr>
          <p:spPr>
            <a:xfrm>
              <a:off x="1596347" y="393820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7" name="Oval 27"/>
            <p:cNvSpPr/>
            <p:nvPr/>
          </p:nvSpPr>
          <p:spPr>
            <a:xfrm>
              <a:off x="1524380" y="388901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8" name="Oval 52"/>
            <p:cNvSpPr/>
            <p:nvPr/>
          </p:nvSpPr>
          <p:spPr>
            <a:xfrm>
              <a:off x="2987942" y="3981902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9" name="Oval 52"/>
            <p:cNvSpPr/>
            <p:nvPr/>
          </p:nvSpPr>
          <p:spPr>
            <a:xfrm>
              <a:off x="2988505" y="378560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0" name="Oval 99"/>
            <p:cNvSpPr/>
            <p:nvPr/>
          </p:nvSpPr>
          <p:spPr>
            <a:xfrm>
              <a:off x="2852782" y="393649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1" name="Oval 99"/>
            <p:cNvSpPr/>
            <p:nvPr/>
          </p:nvSpPr>
          <p:spPr>
            <a:xfrm>
              <a:off x="3000340" y="393649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2" name="Oval 27"/>
            <p:cNvSpPr/>
            <p:nvPr/>
          </p:nvSpPr>
          <p:spPr>
            <a:xfrm>
              <a:off x="2928373" y="388730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3" name="Oval 52"/>
            <p:cNvSpPr/>
            <p:nvPr/>
          </p:nvSpPr>
          <p:spPr>
            <a:xfrm>
              <a:off x="4388899" y="330406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4" name="Oval 52"/>
            <p:cNvSpPr/>
            <p:nvPr/>
          </p:nvSpPr>
          <p:spPr>
            <a:xfrm>
              <a:off x="4389462" y="310776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5" name="Oval 99"/>
            <p:cNvSpPr/>
            <p:nvPr/>
          </p:nvSpPr>
          <p:spPr>
            <a:xfrm>
              <a:off x="4253739" y="325864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6" name="Oval 99"/>
            <p:cNvSpPr/>
            <p:nvPr/>
          </p:nvSpPr>
          <p:spPr>
            <a:xfrm>
              <a:off x="4401297" y="325864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7" name="Oval 27"/>
            <p:cNvSpPr/>
            <p:nvPr/>
          </p:nvSpPr>
          <p:spPr>
            <a:xfrm>
              <a:off x="4329330" y="320946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8" name="Oval 52"/>
            <p:cNvSpPr/>
            <p:nvPr/>
          </p:nvSpPr>
          <p:spPr>
            <a:xfrm>
              <a:off x="3704841" y="330406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9" name="Oval 52"/>
            <p:cNvSpPr/>
            <p:nvPr/>
          </p:nvSpPr>
          <p:spPr>
            <a:xfrm>
              <a:off x="3705404" y="310776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0" name="Oval 99"/>
            <p:cNvSpPr/>
            <p:nvPr/>
          </p:nvSpPr>
          <p:spPr>
            <a:xfrm>
              <a:off x="3569681" y="325864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1" name="Oval 99"/>
            <p:cNvSpPr/>
            <p:nvPr/>
          </p:nvSpPr>
          <p:spPr>
            <a:xfrm>
              <a:off x="3717239" y="325864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2" name="Oval 27"/>
            <p:cNvSpPr/>
            <p:nvPr/>
          </p:nvSpPr>
          <p:spPr>
            <a:xfrm>
              <a:off x="3645272" y="320946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3" name="Oval 52"/>
            <p:cNvSpPr/>
            <p:nvPr/>
          </p:nvSpPr>
          <p:spPr>
            <a:xfrm>
              <a:off x="2285027" y="3305269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4" name="Oval 52"/>
            <p:cNvSpPr/>
            <p:nvPr/>
          </p:nvSpPr>
          <p:spPr>
            <a:xfrm>
              <a:off x="2285590" y="310896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5" name="Oval 99"/>
            <p:cNvSpPr/>
            <p:nvPr/>
          </p:nvSpPr>
          <p:spPr>
            <a:xfrm>
              <a:off x="2149867" y="325985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6" name="Oval 99"/>
            <p:cNvSpPr/>
            <p:nvPr/>
          </p:nvSpPr>
          <p:spPr>
            <a:xfrm>
              <a:off x="2297425" y="325985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7" name="Oval 27"/>
            <p:cNvSpPr/>
            <p:nvPr/>
          </p:nvSpPr>
          <p:spPr>
            <a:xfrm>
              <a:off x="2225458" y="321067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8" name="Oval 52"/>
            <p:cNvSpPr/>
            <p:nvPr/>
          </p:nvSpPr>
          <p:spPr>
            <a:xfrm>
              <a:off x="1583949" y="330406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9" name="Oval 52"/>
            <p:cNvSpPr/>
            <p:nvPr/>
          </p:nvSpPr>
          <p:spPr>
            <a:xfrm>
              <a:off x="1584512" y="310776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0" name="Oval 99"/>
            <p:cNvSpPr/>
            <p:nvPr/>
          </p:nvSpPr>
          <p:spPr>
            <a:xfrm>
              <a:off x="1448789" y="325864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1" name="Oval 99"/>
            <p:cNvSpPr/>
            <p:nvPr/>
          </p:nvSpPr>
          <p:spPr>
            <a:xfrm>
              <a:off x="1596347" y="325864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2" name="Oval 27"/>
            <p:cNvSpPr/>
            <p:nvPr/>
          </p:nvSpPr>
          <p:spPr>
            <a:xfrm>
              <a:off x="1524380" y="320946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3" name="Oval 52"/>
            <p:cNvSpPr/>
            <p:nvPr/>
          </p:nvSpPr>
          <p:spPr>
            <a:xfrm>
              <a:off x="2987942" y="330235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4" name="Oval 52"/>
            <p:cNvSpPr/>
            <p:nvPr/>
          </p:nvSpPr>
          <p:spPr>
            <a:xfrm>
              <a:off x="2988505" y="3106050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5" name="Oval 99"/>
            <p:cNvSpPr/>
            <p:nvPr/>
          </p:nvSpPr>
          <p:spPr>
            <a:xfrm>
              <a:off x="2852782" y="3256939"/>
              <a:ext cx="184150" cy="7613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6" name="Oval 99"/>
            <p:cNvSpPr/>
            <p:nvPr/>
          </p:nvSpPr>
          <p:spPr>
            <a:xfrm>
              <a:off x="3000340" y="3256939"/>
              <a:ext cx="184150" cy="7613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7" name="Oval 27"/>
            <p:cNvSpPr/>
            <p:nvPr/>
          </p:nvSpPr>
          <p:spPr>
            <a:xfrm>
              <a:off x="2928373" y="3207752"/>
              <a:ext cx="184150" cy="1841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48" name="Rounded Rectangle 136"/>
            <p:cNvSpPr/>
            <p:nvPr/>
          </p:nvSpPr>
          <p:spPr>
            <a:xfrm rot="5400000">
              <a:off x="2792579" y="1641286"/>
              <a:ext cx="453342" cy="3310858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249" name="Rounded Rectangle 136"/>
            <p:cNvSpPr/>
            <p:nvPr/>
          </p:nvSpPr>
          <p:spPr>
            <a:xfrm>
              <a:off x="2802302" y="1634771"/>
              <a:ext cx="453342" cy="3310858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365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7511292" y="3242701"/>
            <a:ext cx="4064758" cy="1221680"/>
            <a:chOff x="6219825" y="2321946"/>
            <a:chExt cx="5543550" cy="1666137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1366" y="2321946"/>
              <a:ext cx="5343525" cy="828675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9825" y="3007008"/>
              <a:ext cx="5543550" cy="981075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sp>
        <p:nvSpPr>
          <p:cNvPr id="123" name="Rounded Rectangle 122"/>
          <p:cNvSpPr/>
          <p:nvPr/>
        </p:nvSpPr>
        <p:spPr>
          <a:xfrm>
            <a:off x="7573454" y="3373419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7549084" y="3959195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35835" y="2802477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3221279" y="3119659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4014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73" y="3257635"/>
            <a:ext cx="3878871" cy="117166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sp>
        <p:nvSpPr>
          <p:cNvPr id="123" name="Rounded Rectangle 122"/>
          <p:cNvSpPr/>
          <p:nvPr/>
        </p:nvSpPr>
        <p:spPr>
          <a:xfrm>
            <a:off x="6454631" y="340160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501729" y="2442012"/>
            <a:ext cx="1013965" cy="1000388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8532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73" y="3257635"/>
            <a:ext cx="3878871" cy="117166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sp>
        <p:nvSpPr>
          <p:cNvPr id="124" name="Rounded Rectangle 123"/>
          <p:cNvSpPr/>
          <p:nvPr/>
        </p:nvSpPr>
        <p:spPr>
          <a:xfrm>
            <a:off x="6454631" y="3894036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67677" y="2818431"/>
            <a:ext cx="1004222" cy="957369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0884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26" y="3768983"/>
            <a:ext cx="3894074" cy="64641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2844" y="175222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sp>
        <p:nvSpPr>
          <p:cNvPr id="124" name="Rounded Rectangle 123"/>
          <p:cNvSpPr/>
          <p:nvPr/>
        </p:nvSpPr>
        <p:spPr>
          <a:xfrm>
            <a:off x="6461246" y="3865491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46984" y="2442013"/>
            <a:ext cx="1004222" cy="991636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71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>
          <a:xfrm>
            <a:off x="1881158" y="223985"/>
            <a:ext cx="8429684" cy="642942"/>
          </a:xfrm>
        </p:spPr>
        <p:txBody>
          <a:bodyPr/>
          <a:lstStyle/>
          <a:p>
            <a:r>
              <a:rPr lang="en-GB" dirty="0"/>
              <a:t>1-layer model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34883" y="1411717"/>
            <a:ext cx="4522234" cy="1796088"/>
            <a:chOff x="971600" y="4045675"/>
            <a:chExt cx="4522234" cy="1796088"/>
          </a:xfrm>
        </p:grpSpPr>
        <p:sp>
          <p:nvSpPr>
            <p:cNvPr id="4" name="Freeform 3"/>
            <p:cNvSpPr/>
            <p:nvPr/>
          </p:nvSpPr>
          <p:spPr>
            <a:xfrm>
              <a:off x="971600" y="5378407"/>
              <a:ext cx="4490844" cy="463356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1278008">
                  <a:moveTo>
                    <a:pt x="0" y="718831"/>
                  </a:moveTo>
                  <a:cubicBezTo>
                    <a:pt x="402063" y="296323"/>
                    <a:pt x="903610" y="-73641"/>
                    <a:pt x="1457093" y="12587"/>
                  </a:cubicBezTo>
                  <a:cubicBezTo>
                    <a:pt x="2010576" y="98815"/>
                    <a:pt x="2815271" y="1079032"/>
                    <a:pt x="3320896" y="1236199"/>
                  </a:cubicBezTo>
                  <a:cubicBezTo>
                    <a:pt x="3826521" y="1393366"/>
                    <a:pt x="3901069" y="1064621"/>
                    <a:pt x="4490844" y="955587"/>
                  </a:cubicBezTo>
                </a:path>
              </a:pathLst>
            </a:custGeom>
            <a:ln w="412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 4"/>
            <p:cNvSpPr/>
            <p:nvPr/>
          </p:nvSpPr>
          <p:spPr>
            <a:xfrm>
              <a:off x="988741" y="4068252"/>
              <a:ext cx="4505093" cy="588260"/>
            </a:xfrm>
            <a:custGeom>
              <a:avLst/>
              <a:gdLst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6096000 w 7456449"/>
                <a:gd name="connsiteY5" fmla="*/ 176646 h 588260"/>
                <a:gd name="connsiteX6" fmla="*/ 7456449 w 7456449"/>
                <a:gd name="connsiteY6" fmla="*/ 421972 h 588260"/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7456449 w 7456449"/>
                <a:gd name="connsiteY5" fmla="*/ 421972 h 588260"/>
                <a:gd name="connsiteX0" fmla="*/ 0 w 4505093"/>
                <a:gd name="connsiteY0" fmla="*/ 340197 h 588260"/>
                <a:gd name="connsiteX1" fmla="*/ 1345581 w 4505093"/>
                <a:gd name="connsiteY1" fmla="*/ 5660 h 588260"/>
                <a:gd name="connsiteX2" fmla="*/ 2185639 w 4505093"/>
                <a:gd name="connsiteY2" fmla="*/ 585524 h 588260"/>
                <a:gd name="connsiteX3" fmla="*/ 3865757 w 4505093"/>
                <a:gd name="connsiteY3" fmla="*/ 228685 h 588260"/>
                <a:gd name="connsiteX4" fmla="*/ 4505093 w 4505093"/>
                <a:gd name="connsiteY4" fmla="*/ 340197 h 58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5093" h="588260">
                  <a:moveTo>
                    <a:pt x="0" y="340197"/>
                  </a:moveTo>
                  <a:cubicBezTo>
                    <a:pt x="490654" y="152484"/>
                    <a:pt x="981308" y="-35228"/>
                    <a:pt x="1345581" y="5660"/>
                  </a:cubicBezTo>
                  <a:cubicBezTo>
                    <a:pt x="1709854" y="46548"/>
                    <a:pt x="1765610" y="548353"/>
                    <a:pt x="2185639" y="585524"/>
                  </a:cubicBezTo>
                  <a:cubicBezTo>
                    <a:pt x="2605668" y="622695"/>
                    <a:pt x="3479181" y="269573"/>
                    <a:pt x="3865757" y="228685"/>
                  </a:cubicBezTo>
                  <a:cubicBezTo>
                    <a:pt x="4252333" y="187797"/>
                    <a:pt x="3906644" y="307982"/>
                    <a:pt x="4505093" y="340197"/>
                  </a:cubicBezTo>
                </a:path>
              </a:pathLst>
            </a:cu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88741" y="4365104"/>
              <a:ext cx="450509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908758" y="4103649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07704" y="4045675"/>
              <a:ext cx="483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7704" y="4362382"/>
              <a:ext cx="0" cy="10108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08758" y="468313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379308" y="4081346"/>
              <a:ext cx="0" cy="12918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74590" y="46828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491880" y="4656512"/>
              <a:ext cx="0" cy="97113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476443" y="472702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491880" y="4885287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491880" y="5051943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491880" y="522920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92343" y="5366835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216633" y="48734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492343" y="5518974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16015" y="3445225"/>
            <a:ext cx="5896602" cy="2633936"/>
            <a:chOff x="1843749" y="3286842"/>
            <a:chExt cx="5896602" cy="26339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3749" y="3717032"/>
              <a:ext cx="4988530" cy="1162465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4108862" y="4221088"/>
              <a:ext cx="664306" cy="335842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455996" y="4137572"/>
              <a:ext cx="360040" cy="56854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08309" y="5547107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Coriolis</a:t>
              </a:r>
              <a:endParaRPr lang="nb-NO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09450" y="5274447"/>
              <a:ext cx="148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Bottom</a:t>
              </a:r>
              <a:r>
                <a:rPr lang="nb-NO" dirty="0"/>
                <a:t> and </a:t>
              </a:r>
              <a:r>
                <a:rPr lang="nb-NO" dirty="0" err="1"/>
                <a:t>wind</a:t>
              </a:r>
              <a:r>
                <a:rPr lang="nb-NO" dirty="0"/>
                <a:t> stress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34294" y="5157192"/>
              <a:ext cx="1206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Eddy </a:t>
              </a:r>
              <a:r>
                <a:rPr lang="nb-NO" dirty="0" err="1"/>
                <a:t>viscosity</a:t>
              </a:r>
              <a:endParaRPr lang="nb-NO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924674" y="4249715"/>
              <a:ext cx="676102" cy="274883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6" name="Straight Connector 15"/>
            <p:cNvCxnSpPr>
              <a:stCxn id="9" idx="2"/>
              <a:endCxn id="13" idx="0"/>
            </p:cNvCxnSpPr>
            <p:nvPr/>
          </p:nvCxnSpPr>
          <p:spPr>
            <a:xfrm flipH="1">
              <a:off x="3912365" y="4556930"/>
              <a:ext cx="528650" cy="9901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2"/>
              <a:endCxn id="26" idx="0"/>
            </p:cNvCxnSpPr>
            <p:nvPr/>
          </p:nvCxnSpPr>
          <p:spPr>
            <a:xfrm>
              <a:off x="5636016" y="4706112"/>
              <a:ext cx="116631" cy="5683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2"/>
              <a:endCxn id="28" idx="0"/>
            </p:cNvCxnSpPr>
            <p:nvPr/>
          </p:nvCxnSpPr>
          <p:spPr>
            <a:xfrm>
              <a:off x="6262725" y="4524598"/>
              <a:ext cx="874598" cy="632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4924611" y="4221088"/>
              <a:ext cx="226341" cy="36004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39" name="Straight Connector 38"/>
            <p:cNvCxnSpPr>
              <a:stCxn id="38" idx="2"/>
              <a:endCxn id="40" idx="0"/>
            </p:cNvCxnSpPr>
            <p:nvPr/>
          </p:nvCxnSpPr>
          <p:spPr>
            <a:xfrm flipH="1">
              <a:off x="4856568" y="4581128"/>
              <a:ext cx="181214" cy="3395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352512" y="492068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Pressure</a:t>
              </a:r>
              <a:endParaRPr lang="nb-NO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965606" y="3812462"/>
              <a:ext cx="1670409" cy="314278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6" name="Straight Connector 45"/>
            <p:cNvCxnSpPr>
              <a:stCxn id="50" idx="1"/>
              <a:endCxn id="45" idx="0"/>
            </p:cNvCxnSpPr>
            <p:nvPr/>
          </p:nvCxnSpPr>
          <p:spPr>
            <a:xfrm flipH="1">
              <a:off x="4800811" y="3610008"/>
              <a:ext cx="1360823" cy="20245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161634" y="3286842"/>
              <a:ext cx="148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Conservation </a:t>
              </a:r>
              <a:r>
                <a:rPr lang="nb-NO" dirty="0" err="1"/>
                <a:t>of</a:t>
              </a:r>
              <a:r>
                <a:rPr lang="nb-NO" dirty="0"/>
                <a:t> </a:t>
              </a:r>
              <a:r>
                <a:rPr lang="nb-NO" dirty="0" err="1"/>
                <a:t>mass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965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Boundary</a:t>
            </a:r>
            <a:r>
              <a:rPr lang="nb-NO" dirty="0"/>
              <a:t> </a:t>
            </a:r>
            <a:r>
              <a:rPr lang="nb-NO" dirty="0" err="1"/>
              <a:t>Conditions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2282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701063" y="1730462"/>
            <a:ext cx="3922290" cy="3795715"/>
            <a:chOff x="701063" y="1730462"/>
            <a:chExt cx="3922290" cy="3795715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27587" y="5218365"/>
              <a:ext cx="3195766" cy="307812"/>
              <a:chOff x="1427587" y="5218365"/>
              <a:chExt cx="3195766" cy="307812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27587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28665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14989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214266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8837" y="5218400"/>
                <a:ext cx="227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01063" y="1730462"/>
              <a:ext cx="462685" cy="3116338"/>
              <a:chOff x="701063" y="1730462"/>
              <a:chExt cx="462685" cy="3116338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83362" y="313116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01063" y="2432706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6190" y="1730462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6148" y="4539023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5029" y="3829632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488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Linear </a:t>
            </a:r>
            <a:r>
              <a:rPr lang="nb-NO" dirty="0" err="1"/>
              <a:t>scheme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6349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Eta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4289" y="2988201"/>
            <a:ext cx="4428505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556377" y="2807410"/>
            <a:ext cx="908923" cy="920813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0848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3116" y="2491550"/>
            <a:ext cx="3885982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503657" y="2418142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8762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3116" y="1968543"/>
            <a:ext cx="3885982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849296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3990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Nonlinear </a:t>
            </a:r>
            <a:r>
              <a:rPr lang="nb-NO" dirty="0" err="1"/>
              <a:t>scheme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4073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Nonlinear term</a:t>
            </a:r>
          </a:p>
        </p:txBody>
      </p:sp>
    </p:spTree>
    <p:extLst>
      <p:ext uri="{BB962C8B-B14F-4D97-AF65-F5344CB8AC3E}">
        <p14:creationId xmlns:p14="http://schemas.microsoft.com/office/powerpoint/2010/main" val="4248444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8" name="Rounded Rectangle 207"/>
          <p:cNvSpPr/>
          <p:nvPr/>
        </p:nvSpPr>
        <p:spPr>
          <a:xfrm>
            <a:off x="3557743" y="244201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09" name="Rounded Rectangle 208"/>
          <p:cNvSpPr/>
          <p:nvPr/>
        </p:nvSpPr>
        <p:spPr>
          <a:xfrm>
            <a:off x="7524750" y="3544456"/>
            <a:ext cx="825500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9339654" y="3544456"/>
            <a:ext cx="96639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2162517" y="244391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784" y="4667619"/>
            <a:ext cx="2588035" cy="457014"/>
          </a:xfrm>
          <a:prstGeom prst="rect">
            <a:avLst/>
          </a:prstGeom>
        </p:spPr>
      </p:pic>
      <p:sp>
        <p:nvSpPr>
          <p:cNvPr id="227" name="TextBox 226"/>
          <p:cNvSpPr txBox="1"/>
          <p:nvPr/>
        </p:nvSpPr>
        <p:spPr>
          <a:xfrm>
            <a:off x="9402378" y="3948452"/>
            <a:ext cx="2173672" cy="646331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here</a:t>
            </a:r>
            <a:r>
              <a:rPr lang="nb-NO" dirty="0"/>
              <a:t>: </a:t>
            </a:r>
            <a:r>
              <a:rPr lang="nb-NO" dirty="0" err="1"/>
              <a:t>should</a:t>
            </a:r>
            <a:r>
              <a:rPr lang="nb-NO" dirty="0"/>
              <a:t> be</a:t>
            </a:r>
          </a:p>
          <a:p>
            <a:r>
              <a:rPr lang="nb-NO" dirty="0"/>
              <a:t>H_j-1, k + eta_j-1, k</a:t>
            </a:r>
          </a:p>
        </p:txBody>
      </p:sp>
      <p:sp>
        <p:nvSpPr>
          <p:cNvPr id="228" name="Title 2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N^y</a:t>
            </a:r>
            <a:r>
              <a:rPr lang="nb-NO" dirty="0"/>
              <a:t> 1/5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3558249" y="313343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1" name="Rounded Rectangle 150"/>
          <p:cNvSpPr/>
          <p:nvPr/>
        </p:nvSpPr>
        <p:spPr>
          <a:xfrm>
            <a:off x="2840932" y="313343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40932" y="243701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3" name="Rounded Rectangle 152"/>
          <p:cNvSpPr/>
          <p:nvPr/>
        </p:nvSpPr>
        <p:spPr>
          <a:xfrm>
            <a:off x="2155499" y="3139991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21960" y="3159247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2828735" y="247486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5996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9638" y="3318833"/>
            <a:ext cx="171876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883837" y="3318833"/>
            <a:ext cx="1936563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N^y</a:t>
            </a:r>
            <a:r>
              <a:rPr lang="nb-NO" dirty="0"/>
              <a:t> 2/5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3567194" y="2805769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3" name="Rounded Rectangle 152"/>
          <p:cNvSpPr/>
          <p:nvPr/>
        </p:nvSpPr>
        <p:spPr>
          <a:xfrm>
            <a:off x="2164785" y="2796838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63037" y="2785354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0" name="Rounded Rectangle 159"/>
          <p:cNvSpPr/>
          <p:nvPr/>
        </p:nvSpPr>
        <p:spPr>
          <a:xfrm>
            <a:off x="3209498" y="243694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1" name="Rounded Rectangle 160"/>
          <p:cNvSpPr/>
          <p:nvPr/>
        </p:nvSpPr>
        <p:spPr>
          <a:xfrm>
            <a:off x="3191562" y="312810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92" name="Rounded Rectangle 191"/>
          <p:cNvSpPr/>
          <p:nvPr/>
        </p:nvSpPr>
        <p:spPr>
          <a:xfrm>
            <a:off x="2849243" y="2829556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Rounded Rectangle 192"/>
          <p:cNvSpPr/>
          <p:nvPr/>
        </p:nvSpPr>
        <p:spPr>
          <a:xfrm>
            <a:off x="2526266" y="3145386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Rounded Rectangle 193"/>
          <p:cNvSpPr/>
          <p:nvPr/>
        </p:nvSpPr>
        <p:spPr>
          <a:xfrm>
            <a:off x="2513284" y="2422401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167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>
          <a:xfrm>
            <a:off x="1881158" y="141837"/>
            <a:ext cx="8429684" cy="642942"/>
          </a:xfrm>
        </p:spPr>
        <p:txBody>
          <a:bodyPr/>
          <a:lstStyle/>
          <a:p>
            <a:r>
              <a:rPr lang="nb-NO" dirty="0"/>
              <a:t>2-layer non-linear </a:t>
            </a:r>
            <a:r>
              <a:rPr lang="nb-NO" dirty="0" err="1"/>
              <a:t>scheme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0400" y="3933056"/>
            <a:ext cx="4127004" cy="2088232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1 </a:t>
            </a:r>
            <a:r>
              <a:rPr lang="nb-NO" dirty="0" err="1"/>
              <a:t>layer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extendible</a:t>
            </a:r>
            <a:r>
              <a:rPr lang="nb-NO" dirty="0"/>
              <a:t> to more </a:t>
            </a:r>
            <a:r>
              <a:rPr lang="nb-NO" dirty="0" err="1"/>
              <a:t>layers</a:t>
            </a:r>
            <a:endParaRPr lang="nb-NO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Ocean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modeled</a:t>
            </a:r>
            <a:r>
              <a:rPr lang="nb-NO" dirty="0"/>
              <a:t> as a </a:t>
            </a:r>
            <a:r>
              <a:rPr lang="nb-NO" dirty="0" err="1"/>
              <a:t>stratisfied</a:t>
            </a:r>
            <a:r>
              <a:rPr lang="nb-NO" dirty="0"/>
              <a:t> medium </a:t>
            </a:r>
            <a:r>
              <a:rPr lang="nb-NO" dirty="0" err="1"/>
              <a:t>with</a:t>
            </a:r>
            <a:r>
              <a:rPr lang="nb-NO" dirty="0"/>
              <a:t> multiple </a:t>
            </a:r>
            <a:r>
              <a:rPr lang="nb-NO" dirty="0" err="1"/>
              <a:t>homogeneous</a:t>
            </a:r>
            <a:r>
              <a:rPr lang="nb-NO" dirty="0"/>
              <a:t> </a:t>
            </a:r>
            <a:r>
              <a:rPr lang="nb-NO" dirty="0" err="1"/>
              <a:t>layers</a:t>
            </a:r>
            <a:endParaRPr lang="nb-NO" dirty="0"/>
          </a:p>
          <a:p>
            <a:pPr>
              <a:buFont typeface="Arial" panose="020B0604020202020204" pitchFamily="34" charset="0"/>
              <a:buChar char="•"/>
            </a:pPr>
            <a:endParaRPr lang="nb-NO" dirty="0"/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Multiple </a:t>
            </a:r>
            <a:r>
              <a:rPr lang="nb-NO" dirty="0" err="1"/>
              <a:t>layers</a:t>
            </a:r>
            <a:r>
              <a:rPr lang="nb-NO" dirty="0"/>
              <a:t> </a:t>
            </a:r>
            <a:r>
              <a:rPr lang="nb-NO" dirty="0" err="1"/>
              <a:t>enables</a:t>
            </a:r>
            <a:r>
              <a:rPr lang="nb-NO" dirty="0"/>
              <a:t> </a:t>
            </a:r>
            <a:r>
              <a:rPr lang="nb-NO" dirty="0" err="1"/>
              <a:t>baroclinic</a:t>
            </a:r>
            <a:r>
              <a:rPr lang="nb-NO" dirty="0"/>
              <a:t> </a:t>
            </a:r>
            <a:r>
              <a:rPr lang="nb-NO" dirty="0" err="1"/>
              <a:t>response</a:t>
            </a:r>
            <a:r>
              <a:rPr lang="nb-NO" dirty="0"/>
              <a:t> from </a:t>
            </a:r>
            <a:r>
              <a:rPr lang="nb-NO" dirty="0" err="1"/>
              <a:t>model</a:t>
            </a:r>
            <a:endParaRPr lang="nb-NO" dirty="0"/>
          </a:p>
        </p:txBody>
      </p:sp>
      <p:grpSp>
        <p:nvGrpSpPr>
          <p:cNvPr id="10" name="Group 9"/>
          <p:cNvGrpSpPr/>
          <p:nvPr/>
        </p:nvGrpSpPr>
        <p:grpSpPr>
          <a:xfrm>
            <a:off x="6418087" y="3656756"/>
            <a:ext cx="3776091" cy="2436540"/>
            <a:chOff x="5563150" y="2466513"/>
            <a:chExt cx="6012900" cy="38798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3150" y="2466513"/>
              <a:ext cx="5286237" cy="70066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3181" y="3095844"/>
              <a:ext cx="2987197" cy="74679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0332" y="3728224"/>
              <a:ext cx="5653468" cy="135976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/>
            <a:srcRect r="47106"/>
            <a:stretch/>
          </p:blipFill>
          <p:spPr>
            <a:xfrm>
              <a:off x="8363587" y="5207966"/>
              <a:ext cx="2604740" cy="49515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/>
            <a:srcRect r="48315"/>
            <a:stretch/>
          </p:blipFill>
          <p:spPr>
            <a:xfrm>
              <a:off x="5643181" y="5247799"/>
              <a:ext cx="2619028" cy="45532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/>
            <a:srcRect b="52210"/>
            <a:stretch/>
          </p:blipFill>
          <p:spPr>
            <a:xfrm>
              <a:off x="5582685" y="5823098"/>
              <a:ext cx="5993365" cy="523267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430354" y="968528"/>
            <a:ext cx="3659130" cy="2608325"/>
            <a:chOff x="5818173" y="2770244"/>
            <a:chExt cx="5084777" cy="362456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18173" y="2770244"/>
              <a:ext cx="4964210" cy="56209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9"/>
            <a:srcRect l="53407"/>
            <a:stretch/>
          </p:blipFill>
          <p:spPr>
            <a:xfrm>
              <a:off x="6129650" y="3342534"/>
              <a:ext cx="2327273" cy="62572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0"/>
            <a:srcRect r="7715"/>
            <a:stretch/>
          </p:blipFill>
          <p:spPr>
            <a:xfrm>
              <a:off x="5981021" y="3980034"/>
              <a:ext cx="4921929" cy="1215070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6038171" y="5371547"/>
              <a:ext cx="3566726" cy="388232"/>
              <a:chOff x="6155124" y="5434290"/>
              <a:chExt cx="4691285" cy="510638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/>
              <a:srcRect l="52405"/>
              <a:stretch/>
            </p:blipFill>
            <p:spPr>
              <a:xfrm>
                <a:off x="8502650" y="5434290"/>
                <a:ext cx="2343759" cy="495156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6"/>
              <a:srcRect l="52443"/>
              <a:stretch/>
            </p:blipFill>
            <p:spPr>
              <a:xfrm>
                <a:off x="6155124" y="5489605"/>
                <a:ext cx="2409825" cy="455323"/>
              </a:xfrm>
              <a:prstGeom prst="rect">
                <a:avLst/>
              </a:prstGeom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t="46630"/>
            <a:stretch/>
          </p:blipFill>
          <p:spPr>
            <a:xfrm>
              <a:off x="5888867" y="5951735"/>
              <a:ext cx="4544183" cy="443074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6451" y="558323"/>
            <a:ext cx="3533279" cy="38816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234911" y="877606"/>
            <a:ext cx="3412322" cy="2570958"/>
            <a:chOff x="964087" y="3977454"/>
            <a:chExt cx="4529747" cy="3412863"/>
          </a:xfrm>
        </p:grpSpPr>
        <p:sp>
          <p:nvSpPr>
            <p:cNvPr id="21" name="Freeform 20"/>
            <p:cNvSpPr/>
            <p:nvPr/>
          </p:nvSpPr>
          <p:spPr>
            <a:xfrm>
              <a:off x="971600" y="5378406"/>
              <a:ext cx="4490843" cy="463357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1278008">
                  <a:moveTo>
                    <a:pt x="0" y="718831"/>
                  </a:moveTo>
                  <a:cubicBezTo>
                    <a:pt x="402063" y="296323"/>
                    <a:pt x="903610" y="-73641"/>
                    <a:pt x="1457093" y="12587"/>
                  </a:cubicBezTo>
                  <a:cubicBezTo>
                    <a:pt x="2010576" y="98815"/>
                    <a:pt x="2815271" y="1079032"/>
                    <a:pt x="3320896" y="1236199"/>
                  </a:cubicBezTo>
                  <a:cubicBezTo>
                    <a:pt x="3826521" y="1393366"/>
                    <a:pt x="3901069" y="1064621"/>
                    <a:pt x="4490844" y="955587"/>
                  </a:cubicBezTo>
                </a:path>
              </a:pathLst>
            </a:custGeom>
            <a:ln w="412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988741" y="4068252"/>
              <a:ext cx="4505093" cy="588260"/>
            </a:xfrm>
            <a:custGeom>
              <a:avLst/>
              <a:gdLst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6096000 w 7456449"/>
                <a:gd name="connsiteY5" fmla="*/ 176646 h 588260"/>
                <a:gd name="connsiteX6" fmla="*/ 7456449 w 7456449"/>
                <a:gd name="connsiteY6" fmla="*/ 421972 h 588260"/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7456449 w 7456449"/>
                <a:gd name="connsiteY5" fmla="*/ 421972 h 588260"/>
                <a:gd name="connsiteX0" fmla="*/ 0 w 4505093"/>
                <a:gd name="connsiteY0" fmla="*/ 340197 h 588260"/>
                <a:gd name="connsiteX1" fmla="*/ 1345581 w 4505093"/>
                <a:gd name="connsiteY1" fmla="*/ 5660 h 588260"/>
                <a:gd name="connsiteX2" fmla="*/ 2185639 w 4505093"/>
                <a:gd name="connsiteY2" fmla="*/ 585524 h 588260"/>
                <a:gd name="connsiteX3" fmla="*/ 3865757 w 4505093"/>
                <a:gd name="connsiteY3" fmla="*/ 228685 h 588260"/>
                <a:gd name="connsiteX4" fmla="*/ 4505093 w 4505093"/>
                <a:gd name="connsiteY4" fmla="*/ 340197 h 58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5093" h="588260">
                  <a:moveTo>
                    <a:pt x="0" y="340197"/>
                  </a:moveTo>
                  <a:cubicBezTo>
                    <a:pt x="490654" y="152484"/>
                    <a:pt x="981308" y="-35228"/>
                    <a:pt x="1345581" y="5660"/>
                  </a:cubicBezTo>
                  <a:cubicBezTo>
                    <a:pt x="1709854" y="46548"/>
                    <a:pt x="1765610" y="548353"/>
                    <a:pt x="2185639" y="585524"/>
                  </a:cubicBezTo>
                  <a:cubicBezTo>
                    <a:pt x="2605668" y="622695"/>
                    <a:pt x="3479181" y="269573"/>
                    <a:pt x="3865757" y="228685"/>
                  </a:cubicBezTo>
                  <a:cubicBezTo>
                    <a:pt x="4252333" y="187797"/>
                    <a:pt x="3906644" y="307982"/>
                    <a:pt x="4505093" y="340197"/>
                  </a:cubicBezTo>
                </a:path>
              </a:pathLst>
            </a:cu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988741" y="4365104"/>
              <a:ext cx="450509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908758" y="4103649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07704" y="3977454"/>
              <a:ext cx="797296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eta1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907704" y="4362382"/>
              <a:ext cx="0" cy="10108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908758" y="4683133"/>
              <a:ext cx="591992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H1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379308" y="4081346"/>
              <a:ext cx="0" cy="12918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374590" y="4682872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h1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491880" y="4656512"/>
              <a:ext cx="0" cy="97113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476443" y="472702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91880" y="4885287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491880" y="5051943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491880" y="522920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492343" y="5366835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089633" y="4874158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u1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492343" y="5518974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>
              <a:off x="1002991" y="7183163"/>
              <a:ext cx="4490843" cy="207154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  <a:gd name="connsiteX0" fmla="*/ 0 w 4490844"/>
                <a:gd name="connsiteY0" fmla="*/ 147754 h 706931"/>
                <a:gd name="connsiteX1" fmla="*/ 1479995 w 4490844"/>
                <a:gd name="connsiteY1" fmla="*/ 420627 h 706931"/>
                <a:gd name="connsiteX2" fmla="*/ 3320896 w 4490844"/>
                <a:gd name="connsiteY2" fmla="*/ 665122 h 706931"/>
                <a:gd name="connsiteX3" fmla="*/ 4490844 w 4490844"/>
                <a:gd name="connsiteY3" fmla="*/ 384510 h 706931"/>
                <a:gd name="connsiteX0" fmla="*/ 0 w 4490844"/>
                <a:gd name="connsiteY0" fmla="*/ 296475 h 571362"/>
                <a:gd name="connsiteX1" fmla="*/ 1479995 w 4490844"/>
                <a:gd name="connsiteY1" fmla="*/ 569348 h 571362"/>
                <a:gd name="connsiteX2" fmla="*/ 3000259 w 4490844"/>
                <a:gd name="connsiteY2" fmla="*/ 24235 h 571362"/>
                <a:gd name="connsiteX3" fmla="*/ 4490844 w 4490844"/>
                <a:gd name="connsiteY3" fmla="*/ 533231 h 57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571362">
                  <a:moveTo>
                    <a:pt x="0" y="296475"/>
                  </a:moveTo>
                  <a:cubicBezTo>
                    <a:pt x="402063" y="-126033"/>
                    <a:pt x="979952" y="614721"/>
                    <a:pt x="1479995" y="569348"/>
                  </a:cubicBezTo>
                  <a:cubicBezTo>
                    <a:pt x="1980038" y="523975"/>
                    <a:pt x="2494634" y="-132932"/>
                    <a:pt x="3000259" y="24235"/>
                  </a:cubicBezTo>
                  <a:cubicBezTo>
                    <a:pt x="3505884" y="181402"/>
                    <a:pt x="3901069" y="642265"/>
                    <a:pt x="4490844" y="533231"/>
                  </a:cubicBezTo>
                </a:path>
              </a:pathLst>
            </a:custGeom>
            <a:ln w="412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964087" y="5645819"/>
              <a:ext cx="450509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924616" y="5240517"/>
              <a:ext cx="797296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eta2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907704" y="5645819"/>
              <a:ext cx="0" cy="17031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88619" y="6314798"/>
              <a:ext cx="591992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907704" y="5387086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901927" y="5485655"/>
              <a:ext cx="0" cy="18633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52384" y="6298361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99733" y="6237155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u2</a:t>
              </a: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6241615" y="44624"/>
            <a:ext cx="4080856" cy="6120680"/>
          </a:xfrm>
          <a:prstGeom prst="roundRect">
            <a:avLst>
              <a:gd name="adj" fmla="val 5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1 </a:t>
            </a:r>
            <a:r>
              <a:rPr lang="nb-NO" dirty="0" err="1">
                <a:solidFill>
                  <a:schemeClr val="tx1"/>
                </a:solidFill>
              </a:rPr>
              <a:t>layer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scheme</a:t>
            </a:r>
            <a:r>
              <a:rPr lang="nb-NO" dirty="0">
                <a:solidFill>
                  <a:schemeClr val="tx1"/>
                </a:solidFill>
              </a:rPr>
              <a:t>, non-linear FD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783335" y="2309884"/>
            <a:ext cx="0" cy="98262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771707" y="2363000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83336" y="2482224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783336" y="2607769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83336" y="2741299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83685" y="2844981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783685" y="2959590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785690" y="3075032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786039" y="3178714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786039" y="3293323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789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3288" y="2691917"/>
            <a:ext cx="88691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186355" y="2691917"/>
            <a:ext cx="81794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N^y</a:t>
            </a:r>
            <a:r>
              <a:rPr lang="nb-NO" dirty="0"/>
              <a:t> 3/5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2854100" y="2101436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56756" y="2835387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3" name="Rounded Rectangle 152"/>
          <p:cNvSpPr/>
          <p:nvPr/>
        </p:nvSpPr>
        <p:spPr>
          <a:xfrm>
            <a:off x="2863422" y="3499978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85082" y="2786013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30471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0616" y="2971718"/>
            <a:ext cx="88691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218105" y="2971718"/>
            <a:ext cx="81794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N^y</a:t>
            </a:r>
            <a:r>
              <a:rPr lang="nb-NO" dirty="0"/>
              <a:t> 4/5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2853999" y="2429919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53698" y="315714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7607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N^y</a:t>
            </a:r>
            <a:r>
              <a:rPr lang="nb-NO" dirty="0"/>
              <a:t> 5/5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7" name="Oval 16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3" name="Oval 42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4" name="Oval 73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24" name="Oval 12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55499" y="2101436"/>
            <a:ext cx="1731813" cy="1665518"/>
            <a:chOff x="2155499" y="2101436"/>
            <a:chExt cx="1731813" cy="1665518"/>
          </a:xfrm>
        </p:grpSpPr>
        <p:sp>
          <p:nvSpPr>
            <p:cNvPr id="130" name="Rounded Rectangle 129"/>
            <p:cNvSpPr/>
            <p:nvPr/>
          </p:nvSpPr>
          <p:spPr>
            <a:xfrm>
              <a:off x="3557743" y="244201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162517" y="2443915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3558249" y="3133430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155499" y="313999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2862079" y="3152939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861753" y="2449087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567194" y="2805769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4785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3209498" y="243694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191562" y="312810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856206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526266" y="3145386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2512692" y="245658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854100" y="2101436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863422" y="349997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276616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N^x</a:t>
            </a:r>
            <a:r>
              <a:rPr lang="nb-NO" dirty="0"/>
              <a:t> 1/1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7" name="Oval 16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3" name="Oval 42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4" name="Oval 73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24" name="Oval 12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118" y="4748524"/>
            <a:ext cx="5653468" cy="1359766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 rot="5400000">
            <a:off x="2491952" y="2450676"/>
            <a:ext cx="1731813" cy="1665518"/>
            <a:chOff x="2155499" y="2101436"/>
            <a:chExt cx="1731813" cy="1665518"/>
          </a:xfrm>
        </p:grpSpPr>
        <p:sp>
          <p:nvSpPr>
            <p:cNvPr id="132" name="Rounded Rectangle 131"/>
            <p:cNvSpPr/>
            <p:nvPr/>
          </p:nvSpPr>
          <p:spPr>
            <a:xfrm>
              <a:off x="3557743" y="244201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62517" y="2443915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3558249" y="3133430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2155499" y="313999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862079" y="3152939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2861753" y="2449087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567194" y="2805769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164785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3209498" y="243694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3191562" y="312810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856206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526266" y="3145386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2512692" y="245658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2854100" y="2101436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2863422" y="349997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413376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Pressure</a:t>
            </a:r>
            <a:r>
              <a:rPr lang="nb-NO" dirty="0"/>
              <a:t> term</a:t>
            </a:r>
          </a:p>
        </p:txBody>
      </p:sp>
    </p:spTree>
    <p:extLst>
      <p:ext uri="{BB962C8B-B14F-4D97-AF65-F5344CB8AC3E}">
        <p14:creationId xmlns:p14="http://schemas.microsoft.com/office/powerpoint/2010/main" val="35657617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3563462"/>
            <a:ext cx="4924425" cy="495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1" y="2884052"/>
            <a:ext cx="5067300" cy="45532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62" name="Oval 61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88" name="Oval 87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Oval 112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19" name="Oval 118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1" name="Oval 120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2" name="Oval 121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3" name="Oval 122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50" name="TextBox 14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159" name="Rounded Rectangle 158"/>
          <p:cNvSpPr/>
          <p:nvPr/>
        </p:nvSpPr>
        <p:spPr>
          <a:xfrm>
            <a:off x="7475672" y="3674254"/>
            <a:ext cx="1312727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9881805" y="3674254"/>
            <a:ext cx="131959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62" name="Oval 161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2840291" y="2442012"/>
            <a:ext cx="357917" cy="100998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847619" y="3141674"/>
            <a:ext cx="1061265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Rounded Rectangle 169"/>
          <p:cNvSpPr/>
          <p:nvPr/>
        </p:nvSpPr>
        <p:spPr>
          <a:xfrm>
            <a:off x="7747000" y="2956270"/>
            <a:ext cx="1092199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Rounded Rectangle 170"/>
          <p:cNvSpPr/>
          <p:nvPr/>
        </p:nvSpPr>
        <p:spPr>
          <a:xfrm>
            <a:off x="10180638" y="2950272"/>
            <a:ext cx="1020762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72" name="Title 1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 1/2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8940" y="4643045"/>
            <a:ext cx="3179828" cy="369332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Wrong</a:t>
            </a:r>
            <a:r>
              <a:rPr lang="nb-NO" dirty="0"/>
              <a:t> </a:t>
            </a:r>
            <a:r>
              <a:rPr lang="nb-NO" dirty="0" err="1"/>
              <a:t>sign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pressure</a:t>
            </a:r>
            <a:r>
              <a:rPr lang="nb-NO" dirty="0"/>
              <a:t> term!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630924" y="5551349"/>
            <a:ext cx="3179828" cy="646331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Should</a:t>
            </a:r>
            <a:r>
              <a:rPr lang="nb-NO" dirty="0"/>
              <a:t> not P hat </a:t>
            </a:r>
            <a:r>
              <a:rPr lang="nb-NO" dirty="0" err="1"/>
              <a:t>also</a:t>
            </a:r>
            <a:r>
              <a:rPr lang="nb-NO" dirty="0"/>
              <a:t> be dependent </a:t>
            </a:r>
            <a:r>
              <a:rPr lang="nb-NO" dirty="0" err="1"/>
              <a:t>on</a:t>
            </a:r>
            <a:r>
              <a:rPr lang="nb-NO" dirty="0"/>
              <a:t> g?</a:t>
            </a:r>
          </a:p>
        </p:txBody>
      </p:sp>
    </p:spTree>
    <p:extLst>
      <p:ext uri="{BB962C8B-B14F-4D97-AF65-F5344CB8AC3E}">
        <p14:creationId xmlns:p14="http://schemas.microsoft.com/office/powerpoint/2010/main" val="37739475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3563462"/>
            <a:ext cx="4924425" cy="495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1" y="2884052"/>
            <a:ext cx="5067300" cy="45532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62" name="Oval 61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88" name="Oval 87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Oval 112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19" name="Oval 118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1" name="Oval 120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2" name="Oval 121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3" name="Oval 122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50" name="TextBox 14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159" name="Rounded Rectangle 158"/>
          <p:cNvSpPr/>
          <p:nvPr/>
        </p:nvSpPr>
        <p:spPr>
          <a:xfrm>
            <a:off x="7382011" y="2942024"/>
            <a:ext cx="396740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9716705" y="2944557"/>
            <a:ext cx="406213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62" name="Oval 161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2840291" y="2442012"/>
            <a:ext cx="357917" cy="100998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847619" y="3141674"/>
            <a:ext cx="1061265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6" name="Group 5"/>
          <p:cNvGrpSpPr/>
          <p:nvPr/>
        </p:nvGrpSpPr>
        <p:grpSpPr>
          <a:xfrm>
            <a:off x="7175500" y="5063379"/>
            <a:ext cx="3151573" cy="831560"/>
            <a:chOff x="5706805" y="4556053"/>
            <a:chExt cx="5342969" cy="14097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6805" y="4556053"/>
              <a:ext cx="5181600" cy="7143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15774" y="5184775"/>
              <a:ext cx="5334000" cy="781050"/>
            </a:xfrm>
            <a:prstGeom prst="rect">
              <a:avLst/>
            </a:prstGeom>
          </p:spPr>
        </p:pic>
      </p:grpSp>
      <p:sp>
        <p:nvSpPr>
          <p:cNvPr id="170" name="Rounded Rectangle 169"/>
          <p:cNvSpPr/>
          <p:nvPr/>
        </p:nvSpPr>
        <p:spPr>
          <a:xfrm>
            <a:off x="9080363" y="5032558"/>
            <a:ext cx="1151525" cy="45219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Rounded Rectangle 170"/>
          <p:cNvSpPr/>
          <p:nvPr/>
        </p:nvSpPr>
        <p:spPr>
          <a:xfrm>
            <a:off x="9080362" y="5484756"/>
            <a:ext cx="1151526" cy="370854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 2/2</a:t>
            </a:r>
          </a:p>
        </p:txBody>
      </p:sp>
    </p:spTree>
    <p:extLst>
      <p:ext uri="{BB962C8B-B14F-4D97-AF65-F5344CB8AC3E}">
        <p14:creationId xmlns:p14="http://schemas.microsoft.com/office/powerpoint/2010/main" val="4180961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Pressure</a:t>
            </a:r>
            <a:r>
              <a:rPr lang="nb-NO" dirty="0"/>
              <a:t> term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pressure</a:t>
            </a:r>
            <a:r>
              <a:rPr lang="nb-NO" dirty="0"/>
              <a:t> term is </a:t>
            </a:r>
            <a:r>
              <a:rPr lang="nb-NO" dirty="0" err="1"/>
              <a:t>correct</a:t>
            </a:r>
            <a:r>
              <a:rPr lang="nb-NO" dirty="0"/>
              <a:t>?</a:t>
            </a:r>
          </a:p>
          <a:p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28" y="2369439"/>
            <a:ext cx="5312664" cy="924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28" y="3738767"/>
            <a:ext cx="4180713" cy="72036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205728" y="4903942"/>
            <a:ext cx="3971734" cy="744983"/>
            <a:chOff x="6134290" y="5084708"/>
            <a:chExt cx="5067300" cy="9504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5727" y="5540031"/>
              <a:ext cx="4924425" cy="4951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4290" y="5084708"/>
              <a:ext cx="5067300" cy="455323"/>
            </a:xfrm>
            <a:prstGeom prst="rect">
              <a:avLst/>
            </a:prstGeom>
          </p:spPr>
        </p:pic>
      </p:grpSp>
      <p:sp>
        <p:nvSpPr>
          <p:cNvPr id="9" name="Left Brace 8"/>
          <p:cNvSpPr/>
          <p:nvPr/>
        </p:nvSpPr>
        <p:spPr>
          <a:xfrm rot="5400000">
            <a:off x="10489736" y="1608913"/>
            <a:ext cx="347472" cy="1380656"/>
          </a:xfrm>
          <a:prstGeom prst="leftBrace">
            <a:avLst>
              <a:gd name="adj1" fmla="val 311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8753846" y="1704450"/>
            <a:ext cx="326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Atmospheric</a:t>
            </a:r>
            <a:r>
              <a:rPr lang="nb-NO" dirty="0"/>
              <a:t> </a:t>
            </a:r>
            <a:r>
              <a:rPr lang="nb-NO" dirty="0" err="1"/>
              <a:t>pressure</a:t>
            </a:r>
            <a:r>
              <a:rPr lang="nb-NO" dirty="0"/>
              <a:t> = </a:t>
            </a:r>
            <a:r>
              <a:rPr lang="nb-NO" dirty="0" err="1"/>
              <a:t>constant</a:t>
            </a:r>
            <a:endParaRPr lang="nb-NO" dirty="0"/>
          </a:p>
        </p:txBody>
      </p:sp>
      <p:cxnSp>
        <p:nvCxnSpPr>
          <p:cNvPr id="13" name="Straight Connector 12"/>
          <p:cNvCxnSpPr>
            <a:endCxn id="9" idx="0"/>
          </p:cNvCxnSpPr>
          <p:nvPr/>
        </p:nvCxnSpPr>
        <p:spPr>
          <a:xfrm flipV="1">
            <a:off x="9973144" y="2472977"/>
            <a:ext cx="1380656" cy="295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973144" y="2974610"/>
            <a:ext cx="1380656" cy="295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996" y="3123106"/>
            <a:ext cx="1524000" cy="11526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996" y="4327609"/>
            <a:ext cx="1524000" cy="11526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2155" y="5532112"/>
            <a:ext cx="1526186" cy="11543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4340" y="4327609"/>
            <a:ext cx="1524001" cy="115266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4340" y="3123106"/>
            <a:ext cx="1524001" cy="11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46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Eddy </a:t>
            </a:r>
            <a:r>
              <a:rPr lang="nb-NO" dirty="0" err="1"/>
              <a:t>viscosity</a:t>
            </a:r>
            <a:r>
              <a:rPr lang="nb-NO" dirty="0"/>
              <a:t> term</a:t>
            </a:r>
          </a:p>
        </p:txBody>
      </p:sp>
    </p:spTree>
    <p:extLst>
      <p:ext uri="{BB962C8B-B14F-4D97-AF65-F5344CB8AC3E}">
        <p14:creationId xmlns:p14="http://schemas.microsoft.com/office/powerpoint/2010/main" val="2886988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35" y="3242283"/>
            <a:ext cx="5993365" cy="1094942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7169150" y="5269993"/>
            <a:ext cx="1930400" cy="92333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Note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center</a:t>
            </a:r>
            <a:r>
              <a:rPr lang="nb-NO" dirty="0"/>
              <a:t> is from </a:t>
            </a:r>
            <a:r>
              <a:rPr lang="nb-NO" dirty="0" err="1"/>
              <a:t>previous</a:t>
            </a:r>
            <a:r>
              <a:rPr lang="nb-NO" dirty="0"/>
              <a:t> </a:t>
            </a:r>
            <a:r>
              <a:rPr lang="nb-NO" dirty="0" err="1"/>
              <a:t>timestep</a:t>
            </a:r>
            <a:r>
              <a:rPr lang="nb-NO" dirty="0"/>
              <a:t> (n-1)!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7043872" y="3318833"/>
            <a:ext cx="1865178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3" name="Rounded Rectangle 122"/>
          <p:cNvSpPr/>
          <p:nvPr/>
        </p:nvSpPr>
        <p:spPr>
          <a:xfrm>
            <a:off x="9608755" y="3316616"/>
            <a:ext cx="1874936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411286" y="3144717"/>
            <a:ext cx="1865178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3222905" y="2477840"/>
            <a:ext cx="301200" cy="1621829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31" name="Title 1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 1/2</a:t>
            </a:r>
          </a:p>
        </p:txBody>
      </p:sp>
    </p:spTree>
    <p:extLst>
      <p:ext uri="{BB962C8B-B14F-4D97-AF65-F5344CB8AC3E}">
        <p14:creationId xmlns:p14="http://schemas.microsoft.com/office/powerpoint/2010/main" val="193954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55363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35" y="3242283"/>
            <a:ext cx="5993365" cy="1094942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7169150" y="5269993"/>
            <a:ext cx="1930400" cy="92333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Note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center</a:t>
            </a:r>
            <a:r>
              <a:rPr lang="nb-NO" dirty="0"/>
              <a:t> is from </a:t>
            </a:r>
            <a:r>
              <a:rPr lang="nb-NO" dirty="0" err="1"/>
              <a:t>previous</a:t>
            </a:r>
            <a:r>
              <a:rPr lang="nb-NO" dirty="0"/>
              <a:t> </a:t>
            </a:r>
            <a:r>
              <a:rPr lang="nb-NO" dirty="0" err="1"/>
              <a:t>timestep</a:t>
            </a:r>
            <a:r>
              <a:rPr lang="nb-NO" dirty="0"/>
              <a:t> (n-1)!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6999422" y="3827060"/>
            <a:ext cx="1865178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3" name="Rounded Rectangle 122"/>
          <p:cNvSpPr/>
          <p:nvPr/>
        </p:nvSpPr>
        <p:spPr>
          <a:xfrm>
            <a:off x="9488105" y="3824843"/>
            <a:ext cx="1874936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146652" y="2807215"/>
            <a:ext cx="1700102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2868706" y="2048770"/>
            <a:ext cx="301200" cy="1752862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6" name="Title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 2/2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7681186" y="3822785"/>
            <a:ext cx="501650" cy="349632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10166887" y="3822785"/>
            <a:ext cx="501650" cy="349632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50020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Difference</a:t>
            </a:r>
            <a:r>
              <a:rPr lang="nb-NO" dirty="0"/>
              <a:t> from </a:t>
            </a:r>
            <a:r>
              <a:rPr lang="nb-NO" dirty="0" err="1"/>
              <a:t>mean</a:t>
            </a:r>
            <a:r>
              <a:rPr lang="nb-NO" dirty="0"/>
              <a:t> </a:t>
            </a:r>
            <a:r>
              <a:rPr lang="nb-NO" dirty="0" err="1"/>
              <a:t>sea</a:t>
            </a:r>
            <a:r>
              <a:rPr lang="nb-NO" dirty="0"/>
              <a:t> </a:t>
            </a:r>
            <a:r>
              <a:rPr lang="nb-NO" dirty="0" err="1"/>
              <a:t>depth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2765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Eta 1/1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0" y="3245132"/>
            <a:ext cx="4397375" cy="48309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280400" y="3274526"/>
            <a:ext cx="946150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9753599" y="3277498"/>
            <a:ext cx="874811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310397" y="3277498"/>
            <a:ext cx="501650" cy="34963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2" name="Group 121"/>
          <p:cNvGrpSpPr/>
          <p:nvPr/>
        </p:nvGrpSpPr>
        <p:grpSpPr>
          <a:xfrm>
            <a:off x="2532411" y="2774255"/>
            <a:ext cx="946150" cy="985500"/>
            <a:chOff x="2532411" y="2774255"/>
            <a:chExt cx="946150" cy="985500"/>
          </a:xfrm>
        </p:grpSpPr>
        <p:sp>
          <p:nvSpPr>
            <p:cNvPr id="128" name="Rounded Rectangle 127"/>
            <p:cNvSpPr/>
            <p:nvPr/>
          </p:nvSpPr>
          <p:spPr>
            <a:xfrm>
              <a:off x="2532411" y="3116505"/>
              <a:ext cx="946150" cy="34551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Rounded Rectangle 128"/>
            <p:cNvSpPr/>
            <p:nvPr/>
          </p:nvSpPr>
          <p:spPr>
            <a:xfrm rot="5400000">
              <a:off x="2515266" y="3094247"/>
              <a:ext cx="985500" cy="345516"/>
            </a:xfrm>
            <a:prstGeom prst="roundRect">
              <a:avLst/>
            </a:prstGeom>
            <a:noFill/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2813368" y="3112597"/>
            <a:ext cx="389296" cy="34963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52732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Momentum</a:t>
            </a:r>
            <a:r>
              <a:rPr lang="nb-NO" dirty="0"/>
              <a:t> </a:t>
            </a:r>
            <a:r>
              <a:rPr lang="nb-NO" dirty="0" err="1"/>
              <a:t>along</a:t>
            </a:r>
            <a:r>
              <a:rPr lang="nb-NO" dirty="0"/>
              <a:t> y-</a:t>
            </a:r>
            <a:r>
              <a:rPr lang="nb-NO" dirty="0" err="1"/>
              <a:t>axis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16205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1/7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6557922" y="2210501"/>
            <a:ext cx="420728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6129651" y="3415294"/>
            <a:ext cx="2327272" cy="508199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9" name="Rounded Rectangle 138"/>
          <p:cNvSpPr/>
          <p:nvPr/>
        </p:nvSpPr>
        <p:spPr>
          <a:xfrm>
            <a:off x="2841668" y="2411203"/>
            <a:ext cx="356540" cy="104079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99696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2/7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6945272" y="2191451"/>
            <a:ext cx="420728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9" name="Rounded Rectangle 138"/>
          <p:cNvSpPr/>
          <p:nvPr/>
        </p:nvSpPr>
        <p:spPr>
          <a:xfrm>
            <a:off x="2833248" y="2777142"/>
            <a:ext cx="356540" cy="325221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19423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3/7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7950594" y="2210501"/>
            <a:ext cx="444106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9" name="Rounded Rectangle 138"/>
          <p:cNvSpPr/>
          <p:nvPr/>
        </p:nvSpPr>
        <p:spPr>
          <a:xfrm>
            <a:off x="2495237" y="2391765"/>
            <a:ext cx="1035750" cy="104079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16676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4/7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407794" y="2191451"/>
            <a:ext cx="444106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61076" y="3991051"/>
            <a:ext cx="4973624" cy="124610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30"/>
          <p:cNvSpPr/>
          <p:nvPr/>
        </p:nvSpPr>
        <p:spPr>
          <a:xfrm>
            <a:off x="2160640" y="2406650"/>
            <a:ext cx="1731910" cy="106680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7" name="Rounded Rectangle 136"/>
          <p:cNvSpPr/>
          <p:nvPr/>
        </p:nvSpPr>
        <p:spPr>
          <a:xfrm>
            <a:off x="2840354" y="2093958"/>
            <a:ext cx="351909" cy="167299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36671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5/7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915793" y="2191451"/>
            <a:ext cx="689103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70111" y="5371547"/>
            <a:ext cx="3688239" cy="43061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30"/>
          <p:cNvSpPr/>
          <p:nvPr/>
        </p:nvSpPr>
        <p:spPr>
          <a:xfrm>
            <a:off x="2852861" y="2406650"/>
            <a:ext cx="359352" cy="106680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91442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6/7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10122918" y="2177834"/>
            <a:ext cx="457833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81021" y="5885140"/>
            <a:ext cx="4325029" cy="4648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6" name="Rounded Rectangle 135"/>
          <p:cNvSpPr/>
          <p:nvPr/>
        </p:nvSpPr>
        <p:spPr>
          <a:xfrm>
            <a:off x="2146652" y="2807215"/>
            <a:ext cx="1700102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7" name="Rounded Rectangle 136"/>
          <p:cNvSpPr/>
          <p:nvPr/>
        </p:nvSpPr>
        <p:spPr>
          <a:xfrm>
            <a:off x="2868706" y="2048770"/>
            <a:ext cx="301200" cy="175286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0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32454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7/7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5793618" y="2177834"/>
            <a:ext cx="4906132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160640" y="2048770"/>
            <a:ext cx="1731910" cy="1752862"/>
            <a:chOff x="2160640" y="2048770"/>
            <a:chExt cx="1731910" cy="1752862"/>
          </a:xfrm>
        </p:grpSpPr>
        <p:sp>
          <p:nvSpPr>
            <p:cNvPr id="137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8482659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Momentum</a:t>
            </a:r>
            <a:r>
              <a:rPr lang="nb-NO" dirty="0"/>
              <a:t> </a:t>
            </a:r>
            <a:r>
              <a:rPr lang="nb-NO" dirty="0" err="1"/>
              <a:t>along</a:t>
            </a:r>
            <a:r>
              <a:rPr lang="nb-NO" dirty="0"/>
              <a:t> x-</a:t>
            </a:r>
            <a:r>
              <a:rPr lang="nb-NO" dirty="0" err="1"/>
              <a:t>axis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850984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 1/1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 rot="5400000">
            <a:off x="2498640" y="2398241"/>
            <a:ext cx="1731910" cy="1752862"/>
            <a:chOff x="2160640" y="2048770"/>
            <a:chExt cx="1731910" cy="1752862"/>
          </a:xfrm>
        </p:grpSpPr>
        <p:sp>
          <p:nvSpPr>
            <p:cNvPr id="137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582" y="2188054"/>
            <a:ext cx="5286238" cy="700661"/>
          </a:xfrm>
          <a:prstGeom prst="rect">
            <a:avLst/>
          </a:prstGeom>
        </p:spPr>
      </p:pic>
      <p:sp>
        <p:nvSpPr>
          <p:cNvPr id="124" name="Rounded Rectangle 123"/>
          <p:cNvSpPr/>
          <p:nvPr/>
        </p:nvSpPr>
        <p:spPr>
          <a:xfrm>
            <a:off x="5790755" y="2272587"/>
            <a:ext cx="5211022" cy="61612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181" y="3095844"/>
            <a:ext cx="2987197" cy="746799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332" y="3728224"/>
            <a:ext cx="5653468" cy="1359766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6"/>
          <a:srcRect r="47106"/>
          <a:stretch/>
        </p:blipFill>
        <p:spPr>
          <a:xfrm>
            <a:off x="8363587" y="5207966"/>
            <a:ext cx="2604740" cy="495156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 rotWithShape="1">
          <a:blip r:embed="rId7"/>
          <a:srcRect r="48315"/>
          <a:stretch/>
        </p:blipFill>
        <p:spPr>
          <a:xfrm>
            <a:off x="5643181" y="5247799"/>
            <a:ext cx="2619028" cy="455323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8"/>
          <a:srcRect b="52210"/>
          <a:stretch/>
        </p:blipFill>
        <p:spPr>
          <a:xfrm>
            <a:off x="5582685" y="5823098"/>
            <a:ext cx="5993365" cy="5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810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19987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26096" y="1790472"/>
            <a:ext cx="1586307" cy="2988461"/>
            <a:chOff x="5140746" y="1723456"/>
            <a:chExt cx="1586307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283034" y="2141918"/>
            <a:ext cx="1467239" cy="2287383"/>
            <a:chOff x="5197684" y="2074902"/>
            <a:chExt cx="1467239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1838734"/>
            <a:ext cx="2287385" cy="2880443"/>
            <a:chOff x="4790207" y="1771718"/>
            <a:chExt cx="2287385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r>
              <a:rPr lang="nb-NO" dirty="0"/>
              <a:t> U (</a:t>
            </a:r>
            <a:r>
              <a:rPr lang="nb-NO" dirty="0" err="1"/>
              <a:t>block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)</a:t>
            </a:r>
          </a:p>
        </p:txBody>
      </p:sp>
      <p:grpSp>
        <p:nvGrpSpPr>
          <p:cNvPr id="123" name="Group 122"/>
          <p:cNvGrpSpPr/>
          <p:nvPr/>
        </p:nvGrpSpPr>
        <p:grpSpPr>
          <a:xfrm rot="5400000">
            <a:off x="2514651" y="1697977"/>
            <a:ext cx="1731910" cy="1752862"/>
            <a:chOff x="2160640" y="2048770"/>
            <a:chExt cx="1731910" cy="1752862"/>
          </a:xfrm>
        </p:grpSpPr>
        <p:sp>
          <p:nvSpPr>
            <p:cNvPr id="124" name="Rounded Rectangle 123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Block_width</a:t>
            </a:r>
            <a:r>
              <a:rPr lang="nb-NO" dirty="0"/>
              <a:t> = 2</a:t>
            </a:r>
          </a:p>
          <a:p>
            <a:r>
              <a:rPr lang="nb-NO" dirty="0" err="1"/>
              <a:t>Block_height</a:t>
            </a:r>
            <a:r>
              <a:rPr lang="nb-NO" dirty="0"/>
              <a:t> = 3</a:t>
            </a:r>
          </a:p>
          <a:p>
            <a:endParaRPr lang="nb-NO" dirty="0"/>
          </a:p>
          <a:p>
            <a:r>
              <a:rPr lang="nb-NO" dirty="0"/>
              <a:t>Eta: (</a:t>
            </a:r>
            <a:r>
              <a:rPr lang="nb-NO" dirty="0" err="1"/>
              <a:t>nx</a:t>
            </a:r>
            <a:r>
              <a:rPr lang="nb-NO" dirty="0"/>
              <a:t>)*(ny+2)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  <a:p>
            <a:r>
              <a:rPr lang="nb-NO" dirty="0"/>
              <a:t>U: (nx+1)*(ny+2)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  <a:p>
            <a:r>
              <a:rPr lang="nb-NO" dirty="0"/>
              <a:t>V: (</a:t>
            </a:r>
            <a:r>
              <a:rPr lang="nb-NO" dirty="0" err="1"/>
              <a:t>nx</a:t>
            </a:r>
            <a:r>
              <a:rPr lang="nb-NO" dirty="0"/>
              <a:t>)*(ny+1)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130" name="Group 129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</a:p>
            </p:txBody>
          </p:sp>
        </p:grpSp>
      </p:grpSp>
      <p:sp>
        <p:nvSpPr>
          <p:cNvPr id="142" name="Freeform 141"/>
          <p:cNvSpPr/>
          <p:nvPr/>
        </p:nvSpPr>
        <p:spPr>
          <a:xfrm rot="5400000">
            <a:off x="1812000" y="2392577"/>
            <a:ext cx="2064463" cy="1424593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05950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2491550"/>
            <a:ext cx="2988463" cy="1586306"/>
            <a:chOff x="4439668" y="2424534"/>
            <a:chExt cx="2988463" cy="158630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2141918"/>
            <a:ext cx="2869395" cy="2287383"/>
            <a:chOff x="4496606" y="2074902"/>
            <a:chExt cx="2869395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2539812"/>
            <a:ext cx="2287385" cy="1478288"/>
            <a:chOff x="4790207" y="2472796"/>
            <a:chExt cx="2287385" cy="147828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r>
              <a:rPr lang="nb-NO" dirty="0"/>
              <a:t> V (</a:t>
            </a:r>
            <a:r>
              <a:rPr lang="nb-NO" dirty="0" err="1"/>
              <a:t>block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)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1452217" y="2759180"/>
            <a:ext cx="1731910" cy="1752862"/>
            <a:chOff x="2160640" y="2048770"/>
            <a:chExt cx="1731910" cy="1752862"/>
          </a:xfrm>
        </p:grpSpPr>
        <p:sp>
          <p:nvSpPr>
            <p:cNvPr id="127" name="Rounded Rectangle 12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Block_width</a:t>
            </a:r>
            <a:r>
              <a:rPr lang="nb-NO" dirty="0"/>
              <a:t> = 3</a:t>
            </a:r>
          </a:p>
          <a:p>
            <a:r>
              <a:rPr lang="nb-NO" dirty="0" err="1"/>
              <a:t>Block_height</a:t>
            </a:r>
            <a:r>
              <a:rPr lang="nb-NO" dirty="0"/>
              <a:t> = 2</a:t>
            </a:r>
          </a:p>
          <a:p>
            <a:endParaRPr lang="nb-NO" dirty="0"/>
          </a:p>
          <a:p>
            <a:r>
              <a:rPr lang="nb-NO" dirty="0"/>
              <a:t>Eta: (nx+2)*(ny)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  <a:p>
            <a:r>
              <a:rPr lang="nb-NO" dirty="0"/>
              <a:t>U: (nx+1)*(ny)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  <a:p>
            <a:r>
              <a:rPr lang="nb-NO" dirty="0"/>
              <a:t>V: (nx+2)*(ny+1)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</p:txBody>
      </p:sp>
      <p:grpSp>
        <p:nvGrpSpPr>
          <p:cNvPr id="54" name="Group 53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53" name="Group 52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</a:p>
            </p:txBody>
          </p:sp>
        </p:grpSp>
      </p:grpSp>
      <p:sp>
        <p:nvSpPr>
          <p:cNvPr id="139" name="Freeform 138"/>
          <p:cNvSpPr/>
          <p:nvPr/>
        </p:nvSpPr>
        <p:spPr>
          <a:xfrm>
            <a:off x="2134021" y="2708018"/>
            <a:ext cx="2152154" cy="1424593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3020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2141918"/>
            <a:ext cx="2869395" cy="2287383"/>
            <a:chOff x="4496606" y="2074902"/>
            <a:chExt cx="2869395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1838734"/>
            <a:ext cx="2287385" cy="2880443"/>
            <a:chOff x="4790207" y="1771718"/>
            <a:chExt cx="2287385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globally</a:t>
            </a:r>
            <a:endParaRPr lang="nb-NO" dirty="0"/>
          </a:p>
        </p:txBody>
      </p:sp>
      <p:sp>
        <p:nvSpPr>
          <p:cNvPr id="122" name="Freeform 121"/>
          <p:cNvSpPr/>
          <p:nvPr/>
        </p:nvSpPr>
        <p:spPr>
          <a:xfrm>
            <a:off x="1970349" y="2233486"/>
            <a:ext cx="2099404" cy="2111672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444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3" name="Group 122"/>
          <p:cNvGrpSpPr/>
          <p:nvPr/>
        </p:nvGrpSpPr>
        <p:grpSpPr>
          <a:xfrm rot="5400000">
            <a:off x="2514651" y="1697977"/>
            <a:ext cx="1731910" cy="1752862"/>
            <a:chOff x="2160640" y="2048770"/>
            <a:chExt cx="1731910" cy="1752862"/>
          </a:xfrm>
        </p:grpSpPr>
        <p:sp>
          <p:nvSpPr>
            <p:cNvPr id="124" name="Rounded Rectangle 123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452217" y="2759180"/>
            <a:ext cx="1731910" cy="1752862"/>
            <a:chOff x="2160640" y="2048770"/>
            <a:chExt cx="1731910" cy="1752862"/>
          </a:xfrm>
        </p:grpSpPr>
        <p:sp>
          <p:nvSpPr>
            <p:cNvPr id="127" name="Rounded Rectangle 12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Eta: </a:t>
            </a:r>
            <a:r>
              <a:rPr lang="nb-NO" dirty="0" err="1"/>
              <a:t>compute</a:t>
            </a:r>
            <a:r>
              <a:rPr lang="nb-NO" dirty="0"/>
              <a:t> for all </a:t>
            </a:r>
            <a:r>
              <a:rPr lang="nb-NO" dirty="0" err="1"/>
              <a:t>internal</a:t>
            </a:r>
            <a:r>
              <a:rPr lang="nb-NO" dirty="0"/>
              <a:t> </a:t>
            </a:r>
            <a:r>
              <a:rPr lang="nb-NO" dirty="0" err="1"/>
              <a:t>cells</a:t>
            </a:r>
            <a:r>
              <a:rPr lang="nb-NO" dirty="0"/>
              <a:t> - 	</a:t>
            </a:r>
            <a:r>
              <a:rPr lang="nb-NO" dirty="0" err="1"/>
              <a:t>nx</a:t>
            </a:r>
            <a:r>
              <a:rPr lang="nb-NO" dirty="0"/>
              <a:t> * ny</a:t>
            </a:r>
          </a:p>
          <a:p>
            <a:r>
              <a:rPr lang="nb-NO" dirty="0"/>
              <a:t>U: </a:t>
            </a:r>
            <a:r>
              <a:rPr lang="nb-NO" dirty="0" err="1"/>
              <a:t>compute</a:t>
            </a:r>
            <a:r>
              <a:rPr lang="nb-NO" dirty="0"/>
              <a:t> for all </a:t>
            </a:r>
            <a:r>
              <a:rPr lang="nb-NO" dirty="0" err="1"/>
              <a:t>except</a:t>
            </a:r>
            <a:r>
              <a:rPr lang="nb-NO" dirty="0"/>
              <a:t> last </a:t>
            </a:r>
            <a:r>
              <a:rPr lang="nb-NO" dirty="0" err="1"/>
              <a:t>column</a:t>
            </a:r>
            <a:r>
              <a:rPr lang="nb-NO" dirty="0"/>
              <a:t> - 	(nx-1) * ny</a:t>
            </a:r>
          </a:p>
          <a:p>
            <a:r>
              <a:rPr lang="nb-NO" dirty="0"/>
              <a:t>V: </a:t>
            </a:r>
            <a:r>
              <a:rPr lang="nb-NO" dirty="0" err="1"/>
              <a:t>compute</a:t>
            </a:r>
            <a:r>
              <a:rPr lang="nb-NO" dirty="0"/>
              <a:t> for all </a:t>
            </a:r>
            <a:r>
              <a:rPr lang="nb-NO" dirty="0" err="1"/>
              <a:t>except</a:t>
            </a:r>
            <a:r>
              <a:rPr lang="nb-NO" dirty="0"/>
              <a:t> last </a:t>
            </a:r>
            <a:r>
              <a:rPr lang="nb-NO" dirty="0" err="1"/>
              <a:t>row</a:t>
            </a:r>
            <a:r>
              <a:rPr lang="nb-NO" dirty="0"/>
              <a:t> - 	</a:t>
            </a:r>
            <a:r>
              <a:rPr lang="nb-NO" dirty="0" err="1"/>
              <a:t>nx</a:t>
            </a:r>
            <a:r>
              <a:rPr lang="nb-NO" dirty="0"/>
              <a:t> * (ny-1)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Eta: (nx+2)*(ny+2)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  <a:p>
            <a:r>
              <a:rPr lang="nb-NO" dirty="0"/>
              <a:t>U: (nx+1)*(ny+2)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  <a:p>
            <a:r>
              <a:rPr lang="nb-NO" dirty="0"/>
              <a:t>V: (nx+2)*(nx+1)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130" name="Group 129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458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172116" y="1532913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169289" y="2233991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172116" y="2935069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69289" y="3636147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69289" y="4337225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69289" y="5038303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921983" y="3277498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220905" y="3274672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519827" y="3277498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818749" y="3274672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17671" y="3274672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583407" y="3274672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Oval 76"/>
          <p:cNvSpPr/>
          <p:nvPr/>
        </p:nvSpPr>
        <p:spPr>
          <a:xfrm>
            <a:off x="1174480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2" name="Oval 81"/>
          <p:cNvSpPr/>
          <p:nvPr/>
        </p:nvSpPr>
        <p:spPr>
          <a:xfrm>
            <a:off x="1174480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7" name="Oval 86"/>
          <p:cNvSpPr/>
          <p:nvPr/>
        </p:nvSpPr>
        <p:spPr>
          <a:xfrm>
            <a:off x="1174479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2" name="Oval 91"/>
          <p:cNvSpPr/>
          <p:nvPr/>
        </p:nvSpPr>
        <p:spPr>
          <a:xfrm>
            <a:off x="1174479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7" name="Oval 96"/>
          <p:cNvSpPr/>
          <p:nvPr/>
        </p:nvSpPr>
        <p:spPr>
          <a:xfrm>
            <a:off x="1174479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0" name="Group 119"/>
          <p:cNvGrpSpPr/>
          <p:nvPr/>
        </p:nvGrpSpPr>
        <p:grpSpPr>
          <a:xfrm>
            <a:off x="1427587" y="5218365"/>
            <a:ext cx="3195766" cy="307812"/>
            <a:chOff x="1427587" y="5218365"/>
            <a:chExt cx="3195766" cy="307812"/>
          </a:xfrm>
        </p:grpSpPr>
        <p:sp>
          <p:nvSpPr>
            <p:cNvPr id="129" name="TextBox 128"/>
            <p:cNvSpPr txBox="1"/>
            <p:nvPr/>
          </p:nvSpPr>
          <p:spPr>
            <a:xfrm>
              <a:off x="1427587" y="5218400"/>
              <a:ext cx="37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j-2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128665" y="5218400"/>
              <a:ext cx="37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j-1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514989" y="5218365"/>
              <a:ext cx="4090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j+1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14266" y="5218365"/>
              <a:ext cx="4090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j+2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908837" y="5218400"/>
              <a:ext cx="2279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j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01063" y="1730462"/>
            <a:ext cx="462685" cy="3116338"/>
            <a:chOff x="701063" y="1730462"/>
            <a:chExt cx="462685" cy="3116338"/>
          </a:xfrm>
        </p:grpSpPr>
        <p:sp>
          <p:nvSpPr>
            <p:cNvPr id="134" name="TextBox 133"/>
            <p:cNvSpPr txBox="1"/>
            <p:nvPr/>
          </p:nvSpPr>
          <p:spPr>
            <a:xfrm>
              <a:off x="783362" y="3131169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k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01063" y="2432706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k+1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16190" y="1730462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k+2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16148" y="4539023"/>
              <a:ext cx="4122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k-2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25029" y="3829632"/>
              <a:ext cx="4122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k-1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61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750E824-C083-4111-88ED-9CA5B5FBF375}"/>
              </a:ext>
            </a:extLst>
          </p:cNvPr>
          <p:cNvGrpSpPr/>
          <p:nvPr/>
        </p:nvGrpSpPr>
        <p:grpSpPr>
          <a:xfrm>
            <a:off x="1358780" y="1984443"/>
            <a:ext cx="6744360" cy="2928025"/>
            <a:chOff x="1358780" y="1984443"/>
            <a:chExt cx="6744360" cy="2928025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45AD906-D3A6-4FEA-BA02-8813509F05FC}"/>
                </a:ext>
              </a:extLst>
            </p:cNvPr>
            <p:cNvSpPr/>
            <p:nvPr/>
          </p:nvSpPr>
          <p:spPr>
            <a:xfrm>
              <a:off x="1358780" y="1984443"/>
              <a:ext cx="6744360" cy="292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0C41FD3-0389-4A07-B1A5-73C1B7B8BD6D}"/>
                </a:ext>
              </a:extLst>
            </p:cNvPr>
            <p:cNvGrpSpPr/>
            <p:nvPr/>
          </p:nvGrpSpPr>
          <p:grpSpPr>
            <a:xfrm>
              <a:off x="1440366" y="2072779"/>
              <a:ext cx="6579477" cy="2753004"/>
              <a:chOff x="1440366" y="2072779"/>
              <a:chExt cx="6579477" cy="2753004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838C7286-4252-413B-A46D-BFFFDDB94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6511" y="2608105"/>
                <a:ext cx="3373332" cy="1579007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123" name="Rounded Rectangle 122"/>
              <p:cNvSpPr/>
              <p:nvPr/>
            </p:nvSpPr>
            <p:spPr>
              <a:xfrm>
                <a:off x="4620315" y="2678719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4614167" y="3161207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4607599" y="3679976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1991CECB-0ADF-4785-BC2B-DAF6D44151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3" t="17540" r="17971" b="16279"/>
              <a:stretch/>
            </p:blipFill>
            <p:spPr>
              <a:xfrm>
                <a:off x="1801408" y="2078013"/>
                <a:ext cx="2412858" cy="2461010"/>
              </a:xfrm>
              <a:prstGeom prst="rect">
                <a:avLst/>
              </a:prstGeom>
            </p:spPr>
          </p:pic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F648B96E-F8A0-41EA-97B8-08A78AB98B5E}"/>
                  </a:ext>
                </a:extLst>
              </p:cNvPr>
              <p:cNvGrpSpPr/>
              <p:nvPr/>
            </p:nvGrpSpPr>
            <p:grpSpPr>
              <a:xfrm>
                <a:off x="1777784" y="4517971"/>
                <a:ext cx="2496489" cy="307812"/>
                <a:chOff x="1427587" y="5218365"/>
                <a:chExt cx="2496489" cy="307812"/>
              </a:xfrm>
            </p:grpSpPr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C7EE1725-0183-4820-9F0B-CFFA0F00DEE3}"/>
                    </a:ext>
                  </a:extLst>
                </p:cNvPr>
                <p:cNvSpPr txBox="1"/>
                <p:nvPr/>
              </p:nvSpPr>
              <p:spPr>
                <a:xfrm>
                  <a:off x="1427587" y="5218400"/>
                  <a:ext cx="3738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j-2</a:t>
                  </a: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16EDF06-40E8-4F55-8F65-27803E282515}"/>
                    </a:ext>
                  </a:extLst>
                </p:cNvPr>
                <p:cNvSpPr txBox="1"/>
                <p:nvPr/>
              </p:nvSpPr>
              <p:spPr>
                <a:xfrm>
                  <a:off x="2128665" y="5218400"/>
                  <a:ext cx="3738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j-1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3EAE4A1-6A34-483D-8B9E-CF1C13A78547}"/>
                    </a:ext>
                  </a:extLst>
                </p:cNvPr>
                <p:cNvSpPr txBox="1"/>
                <p:nvPr/>
              </p:nvSpPr>
              <p:spPr>
                <a:xfrm>
                  <a:off x="3514989" y="5218365"/>
                  <a:ext cx="4090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j+1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B71F985-5D1E-400A-9285-4AC3FAD6B6DD}"/>
                    </a:ext>
                  </a:extLst>
                </p:cNvPr>
                <p:cNvSpPr txBox="1"/>
                <p:nvPr/>
              </p:nvSpPr>
              <p:spPr>
                <a:xfrm>
                  <a:off x="2908837" y="5218400"/>
                  <a:ext cx="2279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</a:t>
                  </a: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09A3A2F0-39B5-4B81-9A17-C9C670F282AF}"/>
                  </a:ext>
                </a:extLst>
              </p:cNvPr>
              <p:cNvGrpSpPr/>
              <p:nvPr/>
            </p:nvGrpSpPr>
            <p:grpSpPr>
              <a:xfrm>
                <a:off x="1440366" y="2072779"/>
                <a:ext cx="447558" cy="2414094"/>
                <a:chOff x="701063" y="2432706"/>
                <a:chExt cx="447558" cy="2414094"/>
              </a:xfrm>
            </p:grpSpPr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64DA837-CB4A-4F45-8118-A93E0F04D528}"/>
                    </a:ext>
                  </a:extLst>
                </p:cNvPr>
                <p:cNvSpPr txBox="1"/>
                <p:nvPr/>
              </p:nvSpPr>
              <p:spPr>
                <a:xfrm>
                  <a:off x="783362" y="3131169"/>
                  <a:ext cx="2664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2543F92C-FB84-4512-9F7D-BA3F1DD22AB1}"/>
                    </a:ext>
                  </a:extLst>
                </p:cNvPr>
                <p:cNvSpPr txBox="1"/>
                <p:nvPr/>
              </p:nvSpPr>
              <p:spPr>
                <a:xfrm>
                  <a:off x="701063" y="2432706"/>
                  <a:ext cx="4475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k+1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0A96A093-7CA4-4905-827B-3C77A3F7628E}"/>
                    </a:ext>
                  </a:extLst>
                </p:cNvPr>
                <p:cNvSpPr txBox="1"/>
                <p:nvPr/>
              </p:nvSpPr>
              <p:spPr>
                <a:xfrm>
                  <a:off x="716148" y="4539023"/>
                  <a:ext cx="412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k-2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A34FAFB-7F6E-47C1-A765-C97FAB6FB91E}"/>
                    </a:ext>
                  </a:extLst>
                </p:cNvPr>
                <p:cNvSpPr txBox="1"/>
                <p:nvPr/>
              </p:nvSpPr>
              <p:spPr>
                <a:xfrm>
                  <a:off x="725029" y="3829632"/>
                  <a:ext cx="412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k-1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7182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750E824-C083-4111-88ED-9CA5B5FBF375}"/>
              </a:ext>
            </a:extLst>
          </p:cNvPr>
          <p:cNvGrpSpPr/>
          <p:nvPr/>
        </p:nvGrpSpPr>
        <p:grpSpPr>
          <a:xfrm>
            <a:off x="1358780" y="1984443"/>
            <a:ext cx="3894156" cy="2928025"/>
            <a:chOff x="1358780" y="1984443"/>
            <a:chExt cx="3894156" cy="2928025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45AD906-D3A6-4FEA-BA02-8813509F05FC}"/>
                </a:ext>
              </a:extLst>
            </p:cNvPr>
            <p:cNvSpPr/>
            <p:nvPr/>
          </p:nvSpPr>
          <p:spPr>
            <a:xfrm>
              <a:off x="1358780" y="1984443"/>
              <a:ext cx="3894156" cy="292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0C41FD3-0389-4A07-B1A5-73C1B7B8BD6D}"/>
                </a:ext>
              </a:extLst>
            </p:cNvPr>
            <p:cNvGrpSpPr/>
            <p:nvPr/>
          </p:nvGrpSpPr>
          <p:grpSpPr>
            <a:xfrm>
              <a:off x="1440366" y="2072779"/>
              <a:ext cx="3638777" cy="2753004"/>
              <a:chOff x="1440366" y="2072779"/>
              <a:chExt cx="3638777" cy="2753004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838C7286-4252-413B-A46D-BFFFDDB945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87357"/>
              <a:stretch/>
            </p:blipFill>
            <p:spPr>
              <a:xfrm>
                <a:off x="4646511" y="2608105"/>
                <a:ext cx="426484" cy="1579007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123" name="Rounded Rectangle 122"/>
              <p:cNvSpPr/>
              <p:nvPr/>
            </p:nvSpPr>
            <p:spPr>
              <a:xfrm>
                <a:off x="4620315" y="2678719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4614167" y="3161207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4607599" y="3679976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1991CECB-0ADF-4785-BC2B-DAF6D44151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3" t="17540" r="17971" b="16279"/>
              <a:stretch/>
            </p:blipFill>
            <p:spPr>
              <a:xfrm>
                <a:off x="1801408" y="2078013"/>
                <a:ext cx="2412858" cy="2461010"/>
              </a:xfrm>
              <a:prstGeom prst="rect">
                <a:avLst/>
              </a:prstGeom>
            </p:spPr>
          </p:pic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F648B96E-F8A0-41EA-97B8-08A78AB98B5E}"/>
                  </a:ext>
                </a:extLst>
              </p:cNvPr>
              <p:cNvGrpSpPr/>
              <p:nvPr/>
            </p:nvGrpSpPr>
            <p:grpSpPr>
              <a:xfrm>
                <a:off x="1777784" y="4517971"/>
                <a:ext cx="2496489" cy="307812"/>
                <a:chOff x="1427587" y="5218365"/>
                <a:chExt cx="2496489" cy="307812"/>
              </a:xfrm>
            </p:grpSpPr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C7EE1725-0183-4820-9F0B-CFFA0F00DEE3}"/>
                    </a:ext>
                  </a:extLst>
                </p:cNvPr>
                <p:cNvSpPr txBox="1"/>
                <p:nvPr/>
              </p:nvSpPr>
              <p:spPr>
                <a:xfrm>
                  <a:off x="1427587" y="5218400"/>
                  <a:ext cx="3738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j-2</a:t>
                  </a: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16EDF06-40E8-4F55-8F65-27803E282515}"/>
                    </a:ext>
                  </a:extLst>
                </p:cNvPr>
                <p:cNvSpPr txBox="1"/>
                <p:nvPr/>
              </p:nvSpPr>
              <p:spPr>
                <a:xfrm>
                  <a:off x="2128665" y="5218400"/>
                  <a:ext cx="3738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j-1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3EAE4A1-6A34-483D-8B9E-CF1C13A78547}"/>
                    </a:ext>
                  </a:extLst>
                </p:cNvPr>
                <p:cNvSpPr txBox="1"/>
                <p:nvPr/>
              </p:nvSpPr>
              <p:spPr>
                <a:xfrm>
                  <a:off x="3514989" y="5218365"/>
                  <a:ext cx="4090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j+1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B71F985-5D1E-400A-9285-4AC3FAD6B6DD}"/>
                    </a:ext>
                  </a:extLst>
                </p:cNvPr>
                <p:cNvSpPr txBox="1"/>
                <p:nvPr/>
              </p:nvSpPr>
              <p:spPr>
                <a:xfrm>
                  <a:off x="2908837" y="5218400"/>
                  <a:ext cx="2279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</a:t>
                  </a: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09A3A2F0-39B5-4B81-9A17-C9C670F282AF}"/>
                  </a:ext>
                </a:extLst>
              </p:cNvPr>
              <p:cNvGrpSpPr/>
              <p:nvPr/>
            </p:nvGrpSpPr>
            <p:grpSpPr>
              <a:xfrm>
                <a:off x="1440366" y="2072779"/>
                <a:ext cx="447558" cy="2414094"/>
                <a:chOff x="701063" y="2432706"/>
                <a:chExt cx="447558" cy="2414094"/>
              </a:xfrm>
            </p:grpSpPr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64DA837-CB4A-4F45-8118-A93E0F04D528}"/>
                    </a:ext>
                  </a:extLst>
                </p:cNvPr>
                <p:cNvSpPr txBox="1"/>
                <p:nvPr/>
              </p:nvSpPr>
              <p:spPr>
                <a:xfrm>
                  <a:off x="783362" y="3131169"/>
                  <a:ext cx="2664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2543F92C-FB84-4512-9F7D-BA3F1DD22AB1}"/>
                    </a:ext>
                  </a:extLst>
                </p:cNvPr>
                <p:cNvSpPr txBox="1"/>
                <p:nvPr/>
              </p:nvSpPr>
              <p:spPr>
                <a:xfrm>
                  <a:off x="701063" y="2432706"/>
                  <a:ext cx="4475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k+1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0A96A093-7CA4-4905-827B-3C77A3F7628E}"/>
                    </a:ext>
                  </a:extLst>
                </p:cNvPr>
                <p:cNvSpPr txBox="1"/>
                <p:nvPr/>
              </p:nvSpPr>
              <p:spPr>
                <a:xfrm>
                  <a:off x="716148" y="4539023"/>
                  <a:ext cx="412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k-2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A34FAFB-7F6E-47C1-A765-C97FAB6FB91E}"/>
                    </a:ext>
                  </a:extLst>
                </p:cNvPr>
                <p:cNvSpPr txBox="1"/>
                <p:nvPr/>
              </p:nvSpPr>
              <p:spPr>
                <a:xfrm>
                  <a:off x="725029" y="3829632"/>
                  <a:ext cx="412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k-1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5726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8967</TotalTime>
  <Words>2261</Words>
  <Application>Microsoft Office PowerPoint</Application>
  <PresentationFormat>Widescreen</PresentationFormat>
  <Paragraphs>792</Paragraphs>
  <Slides>66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Office Theme</vt:lpstr>
      <vt:lpstr>Notes for OpenCL-implementation of Forward Backward Linear and Centered in Time Centered in Space numerical schemes for the SWEs</vt:lpstr>
      <vt:lpstr>Background / References</vt:lpstr>
      <vt:lpstr>PowerPoint Presentation</vt:lpstr>
      <vt:lpstr>PowerPoint Presentation</vt:lpstr>
      <vt:lpstr>Cell Notation</vt:lpstr>
      <vt:lpstr>Cell notation</vt:lpstr>
      <vt:lpstr>Cell notation</vt:lpstr>
      <vt:lpstr>Cell notation</vt:lpstr>
      <vt:lpstr>Cell notation</vt:lpstr>
      <vt:lpstr>Cell notation</vt:lpstr>
      <vt:lpstr>Cell notation (FIGURE)</vt:lpstr>
      <vt:lpstr>Cell notation</vt:lpstr>
      <vt:lpstr>Cell notation (FIGURE)</vt:lpstr>
      <vt:lpstr>FBL 2 eta (FIGURE)</vt:lpstr>
      <vt:lpstr>FBL 2 U (FIGURE)</vt:lpstr>
      <vt:lpstr>FBL 2 V (FIGURE)</vt:lpstr>
      <vt:lpstr>FBL 2 V </vt:lpstr>
      <vt:lpstr>FBL 2 U</vt:lpstr>
      <vt:lpstr>CTCS 2 eta (FIGURE)</vt:lpstr>
      <vt:lpstr>CTCS 2 U (FIGURE)</vt:lpstr>
      <vt:lpstr>CTCS 2 V (FIGURE)</vt:lpstr>
      <vt:lpstr>CTCS 2 eta</vt:lpstr>
      <vt:lpstr>CTCS 2 V</vt:lpstr>
      <vt:lpstr>CTCS 2 U</vt:lpstr>
      <vt:lpstr>KP07 / CDKLM (FIGURE)</vt:lpstr>
      <vt:lpstr>Cell notation</vt:lpstr>
      <vt:lpstr>Cell notation</vt:lpstr>
      <vt:lpstr>Cell notation</vt:lpstr>
      <vt:lpstr>Cell notation</vt:lpstr>
      <vt:lpstr>Boundary Conditions</vt:lpstr>
      <vt:lpstr>Cell notation</vt:lpstr>
      <vt:lpstr>Linear scheme</vt:lpstr>
      <vt:lpstr>Eta</vt:lpstr>
      <vt:lpstr>V</vt:lpstr>
      <vt:lpstr>U</vt:lpstr>
      <vt:lpstr>Nonlinear scheme</vt:lpstr>
      <vt:lpstr>N</vt:lpstr>
      <vt:lpstr>N^y 1/5</vt:lpstr>
      <vt:lpstr>N^y 2/5</vt:lpstr>
      <vt:lpstr>N^y 3/5</vt:lpstr>
      <vt:lpstr>N^y 4/5</vt:lpstr>
      <vt:lpstr>N^y 5/5</vt:lpstr>
      <vt:lpstr>N^x 1/1</vt:lpstr>
      <vt:lpstr>P</vt:lpstr>
      <vt:lpstr>P 1/2</vt:lpstr>
      <vt:lpstr>P 2/2</vt:lpstr>
      <vt:lpstr>Pressure term</vt:lpstr>
      <vt:lpstr>E</vt:lpstr>
      <vt:lpstr>E 1/2</vt:lpstr>
      <vt:lpstr>E 2/2</vt:lpstr>
      <vt:lpstr>Eta</vt:lpstr>
      <vt:lpstr>Eta 1/1</vt:lpstr>
      <vt:lpstr>V</vt:lpstr>
      <vt:lpstr>V 1/7</vt:lpstr>
      <vt:lpstr>V 2/7</vt:lpstr>
      <vt:lpstr>V 3/7</vt:lpstr>
      <vt:lpstr>V 4/7</vt:lpstr>
      <vt:lpstr>V 5/7</vt:lpstr>
      <vt:lpstr>V 6/7</vt:lpstr>
      <vt:lpstr>V 7/7</vt:lpstr>
      <vt:lpstr>U</vt:lpstr>
      <vt:lpstr>U 1/1</vt:lpstr>
      <vt:lpstr>Ghost cells</vt:lpstr>
      <vt:lpstr>Local Ghost cells U (block level)</vt:lpstr>
      <vt:lpstr>Local Ghost cells V (block level)</vt:lpstr>
      <vt:lpstr>Ghost cells globally</vt:lpstr>
    </vt:vector>
  </TitlesOfParts>
  <Company>SINTEF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Brodtkorb</dc:creator>
  <cp:lastModifiedBy>Håvard Heitlo Holm</cp:lastModifiedBy>
  <cp:revision>104</cp:revision>
  <cp:lastPrinted>2016-05-25T09:18:27Z</cp:lastPrinted>
  <dcterms:created xsi:type="dcterms:W3CDTF">2016-05-20T14:08:03Z</dcterms:created>
  <dcterms:modified xsi:type="dcterms:W3CDTF">2018-05-09T12:29:41Z</dcterms:modified>
</cp:coreProperties>
</file>