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7" r:id="rId2"/>
    <p:sldId id="298" r:id="rId3"/>
    <p:sldId id="300" r:id="rId4"/>
    <p:sldId id="301" r:id="rId5"/>
    <p:sldId id="277" r:id="rId6"/>
    <p:sldId id="264" r:id="rId7"/>
    <p:sldId id="304" r:id="rId8"/>
    <p:sldId id="284" r:id="rId9"/>
    <p:sldId id="285" r:id="rId10"/>
    <p:sldId id="286" r:id="rId11"/>
    <p:sldId id="287" r:id="rId12"/>
    <p:sldId id="303" r:id="rId13"/>
    <p:sldId id="302" r:id="rId14"/>
    <p:sldId id="288" r:id="rId15"/>
    <p:sldId id="290" r:id="rId16"/>
    <p:sldId id="291" r:id="rId17"/>
    <p:sldId id="292" r:id="rId18"/>
    <p:sldId id="289" r:id="rId19"/>
    <p:sldId id="278" r:id="rId20"/>
    <p:sldId id="256" r:id="rId21"/>
    <p:sldId id="257" r:id="rId22"/>
    <p:sldId id="258" r:id="rId23"/>
    <p:sldId id="259" r:id="rId24"/>
    <p:sldId id="266" r:id="rId25"/>
    <p:sldId id="268" r:id="rId26"/>
    <p:sldId id="279" r:id="rId27"/>
    <p:sldId id="260" r:id="rId28"/>
    <p:sldId id="261" r:id="rId29"/>
    <p:sldId id="299" r:id="rId30"/>
    <p:sldId id="280" r:id="rId31"/>
    <p:sldId id="262" r:id="rId32"/>
    <p:sldId id="263" r:id="rId33"/>
    <p:sldId id="281" r:id="rId34"/>
    <p:sldId id="265" r:id="rId35"/>
    <p:sldId id="282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83" r:id="rId44"/>
    <p:sldId id="276" r:id="rId45"/>
    <p:sldId id="293" r:id="rId46"/>
    <p:sldId id="296" r:id="rId47"/>
    <p:sldId id="295" r:id="rId48"/>
    <p:sldId id="294" r:id="rId4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300"/>
            <p14:sldId id="301"/>
            <p14:sldId id="277"/>
            <p14:sldId id="264"/>
            <p14:sldId id="304"/>
            <p14:sldId id="284"/>
            <p14:sldId id="285"/>
            <p14:sldId id="286"/>
            <p14:sldId id="287"/>
            <p14:sldId id="303"/>
            <p14:sldId id="302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0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78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311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116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172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6211" y="1142984"/>
            <a:ext cx="11239579" cy="642942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2800" b="0">
                <a:solidFill>
                  <a:srgbClr val="00447C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 smtClean="0"/>
              <a:t>Click to insert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30F691-6A83-45B9-823E-A859D46F11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5200" y="1916832"/>
            <a:ext cx="11241600" cy="4104456"/>
          </a:xfrm>
        </p:spPr>
        <p:txBody>
          <a:bodyPr lIns="0"/>
          <a:lstStyle>
            <a:lvl1pPr>
              <a:buFont typeface="Arial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en-GB" noProof="0" smtClean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404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Notes for </a:t>
            </a:r>
            <a:r>
              <a:rPr lang="nb-NO" dirty="0" err="1" smtClean="0"/>
              <a:t>OpenCL-implementation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Forward </a:t>
            </a:r>
            <a:r>
              <a:rPr lang="nb-NO" dirty="0" err="1" smtClean="0"/>
              <a:t>Backward</a:t>
            </a:r>
            <a:r>
              <a:rPr lang="nb-NO" dirty="0" smtClean="0"/>
              <a:t> Linear and </a:t>
            </a:r>
            <a:r>
              <a:rPr lang="nb-NO" dirty="0" err="1" smtClean="0"/>
              <a:t>Centered</a:t>
            </a:r>
            <a:r>
              <a:rPr lang="nb-NO" dirty="0" smtClean="0"/>
              <a:t> in Time </a:t>
            </a:r>
            <a:r>
              <a:rPr lang="nb-NO" dirty="0" err="1" smtClean="0"/>
              <a:t>Centered</a:t>
            </a:r>
            <a:r>
              <a:rPr lang="nb-NO" dirty="0" smtClean="0"/>
              <a:t> in Space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André R. Brodtkorb, 2016-05-30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Boundary</a:t>
            </a:r>
            <a:r>
              <a:rPr lang="nb-NO" dirty="0" smtClean="0"/>
              <a:t> </a:t>
            </a:r>
            <a:r>
              <a:rPr lang="nb-NO" dirty="0" err="1" smtClean="0"/>
              <a:t>Conditions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2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Nonlinear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Nonlinear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Background</a:t>
            </a:r>
            <a:r>
              <a:rPr lang="nb-NO" dirty="0" smtClean="0"/>
              <a:t> / References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This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slides </a:t>
            </a:r>
            <a:r>
              <a:rPr lang="nb-NO" dirty="0" err="1" smtClean="0"/>
              <a:t>includes</a:t>
            </a:r>
            <a:r>
              <a:rPr lang="nb-NO" dirty="0" smtClean="0"/>
              <a:t> a </a:t>
            </a:r>
            <a:r>
              <a:rPr lang="nb-NO" dirty="0" err="1" smtClean="0"/>
              <a:t>set</a:t>
            </a:r>
            <a:r>
              <a:rPr lang="nb-NO" dirty="0" smtClean="0"/>
              <a:t> or </a:t>
            </a:r>
            <a:r>
              <a:rPr lang="nb-NO" dirty="0" err="1" smtClean="0"/>
              <a:t>interpretations</a:t>
            </a:r>
            <a:r>
              <a:rPr lang="nb-NO" dirty="0" smtClean="0"/>
              <a:t> to make it </a:t>
            </a:r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different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SWEs. It is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following</a:t>
            </a:r>
            <a:r>
              <a:rPr lang="nb-NO" dirty="0" smtClean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L. P. Røed, </a:t>
            </a:r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simple </a:t>
            </a:r>
            <a:r>
              <a:rPr lang="nb-NO" dirty="0" err="1" smtClean="0"/>
              <a:t>ocean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r>
              <a:rPr lang="nb-NO" dirty="0" smtClean="0"/>
              <a:t> for </a:t>
            </a:r>
            <a:r>
              <a:rPr lang="nb-NO" dirty="0" err="1" smtClean="0"/>
              <a:t>use</a:t>
            </a:r>
            <a:r>
              <a:rPr lang="nb-NO" dirty="0" smtClean="0"/>
              <a:t> in ensemble </a:t>
            </a:r>
            <a:r>
              <a:rPr lang="nb-NO" dirty="0" err="1" smtClean="0"/>
              <a:t>predictions</a:t>
            </a:r>
            <a:r>
              <a:rPr lang="nb-NO" dirty="0" smtClean="0"/>
              <a:t> Part I: </a:t>
            </a:r>
            <a:r>
              <a:rPr lang="nb-NO" dirty="0" err="1" smtClean="0"/>
              <a:t>Theory</a:t>
            </a:r>
            <a:r>
              <a:rPr lang="nb-NO" dirty="0"/>
              <a:t> </a:t>
            </a:r>
            <a:r>
              <a:rPr lang="nb-NO" dirty="0" smtClean="0"/>
              <a:t>and Part II: </a:t>
            </a:r>
            <a:r>
              <a:rPr lang="nb-NO" dirty="0" err="1" smtClean="0"/>
              <a:t>Benchmark</a:t>
            </a:r>
            <a:r>
              <a:rPr lang="nb-NO" dirty="0" smtClean="0"/>
              <a:t> cases, met.no report 5/2012</a:t>
            </a:r>
          </a:p>
          <a:p>
            <a:r>
              <a:rPr lang="nb-NO" dirty="0" smtClean="0"/>
              <a:t>A. R. Brodtkorb, T. R. Hagen. L. P. Røed, </a:t>
            </a:r>
            <a:r>
              <a:rPr lang="en-US" dirty="0"/>
              <a:t>One-Layer Shallow Water Models on the </a:t>
            </a:r>
            <a:r>
              <a:rPr lang="en-US" dirty="0" smtClean="0"/>
              <a:t>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: </a:t>
            </a:r>
            <a:r>
              <a:rPr lang="nb-NO" dirty="0" err="1" smtClean="0"/>
              <a:t>should</a:t>
            </a:r>
            <a:r>
              <a:rPr lang="nb-NO" dirty="0" smtClean="0"/>
              <a:t> be</a:t>
            </a:r>
          </a:p>
          <a:p>
            <a:r>
              <a:rPr lang="nb-NO" dirty="0" smtClean="0"/>
              <a:t>H_j-1, k + eta_j-1, k</a:t>
            </a:r>
            <a:endParaRPr lang="nb-NO" dirty="0"/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1/5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2/5</a:t>
            </a:r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3/5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4/5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5/5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N^x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1/2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Wrong</a:t>
            </a:r>
            <a:r>
              <a:rPr lang="nb-NO" dirty="0" smtClean="0"/>
              <a:t> </a:t>
            </a:r>
            <a:r>
              <a:rPr lang="nb-NO" dirty="0" err="1" smtClean="0"/>
              <a:t>sign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term!</a:t>
            </a:r>
            <a:endParaRPr lang="nb-NO" dirty="0"/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Should</a:t>
            </a:r>
            <a:r>
              <a:rPr lang="nb-NO" dirty="0" smtClean="0"/>
              <a:t> not P hat </a:t>
            </a:r>
            <a:r>
              <a:rPr lang="nb-NO" dirty="0" err="1" smtClean="0"/>
              <a:t>also</a:t>
            </a:r>
            <a:r>
              <a:rPr lang="nb-NO" dirty="0" smtClean="0"/>
              <a:t> be dependent </a:t>
            </a:r>
            <a:r>
              <a:rPr lang="nb-NO" dirty="0" err="1" smtClean="0"/>
              <a:t>on</a:t>
            </a:r>
            <a:r>
              <a:rPr lang="nb-NO" dirty="0" smtClean="0"/>
              <a:t> 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2/2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 is </a:t>
            </a:r>
            <a:r>
              <a:rPr lang="nb-NO" dirty="0" err="1" smtClean="0"/>
              <a:t>correct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Atmospheric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= </a:t>
            </a:r>
            <a:r>
              <a:rPr lang="nb-NO" dirty="0" err="1" smtClean="0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223985"/>
            <a:ext cx="8429684" cy="642942"/>
          </a:xfrm>
        </p:spPr>
        <p:txBody>
          <a:bodyPr/>
          <a:lstStyle/>
          <a:p>
            <a:r>
              <a:rPr lang="en-GB" dirty="0" smtClean="0"/>
              <a:t>1-layer model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834883" y="1411717"/>
            <a:ext cx="4522234" cy="1796088"/>
            <a:chOff x="971600" y="4045675"/>
            <a:chExt cx="4522234" cy="1796088"/>
          </a:xfrm>
        </p:grpSpPr>
        <p:sp>
          <p:nvSpPr>
            <p:cNvPr id="4" name="Freeform 3"/>
            <p:cNvSpPr/>
            <p:nvPr/>
          </p:nvSpPr>
          <p:spPr>
            <a:xfrm>
              <a:off x="971600" y="5378407"/>
              <a:ext cx="4490844" cy="463356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7704" y="4045675"/>
              <a:ext cx="48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8758" y="468313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74590" y="46828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6633" y="48734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16015" y="3445225"/>
            <a:ext cx="5896602" cy="2633936"/>
            <a:chOff x="1843749" y="3286842"/>
            <a:chExt cx="5896602" cy="26339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749" y="3717032"/>
              <a:ext cx="4988530" cy="11624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08862" y="4221088"/>
              <a:ext cx="664306" cy="33584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5996" y="4137572"/>
              <a:ext cx="360040" cy="5685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309" y="554710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Coriolis</a:t>
              </a:r>
              <a:endParaRPr lang="nb-NO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9450" y="5274447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Bottom</a:t>
              </a:r>
              <a:r>
                <a:rPr lang="nb-NO" dirty="0"/>
                <a:t> and </a:t>
              </a:r>
              <a:r>
                <a:rPr lang="nb-NO" dirty="0" err="1"/>
                <a:t>wind</a:t>
              </a:r>
              <a:r>
                <a:rPr lang="nb-NO" dirty="0"/>
                <a:t> stress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4294" y="5157192"/>
              <a:ext cx="12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Eddy </a:t>
              </a:r>
              <a:r>
                <a:rPr lang="nb-NO" dirty="0" err="1"/>
                <a:t>viscosity</a:t>
              </a:r>
              <a:endParaRPr lang="nb-NO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24674" y="4249715"/>
              <a:ext cx="676102" cy="27488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Connector 15"/>
            <p:cNvCxnSpPr>
              <a:stCxn id="9" idx="2"/>
              <a:endCxn id="13" idx="0"/>
            </p:cNvCxnSpPr>
            <p:nvPr/>
          </p:nvCxnSpPr>
          <p:spPr>
            <a:xfrm flipH="1">
              <a:off x="3912365" y="4556930"/>
              <a:ext cx="528650" cy="990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6" idx="0"/>
            </p:cNvCxnSpPr>
            <p:nvPr/>
          </p:nvCxnSpPr>
          <p:spPr>
            <a:xfrm>
              <a:off x="5636016" y="4706112"/>
              <a:ext cx="116631" cy="5683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28" idx="0"/>
            </p:cNvCxnSpPr>
            <p:nvPr/>
          </p:nvCxnSpPr>
          <p:spPr>
            <a:xfrm>
              <a:off x="6262725" y="4524598"/>
              <a:ext cx="874598" cy="632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924611" y="4221088"/>
              <a:ext cx="226341" cy="3600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Connector 38"/>
            <p:cNvCxnSpPr>
              <a:stCxn id="38" idx="2"/>
              <a:endCxn id="40" idx="0"/>
            </p:cNvCxnSpPr>
            <p:nvPr/>
          </p:nvCxnSpPr>
          <p:spPr>
            <a:xfrm flipH="1">
              <a:off x="4856568" y="4581128"/>
              <a:ext cx="181214" cy="3395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52512" y="49206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Pressure</a:t>
              </a:r>
              <a:endParaRPr lang="nb-NO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965606" y="3812462"/>
              <a:ext cx="1670409" cy="31427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6" name="Straight Connector 45"/>
            <p:cNvCxnSpPr>
              <a:stCxn id="50" idx="1"/>
              <a:endCxn id="45" idx="0"/>
            </p:cNvCxnSpPr>
            <p:nvPr/>
          </p:nvCxnSpPr>
          <p:spPr>
            <a:xfrm flipH="1">
              <a:off x="4800811" y="3610008"/>
              <a:ext cx="1360823" cy="20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61634" y="3286842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Conservation </a:t>
              </a:r>
              <a:r>
                <a:rPr lang="nb-NO" dirty="0" err="1"/>
                <a:t>of</a:t>
              </a:r>
              <a:r>
                <a:rPr lang="nb-NO" dirty="0"/>
                <a:t> </a:t>
              </a:r>
              <a:r>
                <a:rPr lang="nb-NO" dirty="0" err="1"/>
                <a:t>mass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Eddy </a:t>
            </a:r>
            <a:r>
              <a:rPr lang="nb-NO" dirty="0" err="1" smtClean="0"/>
              <a:t>viscosity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1/2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2/2</a:t>
            </a:r>
            <a:endParaRPr lang="nb-NO" dirty="0"/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Difference</a:t>
            </a:r>
            <a:r>
              <a:rPr lang="nb-NO" dirty="0" smtClean="0"/>
              <a:t> from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sea</a:t>
            </a:r>
            <a:r>
              <a:rPr lang="nb-NO" dirty="0" smtClean="0"/>
              <a:t> </a:t>
            </a:r>
            <a:r>
              <a:rPr lang="nb-NO" dirty="0" err="1" smtClean="0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 1/1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y-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1/7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2/7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3/7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4/7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141837"/>
            <a:ext cx="8429684" cy="642942"/>
          </a:xfrm>
        </p:spPr>
        <p:txBody>
          <a:bodyPr/>
          <a:lstStyle/>
          <a:p>
            <a:r>
              <a:rPr lang="nb-NO" dirty="0" smtClean="0"/>
              <a:t>2-layer non-linear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0400" y="3933056"/>
            <a:ext cx="4127004" cy="208823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1 </a:t>
            </a:r>
            <a:r>
              <a:rPr lang="nb-NO" dirty="0" err="1" smtClean="0"/>
              <a:t>layer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extendible</a:t>
            </a:r>
            <a:r>
              <a:rPr lang="nb-NO" dirty="0" smtClean="0"/>
              <a:t> to more </a:t>
            </a:r>
            <a:r>
              <a:rPr lang="nb-NO" dirty="0" err="1" smtClean="0"/>
              <a:t>layers</a:t>
            </a:r>
            <a:endParaRPr lang="nb-N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 smtClean="0"/>
              <a:t>Ocean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modeled</a:t>
            </a:r>
            <a:r>
              <a:rPr lang="nb-NO" dirty="0" smtClean="0"/>
              <a:t> as a </a:t>
            </a:r>
            <a:r>
              <a:rPr lang="nb-NO" dirty="0" err="1" smtClean="0"/>
              <a:t>stratisfied</a:t>
            </a:r>
            <a:r>
              <a:rPr lang="nb-NO" dirty="0" smtClean="0"/>
              <a:t> medium </a:t>
            </a:r>
            <a:r>
              <a:rPr lang="nb-NO" dirty="0" err="1" smtClean="0"/>
              <a:t>with</a:t>
            </a:r>
            <a:r>
              <a:rPr lang="nb-NO" dirty="0" smtClean="0"/>
              <a:t> multiple </a:t>
            </a:r>
            <a:r>
              <a:rPr lang="nb-NO" dirty="0" err="1" smtClean="0"/>
              <a:t>homogeneous</a:t>
            </a:r>
            <a:r>
              <a:rPr lang="nb-NO" dirty="0" smtClean="0"/>
              <a:t> </a:t>
            </a:r>
            <a:r>
              <a:rPr lang="nb-NO" dirty="0" err="1" smtClean="0"/>
              <a:t>layers</a:t>
            </a:r>
            <a:endParaRPr lang="nb-NO" dirty="0" smtClean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Multiple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baroclinic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from </a:t>
            </a:r>
            <a:r>
              <a:rPr lang="nb-NO" dirty="0" err="1" smtClean="0"/>
              <a:t>model</a:t>
            </a:r>
            <a:endParaRPr lang="nb-NO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8087" y="3656756"/>
            <a:ext cx="3776091" cy="2436540"/>
            <a:chOff x="5563150" y="2466513"/>
            <a:chExt cx="6012900" cy="3879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150" y="2466513"/>
              <a:ext cx="5286237" cy="7006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81" y="3095844"/>
              <a:ext cx="2987197" cy="7467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332" y="3728224"/>
              <a:ext cx="5653468" cy="13597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47106"/>
            <a:stretch/>
          </p:blipFill>
          <p:spPr>
            <a:xfrm>
              <a:off x="8363587" y="5207966"/>
              <a:ext cx="2604740" cy="4951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48315"/>
            <a:stretch/>
          </p:blipFill>
          <p:spPr>
            <a:xfrm>
              <a:off x="5643181" y="5247799"/>
              <a:ext cx="2619028" cy="4553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b="52210"/>
            <a:stretch/>
          </p:blipFill>
          <p:spPr>
            <a:xfrm>
              <a:off x="5582685" y="5823098"/>
              <a:ext cx="5993365" cy="5232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430354" y="968528"/>
            <a:ext cx="3659130" cy="2608325"/>
            <a:chOff x="5818173" y="2770244"/>
            <a:chExt cx="5084777" cy="36245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173" y="2770244"/>
              <a:ext cx="4964210" cy="5620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/>
            <a:srcRect l="53407"/>
            <a:stretch/>
          </p:blipFill>
          <p:spPr>
            <a:xfrm>
              <a:off x="6129650" y="3342534"/>
              <a:ext cx="2327273" cy="6257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/>
            <a:srcRect r="7715"/>
            <a:stretch/>
          </p:blipFill>
          <p:spPr>
            <a:xfrm>
              <a:off x="5981021" y="3980034"/>
              <a:ext cx="4921929" cy="121507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038171" y="5371547"/>
              <a:ext cx="3566726" cy="388232"/>
              <a:chOff x="6155124" y="5434290"/>
              <a:chExt cx="4691285" cy="5106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/>
              <a:srcRect l="52405"/>
              <a:stretch/>
            </p:blipFill>
            <p:spPr>
              <a:xfrm>
                <a:off x="8502650" y="5434290"/>
                <a:ext cx="2343759" cy="4951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/>
              <a:srcRect l="52443"/>
              <a:stretch/>
            </p:blipFill>
            <p:spPr>
              <a:xfrm>
                <a:off x="6155124" y="5489605"/>
                <a:ext cx="2409825" cy="45532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46630"/>
            <a:stretch/>
          </p:blipFill>
          <p:spPr>
            <a:xfrm>
              <a:off x="5888867" y="5951735"/>
              <a:ext cx="4544183" cy="443074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451" y="558323"/>
            <a:ext cx="3533279" cy="3881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4911" y="877606"/>
            <a:ext cx="3412322" cy="2570958"/>
            <a:chOff x="964087" y="3977454"/>
            <a:chExt cx="4529747" cy="3412863"/>
          </a:xfrm>
        </p:grpSpPr>
        <p:sp>
          <p:nvSpPr>
            <p:cNvPr id="21" name="Freeform 20"/>
            <p:cNvSpPr/>
            <p:nvPr/>
          </p:nvSpPr>
          <p:spPr>
            <a:xfrm>
              <a:off x="971600" y="5378406"/>
              <a:ext cx="4490843" cy="463357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7704" y="3977454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8758" y="4683133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74590" y="4682872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9633" y="4874158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02991" y="7183163"/>
              <a:ext cx="4490843" cy="207154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  <a:gd name="connsiteX0" fmla="*/ 0 w 4490844"/>
                <a:gd name="connsiteY0" fmla="*/ 147754 h 706931"/>
                <a:gd name="connsiteX1" fmla="*/ 1479995 w 4490844"/>
                <a:gd name="connsiteY1" fmla="*/ 420627 h 706931"/>
                <a:gd name="connsiteX2" fmla="*/ 3320896 w 4490844"/>
                <a:gd name="connsiteY2" fmla="*/ 665122 h 706931"/>
                <a:gd name="connsiteX3" fmla="*/ 4490844 w 4490844"/>
                <a:gd name="connsiteY3" fmla="*/ 384510 h 706931"/>
                <a:gd name="connsiteX0" fmla="*/ 0 w 4490844"/>
                <a:gd name="connsiteY0" fmla="*/ 296475 h 571362"/>
                <a:gd name="connsiteX1" fmla="*/ 1479995 w 4490844"/>
                <a:gd name="connsiteY1" fmla="*/ 569348 h 571362"/>
                <a:gd name="connsiteX2" fmla="*/ 3000259 w 4490844"/>
                <a:gd name="connsiteY2" fmla="*/ 24235 h 571362"/>
                <a:gd name="connsiteX3" fmla="*/ 4490844 w 4490844"/>
                <a:gd name="connsiteY3" fmla="*/ 533231 h 57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571362">
                  <a:moveTo>
                    <a:pt x="0" y="296475"/>
                  </a:moveTo>
                  <a:cubicBezTo>
                    <a:pt x="402063" y="-126033"/>
                    <a:pt x="979952" y="614721"/>
                    <a:pt x="1479995" y="569348"/>
                  </a:cubicBezTo>
                  <a:cubicBezTo>
                    <a:pt x="1980038" y="523975"/>
                    <a:pt x="2494634" y="-132932"/>
                    <a:pt x="3000259" y="24235"/>
                  </a:cubicBezTo>
                  <a:cubicBezTo>
                    <a:pt x="3505884" y="181402"/>
                    <a:pt x="3901069" y="642265"/>
                    <a:pt x="4490844" y="533231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64087" y="5645819"/>
              <a:ext cx="450509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4616" y="5240517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907704" y="5645819"/>
              <a:ext cx="0" cy="17031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88619" y="6314798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907704" y="5387086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01927" y="5485655"/>
              <a:ext cx="0" cy="1863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384" y="6298361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9733" y="6237155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u2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241615" y="44624"/>
            <a:ext cx="4080856" cy="6120680"/>
          </a:xfrm>
          <a:prstGeom prst="roundRect">
            <a:avLst>
              <a:gd name="adj" fmla="val 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 </a:t>
            </a:r>
            <a:r>
              <a:rPr lang="nb-NO" dirty="0" err="1">
                <a:solidFill>
                  <a:schemeClr val="tx1"/>
                </a:solidFill>
              </a:rPr>
              <a:t>layer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scheme</a:t>
            </a:r>
            <a:r>
              <a:rPr lang="nb-NO" dirty="0">
                <a:solidFill>
                  <a:schemeClr val="tx1"/>
                </a:solidFill>
              </a:rPr>
              <a:t>, non-linear FD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783335" y="2309884"/>
            <a:ext cx="0" cy="98262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1707" y="236300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336" y="248222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3336" y="260776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83336" y="274129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3685" y="2844981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83685" y="295959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85690" y="3075032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6039" y="317871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86039" y="3293323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89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5/7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6/7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7/7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x-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smtClean="0"/>
              <a:t>U </a:t>
            </a:r>
            <a:r>
              <a:rPr lang="nb-NO" dirty="0"/>
              <a:t>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</a:t>
            </a:r>
            <a:r>
              <a:rPr lang="nb-NO" dirty="0" smtClean="0"/>
              <a:t>2</a:t>
            </a:r>
            <a:endParaRPr lang="nb-NO" dirty="0"/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 smtClean="0"/>
          </a:p>
          <a:p>
            <a:r>
              <a:rPr lang="nb-NO" dirty="0" smtClean="0"/>
              <a:t>Eta: (</a:t>
            </a:r>
            <a:r>
              <a:rPr lang="nb-NO" dirty="0" err="1" smtClean="0"/>
              <a:t>nx</a:t>
            </a:r>
            <a:r>
              <a:rPr lang="nb-NO" dirty="0" smtClean="0"/>
              <a:t>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</a:t>
            </a:r>
            <a:r>
              <a:rPr lang="nb-NO" dirty="0" err="1" smtClean="0"/>
              <a:t>nx</a:t>
            </a:r>
            <a:r>
              <a:rPr lang="nb-NO" dirty="0" smtClean="0"/>
              <a:t>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V (</a:t>
            </a:r>
            <a:r>
              <a:rPr lang="nb-NO" dirty="0" err="1" smtClean="0"/>
              <a:t>block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)</a:t>
            </a:r>
            <a:endParaRPr lang="nb-NO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Block_width</a:t>
            </a:r>
            <a:r>
              <a:rPr lang="nb-NO" dirty="0" smtClean="0"/>
              <a:t> = 3</a:t>
            </a:r>
          </a:p>
          <a:p>
            <a:r>
              <a:rPr lang="nb-NO" dirty="0" err="1" smtClean="0"/>
              <a:t>Block_height</a:t>
            </a:r>
            <a:r>
              <a:rPr lang="nb-NO" dirty="0" smtClean="0"/>
              <a:t> = 2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Eta: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ny</a:t>
            </a:r>
          </a:p>
          <a:p>
            <a:r>
              <a:rPr lang="nb-NO" dirty="0" smtClean="0"/>
              <a:t>U: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column</a:t>
            </a:r>
            <a:r>
              <a:rPr lang="nb-NO" dirty="0" smtClean="0"/>
              <a:t> - 	(nx-1) * ny</a:t>
            </a:r>
          </a:p>
          <a:p>
            <a:r>
              <a:rPr lang="nb-NO" dirty="0" smtClean="0"/>
              <a:t>V: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row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(ny-1)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(nx+2)*(nx+1)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86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8747</TotalTime>
  <Words>1459</Words>
  <Application>Microsoft Office PowerPoint</Application>
  <PresentationFormat>Widescreen</PresentationFormat>
  <Paragraphs>534</Paragraphs>
  <Slides>48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Notes for OpenCL-implementation of Forward Backward Linear and Centered in Time Centered in Space numerical schemes for the SWEs</vt:lpstr>
      <vt:lpstr>Background / References</vt:lpstr>
      <vt:lpstr>PowerPoint Presentation</vt:lpstr>
      <vt:lpstr>PowerPoint Presentation</vt:lpstr>
      <vt:lpstr>Cell Notation</vt:lpstr>
      <vt:lpstr>Cell notation</vt:lpstr>
      <vt:lpstr>Cell notation</vt:lpstr>
      <vt:lpstr>Cell notation</vt:lpstr>
      <vt:lpstr>Cell notation</vt:lpstr>
      <vt:lpstr>Cell notation</vt:lpstr>
      <vt:lpstr>Cell notation</vt:lpstr>
      <vt:lpstr>Boundary Conditions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</vt:vector>
  </TitlesOfParts>
  <Company>SINTEF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Håvard Heitlo Holm</cp:lastModifiedBy>
  <cp:revision>71</cp:revision>
  <cp:lastPrinted>2016-05-25T09:18:27Z</cp:lastPrinted>
  <dcterms:created xsi:type="dcterms:W3CDTF">2016-05-20T14:08:03Z</dcterms:created>
  <dcterms:modified xsi:type="dcterms:W3CDTF">2017-12-19T13:42:52Z</dcterms:modified>
</cp:coreProperties>
</file>