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8"/>
  </p:notesMasterIdLst>
  <p:sldIdLst>
    <p:sldId id="256" r:id="rId2"/>
    <p:sldId id="293" r:id="rId3"/>
    <p:sldId id="258" r:id="rId4"/>
    <p:sldId id="276" r:id="rId5"/>
    <p:sldId id="339" r:id="rId6"/>
    <p:sldId id="273" r:id="rId7"/>
    <p:sldId id="261" r:id="rId8"/>
    <p:sldId id="341" r:id="rId9"/>
    <p:sldId id="342" r:id="rId10"/>
    <p:sldId id="343" r:id="rId11"/>
    <p:sldId id="344" r:id="rId12"/>
    <p:sldId id="346" r:id="rId13"/>
    <p:sldId id="347" r:id="rId14"/>
    <p:sldId id="348" r:id="rId15"/>
    <p:sldId id="291" r:id="rId16"/>
    <p:sldId id="316" r:id="rId17"/>
  </p:sldIdLst>
  <p:sldSz cx="9144000" cy="5143500" type="screen16x9"/>
  <p:notesSz cx="6858000" cy="9144000"/>
  <p:embeddedFontLst>
    <p:embeddedFont>
      <p:font typeface="Bebas Neue" panose="020B0606020202050201" pitchFamily="34" charset="0"/>
      <p:regular r:id="rId19"/>
    </p:embeddedFont>
    <p:embeddedFont>
      <p:font typeface="Fira Sans Extra Condensed Medium" panose="020B0604020202020204" charset="0"/>
      <p:regular r:id="rId20"/>
      <p:bold r:id="rId21"/>
      <p:italic r:id="rId22"/>
      <p:boldItalic r:id="rId23"/>
    </p:embeddedFont>
    <p:embeddedFont>
      <p:font typeface="Overpass" panose="020B0604020202020204" charset="0"/>
      <p:regular r:id="rId24"/>
      <p:bold r:id="rId25"/>
      <p:italic r:id="rId26"/>
      <p:boldItalic r:id="rId27"/>
    </p:embeddedFont>
    <p:embeddedFont>
      <p:font typeface="Overpass ExtraLight" panose="020B0604020202020204" charset="0"/>
      <p:regular r:id="rId28"/>
      <p:bold r:id="rId29"/>
      <p:italic r:id="rId30"/>
      <p:boldItalic r:id="rId31"/>
    </p:embeddedFont>
    <p:embeddedFont>
      <p:font typeface="Overpass Light" panose="020B0604020202020204" charset="0"/>
      <p:regular r:id="rId32"/>
      <p:bold r:id="rId33"/>
      <p:italic r:id="rId34"/>
      <p:boldItalic r:id="rId35"/>
    </p:embeddedFont>
    <p:embeddedFont>
      <p:font typeface="Roboto Slab Light" pitchFamily="2" charset="0"/>
      <p:regular r:id="rId36"/>
      <p:bold r:id="rId37"/>
    </p:embeddedFont>
    <p:embeddedFont>
      <p:font typeface="Segoe UI Historic" panose="020B0502040204020203" pitchFamily="34" charset="0"/>
      <p:regular r:id="rId38"/>
    </p:embeddedFont>
    <p:embeddedFont>
      <p:font typeface="Segoe UI Light" panose="020B0502040204020203" pitchFamily="34" charset="0"/>
      <p:regular r:id="rId39"/>
      <p:italic r:id="rId40"/>
    </p:embeddedFont>
    <p:embeddedFont>
      <p:font typeface="Segoe UI Symbol" panose="020B0502040204020203" pitchFamily="3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20D297-4CBE-41E6-8750-4C25F63BB9F6}">
  <a:tblStyle styleId="{1F20D297-4CBE-41E6-8750-4C25F63BB9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21" d="100"/>
          <a:sy n="121"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77a667ef0f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77a667ef0f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4339e580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4339e580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b47398c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b47398c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a:extLst>
            <a:ext uri="{FF2B5EF4-FFF2-40B4-BE49-F238E27FC236}">
              <a16:creationId xmlns:a16="http://schemas.microsoft.com/office/drawing/2014/main" id="{B09B6073-94F7-C529-1C09-56BCEA0E69D7}"/>
            </a:ext>
          </a:extLst>
        </p:cNvPr>
        <p:cNvGrpSpPr/>
        <p:nvPr/>
      </p:nvGrpSpPr>
      <p:grpSpPr>
        <a:xfrm>
          <a:off x="0" y="0"/>
          <a:ext cx="0" cy="0"/>
          <a:chOff x="0" y="0"/>
          <a:chExt cx="0" cy="0"/>
        </a:xfrm>
      </p:grpSpPr>
      <p:sp>
        <p:nvSpPr>
          <p:cNvPr id="744" name="Google Shape;744;g77a667ef0f_0_0:notes">
            <a:extLst>
              <a:ext uri="{FF2B5EF4-FFF2-40B4-BE49-F238E27FC236}">
                <a16:creationId xmlns:a16="http://schemas.microsoft.com/office/drawing/2014/main" id="{A5C2A478-5A7E-3B0E-9D0D-9043C34EE7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77a667ef0f_0_0:notes">
            <a:extLst>
              <a:ext uri="{FF2B5EF4-FFF2-40B4-BE49-F238E27FC236}">
                <a16:creationId xmlns:a16="http://schemas.microsoft.com/office/drawing/2014/main" id="{685BBE13-7D80-974C-2991-9B99A8D36A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8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7a667ef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77a667ef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7a667ef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7a667ef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1"/>
        <p:cNvGrpSpPr/>
        <p:nvPr/>
      </p:nvGrpSpPr>
      <p:grpSpPr>
        <a:xfrm>
          <a:off x="0" y="0"/>
          <a:ext cx="0" cy="0"/>
          <a:chOff x="0" y="0"/>
          <a:chExt cx="0" cy="0"/>
        </a:xfrm>
      </p:grpSpPr>
      <p:sp>
        <p:nvSpPr>
          <p:cNvPr id="5282" name="Google Shape;5282;g77a667ef0f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3" name="Google Shape;5283;g77a667ef0f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4450" y="2571750"/>
            <a:ext cx="9308100" cy="258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03225" y="2571750"/>
            <a:ext cx="8940900" cy="2481600"/>
            <a:chOff x="103225" y="2571750"/>
            <a:chExt cx="8940900" cy="2481600"/>
          </a:xfrm>
        </p:grpSpPr>
        <p:cxnSp>
          <p:nvCxnSpPr>
            <p:cNvPr id="12" name="Google Shape;12;p2"/>
            <p:cNvCxnSpPr/>
            <p:nvPr/>
          </p:nvCxnSpPr>
          <p:spPr>
            <a:xfrm>
              <a:off x="1032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3" name="Google Shape;13;p2"/>
            <p:cNvCxnSpPr/>
            <p:nvPr/>
          </p:nvCxnSpPr>
          <p:spPr>
            <a:xfrm>
              <a:off x="90441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a:off x="103225" y="5053350"/>
              <a:ext cx="8940900" cy="0"/>
            </a:xfrm>
            <a:prstGeom prst="straightConnector1">
              <a:avLst/>
            </a:prstGeom>
            <a:noFill/>
            <a:ln w="19050" cap="flat" cmpd="sng">
              <a:solidFill>
                <a:schemeClr val="lt1"/>
              </a:solidFill>
              <a:prstDash val="solid"/>
              <a:round/>
              <a:headEnd type="none" w="med" len="med"/>
              <a:tailEnd type="none" w="med" len="med"/>
            </a:ln>
          </p:spPr>
        </p:cxnSp>
      </p:grpSp>
      <p:sp>
        <p:nvSpPr>
          <p:cNvPr id="15" name="Google Shape;15;p2"/>
          <p:cNvSpPr txBox="1"/>
          <p:nvPr/>
        </p:nvSpPr>
        <p:spPr>
          <a:xfrm>
            <a:off x="4697175" y="1320225"/>
            <a:ext cx="3616800" cy="1782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6000">
              <a:latin typeface="Fira Sans Extra Condensed Medium"/>
              <a:ea typeface="Fira Sans Extra Condensed Medium"/>
              <a:cs typeface="Fira Sans Extra Condensed Medium"/>
              <a:sym typeface="Fira Sans Extra Condensed Medium"/>
            </a:endParaRPr>
          </a:p>
        </p:txBody>
      </p:sp>
      <p:sp>
        <p:nvSpPr>
          <p:cNvPr id="16" name="Google Shape;16;p2"/>
          <p:cNvSpPr txBox="1"/>
          <p:nvPr/>
        </p:nvSpPr>
        <p:spPr>
          <a:xfrm>
            <a:off x="5911825" y="2977800"/>
            <a:ext cx="2402100" cy="71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200">
              <a:latin typeface="Roboto Slab Light"/>
              <a:ea typeface="Roboto Slab Light"/>
              <a:cs typeface="Roboto Slab Light"/>
              <a:sym typeface="Roboto Slab Light"/>
            </a:endParaRPr>
          </a:p>
        </p:txBody>
      </p:sp>
      <p:sp>
        <p:nvSpPr>
          <p:cNvPr id="17" name="Google Shape;17;p2"/>
          <p:cNvSpPr txBox="1">
            <a:spLocks noGrp="1"/>
          </p:cNvSpPr>
          <p:nvPr>
            <p:ph type="ctrTitle"/>
          </p:nvPr>
        </p:nvSpPr>
        <p:spPr>
          <a:xfrm>
            <a:off x="2194775" y="1457250"/>
            <a:ext cx="4754400" cy="222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8" name="Google Shape;18;p2"/>
          <p:cNvSpPr txBox="1">
            <a:spLocks noGrp="1"/>
          </p:cNvSpPr>
          <p:nvPr>
            <p:ph type="subTitle" idx="1"/>
          </p:nvPr>
        </p:nvSpPr>
        <p:spPr>
          <a:xfrm>
            <a:off x="2364775" y="3681600"/>
            <a:ext cx="4417800" cy="3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32"/>
        <p:cNvGrpSpPr/>
        <p:nvPr/>
      </p:nvGrpSpPr>
      <p:grpSpPr>
        <a:xfrm>
          <a:off x="0" y="0"/>
          <a:ext cx="0" cy="0"/>
          <a:chOff x="0" y="0"/>
          <a:chExt cx="0" cy="0"/>
        </a:xfrm>
      </p:grpSpPr>
      <p:sp>
        <p:nvSpPr>
          <p:cNvPr id="433" name="Google Shape;433;p59"/>
          <p:cNvSpPr/>
          <p:nvPr/>
        </p:nvSpPr>
        <p:spPr>
          <a:xfrm>
            <a:off x="12520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9"/>
          <p:cNvSpPr/>
          <p:nvPr/>
        </p:nvSpPr>
        <p:spPr>
          <a:xfrm>
            <a:off x="2662900" y="1745225"/>
            <a:ext cx="3865500" cy="346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9"/>
          <p:cNvSpPr txBox="1"/>
          <p:nvPr/>
        </p:nvSpPr>
        <p:spPr>
          <a:xfrm>
            <a:off x="3311250" y="3765800"/>
            <a:ext cx="2521500" cy="60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a:solidFill>
                  <a:schemeClr val="lt1"/>
                </a:solidFill>
                <a:latin typeface="Overpass ExtraLight"/>
                <a:ea typeface="Overpass ExtraLight"/>
                <a:cs typeface="Overpass ExtraLight"/>
                <a:sym typeface="Overpass ExtraLight"/>
              </a:rPr>
              <a:t>CREDITS: This presentation template was created by</a:t>
            </a:r>
            <a:r>
              <a:rPr lang="en" sz="1100" b="1">
                <a:solidFill>
                  <a:schemeClr val="lt1"/>
                </a:solidFill>
                <a:latin typeface="Overpass"/>
                <a:ea typeface="Overpass"/>
                <a:cs typeface="Overpass"/>
                <a:sym typeface="Overpass"/>
              </a:rPr>
              <a:t> Slidesgo</a:t>
            </a:r>
            <a:r>
              <a:rPr lang="en" sz="1100">
                <a:solidFill>
                  <a:schemeClr val="lt1"/>
                </a:solidFill>
                <a:latin typeface="Overpass ExtraLight"/>
                <a:ea typeface="Overpass ExtraLight"/>
                <a:cs typeface="Overpass ExtraLight"/>
                <a:sym typeface="Overpass ExtraLight"/>
              </a:rPr>
              <a:t>, including icons by </a:t>
            </a:r>
            <a:r>
              <a:rPr lang="en" sz="1100" b="1">
                <a:solidFill>
                  <a:schemeClr val="lt1"/>
                </a:solidFill>
                <a:latin typeface="Overpass"/>
                <a:ea typeface="Overpass"/>
                <a:cs typeface="Overpass"/>
                <a:sym typeface="Overpass"/>
              </a:rPr>
              <a:t>Flaticon,</a:t>
            </a:r>
            <a:r>
              <a:rPr lang="en" sz="1100">
                <a:solidFill>
                  <a:schemeClr val="lt1"/>
                </a:solidFill>
                <a:latin typeface="Overpass ExtraLight"/>
                <a:ea typeface="Overpass ExtraLight"/>
                <a:cs typeface="Overpass ExtraLight"/>
                <a:sym typeface="Overpass ExtraLight"/>
              </a:rPr>
              <a:t> and infographics &amp; images by </a:t>
            </a:r>
            <a:r>
              <a:rPr lang="en" sz="1100" b="1">
                <a:solidFill>
                  <a:schemeClr val="lt1"/>
                </a:solidFill>
                <a:latin typeface="Overpass"/>
                <a:ea typeface="Overpass"/>
                <a:cs typeface="Overpass"/>
                <a:sym typeface="Overpass"/>
              </a:rPr>
              <a:t>Freepik. </a:t>
            </a:r>
            <a:endParaRPr sz="1100" b="1">
              <a:solidFill>
                <a:schemeClr val="lt1"/>
              </a:solidFill>
              <a:latin typeface="Overpass"/>
              <a:ea typeface="Overpass"/>
              <a:cs typeface="Overpass"/>
              <a:sym typeface="Overpass"/>
            </a:endParaRPr>
          </a:p>
        </p:txBody>
      </p:sp>
      <p:sp>
        <p:nvSpPr>
          <p:cNvPr id="436" name="Google Shape;436;p59"/>
          <p:cNvSpPr txBox="1">
            <a:spLocks noGrp="1"/>
          </p:cNvSpPr>
          <p:nvPr>
            <p:ph type="title"/>
          </p:nvPr>
        </p:nvSpPr>
        <p:spPr>
          <a:xfrm>
            <a:off x="2680525" y="663091"/>
            <a:ext cx="3834300" cy="103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sz="8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7" name="Google Shape;437;p59"/>
          <p:cNvSpPr txBox="1">
            <a:spLocks noGrp="1"/>
          </p:cNvSpPr>
          <p:nvPr>
            <p:ph type="subTitle" idx="1"/>
          </p:nvPr>
        </p:nvSpPr>
        <p:spPr>
          <a:xfrm>
            <a:off x="2773100" y="1898029"/>
            <a:ext cx="3571500" cy="12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2"/>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lt2"/>
                </a:solidFill>
              </a:defRPr>
            </a:lvl2pPr>
            <a:lvl3pPr lvl="2" algn="ctr" rtl="0">
              <a:lnSpc>
                <a:spcPct val="100000"/>
              </a:lnSpc>
              <a:spcBef>
                <a:spcPts val="0"/>
              </a:spcBef>
              <a:spcAft>
                <a:spcPts val="0"/>
              </a:spcAft>
              <a:buNone/>
              <a:defRPr sz="1400">
                <a:solidFill>
                  <a:schemeClr val="lt2"/>
                </a:solidFill>
              </a:defRPr>
            </a:lvl3pPr>
            <a:lvl4pPr lvl="3" algn="ctr" rtl="0">
              <a:lnSpc>
                <a:spcPct val="100000"/>
              </a:lnSpc>
              <a:spcBef>
                <a:spcPts val="0"/>
              </a:spcBef>
              <a:spcAft>
                <a:spcPts val="0"/>
              </a:spcAft>
              <a:buNone/>
              <a:defRPr sz="1400">
                <a:solidFill>
                  <a:schemeClr val="lt2"/>
                </a:solidFill>
              </a:defRPr>
            </a:lvl4pPr>
            <a:lvl5pPr lvl="4" algn="ctr" rtl="0">
              <a:lnSpc>
                <a:spcPct val="100000"/>
              </a:lnSpc>
              <a:spcBef>
                <a:spcPts val="0"/>
              </a:spcBef>
              <a:spcAft>
                <a:spcPts val="0"/>
              </a:spcAft>
              <a:buNone/>
              <a:defRPr sz="1400">
                <a:solidFill>
                  <a:schemeClr val="lt2"/>
                </a:solidFill>
              </a:defRPr>
            </a:lvl5pPr>
            <a:lvl6pPr lvl="5" algn="ctr" rtl="0">
              <a:lnSpc>
                <a:spcPct val="100000"/>
              </a:lnSpc>
              <a:spcBef>
                <a:spcPts val="0"/>
              </a:spcBef>
              <a:spcAft>
                <a:spcPts val="0"/>
              </a:spcAft>
              <a:buNone/>
              <a:defRPr sz="1400">
                <a:solidFill>
                  <a:schemeClr val="lt2"/>
                </a:solidFill>
              </a:defRPr>
            </a:lvl6pPr>
            <a:lvl7pPr lvl="6" algn="ctr" rtl="0">
              <a:lnSpc>
                <a:spcPct val="100000"/>
              </a:lnSpc>
              <a:spcBef>
                <a:spcPts val="0"/>
              </a:spcBef>
              <a:spcAft>
                <a:spcPts val="0"/>
              </a:spcAft>
              <a:buNone/>
              <a:defRPr sz="1400">
                <a:solidFill>
                  <a:schemeClr val="lt2"/>
                </a:solidFill>
              </a:defRPr>
            </a:lvl7pPr>
            <a:lvl8pPr lvl="7" algn="ctr" rtl="0">
              <a:lnSpc>
                <a:spcPct val="100000"/>
              </a:lnSpc>
              <a:spcBef>
                <a:spcPts val="0"/>
              </a:spcBef>
              <a:spcAft>
                <a:spcPts val="0"/>
              </a:spcAft>
              <a:buNone/>
              <a:defRPr sz="1400">
                <a:solidFill>
                  <a:schemeClr val="lt2"/>
                </a:solidFill>
              </a:defRPr>
            </a:lvl8pPr>
            <a:lvl9pPr lvl="8" algn="ctr" rtl="0">
              <a:lnSpc>
                <a:spcPct val="100000"/>
              </a:lnSpc>
              <a:spcBef>
                <a:spcPts val="0"/>
              </a:spcBef>
              <a:spcAft>
                <a:spcPts val="0"/>
              </a:spcAft>
              <a:buNone/>
              <a:defRPr sz="1400">
                <a:solidFill>
                  <a:schemeClr val="lt2"/>
                </a:solidFill>
              </a:defRPr>
            </a:lvl9pPr>
          </a:lstStyle>
          <a:p>
            <a:endParaRPr/>
          </a:p>
        </p:txBody>
      </p:sp>
      <p:cxnSp>
        <p:nvCxnSpPr>
          <p:cNvPr id="438" name="Google Shape;438;p59"/>
          <p:cNvCxnSpPr/>
          <p:nvPr/>
        </p:nvCxnSpPr>
        <p:spPr>
          <a:xfrm>
            <a:off x="2661313" y="5037300"/>
            <a:ext cx="38727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_1_1_1">
    <p:bg>
      <p:bgPr>
        <a:solidFill>
          <a:schemeClr val="dk1"/>
        </a:solidFill>
        <a:effectLst/>
      </p:bgPr>
    </p:bg>
    <p:spTree>
      <p:nvGrpSpPr>
        <p:cNvPr id="1" name="Shape 439"/>
        <p:cNvGrpSpPr/>
        <p:nvPr/>
      </p:nvGrpSpPr>
      <p:grpSpPr>
        <a:xfrm>
          <a:off x="0" y="0"/>
          <a:ext cx="0" cy="0"/>
          <a:chOff x="0" y="0"/>
          <a:chExt cx="0" cy="0"/>
        </a:xfrm>
      </p:grpSpPr>
      <p:sp>
        <p:nvSpPr>
          <p:cNvPr id="440" name="Google Shape;440;p60"/>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2_2_1_1">
    <p:spTree>
      <p:nvGrpSpPr>
        <p:cNvPr id="1" name="Shape 441"/>
        <p:cNvGrpSpPr/>
        <p:nvPr/>
      </p:nvGrpSpPr>
      <p:grpSpPr>
        <a:xfrm>
          <a:off x="0" y="0"/>
          <a:ext cx="0" cy="0"/>
          <a:chOff x="0" y="0"/>
          <a:chExt cx="0" cy="0"/>
        </a:xfrm>
      </p:grpSpPr>
      <p:sp>
        <p:nvSpPr>
          <p:cNvPr id="442" name="Google Shape;442;p6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1"/>
          <p:cNvSpPr txBox="1">
            <a:spLocks noGrp="1"/>
          </p:cNvSpPr>
          <p:nvPr>
            <p:ph type="subTitle" idx="1"/>
          </p:nvPr>
        </p:nvSpPr>
        <p:spPr>
          <a:xfrm>
            <a:off x="2844037"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4" name="Google Shape;444;p61"/>
          <p:cNvSpPr txBox="1">
            <a:spLocks noGrp="1"/>
          </p:cNvSpPr>
          <p:nvPr>
            <p:ph type="subTitle" idx="2"/>
          </p:nvPr>
        </p:nvSpPr>
        <p:spPr>
          <a:xfrm>
            <a:off x="766875" y="2110195"/>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5" name="Google Shape;445;p61"/>
          <p:cNvSpPr txBox="1">
            <a:spLocks noGrp="1"/>
          </p:cNvSpPr>
          <p:nvPr>
            <p:ph type="subTitle" idx="3"/>
          </p:nvPr>
        </p:nvSpPr>
        <p:spPr>
          <a:xfrm>
            <a:off x="766887" y="1738347"/>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6" name="Google Shape;446;p61"/>
          <p:cNvSpPr txBox="1">
            <a:spLocks noGrp="1"/>
          </p:cNvSpPr>
          <p:nvPr>
            <p:ph type="subTitle" idx="4"/>
          </p:nvPr>
        </p:nvSpPr>
        <p:spPr>
          <a:xfrm>
            <a:off x="2844025" y="2109968"/>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7" name="Google Shape;447;p61"/>
          <p:cNvSpPr txBox="1">
            <a:spLocks noGrp="1"/>
          </p:cNvSpPr>
          <p:nvPr>
            <p:ph type="subTitle" idx="5"/>
          </p:nvPr>
        </p:nvSpPr>
        <p:spPr>
          <a:xfrm>
            <a:off x="4919363" y="173834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8" name="Google Shape;448;p61"/>
          <p:cNvSpPr txBox="1">
            <a:spLocks noGrp="1"/>
          </p:cNvSpPr>
          <p:nvPr>
            <p:ph type="subTitle" idx="6"/>
          </p:nvPr>
        </p:nvSpPr>
        <p:spPr>
          <a:xfrm>
            <a:off x="6996513" y="2107626"/>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9" name="Google Shape;449;p61"/>
          <p:cNvSpPr txBox="1">
            <a:spLocks noGrp="1"/>
          </p:cNvSpPr>
          <p:nvPr>
            <p:ph type="subTitle" idx="7"/>
          </p:nvPr>
        </p:nvSpPr>
        <p:spPr>
          <a:xfrm>
            <a:off x="6996513"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50" name="Google Shape;450;p61"/>
          <p:cNvSpPr txBox="1">
            <a:spLocks noGrp="1"/>
          </p:cNvSpPr>
          <p:nvPr>
            <p:ph type="subTitle" idx="8"/>
          </p:nvPr>
        </p:nvSpPr>
        <p:spPr>
          <a:xfrm>
            <a:off x="4919363" y="2109457"/>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66"/>
        <p:cNvGrpSpPr/>
        <p:nvPr/>
      </p:nvGrpSpPr>
      <p:grpSpPr>
        <a:xfrm>
          <a:off x="0" y="0"/>
          <a:ext cx="0" cy="0"/>
          <a:chOff x="0" y="0"/>
          <a:chExt cx="0" cy="0"/>
        </a:xfrm>
      </p:grpSpPr>
      <p:cxnSp>
        <p:nvCxnSpPr>
          <p:cNvPr id="67" name="Google Shape;67;p13"/>
          <p:cNvCxnSpPr/>
          <p:nvPr/>
        </p:nvCxnSpPr>
        <p:spPr>
          <a:xfrm>
            <a:off x="107975" y="2076050"/>
            <a:ext cx="0" cy="1011000"/>
          </a:xfrm>
          <a:prstGeom prst="straightConnector1">
            <a:avLst/>
          </a:prstGeom>
          <a:noFill/>
          <a:ln w="19050" cap="flat" cmpd="sng">
            <a:solidFill>
              <a:schemeClr val="dk2"/>
            </a:solidFill>
            <a:prstDash val="solid"/>
            <a:round/>
            <a:headEnd type="none" w="med" len="med"/>
            <a:tailEnd type="none" w="med" len="med"/>
          </a:ln>
        </p:spPr>
      </p:cxnSp>
      <p:cxnSp>
        <p:nvCxnSpPr>
          <p:cNvPr id="68" name="Google Shape;68;p13"/>
          <p:cNvCxnSpPr/>
          <p:nvPr/>
        </p:nvCxnSpPr>
        <p:spPr>
          <a:xfrm>
            <a:off x="9040374" y="2076050"/>
            <a:ext cx="0" cy="1011000"/>
          </a:xfrm>
          <a:prstGeom prst="straightConnector1">
            <a:avLst/>
          </a:prstGeom>
          <a:noFill/>
          <a:ln w="19050" cap="flat" cmpd="sng">
            <a:solidFill>
              <a:schemeClr val="dk2"/>
            </a:solidFill>
            <a:prstDash val="solid"/>
            <a:round/>
            <a:headEnd type="none" w="med" len="med"/>
            <a:tailEnd type="none" w="med" len="med"/>
          </a:ln>
        </p:spPr>
      </p:cxnSp>
      <p:sp>
        <p:nvSpPr>
          <p:cNvPr id="69" name="Google Shape;69;p1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title"/>
          </p:nvPr>
        </p:nvSpPr>
        <p:spPr>
          <a:xfrm>
            <a:off x="625275" y="374693"/>
            <a:ext cx="3852000" cy="723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3"/>
          <p:cNvSpPr txBox="1">
            <a:spLocks noGrp="1"/>
          </p:cNvSpPr>
          <p:nvPr>
            <p:ph type="title" idx="2" hasCustomPrompt="1"/>
          </p:nvPr>
        </p:nvSpPr>
        <p:spPr>
          <a:xfrm>
            <a:off x="2042990"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2" name="Google Shape;72;p13"/>
          <p:cNvSpPr txBox="1">
            <a:spLocks noGrp="1"/>
          </p:cNvSpPr>
          <p:nvPr>
            <p:ph type="subTitle" idx="1"/>
          </p:nvPr>
        </p:nvSpPr>
        <p:spPr>
          <a:xfrm>
            <a:off x="1588790" y="1916625"/>
            <a:ext cx="18744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3" name="Google Shape;73;p13"/>
          <p:cNvSpPr txBox="1">
            <a:spLocks noGrp="1"/>
          </p:cNvSpPr>
          <p:nvPr>
            <p:ph type="subTitle" idx="3"/>
          </p:nvPr>
        </p:nvSpPr>
        <p:spPr>
          <a:xfrm>
            <a:off x="1465040" y="2195840"/>
            <a:ext cx="21219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4" name="Google Shape;74;p13"/>
          <p:cNvSpPr txBox="1">
            <a:spLocks noGrp="1"/>
          </p:cNvSpPr>
          <p:nvPr>
            <p:ph type="title" idx="4" hasCustomPrompt="1"/>
          </p:nvPr>
        </p:nvSpPr>
        <p:spPr>
          <a:xfrm>
            <a:off x="4542225"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5" name="Google Shape;75;p13"/>
          <p:cNvSpPr txBox="1">
            <a:spLocks noGrp="1"/>
          </p:cNvSpPr>
          <p:nvPr>
            <p:ph type="subTitle" idx="5"/>
          </p:nvPr>
        </p:nvSpPr>
        <p:spPr>
          <a:xfrm>
            <a:off x="4088025" y="1908702"/>
            <a:ext cx="18744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6" name="Google Shape;76;p13"/>
          <p:cNvSpPr txBox="1">
            <a:spLocks noGrp="1"/>
          </p:cNvSpPr>
          <p:nvPr>
            <p:ph type="subTitle" idx="6"/>
          </p:nvPr>
        </p:nvSpPr>
        <p:spPr>
          <a:xfrm>
            <a:off x="3852975" y="2195840"/>
            <a:ext cx="23445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7" name="Google Shape;77;p13"/>
          <p:cNvSpPr txBox="1">
            <a:spLocks noGrp="1"/>
          </p:cNvSpPr>
          <p:nvPr>
            <p:ph type="title" idx="7" hasCustomPrompt="1"/>
          </p:nvPr>
        </p:nvSpPr>
        <p:spPr>
          <a:xfrm>
            <a:off x="6994306"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8" name="Google Shape;78;p13"/>
          <p:cNvSpPr txBox="1">
            <a:spLocks noGrp="1"/>
          </p:cNvSpPr>
          <p:nvPr>
            <p:ph type="subTitle" idx="8"/>
          </p:nvPr>
        </p:nvSpPr>
        <p:spPr>
          <a:xfrm>
            <a:off x="6541456" y="1908693"/>
            <a:ext cx="18717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9" name="Google Shape;79;p13"/>
          <p:cNvSpPr txBox="1">
            <a:spLocks noGrp="1"/>
          </p:cNvSpPr>
          <p:nvPr>
            <p:ph type="subTitle" idx="9"/>
          </p:nvPr>
        </p:nvSpPr>
        <p:spPr>
          <a:xfrm>
            <a:off x="6343756" y="2195840"/>
            <a:ext cx="22671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0" name="Google Shape;80;p13"/>
          <p:cNvSpPr txBox="1">
            <a:spLocks noGrp="1"/>
          </p:cNvSpPr>
          <p:nvPr>
            <p:ph type="title" idx="13" hasCustomPrompt="1"/>
          </p:nvPr>
        </p:nvSpPr>
        <p:spPr>
          <a:xfrm>
            <a:off x="2042990"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1" name="Google Shape;81;p13"/>
          <p:cNvSpPr txBox="1">
            <a:spLocks noGrp="1"/>
          </p:cNvSpPr>
          <p:nvPr>
            <p:ph type="subTitle" idx="14"/>
          </p:nvPr>
        </p:nvSpPr>
        <p:spPr>
          <a:xfrm>
            <a:off x="1588790" y="3830925"/>
            <a:ext cx="18744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2" name="Google Shape;82;p13"/>
          <p:cNvSpPr txBox="1">
            <a:spLocks noGrp="1"/>
          </p:cNvSpPr>
          <p:nvPr>
            <p:ph type="subTitle" idx="15"/>
          </p:nvPr>
        </p:nvSpPr>
        <p:spPr>
          <a:xfrm>
            <a:off x="1465040" y="4089824"/>
            <a:ext cx="21219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3" name="Google Shape;83;p13"/>
          <p:cNvSpPr txBox="1">
            <a:spLocks noGrp="1"/>
          </p:cNvSpPr>
          <p:nvPr>
            <p:ph type="title" idx="16" hasCustomPrompt="1"/>
          </p:nvPr>
        </p:nvSpPr>
        <p:spPr>
          <a:xfrm>
            <a:off x="4542225"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4" name="Google Shape;84;p13"/>
          <p:cNvSpPr txBox="1">
            <a:spLocks noGrp="1"/>
          </p:cNvSpPr>
          <p:nvPr>
            <p:ph type="subTitle" idx="17"/>
          </p:nvPr>
        </p:nvSpPr>
        <p:spPr>
          <a:xfrm>
            <a:off x="4089375" y="3830925"/>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5" name="Google Shape;85;p13"/>
          <p:cNvSpPr txBox="1">
            <a:spLocks noGrp="1"/>
          </p:cNvSpPr>
          <p:nvPr>
            <p:ph type="subTitle" idx="18"/>
          </p:nvPr>
        </p:nvSpPr>
        <p:spPr>
          <a:xfrm>
            <a:off x="3919575" y="4091377"/>
            <a:ext cx="221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6" name="Google Shape;86;p13"/>
          <p:cNvSpPr txBox="1">
            <a:spLocks noGrp="1"/>
          </p:cNvSpPr>
          <p:nvPr>
            <p:ph type="title" idx="19" hasCustomPrompt="1"/>
          </p:nvPr>
        </p:nvSpPr>
        <p:spPr>
          <a:xfrm>
            <a:off x="6994306"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7" name="Google Shape;87;p13"/>
          <p:cNvSpPr txBox="1">
            <a:spLocks noGrp="1"/>
          </p:cNvSpPr>
          <p:nvPr>
            <p:ph type="subTitle" idx="20"/>
          </p:nvPr>
        </p:nvSpPr>
        <p:spPr>
          <a:xfrm>
            <a:off x="6541456" y="3830925"/>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8" name="Google Shape;88;p13"/>
          <p:cNvSpPr txBox="1">
            <a:spLocks noGrp="1"/>
          </p:cNvSpPr>
          <p:nvPr>
            <p:ph type="subTitle" idx="21"/>
          </p:nvPr>
        </p:nvSpPr>
        <p:spPr>
          <a:xfrm>
            <a:off x="6371656" y="4091377"/>
            <a:ext cx="221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
        <p:cNvGrpSpPr/>
        <p:nvPr/>
      </p:nvGrpSpPr>
      <p:grpSpPr>
        <a:xfrm>
          <a:off x="0" y="0"/>
          <a:ext cx="0" cy="0"/>
          <a:chOff x="0" y="0"/>
          <a:chExt cx="0" cy="0"/>
        </a:xfrm>
      </p:grpSpPr>
      <p:sp>
        <p:nvSpPr>
          <p:cNvPr id="108" name="Google Shape;108;p15"/>
          <p:cNvSpPr/>
          <p:nvPr/>
        </p:nvSpPr>
        <p:spPr>
          <a:xfrm>
            <a:off x="5905875" y="874075"/>
            <a:ext cx="32757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2675" y="2002900"/>
            <a:ext cx="41982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title" hasCustomPrompt="1"/>
          </p:nvPr>
        </p:nvSpPr>
        <p:spPr>
          <a:xfrm>
            <a:off x="4454300" y="961363"/>
            <a:ext cx="1663200" cy="935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15"/>
          <p:cNvSpPr txBox="1">
            <a:spLocks noGrp="1"/>
          </p:cNvSpPr>
          <p:nvPr>
            <p:ph type="title" idx="2"/>
          </p:nvPr>
        </p:nvSpPr>
        <p:spPr>
          <a:xfrm>
            <a:off x="4454300" y="1954962"/>
            <a:ext cx="4321500" cy="12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Font typeface="Overpass"/>
              <a:buNone/>
              <a:defRPr sz="9600" b="1"/>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endParaRPr/>
          </a:p>
        </p:txBody>
      </p:sp>
      <p:sp>
        <p:nvSpPr>
          <p:cNvPr id="113" name="Google Shape;113;p15"/>
          <p:cNvSpPr txBox="1">
            <a:spLocks noGrp="1"/>
          </p:cNvSpPr>
          <p:nvPr>
            <p:ph type="subTitle" idx="1"/>
          </p:nvPr>
        </p:nvSpPr>
        <p:spPr>
          <a:xfrm>
            <a:off x="4454300" y="3158539"/>
            <a:ext cx="3834000" cy="63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cxnSp>
        <p:nvCxnSpPr>
          <p:cNvPr id="114" name="Google Shape;114;p15"/>
          <p:cNvCxnSpPr/>
          <p:nvPr/>
        </p:nvCxnSpPr>
        <p:spPr>
          <a:xfrm>
            <a:off x="9042625" y="882362"/>
            <a:ext cx="2400" cy="1112100"/>
          </a:xfrm>
          <a:prstGeom prst="straightConnector1">
            <a:avLst/>
          </a:prstGeom>
          <a:noFill/>
          <a:ln w="19050" cap="flat" cmpd="sng">
            <a:solidFill>
              <a:schemeClr val="lt1"/>
            </a:solidFill>
            <a:prstDash val="solid"/>
            <a:round/>
            <a:headEnd type="none" w="med" len="med"/>
            <a:tailEnd type="none" w="med" len="med"/>
          </a:ln>
        </p:spPr>
      </p:cxnSp>
      <p:cxnSp>
        <p:nvCxnSpPr>
          <p:cNvPr id="115" name="Google Shape;115;p15"/>
          <p:cNvCxnSpPr/>
          <p:nvPr/>
        </p:nvCxnSpPr>
        <p:spPr>
          <a:xfrm>
            <a:off x="101785" y="2015050"/>
            <a:ext cx="2400" cy="1112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4">
  <p:cSld name="TITLE_ONLY_5_2">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9000" y="428125"/>
            <a:ext cx="7746000" cy="6321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4"/>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1">
  <p:cSld name="TITLE_ONLY_2">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489900" y="2183550"/>
            <a:ext cx="2270700" cy="7764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3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2">
  <p:cSld name="CUSTOM_1">
    <p:spTree>
      <p:nvGrpSpPr>
        <p:cNvPr id="1" name="Shape 274"/>
        <p:cNvGrpSpPr/>
        <p:nvPr/>
      </p:nvGrpSpPr>
      <p:grpSpPr>
        <a:xfrm>
          <a:off x="0" y="0"/>
          <a:ext cx="0" cy="0"/>
          <a:chOff x="0" y="0"/>
          <a:chExt cx="0" cy="0"/>
        </a:xfrm>
      </p:grpSpPr>
      <p:sp>
        <p:nvSpPr>
          <p:cNvPr id="275" name="Google Shape;275;p45"/>
          <p:cNvSpPr/>
          <p:nvPr/>
        </p:nvSpPr>
        <p:spPr>
          <a:xfrm>
            <a:off x="2766683" y="357561"/>
            <a:ext cx="5559600" cy="4489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6" name="Google Shape;276;p45"/>
          <p:cNvSpPr txBox="1">
            <a:spLocks noGrp="1"/>
          </p:cNvSpPr>
          <p:nvPr>
            <p:ph type="subTitle" idx="1"/>
          </p:nvPr>
        </p:nvSpPr>
        <p:spPr>
          <a:xfrm>
            <a:off x="3845043" y="1000523"/>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77" name="Google Shape;277;p45"/>
          <p:cNvSpPr txBox="1">
            <a:spLocks noGrp="1"/>
          </p:cNvSpPr>
          <p:nvPr>
            <p:ph type="subTitle" idx="2"/>
          </p:nvPr>
        </p:nvSpPr>
        <p:spPr>
          <a:xfrm>
            <a:off x="3845043" y="1263389"/>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78" name="Google Shape;278;p45"/>
          <p:cNvSpPr txBox="1">
            <a:spLocks noGrp="1"/>
          </p:cNvSpPr>
          <p:nvPr>
            <p:ph type="subTitle" idx="3"/>
          </p:nvPr>
        </p:nvSpPr>
        <p:spPr>
          <a:xfrm>
            <a:off x="3845043" y="3088289"/>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79" name="Google Shape;279;p45"/>
          <p:cNvSpPr txBox="1">
            <a:spLocks noGrp="1"/>
          </p:cNvSpPr>
          <p:nvPr>
            <p:ph type="subTitle" idx="4"/>
          </p:nvPr>
        </p:nvSpPr>
        <p:spPr>
          <a:xfrm>
            <a:off x="6411818" y="1263378"/>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80" name="Google Shape;280;p45"/>
          <p:cNvSpPr txBox="1">
            <a:spLocks noGrp="1"/>
          </p:cNvSpPr>
          <p:nvPr>
            <p:ph type="subTitle" idx="5"/>
          </p:nvPr>
        </p:nvSpPr>
        <p:spPr>
          <a:xfrm>
            <a:off x="6411068" y="999173"/>
            <a:ext cx="1629000" cy="22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81" name="Google Shape;281;p45"/>
          <p:cNvSpPr txBox="1">
            <a:spLocks noGrp="1"/>
          </p:cNvSpPr>
          <p:nvPr>
            <p:ph type="subTitle" idx="6"/>
          </p:nvPr>
        </p:nvSpPr>
        <p:spPr>
          <a:xfrm>
            <a:off x="3845043" y="3350418"/>
            <a:ext cx="1649400" cy="8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82" name="Google Shape;282;p45"/>
          <p:cNvSpPr txBox="1">
            <a:spLocks noGrp="1"/>
          </p:cNvSpPr>
          <p:nvPr>
            <p:ph type="subTitle" idx="7"/>
          </p:nvPr>
        </p:nvSpPr>
        <p:spPr>
          <a:xfrm>
            <a:off x="6411818" y="3088289"/>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83" name="Google Shape;283;p45"/>
          <p:cNvSpPr txBox="1">
            <a:spLocks noGrp="1"/>
          </p:cNvSpPr>
          <p:nvPr>
            <p:ph type="subTitle" idx="8"/>
          </p:nvPr>
        </p:nvSpPr>
        <p:spPr>
          <a:xfrm>
            <a:off x="6411818" y="3351760"/>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84" name="Google Shape;284;p45"/>
          <p:cNvSpPr txBox="1">
            <a:spLocks noGrp="1"/>
          </p:cNvSpPr>
          <p:nvPr>
            <p:ph type="title"/>
          </p:nvPr>
        </p:nvSpPr>
        <p:spPr>
          <a:xfrm>
            <a:off x="696450" y="1555800"/>
            <a:ext cx="1857600" cy="20319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4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3">
  <p:cSld name="CUSTOM_1_1_1_1">
    <p:spTree>
      <p:nvGrpSpPr>
        <p:cNvPr id="1" name="Shape 332"/>
        <p:cNvGrpSpPr/>
        <p:nvPr/>
      </p:nvGrpSpPr>
      <p:grpSpPr>
        <a:xfrm>
          <a:off x="0" y="0"/>
          <a:ext cx="0" cy="0"/>
          <a:chOff x="0" y="0"/>
          <a:chExt cx="0" cy="0"/>
        </a:xfrm>
      </p:grpSpPr>
      <p:sp>
        <p:nvSpPr>
          <p:cNvPr id="333" name="Google Shape;333;p50"/>
          <p:cNvSpPr txBox="1">
            <a:spLocks noGrp="1"/>
          </p:cNvSpPr>
          <p:nvPr>
            <p:ph type="subTitle" idx="1"/>
          </p:nvPr>
        </p:nvSpPr>
        <p:spPr>
          <a:xfrm>
            <a:off x="4371899" y="2231747"/>
            <a:ext cx="1380600" cy="30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34" name="Google Shape;334;p50"/>
          <p:cNvSpPr txBox="1">
            <a:spLocks noGrp="1"/>
          </p:cNvSpPr>
          <p:nvPr>
            <p:ph type="subTitle" idx="2"/>
          </p:nvPr>
        </p:nvSpPr>
        <p:spPr>
          <a:xfrm>
            <a:off x="4240062" y="2534400"/>
            <a:ext cx="14940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335" name="Google Shape;335;p50"/>
          <p:cNvSpPr txBox="1">
            <a:spLocks noGrp="1"/>
          </p:cNvSpPr>
          <p:nvPr>
            <p:ph type="subTitle" idx="3"/>
          </p:nvPr>
        </p:nvSpPr>
        <p:spPr>
          <a:xfrm>
            <a:off x="6878236" y="983309"/>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36" name="Google Shape;336;p50"/>
          <p:cNvSpPr txBox="1">
            <a:spLocks noGrp="1"/>
          </p:cNvSpPr>
          <p:nvPr>
            <p:ph type="subTitle" idx="4"/>
          </p:nvPr>
        </p:nvSpPr>
        <p:spPr>
          <a:xfrm>
            <a:off x="6878238" y="3783300"/>
            <a:ext cx="14940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37" name="Google Shape;337;p50"/>
          <p:cNvSpPr txBox="1">
            <a:spLocks noGrp="1"/>
          </p:cNvSpPr>
          <p:nvPr>
            <p:ph type="subTitle" idx="5"/>
          </p:nvPr>
        </p:nvSpPr>
        <p:spPr>
          <a:xfrm>
            <a:off x="6878236" y="3480209"/>
            <a:ext cx="1380600" cy="31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38" name="Google Shape;338;p50"/>
          <p:cNvSpPr txBox="1">
            <a:spLocks noGrp="1"/>
          </p:cNvSpPr>
          <p:nvPr>
            <p:ph type="subTitle" idx="6"/>
          </p:nvPr>
        </p:nvSpPr>
        <p:spPr>
          <a:xfrm>
            <a:off x="6878237" y="1285950"/>
            <a:ext cx="14940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39" name="Google Shape;339;p50"/>
          <p:cNvSpPr txBox="1">
            <a:spLocks noGrp="1"/>
          </p:cNvSpPr>
          <p:nvPr>
            <p:ph type="title"/>
          </p:nvPr>
        </p:nvSpPr>
        <p:spPr>
          <a:xfrm>
            <a:off x="713225" y="316725"/>
            <a:ext cx="2457300" cy="1631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0" name="Google Shape;340;p50"/>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 11">
  <p:cSld name="CUSTOM_2_2">
    <p:spTree>
      <p:nvGrpSpPr>
        <p:cNvPr id="1" name="Shape 406"/>
        <p:cNvGrpSpPr/>
        <p:nvPr/>
      </p:nvGrpSpPr>
      <p:grpSpPr>
        <a:xfrm>
          <a:off x="0" y="0"/>
          <a:ext cx="0" cy="0"/>
          <a:chOff x="0" y="0"/>
          <a:chExt cx="0" cy="0"/>
        </a:xfrm>
      </p:grpSpPr>
      <p:sp>
        <p:nvSpPr>
          <p:cNvPr id="407" name="Google Shape;407;p5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7"/>
          <p:cNvSpPr/>
          <p:nvPr/>
        </p:nvSpPr>
        <p:spPr>
          <a:xfrm rot="-5400000">
            <a:off x="791250" y="1657225"/>
            <a:ext cx="2261700" cy="381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09" name="Google Shape;409;p57"/>
          <p:cNvSpPr/>
          <p:nvPr/>
        </p:nvSpPr>
        <p:spPr>
          <a:xfrm rot="-5400000">
            <a:off x="6100626" y="-249300"/>
            <a:ext cx="2261700" cy="384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cxnSp>
        <p:nvCxnSpPr>
          <p:cNvPr id="410" name="Google Shape;410;p57"/>
          <p:cNvCxnSpPr/>
          <p:nvPr/>
        </p:nvCxnSpPr>
        <p:spPr>
          <a:xfrm rot="10800000">
            <a:off x="102175" y="2435250"/>
            <a:ext cx="0" cy="2256600"/>
          </a:xfrm>
          <a:prstGeom prst="straightConnector1">
            <a:avLst/>
          </a:prstGeom>
          <a:noFill/>
          <a:ln w="19050" cap="flat" cmpd="sng">
            <a:solidFill>
              <a:schemeClr val="lt1"/>
            </a:solidFill>
            <a:prstDash val="solid"/>
            <a:round/>
            <a:headEnd type="none" w="med" len="med"/>
            <a:tailEnd type="none" w="med" len="med"/>
          </a:ln>
        </p:spPr>
      </p:cxnSp>
      <p:cxnSp>
        <p:nvCxnSpPr>
          <p:cNvPr id="411" name="Google Shape;411;p57"/>
          <p:cNvCxnSpPr/>
          <p:nvPr/>
        </p:nvCxnSpPr>
        <p:spPr>
          <a:xfrm rot="10800000">
            <a:off x="9042450" y="542550"/>
            <a:ext cx="0" cy="2256600"/>
          </a:xfrm>
          <a:prstGeom prst="straightConnector1">
            <a:avLst/>
          </a:prstGeom>
          <a:noFill/>
          <a:ln w="19050" cap="flat" cmpd="sng">
            <a:solidFill>
              <a:schemeClr val="lt1"/>
            </a:solidFill>
            <a:prstDash val="solid"/>
            <a:round/>
            <a:headEnd type="none" w="med" len="med"/>
            <a:tailEnd type="none" w="med" len="med"/>
          </a:ln>
        </p:spPr>
      </p:cxnSp>
      <p:sp>
        <p:nvSpPr>
          <p:cNvPr id="412" name="Google Shape;412;p57"/>
          <p:cNvSpPr txBox="1">
            <a:spLocks noGrp="1"/>
          </p:cNvSpPr>
          <p:nvPr>
            <p:ph type="subTitle" idx="1"/>
          </p:nvPr>
        </p:nvSpPr>
        <p:spPr>
          <a:xfrm>
            <a:off x="638712" y="369595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3" name="Google Shape;413;p57"/>
          <p:cNvSpPr txBox="1">
            <a:spLocks noGrp="1"/>
          </p:cNvSpPr>
          <p:nvPr>
            <p:ph type="subTitle" idx="2"/>
          </p:nvPr>
        </p:nvSpPr>
        <p:spPr>
          <a:xfrm>
            <a:off x="638700" y="2992465"/>
            <a:ext cx="28245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14" name="Google Shape;414;p57"/>
          <p:cNvSpPr txBox="1">
            <a:spLocks noGrp="1"/>
          </p:cNvSpPr>
          <p:nvPr>
            <p:ph type="subTitle" idx="3"/>
          </p:nvPr>
        </p:nvSpPr>
        <p:spPr>
          <a:xfrm>
            <a:off x="638712" y="2708842"/>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5" name="Google Shape;415;p57"/>
          <p:cNvSpPr txBox="1">
            <a:spLocks noGrp="1"/>
          </p:cNvSpPr>
          <p:nvPr>
            <p:ph type="subTitle" idx="4"/>
          </p:nvPr>
        </p:nvSpPr>
        <p:spPr>
          <a:xfrm>
            <a:off x="638700" y="3979363"/>
            <a:ext cx="2825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16" name="Google Shape;416;p57"/>
          <p:cNvSpPr txBox="1">
            <a:spLocks noGrp="1"/>
          </p:cNvSpPr>
          <p:nvPr>
            <p:ph type="subTitle" idx="5"/>
          </p:nvPr>
        </p:nvSpPr>
        <p:spPr>
          <a:xfrm>
            <a:off x="5659138" y="817580"/>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7" name="Google Shape;417;p57"/>
          <p:cNvSpPr txBox="1">
            <a:spLocks noGrp="1"/>
          </p:cNvSpPr>
          <p:nvPr>
            <p:ph type="subTitle" idx="6"/>
          </p:nvPr>
        </p:nvSpPr>
        <p:spPr>
          <a:xfrm>
            <a:off x="5659138" y="2085210"/>
            <a:ext cx="2825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18" name="Google Shape;418;p57"/>
          <p:cNvSpPr txBox="1">
            <a:spLocks noGrp="1"/>
          </p:cNvSpPr>
          <p:nvPr>
            <p:ph type="subTitle" idx="7"/>
          </p:nvPr>
        </p:nvSpPr>
        <p:spPr>
          <a:xfrm>
            <a:off x="5659138" y="180414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9" name="Google Shape;419;p57"/>
          <p:cNvSpPr txBox="1">
            <a:spLocks noGrp="1"/>
          </p:cNvSpPr>
          <p:nvPr>
            <p:ph type="subTitle" idx="8"/>
          </p:nvPr>
        </p:nvSpPr>
        <p:spPr>
          <a:xfrm>
            <a:off x="5659138" y="1100466"/>
            <a:ext cx="2825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20" name="Google Shape;420;p57"/>
          <p:cNvSpPr txBox="1">
            <a:spLocks noGrp="1"/>
          </p:cNvSpPr>
          <p:nvPr>
            <p:ph type="title"/>
          </p:nvPr>
        </p:nvSpPr>
        <p:spPr>
          <a:xfrm>
            <a:off x="614437" y="321594"/>
            <a:ext cx="3834300" cy="599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300"/>
              <a:buFont typeface="Bebas Neue"/>
              <a:buNone/>
              <a:defRPr sz="4300" b="1">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234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marL="914400" lvl="1"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1" r:id="rId4"/>
    <p:sldLayoutId id="2147483670" r:id="rId5"/>
    <p:sldLayoutId id="2147483681" r:id="rId6"/>
    <p:sldLayoutId id="2147483691" r:id="rId7"/>
    <p:sldLayoutId id="2147483696" r:id="rId8"/>
    <p:sldLayoutId id="2147483703" r:id="rId9"/>
    <p:sldLayoutId id="2147483705" r:id="rId10"/>
    <p:sldLayoutId id="2147483706" r:id="rId11"/>
    <p:sldLayoutId id="2147483707" r:id="rId12"/>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7" name="Picture 6" descr="A red text on a black background&#10;&#10;Description automatically generated">
            <a:extLst>
              <a:ext uri="{FF2B5EF4-FFF2-40B4-BE49-F238E27FC236}">
                <a16:creationId xmlns:a16="http://schemas.microsoft.com/office/drawing/2014/main" id="{6887310E-6E6B-E53A-47C0-1B8623C5B097}"/>
              </a:ext>
            </a:extLst>
          </p:cNvPr>
          <p:cNvPicPr>
            <a:picLocks noChangeAspect="1"/>
          </p:cNvPicPr>
          <p:nvPr/>
        </p:nvPicPr>
        <p:blipFill>
          <a:blip r:embed="rId3"/>
          <a:stretch>
            <a:fillRect/>
          </a:stretch>
        </p:blipFill>
        <p:spPr>
          <a:xfrm>
            <a:off x="0" y="-841828"/>
            <a:ext cx="9144000" cy="51434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DC689-BDD5-5ABB-6025-4C04FBA966A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FD96CC-365A-3636-8B18-6664F82E2B24}"/>
              </a:ext>
            </a:extLst>
          </p:cNvPr>
          <p:cNvSpPr/>
          <p:nvPr/>
        </p:nvSpPr>
        <p:spPr>
          <a:xfrm>
            <a:off x="135781" y="1980208"/>
            <a:ext cx="8872434" cy="20949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7515292C-135F-650F-2065-4B861DB9D9C0}"/>
              </a:ext>
            </a:extLst>
          </p:cNvPr>
          <p:cNvSpPr txBox="1"/>
          <p:nvPr/>
        </p:nvSpPr>
        <p:spPr>
          <a:xfrm>
            <a:off x="3723813" y="163915"/>
            <a:ext cx="1696370" cy="830997"/>
          </a:xfrm>
          <a:prstGeom prst="rect">
            <a:avLst/>
          </a:prstGeom>
          <a:noFill/>
        </p:spPr>
        <p:txBody>
          <a:bodyPr wrap="square" rtlCol="0">
            <a:spAutoFit/>
          </a:bodyPr>
          <a:lstStyle/>
          <a:p>
            <a:r>
              <a:rPr lang="en-GB" sz="4800" b="1" dirty="0">
                <a:solidFill>
                  <a:schemeClr val="tx1"/>
                </a:solidFill>
                <a:latin typeface="Bebas Neue" panose="020B0606020202050201" pitchFamily="34" charset="0"/>
              </a:rPr>
              <a:t>Header</a:t>
            </a:r>
          </a:p>
        </p:txBody>
      </p:sp>
      <p:cxnSp>
        <p:nvCxnSpPr>
          <p:cNvPr id="19" name="Google Shape;1584;p107">
            <a:extLst>
              <a:ext uri="{FF2B5EF4-FFF2-40B4-BE49-F238E27FC236}">
                <a16:creationId xmlns:a16="http://schemas.microsoft.com/office/drawing/2014/main" id="{361321F5-27AA-FE4E-E1D1-3E91B7623AA5}"/>
              </a:ext>
            </a:extLst>
          </p:cNvPr>
          <p:cNvCxnSpPr/>
          <p:nvPr/>
        </p:nvCxnSpPr>
        <p:spPr>
          <a:xfrm rot="10800000">
            <a:off x="921442" y="1971927"/>
            <a:ext cx="0" cy="634800"/>
          </a:xfrm>
          <a:prstGeom prst="straightConnector1">
            <a:avLst/>
          </a:prstGeom>
          <a:noFill/>
          <a:ln w="19050" cap="flat" cmpd="sng">
            <a:solidFill>
              <a:schemeClr val="lt1"/>
            </a:solidFill>
            <a:prstDash val="dash"/>
            <a:round/>
            <a:headEnd type="none" w="med" len="med"/>
            <a:tailEnd type="none" w="med" len="med"/>
          </a:ln>
        </p:spPr>
      </p:cxnSp>
      <p:cxnSp>
        <p:nvCxnSpPr>
          <p:cNvPr id="20" name="Google Shape;1585;p107">
            <a:extLst>
              <a:ext uri="{FF2B5EF4-FFF2-40B4-BE49-F238E27FC236}">
                <a16:creationId xmlns:a16="http://schemas.microsoft.com/office/drawing/2014/main" id="{7FA0D011-D5E4-6BD3-29D5-58A95E184358}"/>
              </a:ext>
            </a:extLst>
          </p:cNvPr>
          <p:cNvCxnSpPr/>
          <p:nvPr/>
        </p:nvCxnSpPr>
        <p:spPr>
          <a:xfrm rot="10800000">
            <a:off x="2832479" y="1950983"/>
            <a:ext cx="0" cy="634800"/>
          </a:xfrm>
          <a:prstGeom prst="straightConnector1">
            <a:avLst/>
          </a:prstGeom>
          <a:noFill/>
          <a:ln w="19050" cap="flat" cmpd="sng">
            <a:solidFill>
              <a:schemeClr val="lt1"/>
            </a:solidFill>
            <a:prstDash val="dash"/>
            <a:round/>
            <a:headEnd type="none" w="med" len="med"/>
            <a:tailEnd type="none" w="med" len="med"/>
          </a:ln>
        </p:spPr>
      </p:cxnSp>
      <p:cxnSp>
        <p:nvCxnSpPr>
          <p:cNvPr id="21" name="Google Shape;1586;p107">
            <a:extLst>
              <a:ext uri="{FF2B5EF4-FFF2-40B4-BE49-F238E27FC236}">
                <a16:creationId xmlns:a16="http://schemas.microsoft.com/office/drawing/2014/main" id="{14332A91-4335-1DA8-C4CB-35DD9A2F4356}"/>
              </a:ext>
            </a:extLst>
          </p:cNvPr>
          <p:cNvCxnSpPr/>
          <p:nvPr/>
        </p:nvCxnSpPr>
        <p:spPr>
          <a:xfrm rot="10800000">
            <a:off x="6462586" y="1936950"/>
            <a:ext cx="0" cy="634800"/>
          </a:xfrm>
          <a:prstGeom prst="straightConnector1">
            <a:avLst/>
          </a:prstGeom>
          <a:noFill/>
          <a:ln w="19050" cap="flat" cmpd="sng">
            <a:solidFill>
              <a:schemeClr val="lt1"/>
            </a:solidFill>
            <a:prstDash val="dash"/>
            <a:round/>
            <a:headEnd type="none" w="med" len="med"/>
            <a:tailEnd type="none" w="med" len="med"/>
          </a:ln>
        </p:spPr>
      </p:cxnSp>
      <p:cxnSp>
        <p:nvCxnSpPr>
          <p:cNvPr id="22" name="Google Shape;1587;p107">
            <a:extLst>
              <a:ext uri="{FF2B5EF4-FFF2-40B4-BE49-F238E27FC236}">
                <a16:creationId xmlns:a16="http://schemas.microsoft.com/office/drawing/2014/main" id="{E44ABCFE-B6AB-0E20-0C89-35E689A2E1B0}"/>
              </a:ext>
            </a:extLst>
          </p:cNvPr>
          <p:cNvCxnSpPr/>
          <p:nvPr/>
        </p:nvCxnSpPr>
        <p:spPr>
          <a:xfrm rot="10800000">
            <a:off x="8156720" y="1936950"/>
            <a:ext cx="0" cy="634800"/>
          </a:xfrm>
          <a:prstGeom prst="straightConnector1">
            <a:avLst/>
          </a:prstGeom>
          <a:noFill/>
          <a:ln w="19050" cap="flat" cmpd="sng">
            <a:solidFill>
              <a:schemeClr val="lt1"/>
            </a:solidFill>
            <a:prstDash val="dash"/>
            <a:round/>
            <a:headEnd type="none" w="med" len="med"/>
            <a:tailEnd type="none" w="med" len="med"/>
          </a:ln>
        </p:spPr>
      </p:cxnSp>
      <p:sp>
        <p:nvSpPr>
          <p:cNvPr id="23" name="Google Shape;1588;p107">
            <a:extLst>
              <a:ext uri="{FF2B5EF4-FFF2-40B4-BE49-F238E27FC236}">
                <a16:creationId xmlns:a16="http://schemas.microsoft.com/office/drawing/2014/main" id="{0FA3CFB2-6B1C-ABC8-5497-2EA93D0C56CF}"/>
              </a:ext>
            </a:extLst>
          </p:cNvPr>
          <p:cNvSpPr txBox="1">
            <a:spLocks/>
          </p:cNvSpPr>
          <p:nvPr/>
        </p:nvSpPr>
        <p:spPr>
          <a:xfrm>
            <a:off x="203404" y="2487589"/>
            <a:ext cx="1734563" cy="133397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b="1"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Search Box </a:t>
            </a:r>
          </a:p>
          <a:p>
            <a:r>
              <a:rPr lang="en-GB" dirty="0">
                <a:solidFill>
                  <a:schemeClr val="lt1"/>
                </a:solidFill>
                <a:latin typeface="Segoe UI Light" panose="020B0502040204020203" pitchFamily="34" charset="0"/>
                <a:cs typeface="Segoe UI Light" panose="020B0502040204020203" pitchFamily="34" charset="0"/>
              </a:rPr>
              <a:t>Enables users to search for specific movies or TV shows by title.</a:t>
            </a:r>
          </a:p>
        </p:txBody>
      </p:sp>
      <p:sp>
        <p:nvSpPr>
          <p:cNvPr id="24" name="Google Shape;1589;p107">
            <a:extLst>
              <a:ext uri="{FF2B5EF4-FFF2-40B4-BE49-F238E27FC236}">
                <a16:creationId xmlns:a16="http://schemas.microsoft.com/office/drawing/2014/main" id="{A5096D5B-7BD8-B3C1-6E99-135A4FFEB99F}"/>
              </a:ext>
            </a:extLst>
          </p:cNvPr>
          <p:cNvSpPr txBox="1">
            <a:spLocks/>
          </p:cNvSpPr>
          <p:nvPr/>
        </p:nvSpPr>
        <p:spPr>
          <a:xfrm>
            <a:off x="2066824" y="2662010"/>
            <a:ext cx="1531307" cy="55282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b="1"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p>
          <a:p>
            <a:pPr algn="ctr"/>
            <a:r>
              <a:rPr lang="en-GB" dirty="0">
                <a:solidFill>
                  <a:schemeClr val="lt1"/>
                </a:solidFill>
                <a:latin typeface="Segoe UI Light" panose="020B0502040204020203" pitchFamily="34" charset="0"/>
                <a:cs typeface="Segoe UI Light" panose="020B0502040204020203" pitchFamily="34" charset="0"/>
              </a:rPr>
              <a:t>Description of the Movie/TV Show</a:t>
            </a:r>
          </a:p>
        </p:txBody>
      </p:sp>
      <p:sp>
        <p:nvSpPr>
          <p:cNvPr id="25" name="Google Shape;1590;p107">
            <a:extLst>
              <a:ext uri="{FF2B5EF4-FFF2-40B4-BE49-F238E27FC236}">
                <a16:creationId xmlns:a16="http://schemas.microsoft.com/office/drawing/2014/main" id="{9295D510-9E13-98C1-AB15-D04D3FF2E9DB}"/>
              </a:ext>
            </a:extLst>
          </p:cNvPr>
          <p:cNvSpPr txBox="1">
            <a:spLocks/>
          </p:cNvSpPr>
          <p:nvPr/>
        </p:nvSpPr>
        <p:spPr>
          <a:xfrm>
            <a:off x="7125133" y="2487589"/>
            <a:ext cx="1963977" cy="15202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Release Year Range </a:t>
            </a:r>
          </a:p>
          <a:p>
            <a:r>
              <a:rPr lang="en-GB" dirty="0">
                <a:solidFill>
                  <a:schemeClr val="lt1"/>
                </a:solidFill>
                <a:latin typeface="Segoe UI Light" panose="020B0502040204020203" pitchFamily="34" charset="0"/>
                <a:cs typeface="Segoe UI Light" panose="020B0502040204020203" pitchFamily="34" charset="0"/>
              </a:rPr>
              <a:t>Allows users to filter content based on the year of release, helping to </a:t>
            </a:r>
            <a:r>
              <a:rPr lang="en-GB" dirty="0" err="1">
                <a:solidFill>
                  <a:schemeClr val="lt1"/>
                </a:solidFill>
                <a:latin typeface="Segoe UI Light" panose="020B0502040204020203" pitchFamily="34" charset="0"/>
                <a:cs typeface="Segoe UI Light" panose="020B0502040204020203" pitchFamily="34" charset="0"/>
              </a:rPr>
              <a:t>analyze</a:t>
            </a:r>
            <a:r>
              <a:rPr lang="en-GB" dirty="0">
                <a:solidFill>
                  <a:schemeClr val="lt1"/>
                </a:solidFill>
                <a:latin typeface="Segoe UI Light" panose="020B0502040204020203" pitchFamily="34" charset="0"/>
                <a:cs typeface="Segoe UI Light" panose="020B0502040204020203" pitchFamily="34" charset="0"/>
              </a:rPr>
              <a:t> trends within a certain time frame.</a:t>
            </a:r>
          </a:p>
        </p:txBody>
      </p:sp>
      <p:sp>
        <p:nvSpPr>
          <p:cNvPr id="26" name="Google Shape;1591;p107">
            <a:extLst>
              <a:ext uri="{FF2B5EF4-FFF2-40B4-BE49-F238E27FC236}">
                <a16:creationId xmlns:a16="http://schemas.microsoft.com/office/drawing/2014/main" id="{71836A20-3762-E891-AC62-7236A3479970}"/>
              </a:ext>
            </a:extLst>
          </p:cNvPr>
          <p:cNvSpPr txBox="1">
            <a:spLocks/>
          </p:cNvSpPr>
          <p:nvPr/>
        </p:nvSpPr>
        <p:spPr>
          <a:xfrm>
            <a:off x="5190689" y="2623290"/>
            <a:ext cx="2015339" cy="145182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Content Type Filter </a:t>
            </a:r>
            <a:r>
              <a:rPr lang="en-GB" dirty="0">
                <a:solidFill>
                  <a:schemeClr val="lt1"/>
                </a:solidFill>
                <a:latin typeface="Segoe UI Light" panose="020B0502040204020203" pitchFamily="34" charset="0"/>
                <a:cs typeface="Segoe UI Light" panose="020B0502040204020203" pitchFamily="34" charset="0"/>
              </a:rPr>
              <a:t>Allows users to filter content based on whether it's a movie or TV show, enabling a more specific analysis.</a:t>
            </a:r>
          </a:p>
          <a:p>
            <a:pPr algn="ctr"/>
            <a:endParaRPr lang="en-GB" dirty="0"/>
          </a:p>
        </p:txBody>
      </p:sp>
      <p:pic>
        <p:nvPicPr>
          <p:cNvPr id="28" name="Picture 27">
            <a:extLst>
              <a:ext uri="{FF2B5EF4-FFF2-40B4-BE49-F238E27FC236}">
                <a16:creationId xmlns:a16="http://schemas.microsoft.com/office/drawing/2014/main" id="{F793E1D5-FCBF-05DF-F1E7-9E99E832CCB2}"/>
              </a:ext>
            </a:extLst>
          </p:cNvPr>
          <p:cNvPicPr>
            <a:picLocks noChangeAspect="1"/>
          </p:cNvPicPr>
          <p:nvPr/>
        </p:nvPicPr>
        <p:blipFill>
          <a:blip r:embed="rId2"/>
          <a:stretch>
            <a:fillRect/>
          </a:stretch>
        </p:blipFill>
        <p:spPr>
          <a:xfrm>
            <a:off x="135784" y="1042858"/>
            <a:ext cx="8872431" cy="881123"/>
          </a:xfrm>
          <a:prstGeom prst="rect">
            <a:avLst/>
          </a:prstGeom>
        </p:spPr>
      </p:pic>
    </p:spTree>
    <p:extLst>
      <p:ext uri="{BB962C8B-B14F-4D97-AF65-F5344CB8AC3E}">
        <p14:creationId xmlns:p14="http://schemas.microsoft.com/office/powerpoint/2010/main" val="84015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616D1-EBA8-C0F8-B87F-2EC30D59EAA8}"/>
              </a:ext>
            </a:extLst>
          </p:cNvPr>
          <p:cNvPicPr>
            <a:picLocks noChangeAspect="1"/>
          </p:cNvPicPr>
          <p:nvPr/>
        </p:nvPicPr>
        <p:blipFill>
          <a:blip r:embed="rId2"/>
          <a:stretch>
            <a:fillRect/>
          </a:stretch>
        </p:blipFill>
        <p:spPr>
          <a:xfrm>
            <a:off x="212152" y="1239012"/>
            <a:ext cx="4296650" cy="1910378"/>
          </a:xfrm>
          <a:prstGeom prst="rect">
            <a:avLst/>
          </a:prstGeom>
        </p:spPr>
      </p:pic>
      <p:sp>
        <p:nvSpPr>
          <p:cNvPr id="20" name="Rectangle 19">
            <a:extLst>
              <a:ext uri="{FF2B5EF4-FFF2-40B4-BE49-F238E27FC236}">
                <a16:creationId xmlns:a16="http://schemas.microsoft.com/office/drawing/2014/main" id="{2667E70C-DFFB-9B3D-9AD9-0FD268157783}"/>
              </a:ext>
            </a:extLst>
          </p:cNvPr>
          <p:cNvSpPr/>
          <p:nvPr/>
        </p:nvSpPr>
        <p:spPr>
          <a:xfrm>
            <a:off x="212152" y="3228779"/>
            <a:ext cx="4296650" cy="13306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C91B6B69-2E95-2844-5474-1812EDE3AB80}"/>
              </a:ext>
            </a:extLst>
          </p:cNvPr>
          <p:cNvSpPr txBox="1"/>
          <p:nvPr/>
        </p:nvSpPr>
        <p:spPr>
          <a:xfrm>
            <a:off x="261743" y="3293025"/>
            <a:ext cx="4188996" cy="1169551"/>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Visualizes the geographic distribution of Netflix’s content.</a:t>
            </a: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Highlights which countries contribute the most to Netflix’s library, with larger circles representing more content from a specific region.</a:t>
            </a:r>
          </a:p>
        </p:txBody>
      </p:sp>
      <p:sp>
        <p:nvSpPr>
          <p:cNvPr id="22" name="TextBox 21">
            <a:extLst>
              <a:ext uri="{FF2B5EF4-FFF2-40B4-BE49-F238E27FC236}">
                <a16:creationId xmlns:a16="http://schemas.microsoft.com/office/drawing/2014/main" id="{07AED5CD-43AE-D648-A60D-C6B8D7F8D41A}"/>
              </a:ext>
            </a:extLst>
          </p:cNvPr>
          <p:cNvSpPr txBox="1"/>
          <p:nvPr/>
        </p:nvSpPr>
        <p:spPr>
          <a:xfrm>
            <a:off x="1015246" y="495828"/>
            <a:ext cx="2681990" cy="584775"/>
          </a:xfrm>
          <a:prstGeom prst="rect">
            <a:avLst/>
          </a:prstGeom>
          <a:noFill/>
        </p:spPr>
        <p:txBody>
          <a:bodyPr wrap="square" rtlCol="0">
            <a:spAutoFit/>
          </a:bodyPr>
          <a:lstStyle/>
          <a:p>
            <a:r>
              <a:rPr lang="en-GB" sz="3200" b="1" dirty="0">
                <a:solidFill>
                  <a:schemeClr val="tx1"/>
                </a:solidFill>
                <a:latin typeface="Bebas Neue" panose="020B0606020202050201" pitchFamily="34" charset="0"/>
              </a:rPr>
              <a:t>Movies By Country</a:t>
            </a:r>
          </a:p>
        </p:txBody>
      </p:sp>
      <p:sp>
        <p:nvSpPr>
          <p:cNvPr id="25" name="Rectangle 24">
            <a:extLst>
              <a:ext uri="{FF2B5EF4-FFF2-40B4-BE49-F238E27FC236}">
                <a16:creationId xmlns:a16="http://schemas.microsoft.com/office/drawing/2014/main" id="{4FC9FE75-491D-FA30-4F49-06018E703273}"/>
              </a:ext>
            </a:extLst>
          </p:cNvPr>
          <p:cNvSpPr/>
          <p:nvPr/>
        </p:nvSpPr>
        <p:spPr>
          <a:xfrm>
            <a:off x="4676938" y="3228779"/>
            <a:ext cx="4238587" cy="13306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E29571B5-FBB0-D913-DB93-CA4FA194BA9D}"/>
              </a:ext>
            </a:extLst>
          </p:cNvPr>
          <p:cNvSpPr txBox="1"/>
          <p:nvPr/>
        </p:nvSpPr>
        <p:spPr>
          <a:xfrm>
            <a:off x="4726529" y="3293025"/>
            <a:ext cx="4188996" cy="1169551"/>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Displays the most common audience ratings on Netflix.</a:t>
            </a: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Helps understand the target audience by showing which ratings are most prevalent, with TV-MA being dominant.</a:t>
            </a:r>
          </a:p>
        </p:txBody>
      </p:sp>
      <p:sp>
        <p:nvSpPr>
          <p:cNvPr id="27" name="TextBox 26">
            <a:extLst>
              <a:ext uri="{FF2B5EF4-FFF2-40B4-BE49-F238E27FC236}">
                <a16:creationId xmlns:a16="http://schemas.microsoft.com/office/drawing/2014/main" id="{873056CD-689E-820A-5615-2F36338AA9B1}"/>
              </a:ext>
            </a:extLst>
          </p:cNvPr>
          <p:cNvSpPr txBox="1"/>
          <p:nvPr/>
        </p:nvSpPr>
        <p:spPr>
          <a:xfrm>
            <a:off x="5725975" y="493179"/>
            <a:ext cx="1973905" cy="584775"/>
          </a:xfrm>
          <a:prstGeom prst="rect">
            <a:avLst/>
          </a:prstGeom>
          <a:noFill/>
        </p:spPr>
        <p:txBody>
          <a:bodyPr wrap="square" rtlCol="0">
            <a:spAutoFit/>
          </a:bodyPr>
          <a:lstStyle/>
          <a:p>
            <a:r>
              <a:rPr lang="en-GB" sz="3200" b="1" dirty="0">
                <a:solidFill>
                  <a:schemeClr val="tx1"/>
                </a:solidFill>
                <a:latin typeface="Bebas Neue" panose="020B0606020202050201" pitchFamily="34" charset="0"/>
              </a:rPr>
              <a:t>Top 5 Ratings</a:t>
            </a:r>
          </a:p>
        </p:txBody>
      </p:sp>
      <p:pic>
        <p:nvPicPr>
          <p:cNvPr id="28" name="Picture 27">
            <a:extLst>
              <a:ext uri="{FF2B5EF4-FFF2-40B4-BE49-F238E27FC236}">
                <a16:creationId xmlns:a16="http://schemas.microsoft.com/office/drawing/2014/main" id="{DC55442C-5D41-576F-36E1-759AE73C5F8C}"/>
              </a:ext>
            </a:extLst>
          </p:cNvPr>
          <p:cNvPicPr>
            <a:picLocks noChangeAspect="1"/>
          </p:cNvPicPr>
          <p:nvPr/>
        </p:nvPicPr>
        <p:blipFill>
          <a:blip r:embed="rId3"/>
          <a:stretch>
            <a:fillRect/>
          </a:stretch>
        </p:blipFill>
        <p:spPr>
          <a:xfrm>
            <a:off x="4676938" y="1239012"/>
            <a:ext cx="4241389" cy="1892955"/>
          </a:xfrm>
          <a:prstGeom prst="rect">
            <a:avLst/>
          </a:prstGeom>
        </p:spPr>
      </p:pic>
    </p:spTree>
    <p:extLst>
      <p:ext uri="{BB962C8B-B14F-4D97-AF65-F5344CB8AC3E}">
        <p14:creationId xmlns:p14="http://schemas.microsoft.com/office/powerpoint/2010/main" val="20141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88317-08ED-F406-3F46-007345F5C938}"/>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73CBE33C-ECD4-AC96-ED78-B6B033504714}"/>
              </a:ext>
            </a:extLst>
          </p:cNvPr>
          <p:cNvSpPr/>
          <p:nvPr/>
        </p:nvSpPr>
        <p:spPr>
          <a:xfrm>
            <a:off x="214419" y="3323369"/>
            <a:ext cx="4277967" cy="1330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1CE9F2F-BA55-C24B-EE43-D434C5BA07F9}"/>
              </a:ext>
            </a:extLst>
          </p:cNvPr>
          <p:cNvSpPr txBox="1"/>
          <p:nvPr/>
        </p:nvSpPr>
        <p:spPr>
          <a:xfrm>
            <a:off x="191561" y="3365288"/>
            <a:ext cx="4380439" cy="1191876"/>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Breaks down Netflix’s content releases by decade.</a:t>
            </a: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Highlights how Netflix’s </a:t>
            </a:r>
            <a:r>
              <a:rPr lang="en-GB" dirty="0" err="1">
                <a:solidFill>
                  <a:schemeClr val="bg1"/>
                </a:solidFill>
                <a:latin typeface="Segoe UI Light" panose="020B0502040204020203" pitchFamily="34" charset="0"/>
                <a:cs typeface="Segoe UI Light" panose="020B0502040204020203" pitchFamily="34" charset="0"/>
              </a:rPr>
              <a:t>catalog</a:t>
            </a:r>
            <a:r>
              <a:rPr lang="en-GB" dirty="0">
                <a:solidFill>
                  <a:schemeClr val="bg1"/>
                </a:solidFill>
                <a:latin typeface="Segoe UI Light" panose="020B0502040204020203" pitchFamily="34" charset="0"/>
                <a:cs typeface="Segoe UI Light" panose="020B0502040204020203" pitchFamily="34" charset="0"/>
              </a:rPr>
              <a:t> is predominantly filled with recent releases from 2010-2020, reinforcing its rapid growth in this period.</a:t>
            </a:r>
          </a:p>
        </p:txBody>
      </p:sp>
      <p:sp>
        <p:nvSpPr>
          <p:cNvPr id="24" name="TextBox 23">
            <a:extLst>
              <a:ext uri="{FF2B5EF4-FFF2-40B4-BE49-F238E27FC236}">
                <a16:creationId xmlns:a16="http://schemas.microsoft.com/office/drawing/2014/main" id="{CD2FF352-395D-8C1F-B805-550BFF7D45F9}"/>
              </a:ext>
            </a:extLst>
          </p:cNvPr>
          <p:cNvSpPr txBox="1"/>
          <p:nvPr/>
        </p:nvSpPr>
        <p:spPr>
          <a:xfrm>
            <a:off x="831899" y="250078"/>
            <a:ext cx="3099762" cy="1077218"/>
          </a:xfrm>
          <a:prstGeom prst="rect">
            <a:avLst/>
          </a:prstGeom>
          <a:noFill/>
        </p:spPr>
        <p:txBody>
          <a:bodyPr wrap="square">
            <a:spAutoFit/>
          </a:bodyPr>
          <a:lstStyle/>
          <a:p>
            <a:pPr algn="ctr"/>
            <a:r>
              <a:rPr lang="en-GB" sz="3200" b="1" dirty="0">
                <a:solidFill>
                  <a:schemeClr val="tx1"/>
                </a:solidFill>
                <a:latin typeface="Bebas Neue" panose="020B0606020202050201" pitchFamily="34" charset="0"/>
              </a:rPr>
              <a:t>Number of Movies Released per Decade</a:t>
            </a:r>
          </a:p>
        </p:txBody>
      </p:sp>
      <p:pic>
        <p:nvPicPr>
          <p:cNvPr id="6" name="Picture 5">
            <a:extLst>
              <a:ext uri="{FF2B5EF4-FFF2-40B4-BE49-F238E27FC236}">
                <a16:creationId xmlns:a16="http://schemas.microsoft.com/office/drawing/2014/main" id="{C84AF44A-0306-A24F-8C08-8218771A27A8}"/>
              </a:ext>
            </a:extLst>
          </p:cNvPr>
          <p:cNvPicPr>
            <a:picLocks noChangeAspect="1"/>
          </p:cNvPicPr>
          <p:nvPr/>
        </p:nvPicPr>
        <p:blipFill>
          <a:blip r:embed="rId2"/>
          <a:stretch>
            <a:fillRect/>
          </a:stretch>
        </p:blipFill>
        <p:spPr>
          <a:xfrm>
            <a:off x="214419" y="1413017"/>
            <a:ext cx="4277966" cy="1824630"/>
          </a:xfrm>
          <a:prstGeom prst="rect">
            <a:avLst/>
          </a:prstGeom>
        </p:spPr>
      </p:pic>
      <p:pic>
        <p:nvPicPr>
          <p:cNvPr id="13" name="Picture 12">
            <a:extLst>
              <a:ext uri="{FF2B5EF4-FFF2-40B4-BE49-F238E27FC236}">
                <a16:creationId xmlns:a16="http://schemas.microsoft.com/office/drawing/2014/main" id="{06D259BF-5295-B4E4-1CB9-EAAAA273CB6D}"/>
              </a:ext>
            </a:extLst>
          </p:cNvPr>
          <p:cNvPicPr>
            <a:picLocks noChangeAspect="1"/>
          </p:cNvPicPr>
          <p:nvPr/>
        </p:nvPicPr>
        <p:blipFill>
          <a:blip r:embed="rId3"/>
          <a:stretch>
            <a:fillRect/>
          </a:stretch>
        </p:blipFill>
        <p:spPr>
          <a:xfrm>
            <a:off x="4651614" y="1404633"/>
            <a:ext cx="4288215" cy="1833014"/>
          </a:xfrm>
          <a:prstGeom prst="rect">
            <a:avLst/>
          </a:prstGeom>
        </p:spPr>
      </p:pic>
      <p:sp>
        <p:nvSpPr>
          <p:cNvPr id="2" name="Rectangle 1">
            <a:extLst>
              <a:ext uri="{FF2B5EF4-FFF2-40B4-BE49-F238E27FC236}">
                <a16:creationId xmlns:a16="http://schemas.microsoft.com/office/drawing/2014/main" id="{2A703A4C-FF13-6976-E6FB-6887FA7A7ABB}"/>
              </a:ext>
            </a:extLst>
          </p:cNvPr>
          <p:cNvSpPr/>
          <p:nvPr/>
        </p:nvSpPr>
        <p:spPr>
          <a:xfrm>
            <a:off x="4651614" y="3323369"/>
            <a:ext cx="4288215" cy="13306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103FDB7-1555-E884-AB99-088D47A32FC0}"/>
              </a:ext>
            </a:extLst>
          </p:cNvPr>
          <p:cNvSpPr txBox="1"/>
          <p:nvPr/>
        </p:nvSpPr>
        <p:spPr>
          <a:xfrm>
            <a:off x="4693787" y="3387613"/>
            <a:ext cx="4203868" cy="954107"/>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Tracks the number of movies added to Netflix's platform annually.</a:t>
            </a: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Shows the rapid expansion of Netflix’s movie library, with a noticeable spike post-2015.</a:t>
            </a:r>
          </a:p>
        </p:txBody>
      </p:sp>
      <p:sp>
        <p:nvSpPr>
          <p:cNvPr id="5" name="TextBox 4">
            <a:extLst>
              <a:ext uri="{FF2B5EF4-FFF2-40B4-BE49-F238E27FC236}">
                <a16:creationId xmlns:a16="http://schemas.microsoft.com/office/drawing/2014/main" id="{905F1058-3019-A4D3-4966-271D556BA7E4}"/>
              </a:ext>
            </a:extLst>
          </p:cNvPr>
          <p:cNvSpPr txBox="1"/>
          <p:nvPr/>
        </p:nvSpPr>
        <p:spPr>
          <a:xfrm>
            <a:off x="5245840" y="263171"/>
            <a:ext cx="3099762" cy="1077218"/>
          </a:xfrm>
          <a:prstGeom prst="rect">
            <a:avLst/>
          </a:prstGeom>
          <a:noFill/>
        </p:spPr>
        <p:txBody>
          <a:bodyPr wrap="square">
            <a:spAutoFit/>
          </a:bodyPr>
          <a:lstStyle/>
          <a:p>
            <a:pPr algn="ctr"/>
            <a:r>
              <a:rPr lang="en-GB" sz="3200" b="1" dirty="0">
                <a:solidFill>
                  <a:schemeClr val="tx1"/>
                </a:solidFill>
                <a:latin typeface="Bebas Neue" panose="020B0606020202050201" pitchFamily="34" charset="0"/>
              </a:rPr>
              <a:t>Number of Movies Added per Year</a:t>
            </a:r>
          </a:p>
        </p:txBody>
      </p:sp>
    </p:spTree>
    <p:extLst>
      <p:ext uri="{BB962C8B-B14F-4D97-AF65-F5344CB8AC3E}">
        <p14:creationId xmlns:p14="http://schemas.microsoft.com/office/powerpoint/2010/main" val="235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30D2F-F3D8-A22A-4AA5-85471C5196FC}"/>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A2674A76-E2E3-3503-6892-A6B9187877C4}"/>
              </a:ext>
            </a:extLst>
          </p:cNvPr>
          <p:cNvSpPr/>
          <p:nvPr/>
        </p:nvSpPr>
        <p:spPr>
          <a:xfrm>
            <a:off x="212152" y="3228779"/>
            <a:ext cx="4296650" cy="16646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0724BFF0-DC3D-904C-26DC-48711B12FBB5}"/>
              </a:ext>
            </a:extLst>
          </p:cNvPr>
          <p:cNvSpPr txBox="1"/>
          <p:nvPr/>
        </p:nvSpPr>
        <p:spPr>
          <a:xfrm>
            <a:off x="261742" y="3356087"/>
            <a:ext cx="4188996" cy="1384995"/>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Shows the most popular genres on Netflix, ranked by the number of titles.</a:t>
            </a:r>
          </a:p>
          <a:p>
            <a:endParaRPr lang="en-GB" dirty="0">
              <a:solidFill>
                <a:schemeClr val="bg1"/>
              </a:solidFill>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a:t>
            </a:r>
            <a:r>
              <a:rPr lang="en-GB" b="1" dirty="0">
                <a:solidFill>
                  <a:schemeClr val="bg1"/>
                </a:solidFill>
                <a:latin typeface="Segoe UI Light" panose="020B0502040204020203" pitchFamily="34" charset="0"/>
                <a:cs typeface="Segoe UI Light" panose="020B0502040204020203" pitchFamily="34" charset="0"/>
              </a:rPr>
              <a:t>Dramas</a:t>
            </a:r>
            <a:r>
              <a:rPr lang="en-GB" dirty="0">
                <a:solidFill>
                  <a:schemeClr val="bg1"/>
                </a:solidFill>
                <a:latin typeface="Segoe UI Light" panose="020B0502040204020203" pitchFamily="34" charset="0"/>
                <a:cs typeface="Segoe UI Light" panose="020B0502040204020203" pitchFamily="34" charset="0"/>
              </a:rPr>
              <a:t> and </a:t>
            </a:r>
            <a:r>
              <a:rPr lang="en-GB" b="1" dirty="0">
                <a:solidFill>
                  <a:schemeClr val="bg1"/>
                </a:solidFill>
                <a:latin typeface="Segoe UI Light" panose="020B0502040204020203" pitchFamily="34" charset="0"/>
                <a:cs typeface="Segoe UI Light" panose="020B0502040204020203" pitchFamily="34" charset="0"/>
              </a:rPr>
              <a:t>Documentaries</a:t>
            </a:r>
            <a:r>
              <a:rPr lang="en-GB" dirty="0">
                <a:solidFill>
                  <a:schemeClr val="bg1"/>
                </a:solidFill>
                <a:latin typeface="Segoe UI Light" panose="020B0502040204020203" pitchFamily="34" charset="0"/>
                <a:cs typeface="Segoe UI Light" panose="020B0502040204020203" pitchFamily="34" charset="0"/>
              </a:rPr>
              <a:t> dominate, showing that these are key content types Netflix focuses on.</a:t>
            </a:r>
          </a:p>
        </p:txBody>
      </p:sp>
      <p:sp>
        <p:nvSpPr>
          <p:cNvPr id="22" name="TextBox 21">
            <a:extLst>
              <a:ext uri="{FF2B5EF4-FFF2-40B4-BE49-F238E27FC236}">
                <a16:creationId xmlns:a16="http://schemas.microsoft.com/office/drawing/2014/main" id="{DC8DA89C-FEEB-DB2B-4E83-CCACB07EB923}"/>
              </a:ext>
            </a:extLst>
          </p:cNvPr>
          <p:cNvSpPr txBox="1"/>
          <p:nvPr/>
        </p:nvSpPr>
        <p:spPr>
          <a:xfrm>
            <a:off x="1391363" y="428785"/>
            <a:ext cx="1929753" cy="584775"/>
          </a:xfrm>
          <a:prstGeom prst="rect">
            <a:avLst/>
          </a:prstGeom>
          <a:noFill/>
        </p:spPr>
        <p:txBody>
          <a:bodyPr wrap="square" rtlCol="0">
            <a:spAutoFit/>
          </a:bodyPr>
          <a:lstStyle/>
          <a:p>
            <a:r>
              <a:rPr lang="en-GB" sz="3200" b="1" dirty="0">
                <a:solidFill>
                  <a:schemeClr val="tx1"/>
                </a:solidFill>
                <a:latin typeface="Bebas Neue" panose="020B0606020202050201" pitchFamily="34" charset="0"/>
              </a:rPr>
              <a:t>Top 5 Genres</a:t>
            </a:r>
          </a:p>
        </p:txBody>
      </p:sp>
      <p:sp>
        <p:nvSpPr>
          <p:cNvPr id="25" name="Rectangle 24">
            <a:extLst>
              <a:ext uri="{FF2B5EF4-FFF2-40B4-BE49-F238E27FC236}">
                <a16:creationId xmlns:a16="http://schemas.microsoft.com/office/drawing/2014/main" id="{816854D9-8722-AF57-E830-2B93657BE992}"/>
              </a:ext>
            </a:extLst>
          </p:cNvPr>
          <p:cNvSpPr/>
          <p:nvPr/>
        </p:nvSpPr>
        <p:spPr>
          <a:xfrm>
            <a:off x="4676938" y="3228779"/>
            <a:ext cx="4238587" cy="16646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9C8D1FCA-3777-ACD4-D9E0-F8D71ECD7EC8}"/>
              </a:ext>
            </a:extLst>
          </p:cNvPr>
          <p:cNvSpPr txBox="1"/>
          <p:nvPr/>
        </p:nvSpPr>
        <p:spPr>
          <a:xfrm>
            <a:off x="4726529" y="3293025"/>
            <a:ext cx="4188996" cy="1600438"/>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Displays the genre distribution as a percentage. </a:t>
            </a: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Breaks down Netflix's </a:t>
            </a:r>
            <a:r>
              <a:rPr lang="en-GB" dirty="0" err="1">
                <a:solidFill>
                  <a:schemeClr val="bg1"/>
                </a:solidFill>
                <a:latin typeface="Segoe UI Light" panose="020B0502040204020203" pitchFamily="34" charset="0"/>
                <a:cs typeface="Segoe UI Light" panose="020B0502040204020203" pitchFamily="34" charset="0"/>
              </a:rPr>
              <a:t>catalog</a:t>
            </a:r>
            <a:r>
              <a:rPr lang="en-GB" dirty="0">
                <a:solidFill>
                  <a:schemeClr val="bg1"/>
                </a:solidFill>
                <a:latin typeface="Segoe UI Light" panose="020B0502040204020203" pitchFamily="34" charset="0"/>
                <a:cs typeface="Segoe UI Light" panose="020B0502040204020203" pitchFamily="34" charset="0"/>
              </a:rPr>
              <a:t> by major genre groups, showing that </a:t>
            </a:r>
            <a:r>
              <a:rPr lang="en-GB" b="1" dirty="0">
                <a:solidFill>
                  <a:schemeClr val="bg1"/>
                </a:solidFill>
                <a:latin typeface="Segoe UI Light" panose="020B0502040204020203" pitchFamily="34" charset="0"/>
                <a:cs typeface="Segoe UI Light" panose="020B0502040204020203" pitchFamily="34" charset="0"/>
              </a:rPr>
              <a:t>Drama</a:t>
            </a:r>
            <a:r>
              <a:rPr lang="en-GB" dirty="0">
                <a:solidFill>
                  <a:schemeClr val="bg1"/>
                </a:solidFill>
                <a:latin typeface="Segoe UI Light" panose="020B0502040204020203" pitchFamily="34" charset="0"/>
                <a:cs typeface="Segoe UI Light" panose="020B0502040204020203" pitchFamily="34" charset="0"/>
              </a:rPr>
              <a:t> and </a:t>
            </a:r>
            <a:r>
              <a:rPr lang="en-GB" b="1" dirty="0">
                <a:solidFill>
                  <a:schemeClr val="bg1"/>
                </a:solidFill>
                <a:latin typeface="Segoe UI Light" panose="020B0502040204020203" pitchFamily="34" charset="0"/>
                <a:cs typeface="Segoe UI Light" panose="020B0502040204020203" pitchFamily="34" charset="0"/>
              </a:rPr>
              <a:t>Comedy</a:t>
            </a:r>
            <a:r>
              <a:rPr lang="en-GB" dirty="0">
                <a:solidFill>
                  <a:schemeClr val="bg1"/>
                </a:solidFill>
                <a:latin typeface="Segoe UI Light" panose="020B0502040204020203" pitchFamily="34" charset="0"/>
                <a:cs typeface="Segoe UI Light" panose="020B0502040204020203" pitchFamily="34" charset="0"/>
              </a:rPr>
              <a:t> together make up over half of Netflix's content, while other genres such as </a:t>
            </a:r>
            <a:r>
              <a:rPr lang="en-GB" b="1" dirty="0">
                <a:solidFill>
                  <a:schemeClr val="bg1"/>
                </a:solidFill>
                <a:latin typeface="Segoe UI Light" panose="020B0502040204020203" pitchFamily="34" charset="0"/>
                <a:cs typeface="Segoe UI Light" panose="020B0502040204020203" pitchFamily="34" charset="0"/>
              </a:rPr>
              <a:t>Documentaries</a:t>
            </a:r>
            <a:r>
              <a:rPr lang="en-GB" dirty="0">
                <a:solidFill>
                  <a:schemeClr val="bg1"/>
                </a:solidFill>
                <a:latin typeface="Segoe UI Light" panose="020B0502040204020203" pitchFamily="34" charset="0"/>
                <a:cs typeface="Segoe UI Light" panose="020B0502040204020203" pitchFamily="34" charset="0"/>
              </a:rPr>
              <a:t> and </a:t>
            </a:r>
            <a:r>
              <a:rPr lang="en-GB" b="1" dirty="0">
                <a:solidFill>
                  <a:schemeClr val="bg1"/>
                </a:solidFill>
                <a:latin typeface="Segoe UI Light" panose="020B0502040204020203" pitchFamily="34" charset="0"/>
                <a:cs typeface="Segoe UI Light" panose="020B0502040204020203" pitchFamily="34" charset="0"/>
              </a:rPr>
              <a:t>Action &amp; Adventure </a:t>
            </a:r>
            <a:r>
              <a:rPr lang="en-GB" dirty="0">
                <a:solidFill>
                  <a:schemeClr val="bg1"/>
                </a:solidFill>
                <a:latin typeface="Segoe UI Light" panose="020B0502040204020203" pitchFamily="34" charset="0"/>
                <a:cs typeface="Segoe UI Light" panose="020B0502040204020203" pitchFamily="34" charset="0"/>
              </a:rPr>
              <a:t>play smaller roles.</a:t>
            </a:r>
          </a:p>
        </p:txBody>
      </p:sp>
      <p:sp>
        <p:nvSpPr>
          <p:cNvPr id="27" name="TextBox 26">
            <a:extLst>
              <a:ext uri="{FF2B5EF4-FFF2-40B4-BE49-F238E27FC236}">
                <a16:creationId xmlns:a16="http://schemas.microsoft.com/office/drawing/2014/main" id="{5E5560EB-5569-0260-240D-834BE1ECFF74}"/>
              </a:ext>
            </a:extLst>
          </p:cNvPr>
          <p:cNvSpPr txBox="1"/>
          <p:nvPr/>
        </p:nvSpPr>
        <p:spPr>
          <a:xfrm>
            <a:off x="5446243" y="422569"/>
            <a:ext cx="2749567" cy="584775"/>
          </a:xfrm>
          <a:prstGeom prst="rect">
            <a:avLst/>
          </a:prstGeom>
          <a:noFill/>
        </p:spPr>
        <p:txBody>
          <a:bodyPr wrap="square" rtlCol="0">
            <a:spAutoFit/>
          </a:bodyPr>
          <a:lstStyle/>
          <a:p>
            <a:r>
              <a:rPr lang="en-GB" sz="3200" b="1" dirty="0">
                <a:solidFill>
                  <a:schemeClr val="tx1"/>
                </a:solidFill>
                <a:latin typeface="Bebas Neue" panose="020B0606020202050201" pitchFamily="34" charset="0"/>
              </a:rPr>
              <a:t>Genres Percentage</a:t>
            </a:r>
          </a:p>
        </p:txBody>
      </p:sp>
      <p:pic>
        <p:nvPicPr>
          <p:cNvPr id="3" name="Picture 2">
            <a:extLst>
              <a:ext uri="{FF2B5EF4-FFF2-40B4-BE49-F238E27FC236}">
                <a16:creationId xmlns:a16="http://schemas.microsoft.com/office/drawing/2014/main" id="{B9F862E9-B2C1-8313-7674-CE926E8A8D25}"/>
              </a:ext>
            </a:extLst>
          </p:cNvPr>
          <p:cNvPicPr>
            <a:picLocks noChangeAspect="1"/>
          </p:cNvPicPr>
          <p:nvPr/>
        </p:nvPicPr>
        <p:blipFill>
          <a:blip r:embed="rId2"/>
          <a:stretch>
            <a:fillRect/>
          </a:stretch>
        </p:blipFill>
        <p:spPr>
          <a:xfrm>
            <a:off x="212152" y="1049005"/>
            <a:ext cx="4296650" cy="2082962"/>
          </a:xfrm>
          <a:prstGeom prst="rect">
            <a:avLst/>
          </a:prstGeom>
        </p:spPr>
      </p:pic>
      <p:pic>
        <p:nvPicPr>
          <p:cNvPr id="6" name="Picture 5">
            <a:extLst>
              <a:ext uri="{FF2B5EF4-FFF2-40B4-BE49-F238E27FC236}">
                <a16:creationId xmlns:a16="http://schemas.microsoft.com/office/drawing/2014/main" id="{4B1AC01E-B124-2D78-2745-F713DE0A3751}"/>
              </a:ext>
            </a:extLst>
          </p:cNvPr>
          <p:cNvPicPr>
            <a:picLocks noChangeAspect="1"/>
          </p:cNvPicPr>
          <p:nvPr/>
        </p:nvPicPr>
        <p:blipFill>
          <a:blip r:embed="rId3"/>
          <a:stretch>
            <a:fillRect/>
          </a:stretch>
        </p:blipFill>
        <p:spPr>
          <a:xfrm>
            <a:off x="4676938" y="1039467"/>
            <a:ext cx="4238587" cy="2093348"/>
          </a:xfrm>
          <a:prstGeom prst="rect">
            <a:avLst/>
          </a:prstGeom>
        </p:spPr>
      </p:pic>
    </p:spTree>
    <p:extLst>
      <p:ext uri="{BB962C8B-B14F-4D97-AF65-F5344CB8AC3E}">
        <p14:creationId xmlns:p14="http://schemas.microsoft.com/office/powerpoint/2010/main" val="375175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1A92B-C290-3711-CC58-6F16D71D25BE}"/>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92DFDC4C-5B94-8699-E283-06DE6F87CAC7}"/>
              </a:ext>
            </a:extLst>
          </p:cNvPr>
          <p:cNvSpPr/>
          <p:nvPr/>
        </p:nvSpPr>
        <p:spPr>
          <a:xfrm>
            <a:off x="207916" y="2785031"/>
            <a:ext cx="4296650" cy="21148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832FF79F-A597-13C4-0A8E-FA48B70992E2}"/>
              </a:ext>
            </a:extLst>
          </p:cNvPr>
          <p:cNvSpPr txBox="1"/>
          <p:nvPr/>
        </p:nvSpPr>
        <p:spPr>
          <a:xfrm>
            <a:off x="207916" y="2791015"/>
            <a:ext cx="4188996" cy="954107"/>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Shows the distribution of movie durations and the number of seasons for TV shows on Netflix. </a:t>
            </a: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a:t>
            </a:r>
          </a:p>
        </p:txBody>
      </p:sp>
      <p:sp>
        <p:nvSpPr>
          <p:cNvPr id="22" name="TextBox 21">
            <a:extLst>
              <a:ext uri="{FF2B5EF4-FFF2-40B4-BE49-F238E27FC236}">
                <a16:creationId xmlns:a16="http://schemas.microsoft.com/office/drawing/2014/main" id="{5DB66169-3430-1065-4762-6076E2E6D2DE}"/>
              </a:ext>
            </a:extLst>
          </p:cNvPr>
          <p:cNvSpPr txBox="1"/>
          <p:nvPr/>
        </p:nvSpPr>
        <p:spPr>
          <a:xfrm>
            <a:off x="379218" y="493178"/>
            <a:ext cx="3954045" cy="584775"/>
          </a:xfrm>
          <a:prstGeom prst="rect">
            <a:avLst/>
          </a:prstGeom>
          <a:noFill/>
        </p:spPr>
        <p:txBody>
          <a:bodyPr wrap="square" rtlCol="0">
            <a:spAutoFit/>
          </a:bodyPr>
          <a:lstStyle/>
          <a:p>
            <a:r>
              <a:rPr lang="en-GB" sz="3200" b="1" dirty="0">
                <a:solidFill>
                  <a:schemeClr val="tx1"/>
                </a:solidFill>
                <a:latin typeface="Bebas Neue" panose="020B0606020202050201" pitchFamily="34" charset="0"/>
              </a:rPr>
              <a:t>Movies &amp; TV Shows Duration</a:t>
            </a:r>
          </a:p>
        </p:txBody>
      </p:sp>
      <p:sp>
        <p:nvSpPr>
          <p:cNvPr id="25" name="Rectangle 24">
            <a:extLst>
              <a:ext uri="{FF2B5EF4-FFF2-40B4-BE49-F238E27FC236}">
                <a16:creationId xmlns:a16="http://schemas.microsoft.com/office/drawing/2014/main" id="{F73D9915-016F-9E93-71BA-E5D44B4B7C9C}"/>
              </a:ext>
            </a:extLst>
          </p:cNvPr>
          <p:cNvSpPr/>
          <p:nvPr/>
        </p:nvSpPr>
        <p:spPr>
          <a:xfrm>
            <a:off x="4994517" y="2944999"/>
            <a:ext cx="3921008" cy="1588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1E89AD19-6AB1-8913-27DF-7B49CDC5C08F}"/>
              </a:ext>
            </a:extLst>
          </p:cNvPr>
          <p:cNvSpPr txBox="1"/>
          <p:nvPr/>
        </p:nvSpPr>
        <p:spPr>
          <a:xfrm>
            <a:off x="4994517" y="3046613"/>
            <a:ext cx="3920314" cy="1384995"/>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Description</a:t>
            </a:r>
            <a:r>
              <a:rPr lang="en-GB" dirty="0">
                <a:solidFill>
                  <a:schemeClr val="bg1"/>
                </a:solidFill>
                <a:latin typeface="Segoe UI Light" panose="020B0502040204020203" pitchFamily="34" charset="0"/>
                <a:cs typeface="Segoe UI Light" panose="020B0502040204020203" pitchFamily="34" charset="0"/>
              </a:rPr>
              <a:t>: Displays the directors with the most Netflix titles.</a:t>
            </a:r>
          </a:p>
          <a:p>
            <a:endParaRPr lang="en-GB" dirty="0">
              <a:solidFill>
                <a:schemeClr val="bg1"/>
              </a:solidFill>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Ø"/>
            </a:pPr>
            <a:r>
              <a:rPr lang="en-GB"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Insight</a:t>
            </a:r>
            <a:r>
              <a:rPr lang="en-GB" dirty="0">
                <a:solidFill>
                  <a:schemeClr val="bg1"/>
                </a:solidFill>
                <a:latin typeface="Segoe UI Light" panose="020B0502040204020203" pitchFamily="34" charset="0"/>
                <a:cs typeface="Segoe UI Light" panose="020B0502040204020203" pitchFamily="34" charset="0"/>
              </a:rPr>
              <a:t>: </a:t>
            </a:r>
            <a:r>
              <a:rPr lang="en-GB" b="1" dirty="0">
                <a:solidFill>
                  <a:schemeClr val="bg1"/>
                </a:solidFill>
                <a:latin typeface="Segoe UI Light" panose="020B0502040204020203" pitchFamily="34" charset="0"/>
                <a:cs typeface="Segoe UI Light" panose="020B0502040204020203" pitchFamily="34" charset="0"/>
              </a:rPr>
              <a:t>Rajiv </a:t>
            </a:r>
            <a:r>
              <a:rPr lang="en-GB" b="1" dirty="0" err="1">
                <a:solidFill>
                  <a:schemeClr val="bg1"/>
                </a:solidFill>
                <a:latin typeface="Segoe UI Light" panose="020B0502040204020203" pitchFamily="34" charset="0"/>
                <a:cs typeface="Segoe UI Light" panose="020B0502040204020203" pitchFamily="34" charset="0"/>
              </a:rPr>
              <a:t>Chilaka</a:t>
            </a:r>
            <a:r>
              <a:rPr lang="en-GB" b="1" dirty="0">
                <a:solidFill>
                  <a:schemeClr val="bg1"/>
                </a:solidFill>
                <a:latin typeface="Segoe UI Light" panose="020B0502040204020203" pitchFamily="34" charset="0"/>
                <a:cs typeface="Segoe UI Light" panose="020B0502040204020203" pitchFamily="34" charset="0"/>
              </a:rPr>
              <a:t> </a:t>
            </a:r>
            <a:r>
              <a:rPr lang="en-GB" dirty="0">
                <a:solidFill>
                  <a:schemeClr val="bg1"/>
                </a:solidFill>
                <a:latin typeface="Segoe UI Light" panose="020B0502040204020203" pitchFamily="34" charset="0"/>
                <a:cs typeface="Segoe UI Light" panose="020B0502040204020203" pitchFamily="34" charset="0"/>
              </a:rPr>
              <a:t>leads with the most directed content, showcasing prolific creators on the platform.</a:t>
            </a:r>
          </a:p>
        </p:txBody>
      </p:sp>
      <p:sp>
        <p:nvSpPr>
          <p:cNvPr id="27" name="TextBox 26">
            <a:extLst>
              <a:ext uri="{FF2B5EF4-FFF2-40B4-BE49-F238E27FC236}">
                <a16:creationId xmlns:a16="http://schemas.microsoft.com/office/drawing/2014/main" id="{38B23508-3394-8DC7-15B0-67696F4AD472}"/>
              </a:ext>
            </a:extLst>
          </p:cNvPr>
          <p:cNvSpPr txBox="1"/>
          <p:nvPr/>
        </p:nvSpPr>
        <p:spPr>
          <a:xfrm>
            <a:off x="5725975" y="493179"/>
            <a:ext cx="2339664" cy="584775"/>
          </a:xfrm>
          <a:prstGeom prst="rect">
            <a:avLst/>
          </a:prstGeom>
          <a:noFill/>
        </p:spPr>
        <p:txBody>
          <a:bodyPr wrap="square" rtlCol="0">
            <a:spAutoFit/>
          </a:bodyPr>
          <a:lstStyle/>
          <a:p>
            <a:r>
              <a:rPr lang="en-GB" sz="3200" b="1" dirty="0">
                <a:solidFill>
                  <a:schemeClr val="tx1"/>
                </a:solidFill>
                <a:latin typeface="Bebas Neue" panose="020B0606020202050201" pitchFamily="34" charset="0"/>
              </a:rPr>
              <a:t>Top 5 Directors</a:t>
            </a:r>
          </a:p>
        </p:txBody>
      </p:sp>
      <p:pic>
        <p:nvPicPr>
          <p:cNvPr id="3" name="Picture 2">
            <a:extLst>
              <a:ext uri="{FF2B5EF4-FFF2-40B4-BE49-F238E27FC236}">
                <a16:creationId xmlns:a16="http://schemas.microsoft.com/office/drawing/2014/main" id="{AAFDC73F-B3A8-F84C-F5B8-4EEA1B2BF51A}"/>
              </a:ext>
            </a:extLst>
          </p:cNvPr>
          <p:cNvPicPr>
            <a:picLocks noChangeAspect="1"/>
          </p:cNvPicPr>
          <p:nvPr/>
        </p:nvPicPr>
        <p:blipFill>
          <a:blip r:embed="rId2"/>
          <a:stretch>
            <a:fillRect/>
          </a:stretch>
        </p:blipFill>
        <p:spPr>
          <a:xfrm>
            <a:off x="225673" y="1144528"/>
            <a:ext cx="2050868" cy="1582241"/>
          </a:xfrm>
          <a:prstGeom prst="rect">
            <a:avLst/>
          </a:prstGeom>
        </p:spPr>
      </p:pic>
      <p:pic>
        <p:nvPicPr>
          <p:cNvPr id="6" name="Picture 5">
            <a:extLst>
              <a:ext uri="{FF2B5EF4-FFF2-40B4-BE49-F238E27FC236}">
                <a16:creationId xmlns:a16="http://schemas.microsoft.com/office/drawing/2014/main" id="{DCBABBC8-8F03-266D-5C4B-8B75652F4337}"/>
              </a:ext>
            </a:extLst>
          </p:cNvPr>
          <p:cNvPicPr>
            <a:picLocks noChangeAspect="1"/>
          </p:cNvPicPr>
          <p:nvPr/>
        </p:nvPicPr>
        <p:blipFill>
          <a:blip r:embed="rId3"/>
          <a:stretch>
            <a:fillRect/>
          </a:stretch>
        </p:blipFill>
        <p:spPr>
          <a:xfrm>
            <a:off x="2503564" y="1138544"/>
            <a:ext cx="2001002" cy="1588225"/>
          </a:xfrm>
          <a:prstGeom prst="rect">
            <a:avLst/>
          </a:prstGeom>
        </p:spPr>
      </p:pic>
      <p:sp>
        <p:nvSpPr>
          <p:cNvPr id="8" name="TextBox 7">
            <a:extLst>
              <a:ext uri="{FF2B5EF4-FFF2-40B4-BE49-F238E27FC236}">
                <a16:creationId xmlns:a16="http://schemas.microsoft.com/office/drawing/2014/main" id="{72D45780-B3F2-D0C0-4E2F-EF34D3736677}"/>
              </a:ext>
            </a:extLst>
          </p:cNvPr>
          <p:cNvSpPr txBox="1"/>
          <p:nvPr/>
        </p:nvSpPr>
        <p:spPr>
          <a:xfrm>
            <a:off x="483477" y="3664709"/>
            <a:ext cx="4085807" cy="1384995"/>
          </a:xfrm>
          <a:prstGeom prst="rect">
            <a:avLst/>
          </a:prstGeom>
          <a:noFill/>
        </p:spPr>
        <p:txBody>
          <a:bodyPr wrap="square" rtlCol="0">
            <a:spAutoFit/>
          </a:bodyPr>
          <a:lstStyle/>
          <a:p>
            <a:pPr marL="285750" lvl="6" indent="-285750">
              <a:buFont typeface="Wingdings" panose="05000000000000000000" pitchFamily="2" charset="2"/>
              <a:buChar char="§"/>
            </a:pPr>
            <a:r>
              <a:rPr lang="en-GB" dirty="0">
                <a:solidFill>
                  <a:schemeClr val="bg1"/>
                </a:solidFill>
                <a:latin typeface="Segoe UI Light" panose="020B0502040204020203" pitchFamily="34" charset="0"/>
                <a:cs typeface="Segoe UI Light" panose="020B0502040204020203" pitchFamily="34" charset="0"/>
              </a:rPr>
              <a:t>For Movies, the majority have a runtime of around </a:t>
            </a:r>
            <a:r>
              <a:rPr lang="en-GB" b="1" dirty="0">
                <a:solidFill>
                  <a:schemeClr val="bg1"/>
                </a:solidFill>
                <a:latin typeface="Segoe UI Light" panose="020B0502040204020203" pitchFamily="34" charset="0"/>
                <a:cs typeface="Segoe UI Light" panose="020B0502040204020203" pitchFamily="34" charset="0"/>
              </a:rPr>
              <a:t>90</a:t>
            </a:r>
            <a:r>
              <a:rPr lang="en-GB" dirty="0">
                <a:solidFill>
                  <a:schemeClr val="bg1"/>
                </a:solidFill>
                <a:latin typeface="Segoe UI Light" panose="020B0502040204020203" pitchFamily="34" charset="0"/>
                <a:cs typeface="Segoe UI Light" panose="020B0502040204020203" pitchFamily="34" charset="0"/>
              </a:rPr>
              <a:t> minutes.</a:t>
            </a:r>
          </a:p>
          <a:p>
            <a:pPr marL="285750" lvl="6" indent="-285750">
              <a:buFont typeface="Wingdings" panose="05000000000000000000" pitchFamily="2" charset="2"/>
              <a:buChar char="§"/>
            </a:pPr>
            <a:r>
              <a:rPr lang="en-GB" dirty="0">
                <a:solidFill>
                  <a:schemeClr val="bg1"/>
                </a:solidFill>
                <a:latin typeface="Segoe UI Light" panose="020B0502040204020203" pitchFamily="34" charset="0"/>
                <a:cs typeface="Segoe UI Light" panose="020B0502040204020203" pitchFamily="34" charset="0"/>
              </a:rPr>
              <a:t>For TV Shows, most have only </a:t>
            </a:r>
            <a:r>
              <a:rPr lang="en-GB" b="1" dirty="0">
                <a:solidFill>
                  <a:schemeClr val="bg1"/>
                </a:solidFill>
                <a:latin typeface="Segoe UI Light" panose="020B0502040204020203" pitchFamily="34" charset="0"/>
                <a:cs typeface="Segoe UI Light" panose="020B0502040204020203" pitchFamily="34" charset="0"/>
              </a:rPr>
              <a:t>one</a:t>
            </a:r>
            <a:r>
              <a:rPr lang="en-GB" dirty="0">
                <a:solidFill>
                  <a:schemeClr val="bg1"/>
                </a:solidFill>
                <a:latin typeface="Segoe UI Light" panose="020B0502040204020203" pitchFamily="34" charset="0"/>
                <a:cs typeface="Segoe UI Light" panose="020B0502040204020203" pitchFamily="34" charset="0"/>
              </a:rPr>
              <a:t> season, indicating that Netflix has a large number of limited series or recently released shows.</a:t>
            </a:r>
          </a:p>
          <a:p>
            <a:endParaRPr lang="en-GB" dirty="0"/>
          </a:p>
        </p:txBody>
      </p:sp>
      <p:pic>
        <p:nvPicPr>
          <p:cNvPr id="10" name="Picture 9">
            <a:extLst>
              <a:ext uri="{FF2B5EF4-FFF2-40B4-BE49-F238E27FC236}">
                <a16:creationId xmlns:a16="http://schemas.microsoft.com/office/drawing/2014/main" id="{43585A15-701A-6DA7-95C5-6B3350FA1459}"/>
              </a:ext>
            </a:extLst>
          </p:cNvPr>
          <p:cNvPicPr>
            <a:picLocks noChangeAspect="1"/>
          </p:cNvPicPr>
          <p:nvPr/>
        </p:nvPicPr>
        <p:blipFill>
          <a:blip r:embed="rId4"/>
          <a:stretch>
            <a:fillRect/>
          </a:stretch>
        </p:blipFill>
        <p:spPr>
          <a:xfrm>
            <a:off x="4994517" y="1138544"/>
            <a:ext cx="3941568" cy="1588225"/>
          </a:xfrm>
          <a:prstGeom prst="rect">
            <a:avLst/>
          </a:prstGeom>
        </p:spPr>
      </p:pic>
    </p:spTree>
    <p:extLst>
      <p:ext uri="{BB962C8B-B14F-4D97-AF65-F5344CB8AC3E}">
        <p14:creationId xmlns:p14="http://schemas.microsoft.com/office/powerpoint/2010/main" val="314500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3" name="Google Shape;1333;p99"/>
          <p:cNvSpPr txBox="1">
            <a:spLocks noGrp="1"/>
          </p:cNvSpPr>
          <p:nvPr>
            <p:ph type="title"/>
          </p:nvPr>
        </p:nvSpPr>
        <p:spPr>
          <a:xfrm>
            <a:off x="614438" y="447096"/>
            <a:ext cx="3834300" cy="5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1334" name="Google Shape;1334;p99"/>
          <p:cNvSpPr txBox="1"/>
          <p:nvPr/>
        </p:nvSpPr>
        <p:spPr>
          <a:xfrm>
            <a:off x="744792" y="1332848"/>
            <a:ext cx="1378800" cy="30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b="1">
                <a:solidFill>
                  <a:schemeClr val="lt1"/>
                </a:solidFill>
                <a:latin typeface="Bebas Neue"/>
                <a:ea typeface="Bebas Neue"/>
                <a:cs typeface="Bebas Neue"/>
                <a:sym typeface="Bebas Neue"/>
              </a:rPr>
              <a:t>Short terms</a:t>
            </a:r>
            <a:endParaRPr sz="2200" b="1">
              <a:solidFill>
                <a:schemeClr val="lt1"/>
              </a:solidFill>
              <a:latin typeface="Bebas Neue"/>
              <a:ea typeface="Bebas Neue"/>
              <a:cs typeface="Bebas Neue"/>
              <a:sym typeface="Bebas Neue"/>
            </a:endParaRPr>
          </a:p>
        </p:txBody>
      </p:sp>
      <p:cxnSp>
        <p:nvCxnSpPr>
          <p:cNvPr id="1335" name="Google Shape;1335;p99"/>
          <p:cNvCxnSpPr/>
          <p:nvPr/>
        </p:nvCxnSpPr>
        <p:spPr>
          <a:xfrm rot="10800000">
            <a:off x="102175" y="2435250"/>
            <a:ext cx="0" cy="2256600"/>
          </a:xfrm>
          <a:prstGeom prst="straightConnector1">
            <a:avLst/>
          </a:prstGeom>
          <a:noFill/>
          <a:ln w="19050" cap="flat" cmpd="sng">
            <a:solidFill>
              <a:schemeClr val="lt1"/>
            </a:solidFill>
            <a:prstDash val="solid"/>
            <a:round/>
            <a:headEnd type="none" w="med" len="med"/>
            <a:tailEnd type="none" w="med" len="med"/>
          </a:ln>
        </p:spPr>
      </p:cxnSp>
      <p:cxnSp>
        <p:nvCxnSpPr>
          <p:cNvPr id="1336" name="Google Shape;1336;p99"/>
          <p:cNvCxnSpPr/>
          <p:nvPr/>
        </p:nvCxnSpPr>
        <p:spPr>
          <a:xfrm rot="10800000">
            <a:off x="9042450" y="542550"/>
            <a:ext cx="0" cy="2256600"/>
          </a:xfrm>
          <a:prstGeom prst="straightConnector1">
            <a:avLst/>
          </a:prstGeom>
          <a:noFill/>
          <a:ln w="19050" cap="flat" cmpd="sng">
            <a:solidFill>
              <a:schemeClr val="lt1"/>
            </a:solidFill>
            <a:prstDash val="solid"/>
            <a:round/>
            <a:headEnd type="none" w="med" len="med"/>
            <a:tailEnd type="none" w="med" len="med"/>
          </a:ln>
        </p:spPr>
      </p:cxnSp>
      <p:cxnSp>
        <p:nvCxnSpPr>
          <p:cNvPr id="1337" name="Google Shape;1337;p99"/>
          <p:cNvCxnSpPr>
            <a:cxnSpLocks/>
          </p:cNvCxnSpPr>
          <p:nvPr/>
        </p:nvCxnSpPr>
        <p:spPr>
          <a:xfrm>
            <a:off x="9042450" y="5037300"/>
            <a:ext cx="0" cy="0"/>
          </a:xfrm>
          <a:prstGeom prst="straightConnector1">
            <a:avLst/>
          </a:prstGeom>
          <a:noFill/>
          <a:ln w="19050" cap="flat" cmpd="sng">
            <a:solidFill>
              <a:schemeClr val="lt1"/>
            </a:solidFill>
            <a:prstDash val="solid"/>
            <a:round/>
            <a:headEnd type="none" w="med" len="med"/>
            <a:tailEnd type="none" w="med" len="med"/>
          </a:ln>
        </p:spPr>
      </p:cxnSp>
      <p:cxnSp>
        <p:nvCxnSpPr>
          <p:cNvPr id="1338" name="Google Shape;1338;p99"/>
          <p:cNvCxnSpPr>
            <a:cxnSpLocks/>
          </p:cNvCxnSpPr>
          <p:nvPr/>
        </p:nvCxnSpPr>
        <p:spPr>
          <a:xfrm flipH="1">
            <a:off x="9042450" y="106200"/>
            <a:ext cx="101550" cy="0"/>
          </a:xfrm>
          <a:prstGeom prst="straightConnector1">
            <a:avLst/>
          </a:prstGeom>
          <a:noFill/>
          <a:ln w="19050" cap="flat" cmpd="sng">
            <a:solidFill>
              <a:schemeClr val="lt1"/>
            </a:solidFill>
            <a:prstDash val="solid"/>
            <a:round/>
            <a:headEnd type="none" w="med" len="med"/>
            <a:tailEnd type="none" w="med" len="med"/>
          </a:ln>
        </p:spPr>
      </p:cxnSp>
      <p:sp>
        <p:nvSpPr>
          <p:cNvPr id="1339" name="Google Shape;1339;p99"/>
          <p:cNvSpPr txBox="1">
            <a:spLocks noGrp="1"/>
          </p:cNvSpPr>
          <p:nvPr>
            <p:ph type="subTitle" idx="1"/>
          </p:nvPr>
        </p:nvSpPr>
        <p:spPr>
          <a:xfrm>
            <a:off x="473470" y="3796855"/>
            <a:ext cx="2016198" cy="599699"/>
          </a:xfrm>
          <a:prstGeom prst="rect">
            <a:avLst/>
          </a:prstGeom>
        </p:spPr>
        <p:txBody>
          <a:bodyPr spcFirstLastPara="1" wrap="square" lIns="91425" tIns="91425" rIns="91425" bIns="91425" anchor="ctr" anchorCtr="0">
            <a:noAutofit/>
          </a:bodyPr>
          <a:lstStyle/>
          <a:p>
            <a:pPr marL="0" lvl="0" indent="0"/>
            <a:r>
              <a:rPr lang="en-GB" dirty="0"/>
              <a:t>Increase Family-Friendly Content</a:t>
            </a:r>
            <a:endParaRPr dirty="0"/>
          </a:p>
        </p:txBody>
      </p:sp>
      <p:sp>
        <p:nvSpPr>
          <p:cNvPr id="1341" name="Google Shape;1341;p99"/>
          <p:cNvSpPr txBox="1">
            <a:spLocks noGrp="1"/>
          </p:cNvSpPr>
          <p:nvPr>
            <p:ph type="subTitle" idx="3"/>
          </p:nvPr>
        </p:nvSpPr>
        <p:spPr>
          <a:xfrm>
            <a:off x="540309" y="2770937"/>
            <a:ext cx="1850956" cy="574707"/>
          </a:xfrm>
          <a:prstGeom prst="rect">
            <a:avLst/>
          </a:prstGeom>
        </p:spPr>
        <p:txBody>
          <a:bodyPr spcFirstLastPara="1" wrap="square" lIns="91425" tIns="91425" rIns="91425" bIns="91425" anchor="ctr" anchorCtr="0">
            <a:noAutofit/>
          </a:bodyPr>
          <a:lstStyle/>
          <a:p>
            <a:pPr marL="0" lvl="0" indent="0"/>
            <a:r>
              <a:rPr lang="en-GB" dirty="0"/>
              <a:t>Diversify Movie Durations</a:t>
            </a:r>
            <a:endParaRPr dirty="0"/>
          </a:p>
        </p:txBody>
      </p:sp>
      <p:sp>
        <p:nvSpPr>
          <p:cNvPr id="1343" name="Google Shape;1343;p99"/>
          <p:cNvSpPr txBox="1">
            <a:spLocks noGrp="1"/>
          </p:cNvSpPr>
          <p:nvPr>
            <p:ph type="subTitle" idx="5"/>
          </p:nvPr>
        </p:nvSpPr>
        <p:spPr>
          <a:xfrm>
            <a:off x="5636461" y="888098"/>
            <a:ext cx="2893101" cy="599700"/>
          </a:xfrm>
          <a:prstGeom prst="rect">
            <a:avLst/>
          </a:prstGeom>
        </p:spPr>
        <p:txBody>
          <a:bodyPr spcFirstLastPara="1" wrap="square" lIns="91425" tIns="91425" rIns="91425" bIns="91425" anchor="ctr" anchorCtr="0">
            <a:noAutofit/>
          </a:bodyPr>
          <a:lstStyle/>
          <a:p>
            <a:pPr marL="0" lvl="0" indent="0"/>
            <a:r>
              <a:rPr lang="en-GB" dirty="0"/>
              <a:t>Expand Content from Underrepresented Countries</a:t>
            </a:r>
            <a:endParaRPr dirty="0"/>
          </a:p>
        </p:txBody>
      </p:sp>
      <p:sp>
        <p:nvSpPr>
          <p:cNvPr id="1345" name="Google Shape;1345;p99"/>
          <p:cNvSpPr txBox="1">
            <a:spLocks noGrp="1"/>
          </p:cNvSpPr>
          <p:nvPr>
            <p:ph type="subTitle" idx="7"/>
          </p:nvPr>
        </p:nvSpPr>
        <p:spPr>
          <a:xfrm>
            <a:off x="5620947" y="1964694"/>
            <a:ext cx="2800173" cy="470556"/>
          </a:xfrm>
          <a:prstGeom prst="rect">
            <a:avLst/>
          </a:prstGeom>
        </p:spPr>
        <p:txBody>
          <a:bodyPr spcFirstLastPara="1" wrap="square" lIns="91425" tIns="91425" rIns="91425" bIns="91425" anchor="ctr" anchorCtr="0">
            <a:noAutofit/>
          </a:bodyPr>
          <a:lstStyle/>
          <a:p>
            <a:pPr marL="0" lvl="0" indent="0"/>
            <a:r>
              <a:rPr lang="en-GB" dirty="0"/>
              <a:t>Produce More Multi-Season TV Shows</a:t>
            </a:r>
            <a:endParaRPr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9"/>
                                        </p:tgtEl>
                                        <p:attrNameLst>
                                          <p:attrName>style.visibility</p:attrName>
                                        </p:attrNameLst>
                                      </p:cBhvr>
                                      <p:to>
                                        <p:strVal val="visible"/>
                                      </p:to>
                                    </p:set>
                                    <p:animEffect transition="in" filter="fade">
                                      <p:cBhvr>
                                        <p:cTn id="7" dur="1000"/>
                                        <p:tgtEl>
                                          <p:spTgt spid="1339"/>
                                        </p:tgtEl>
                                      </p:cBhvr>
                                    </p:animEffect>
                                  </p:childTnLst>
                                </p:cTn>
                              </p:par>
                              <p:par>
                                <p:cTn id="8" presetID="10" presetClass="entr" presetSubtype="0" fill="hold" nodeType="withEffect">
                                  <p:stCondLst>
                                    <p:cond delay="0"/>
                                  </p:stCondLst>
                                  <p:childTnLst>
                                    <p:set>
                                      <p:cBhvr>
                                        <p:cTn id="9" dur="1" fill="hold">
                                          <p:stCondLst>
                                            <p:cond delay="0"/>
                                          </p:stCondLst>
                                        </p:cTn>
                                        <p:tgtEl>
                                          <p:spTgt spid="1341"/>
                                        </p:tgtEl>
                                        <p:attrNameLst>
                                          <p:attrName>style.visibility</p:attrName>
                                        </p:attrNameLst>
                                      </p:cBhvr>
                                      <p:to>
                                        <p:strVal val="visible"/>
                                      </p:to>
                                    </p:set>
                                    <p:animEffect transition="in" filter="fade">
                                      <p:cBhvr>
                                        <p:cTn id="10" dur="1000"/>
                                        <p:tgtEl>
                                          <p:spTgt spid="1341"/>
                                        </p:tgtEl>
                                      </p:cBhvr>
                                    </p:animEffect>
                                  </p:childTnLst>
                                </p:cTn>
                              </p:par>
                              <p:par>
                                <p:cTn id="11" presetID="10" presetClass="entr" presetSubtype="0" fill="hold" nodeType="withEffect">
                                  <p:stCondLst>
                                    <p:cond delay="0"/>
                                  </p:stCondLst>
                                  <p:childTnLst>
                                    <p:set>
                                      <p:cBhvr>
                                        <p:cTn id="12" dur="1" fill="hold">
                                          <p:stCondLst>
                                            <p:cond delay="0"/>
                                          </p:stCondLst>
                                        </p:cTn>
                                        <p:tgtEl>
                                          <p:spTgt spid="1343"/>
                                        </p:tgtEl>
                                        <p:attrNameLst>
                                          <p:attrName>style.visibility</p:attrName>
                                        </p:attrNameLst>
                                      </p:cBhvr>
                                      <p:to>
                                        <p:strVal val="visible"/>
                                      </p:to>
                                    </p:set>
                                    <p:animEffect transition="in" filter="fade">
                                      <p:cBhvr>
                                        <p:cTn id="13" dur="1000"/>
                                        <p:tgtEl>
                                          <p:spTgt spid="1343"/>
                                        </p:tgtEl>
                                      </p:cBhvr>
                                    </p:animEffect>
                                  </p:childTnLst>
                                </p:cTn>
                              </p:par>
                              <p:par>
                                <p:cTn id="14" presetID="10" presetClass="entr" presetSubtype="0" fill="hold" nodeType="withEffect">
                                  <p:stCondLst>
                                    <p:cond delay="0"/>
                                  </p:stCondLst>
                                  <p:childTnLst>
                                    <p:set>
                                      <p:cBhvr>
                                        <p:cTn id="15" dur="1" fill="hold">
                                          <p:stCondLst>
                                            <p:cond delay="0"/>
                                          </p:stCondLst>
                                        </p:cTn>
                                        <p:tgtEl>
                                          <p:spTgt spid="1345"/>
                                        </p:tgtEl>
                                        <p:attrNameLst>
                                          <p:attrName>style.visibility</p:attrName>
                                        </p:attrNameLst>
                                      </p:cBhvr>
                                      <p:to>
                                        <p:strVal val="visible"/>
                                      </p:to>
                                    </p:set>
                                    <p:animEffect transition="in" filter="fade">
                                      <p:cBhvr>
                                        <p:cTn id="16" dur="1000"/>
                                        <p:tgtEl>
                                          <p:spTgt spid="1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4"/>
        <p:cNvGrpSpPr/>
        <p:nvPr/>
      </p:nvGrpSpPr>
      <p:grpSpPr>
        <a:xfrm>
          <a:off x="0" y="0"/>
          <a:ext cx="0" cy="0"/>
          <a:chOff x="0" y="0"/>
          <a:chExt cx="0" cy="0"/>
        </a:xfrm>
      </p:grpSpPr>
      <p:sp>
        <p:nvSpPr>
          <p:cNvPr id="5285" name="Google Shape;5285;p124"/>
          <p:cNvSpPr txBox="1">
            <a:spLocks noGrp="1"/>
          </p:cNvSpPr>
          <p:nvPr>
            <p:ph type="title"/>
          </p:nvPr>
        </p:nvSpPr>
        <p:spPr>
          <a:xfrm>
            <a:off x="2680525" y="663091"/>
            <a:ext cx="3834300" cy="103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5302" name="Google Shape;5302;p124"/>
          <p:cNvSpPr txBox="1">
            <a:spLocks noGrp="1"/>
          </p:cNvSpPr>
          <p:nvPr>
            <p:ph type="subTitle" idx="1"/>
          </p:nvPr>
        </p:nvSpPr>
        <p:spPr>
          <a:xfrm>
            <a:off x="2773100" y="1898029"/>
            <a:ext cx="3526801" cy="5992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Do you have any questions?</a:t>
            </a:r>
            <a:endParaRPr sz="2000" dirty="0"/>
          </a:p>
          <a:p>
            <a:pPr marL="0" lvl="0" indent="0" algn="ctr" rtl="0">
              <a:spcBef>
                <a:spcPts val="0"/>
              </a:spcBef>
              <a:spcAft>
                <a:spcPts val="0"/>
              </a:spcAft>
              <a:buNone/>
            </a:pPr>
            <a:endParaRPr sz="700" dirty="0"/>
          </a:p>
        </p:txBody>
      </p:sp>
      <p:pic>
        <p:nvPicPr>
          <p:cNvPr id="2" name="Picture 1" descr="A red letter n&#10;&#10;Description automatically generated">
            <a:extLst>
              <a:ext uri="{FF2B5EF4-FFF2-40B4-BE49-F238E27FC236}">
                <a16:creationId xmlns:a16="http://schemas.microsoft.com/office/drawing/2014/main" id="{F7CC65C0-9197-3790-2270-8ECCC658523B}"/>
              </a:ext>
            </a:extLst>
          </p:cNvPr>
          <p:cNvPicPr>
            <a:picLocks noChangeAspect="1"/>
          </p:cNvPicPr>
          <p:nvPr/>
        </p:nvPicPr>
        <p:blipFill>
          <a:blip r:embed="rId3"/>
          <a:stretch>
            <a:fillRect/>
          </a:stretch>
        </p:blipFill>
        <p:spPr>
          <a:xfrm>
            <a:off x="3385448" y="2571750"/>
            <a:ext cx="2373103" cy="24491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7" name="Google Shape;1407;p101"/>
          <p:cNvSpPr/>
          <p:nvPr/>
        </p:nvSpPr>
        <p:spPr>
          <a:xfrm>
            <a:off x="2847614" y="938812"/>
            <a:ext cx="6271800" cy="3159614"/>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418" name="Google Shape;1418;p101"/>
          <p:cNvSpPr txBox="1"/>
          <p:nvPr/>
        </p:nvSpPr>
        <p:spPr>
          <a:xfrm>
            <a:off x="2911242" y="1386092"/>
            <a:ext cx="3105118" cy="465940"/>
          </a:xfrm>
          <a:prstGeom prst="rect">
            <a:avLst/>
          </a:prstGeom>
          <a:noFill/>
          <a:ln>
            <a:noFill/>
          </a:ln>
        </p:spPr>
        <p:txBody>
          <a:bodyPr spcFirstLastPara="1" wrap="square" lIns="91425" tIns="91425" rIns="91425" bIns="91425" anchor="ctr" anchorCtr="0">
            <a:noAutofit/>
          </a:bodyPr>
          <a:lstStyle/>
          <a:p>
            <a:pPr algn="l"/>
            <a:r>
              <a:rPr lang="en-GB" sz="3200" b="1" dirty="0">
                <a:solidFill>
                  <a:schemeClr val="bg1"/>
                </a:solidFill>
                <a:latin typeface="Bebas Neue" panose="020B0606020202050201" pitchFamily="34" charset="0"/>
              </a:rPr>
              <a:t>NETFLIX DATA ANALYSIS</a:t>
            </a:r>
          </a:p>
          <a:p>
            <a:pPr marL="0" lvl="0" indent="0" algn="r">
              <a:spcBef>
                <a:spcPts val="0"/>
              </a:spcBef>
              <a:spcAft>
                <a:spcPts val="0"/>
              </a:spcAft>
              <a:buNone/>
            </a:pPr>
            <a:endParaRPr dirty="0">
              <a:solidFill>
                <a:schemeClr val="lt1"/>
              </a:solidFill>
              <a:latin typeface="Overpass Light"/>
              <a:ea typeface="Overpass Light"/>
              <a:cs typeface="Overpass Light"/>
              <a:sym typeface="Overpass Light"/>
            </a:endParaRPr>
          </a:p>
        </p:txBody>
      </p:sp>
      <p:pic>
        <p:nvPicPr>
          <p:cNvPr id="5" name="Picture 4" descr="A red letter n&#10;&#10;Description automatically generated">
            <a:extLst>
              <a:ext uri="{FF2B5EF4-FFF2-40B4-BE49-F238E27FC236}">
                <a16:creationId xmlns:a16="http://schemas.microsoft.com/office/drawing/2014/main" id="{C07B270E-3C72-D457-EFCA-52D9D4DE0385}"/>
              </a:ext>
            </a:extLst>
          </p:cNvPr>
          <p:cNvPicPr>
            <a:picLocks noChangeAspect="1"/>
          </p:cNvPicPr>
          <p:nvPr/>
        </p:nvPicPr>
        <p:blipFill>
          <a:blip r:embed="rId3"/>
          <a:stretch>
            <a:fillRect/>
          </a:stretch>
        </p:blipFill>
        <p:spPr>
          <a:xfrm>
            <a:off x="248881" y="1209415"/>
            <a:ext cx="2373103" cy="2449119"/>
          </a:xfrm>
          <a:prstGeom prst="rect">
            <a:avLst/>
          </a:prstGeom>
        </p:spPr>
      </p:pic>
      <p:sp>
        <p:nvSpPr>
          <p:cNvPr id="6" name="Google Shape;1418;p101">
            <a:extLst>
              <a:ext uri="{FF2B5EF4-FFF2-40B4-BE49-F238E27FC236}">
                <a16:creationId xmlns:a16="http://schemas.microsoft.com/office/drawing/2014/main" id="{C48C4BF0-C7BD-FC58-00FA-BD65C4378197}"/>
              </a:ext>
            </a:extLst>
          </p:cNvPr>
          <p:cNvSpPr txBox="1"/>
          <p:nvPr/>
        </p:nvSpPr>
        <p:spPr>
          <a:xfrm>
            <a:off x="2911242" y="1985548"/>
            <a:ext cx="5866966" cy="1633426"/>
          </a:xfrm>
          <a:prstGeom prst="rect">
            <a:avLst/>
          </a:prstGeom>
          <a:noFill/>
          <a:ln>
            <a:noFill/>
          </a:ln>
        </p:spPr>
        <p:txBody>
          <a:bodyPr spcFirstLastPara="1" wrap="square" lIns="91425" tIns="91425" rIns="91425" bIns="91425" anchor="ctr" anchorCtr="0">
            <a:noAutofit/>
          </a:bodyPr>
          <a:lstStyle/>
          <a:p>
            <a:r>
              <a:rPr lang="en-GB" sz="2000" dirty="0">
                <a:solidFill>
                  <a:schemeClr val="tx2"/>
                </a:solidFill>
                <a:latin typeface="Segoe UI Symbol" panose="020B0502040204020203" pitchFamily="34" charset="0"/>
                <a:ea typeface="Segoe UI Symbol" panose="020B0502040204020203" pitchFamily="34" charset="0"/>
              </a:rPr>
              <a:t>This analysis focuses on exploring and understanding trends in Netflix's vast content library. We will examine how Netflix's collection has evolved over time, the variety of content it offers, and key patterns related to genres, countries, and content ratings.</a:t>
            </a:r>
            <a:endParaRPr lang="en-GB" sz="2000" dirty="0">
              <a:solidFill>
                <a:schemeClr val="tx2"/>
              </a:solidFill>
              <a:latin typeface="Segoe UI Symbol" panose="020B0502040204020203" pitchFamily="34" charset="0"/>
              <a:ea typeface="Segoe UI Symbol" panose="020B0502040204020203" pitchFamily="34" charset="0"/>
              <a:sym typeface="Overpass Ligh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p:nvPr/>
        </p:nvSpPr>
        <p:spPr>
          <a:xfrm>
            <a:off x="263447" y="1338000"/>
            <a:ext cx="88900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6"/>
          <p:cNvSpPr/>
          <p:nvPr/>
        </p:nvSpPr>
        <p:spPr>
          <a:xfrm>
            <a:off x="263447" y="3245575"/>
            <a:ext cx="8880553"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66"/>
          <p:cNvSpPr txBox="1">
            <a:spLocks noGrp="1"/>
          </p:cNvSpPr>
          <p:nvPr>
            <p:ph type="title"/>
          </p:nvPr>
        </p:nvSpPr>
        <p:spPr>
          <a:xfrm>
            <a:off x="625275" y="374693"/>
            <a:ext cx="38520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Dataset Overview</a:t>
            </a:r>
            <a:endParaRPr dirty="0"/>
          </a:p>
        </p:txBody>
      </p:sp>
      <p:cxnSp>
        <p:nvCxnSpPr>
          <p:cNvPr id="474" name="Google Shape;474;p66"/>
          <p:cNvCxnSpPr/>
          <p:nvPr/>
        </p:nvCxnSpPr>
        <p:spPr>
          <a:xfrm>
            <a:off x="9044950" y="1353300"/>
            <a:ext cx="0" cy="444900"/>
          </a:xfrm>
          <a:prstGeom prst="straightConnector1">
            <a:avLst/>
          </a:prstGeom>
          <a:noFill/>
          <a:ln w="19050" cap="flat" cmpd="sng">
            <a:solidFill>
              <a:schemeClr val="lt1"/>
            </a:solidFill>
            <a:prstDash val="solid"/>
            <a:round/>
            <a:headEnd type="none" w="med" len="med"/>
            <a:tailEnd type="none" w="med" len="med"/>
          </a:ln>
        </p:spPr>
      </p:cxnSp>
      <p:cxnSp>
        <p:nvCxnSpPr>
          <p:cNvPr id="475" name="Google Shape;475;p66"/>
          <p:cNvCxnSpPr/>
          <p:nvPr/>
        </p:nvCxnSpPr>
        <p:spPr>
          <a:xfrm>
            <a:off x="9044950" y="3253225"/>
            <a:ext cx="0" cy="444900"/>
          </a:xfrm>
          <a:prstGeom prst="straightConnector1">
            <a:avLst/>
          </a:prstGeom>
          <a:noFill/>
          <a:ln w="19050" cap="flat" cmpd="sng">
            <a:solidFill>
              <a:schemeClr val="lt1"/>
            </a:solidFill>
            <a:prstDash val="solid"/>
            <a:round/>
            <a:headEnd type="none" w="med" len="med"/>
            <a:tailEnd type="none" w="med" len="med"/>
          </a:ln>
        </p:spPr>
      </p:cxnSp>
      <p:sp>
        <p:nvSpPr>
          <p:cNvPr id="476" name="Google Shape;476;p66"/>
          <p:cNvSpPr txBox="1">
            <a:spLocks noGrp="1"/>
          </p:cNvSpPr>
          <p:nvPr>
            <p:ph type="title" idx="2"/>
          </p:nvPr>
        </p:nvSpPr>
        <p:spPr>
          <a:xfrm>
            <a:off x="625276" y="1354938"/>
            <a:ext cx="836368" cy="4516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Type</a:t>
            </a:r>
            <a:endParaRPr sz="2800" dirty="0"/>
          </a:p>
        </p:txBody>
      </p:sp>
      <p:sp>
        <p:nvSpPr>
          <p:cNvPr id="478" name="Google Shape;478;p66"/>
          <p:cNvSpPr txBox="1">
            <a:spLocks noGrp="1"/>
          </p:cNvSpPr>
          <p:nvPr>
            <p:ph type="subTitle" idx="3"/>
          </p:nvPr>
        </p:nvSpPr>
        <p:spPr>
          <a:xfrm>
            <a:off x="416885" y="1887036"/>
            <a:ext cx="1277257" cy="297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Movies and TV Shows</a:t>
            </a:r>
            <a:endParaRPr dirty="0"/>
          </a:p>
        </p:txBody>
      </p:sp>
      <p:sp>
        <p:nvSpPr>
          <p:cNvPr id="479" name="Google Shape;479;p66"/>
          <p:cNvSpPr txBox="1">
            <a:spLocks noGrp="1"/>
          </p:cNvSpPr>
          <p:nvPr>
            <p:ph type="title" idx="4"/>
          </p:nvPr>
        </p:nvSpPr>
        <p:spPr>
          <a:xfrm>
            <a:off x="2394856" y="1354938"/>
            <a:ext cx="988883" cy="4344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Title</a:t>
            </a:r>
            <a:endParaRPr sz="2800" dirty="0"/>
          </a:p>
        </p:txBody>
      </p:sp>
      <p:sp>
        <p:nvSpPr>
          <p:cNvPr id="481" name="Google Shape;481;p66"/>
          <p:cNvSpPr txBox="1">
            <a:spLocks noGrp="1"/>
          </p:cNvSpPr>
          <p:nvPr>
            <p:ph type="subTitle" idx="6"/>
          </p:nvPr>
        </p:nvSpPr>
        <p:spPr>
          <a:xfrm>
            <a:off x="2105362" y="1876063"/>
            <a:ext cx="1487715" cy="319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The name of the show or movie</a:t>
            </a:r>
            <a:endParaRPr dirty="0"/>
          </a:p>
        </p:txBody>
      </p:sp>
      <p:sp>
        <p:nvSpPr>
          <p:cNvPr id="482" name="Google Shape;482;p66"/>
          <p:cNvSpPr txBox="1">
            <a:spLocks noGrp="1"/>
          </p:cNvSpPr>
          <p:nvPr>
            <p:ph type="title" idx="7"/>
          </p:nvPr>
        </p:nvSpPr>
        <p:spPr>
          <a:xfrm>
            <a:off x="4004500" y="1353300"/>
            <a:ext cx="2358544" cy="4518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Director &amp; Cast</a:t>
            </a:r>
            <a:endParaRPr sz="2800" dirty="0"/>
          </a:p>
        </p:txBody>
      </p:sp>
      <p:sp>
        <p:nvSpPr>
          <p:cNvPr id="484" name="Google Shape;484;p66"/>
          <p:cNvSpPr txBox="1">
            <a:spLocks noGrp="1"/>
          </p:cNvSpPr>
          <p:nvPr>
            <p:ph type="subTitle" idx="9"/>
          </p:nvPr>
        </p:nvSpPr>
        <p:spPr>
          <a:xfrm>
            <a:off x="4093379" y="1840860"/>
            <a:ext cx="2220684" cy="297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The key people involved</a:t>
            </a:r>
            <a:endParaRPr dirty="0"/>
          </a:p>
        </p:txBody>
      </p:sp>
      <p:sp>
        <p:nvSpPr>
          <p:cNvPr id="485" name="Google Shape;485;p66"/>
          <p:cNvSpPr txBox="1">
            <a:spLocks noGrp="1"/>
          </p:cNvSpPr>
          <p:nvPr>
            <p:ph type="title" idx="13"/>
          </p:nvPr>
        </p:nvSpPr>
        <p:spPr>
          <a:xfrm>
            <a:off x="572514" y="3241327"/>
            <a:ext cx="96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Rating</a:t>
            </a:r>
            <a:endParaRPr sz="2800" dirty="0"/>
          </a:p>
        </p:txBody>
      </p:sp>
      <p:sp>
        <p:nvSpPr>
          <p:cNvPr id="487" name="Google Shape;487;p66"/>
          <p:cNvSpPr txBox="1">
            <a:spLocks noGrp="1"/>
          </p:cNvSpPr>
          <p:nvPr>
            <p:ph type="subTitle" idx="15"/>
          </p:nvPr>
        </p:nvSpPr>
        <p:spPr>
          <a:xfrm>
            <a:off x="138595" y="3770509"/>
            <a:ext cx="1807113"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The audience rating (e.g., TV-MA, PG-13)</a:t>
            </a:r>
            <a:endParaRPr dirty="0"/>
          </a:p>
        </p:txBody>
      </p:sp>
      <p:sp>
        <p:nvSpPr>
          <p:cNvPr id="488" name="Google Shape;488;p66"/>
          <p:cNvSpPr txBox="1">
            <a:spLocks noGrp="1"/>
          </p:cNvSpPr>
          <p:nvPr>
            <p:ph type="title" idx="16"/>
          </p:nvPr>
        </p:nvSpPr>
        <p:spPr>
          <a:xfrm>
            <a:off x="2381595" y="3227257"/>
            <a:ext cx="1335315"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Duration</a:t>
            </a:r>
            <a:endParaRPr sz="2800" dirty="0"/>
          </a:p>
        </p:txBody>
      </p:sp>
      <p:sp>
        <p:nvSpPr>
          <p:cNvPr id="490" name="Google Shape;490;p66"/>
          <p:cNvSpPr txBox="1">
            <a:spLocks noGrp="1"/>
          </p:cNvSpPr>
          <p:nvPr>
            <p:ph type="subTitle" idx="18"/>
          </p:nvPr>
        </p:nvSpPr>
        <p:spPr>
          <a:xfrm>
            <a:off x="2023744" y="3854301"/>
            <a:ext cx="2051016" cy="4741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Length of the movie or number of seasons for TV shows</a:t>
            </a:r>
            <a:endParaRPr dirty="0"/>
          </a:p>
        </p:txBody>
      </p:sp>
      <p:sp>
        <p:nvSpPr>
          <p:cNvPr id="491" name="Google Shape;491;p66"/>
          <p:cNvSpPr txBox="1">
            <a:spLocks noGrp="1"/>
          </p:cNvSpPr>
          <p:nvPr>
            <p:ph type="title" idx="19"/>
          </p:nvPr>
        </p:nvSpPr>
        <p:spPr>
          <a:xfrm>
            <a:off x="7274814" y="3267338"/>
            <a:ext cx="1097405" cy="4159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Genres</a:t>
            </a:r>
            <a:endParaRPr sz="2800" dirty="0"/>
          </a:p>
        </p:txBody>
      </p:sp>
      <p:sp>
        <p:nvSpPr>
          <p:cNvPr id="493" name="Google Shape;493;p66"/>
          <p:cNvSpPr txBox="1">
            <a:spLocks noGrp="1"/>
          </p:cNvSpPr>
          <p:nvPr>
            <p:ph type="subTitle" idx="21"/>
          </p:nvPr>
        </p:nvSpPr>
        <p:spPr>
          <a:xfrm>
            <a:off x="6788971" y="3854301"/>
            <a:ext cx="2122800" cy="3983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Categories like documentaries, dramas, comedies, etc.</a:t>
            </a:r>
            <a:endParaRPr dirty="0"/>
          </a:p>
        </p:txBody>
      </p:sp>
      <p:sp>
        <p:nvSpPr>
          <p:cNvPr id="9" name="TextBox 8">
            <a:extLst>
              <a:ext uri="{FF2B5EF4-FFF2-40B4-BE49-F238E27FC236}">
                <a16:creationId xmlns:a16="http://schemas.microsoft.com/office/drawing/2014/main" id="{CA662E6C-178C-5213-963E-E61338DCE272}"/>
              </a:ext>
            </a:extLst>
          </p:cNvPr>
          <p:cNvSpPr txBox="1"/>
          <p:nvPr/>
        </p:nvSpPr>
        <p:spPr>
          <a:xfrm>
            <a:off x="7062371" y="1310690"/>
            <a:ext cx="1361819" cy="523220"/>
          </a:xfrm>
          <a:prstGeom prst="rect">
            <a:avLst/>
          </a:prstGeom>
          <a:noFill/>
        </p:spPr>
        <p:txBody>
          <a:bodyPr wrap="square">
            <a:spAutoFit/>
          </a:bodyPr>
          <a:lstStyle/>
          <a:p>
            <a:pPr marL="0" lvl="0" indent="0" algn="ctr" rtl="0">
              <a:spcBef>
                <a:spcPts val="0"/>
              </a:spcBef>
              <a:spcAft>
                <a:spcPts val="0"/>
              </a:spcAft>
              <a:buNone/>
            </a:pPr>
            <a:r>
              <a:rPr lang="en-GB" sz="2800" b="1" dirty="0">
                <a:solidFill>
                  <a:schemeClr val="lt1"/>
                </a:solidFill>
                <a:latin typeface="Bebas Neue"/>
                <a:sym typeface="Bebas Neue"/>
              </a:rPr>
              <a:t>COUNTRY</a:t>
            </a:r>
          </a:p>
        </p:txBody>
      </p:sp>
      <p:sp>
        <p:nvSpPr>
          <p:cNvPr id="11" name="TextBox 10">
            <a:extLst>
              <a:ext uri="{FF2B5EF4-FFF2-40B4-BE49-F238E27FC236}">
                <a16:creationId xmlns:a16="http://schemas.microsoft.com/office/drawing/2014/main" id="{52E7DDD9-296A-44EC-B626-364B50EC1228}"/>
              </a:ext>
            </a:extLst>
          </p:cNvPr>
          <p:cNvSpPr txBox="1"/>
          <p:nvPr/>
        </p:nvSpPr>
        <p:spPr>
          <a:xfrm>
            <a:off x="6814365" y="1806601"/>
            <a:ext cx="1857830" cy="523220"/>
          </a:xfrm>
          <a:prstGeom prst="rect">
            <a:avLst/>
          </a:prstGeom>
          <a:noFill/>
        </p:spPr>
        <p:txBody>
          <a:bodyPr wrap="square">
            <a:spAutoFit/>
          </a:bodyPr>
          <a:lstStyle/>
          <a:p>
            <a:pPr marL="0" lvl="0" indent="0" algn="ctr" rtl="0">
              <a:spcBef>
                <a:spcPts val="0"/>
              </a:spcBef>
              <a:spcAft>
                <a:spcPts val="0"/>
              </a:spcAft>
              <a:buNone/>
            </a:pPr>
            <a:r>
              <a:rPr lang="en-GB" dirty="0">
                <a:solidFill>
                  <a:schemeClr val="dk1"/>
                </a:solidFill>
                <a:latin typeface="Overpass Light"/>
                <a:sym typeface="Overpass Light"/>
              </a:rPr>
              <a:t>Where the content was produced</a:t>
            </a:r>
          </a:p>
        </p:txBody>
      </p:sp>
      <p:sp>
        <p:nvSpPr>
          <p:cNvPr id="15" name="TextBox 14">
            <a:extLst>
              <a:ext uri="{FF2B5EF4-FFF2-40B4-BE49-F238E27FC236}">
                <a16:creationId xmlns:a16="http://schemas.microsoft.com/office/drawing/2014/main" id="{0CED8D7D-3594-974E-C56C-30450214DACB}"/>
              </a:ext>
            </a:extLst>
          </p:cNvPr>
          <p:cNvSpPr txBox="1"/>
          <p:nvPr/>
        </p:nvSpPr>
        <p:spPr>
          <a:xfrm>
            <a:off x="4559992" y="3214065"/>
            <a:ext cx="1754071" cy="523220"/>
          </a:xfrm>
          <a:prstGeom prst="rect">
            <a:avLst/>
          </a:prstGeom>
          <a:noFill/>
        </p:spPr>
        <p:txBody>
          <a:bodyPr wrap="square">
            <a:spAutoFit/>
          </a:bodyPr>
          <a:lstStyle/>
          <a:p>
            <a:pPr marL="0" lvl="0" indent="0" algn="ctr" rtl="0">
              <a:spcBef>
                <a:spcPts val="0"/>
              </a:spcBef>
              <a:spcAft>
                <a:spcPts val="0"/>
              </a:spcAft>
              <a:buNone/>
            </a:pPr>
            <a:r>
              <a:rPr lang="en-GB" sz="2800" b="1" dirty="0">
                <a:solidFill>
                  <a:schemeClr val="lt1"/>
                </a:solidFill>
                <a:latin typeface="Bebas Neue"/>
                <a:sym typeface="Bebas Neue"/>
              </a:rPr>
              <a:t>Release Year</a:t>
            </a:r>
          </a:p>
        </p:txBody>
      </p:sp>
      <p:sp>
        <p:nvSpPr>
          <p:cNvPr id="17" name="TextBox 16">
            <a:extLst>
              <a:ext uri="{FF2B5EF4-FFF2-40B4-BE49-F238E27FC236}">
                <a16:creationId xmlns:a16="http://schemas.microsoft.com/office/drawing/2014/main" id="{53471FC8-6871-50DE-57E1-A9D2011A4836}"/>
              </a:ext>
            </a:extLst>
          </p:cNvPr>
          <p:cNvSpPr txBox="1"/>
          <p:nvPr/>
        </p:nvSpPr>
        <p:spPr>
          <a:xfrm>
            <a:off x="4585104" y="3740915"/>
            <a:ext cx="1797958" cy="319862"/>
          </a:xfrm>
          <a:prstGeom prst="rect">
            <a:avLst/>
          </a:prstGeom>
          <a:noFill/>
        </p:spPr>
        <p:txBody>
          <a:bodyPr wrap="square">
            <a:spAutoFit/>
          </a:bodyPr>
          <a:lstStyle/>
          <a:p>
            <a:r>
              <a:rPr lang="en-GB" dirty="0">
                <a:solidFill>
                  <a:schemeClr val="dk1"/>
                </a:solidFill>
                <a:latin typeface="Overpass Light"/>
                <a:sym typeface="Overpass Light"/>
              </a:rPr>
              <a:t>The year of release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1" name="Google Shape;881;p84"/>
          <p:cNvSpPr txBox="1">
            <a:spLocks noGrp="1"/>
          </p:cNvSpPr>
          <p:nvPr>
            <p:ph type="title"/>
          </p:nvPr>
        </p:nvSpPr>
        <p:spPr>
          <a:xfrm>
            <a:off x="713225" y="316726"/>
            <a:ext cx="2407346" cy="1533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Process Overview</a:t>
            </a:r>
            <a:endParaRPr dirty="0"/>
          </a:p>
        </p:txBody>
      </p:sp>
      <p:sp>
        <p:nvSpPr>
          <p:cNvPr id="882" name="Google Shape;882;p84"/>
          <p:cNvSpPr txBox="1">
            <a:spLocks noGrp="1"/>
          </p:cNvSpPr>
          <p:nvPr>
            <p:ph type="subTitle" idx="1"/>
          </p:nvPr>
        </p:nvSpPr>
        <p:spPr>
          <a:xfrm>
            <a:off x="4449408" y="2170880"/>
            <a:ext cx="1340601" cy="8017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a:t>
            </a:r>
            <a:endParaRPr dirty="0"/>
          </a:p>
        </p:txBody>
      </p:sp>
      <p:sp>
        <p:nvSpPr>
          <p:cNvPr id="884" name="Google Shape;884;p84"/>
          <p:cNvSpPr txBox="1">
            <a:spLocks noGrp="1"/>
          </p:cNvSpPr>
          <p:nvPr>
            <p:ph type="subTitle" idx="3"/>
          </p:nvPr>
        </p:nvSpPr>
        <p:spPr>
          <a:xfrm>
            <a:off x="6878236" y="983309"/>
            <a:ext cx="1380600" cy="679982"/>
          </a:xfrm>
          <a:prstGeom prst="rect">
            <a:avLst/>
          </a:prstGeom>
        </p:spPr>
        <p:txBody>
          <a:bodyPr spcFirstLastPara="1" wrap="square" lIns="91425" tIns="91425" rIns="91425" bIns="91425" anchor="ctr" anchorCtr="0">
            <a:noAutofit/>
          </a:bodyPr>
          <a:lstStyle/>
          <a:p>
            <a:pPr marL="0" lvl="0" indent="0"/>
            <a:r>
              <a:rPr lang="en-GB" dirty="0"/>
              <a:t>Identifying Goals</a:t>
            </a:r>
            <a:endParaRPr dirty="0"/>
          </a:p>
        </p:txBody>
      </p:sp>
      <p:sp>
        <p:nvSpPr>
          <p:cNvPr id="886" name="Google Shape;886;p84"/>
          <p:cNvSpPr txBox="1">
            <a:spLocks noGrp="1"/>
          </p:cNvSpPr>
          <p:nvPr>
            <p:ph type="subTitle" idx="5"/>
          </p:nvPr>
        </p:nvSpPr>
        <p:spPr>
          <a:xfrm>
            <a:off x="6853108" y="3489369"/>
            <a:ext cx="1405728" cy="5913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a:t>
            </a:r>
            <a:endParaRPr dirty="0"/>
          </a:p>
        </p:txBody>
      </p:sp>
      <p:sp>
        <p:nvSpPr>
          <p:cNvPr id="888" name="Google Shape;888;p84"/>
          <p:cNvSpPr/>
          <p:nvPr/>
        </p:nvSpPr>
        <p:spPr>
          <a:xfrm>
            <a:off x="5810157" y="4900"/>
            <a:ext cx="10149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889" name="Google Shape;889;p84"/>
          <p:cNvCxnSpPr/>
          <p:nvPr/>
        </p:nvCxnSpPr>
        <p:spPr>
          <a:xfrm>
            <a:off x="126321" y="2648129"/>
            <a:ext cx="0" cy="2463900"/>
          </a:xfrm>
          <a:prstGeom prst="straightConnector1">
            <a:avLst/>
          </a:prstGeom>
          <a:noFill/>
          <a:ln w="19050" cap="flat" cmpd="sng">
            <a:solidFill>
              <a:schemeClr val="dk2"/>
            </a:solidFill>
            <a:prstDash val="solid"/>
            <a:round/>
            <a:headEnd type="none" w="med" len="med"/>
            <a:tailEnd type="none" w="med" len="med"/>
          </a:ln>
        </p:spPr>
      </p:cxnSp>
      <p:cxnSp>
        <p:nvCxnSpPr>
          <p:cNvPr id="890" name="Google Shape;890;p84"/>
          <p:cNvCxnSpPr>
            <a:cxnSpLocks/>
          </p:cNvCxnSpPr>
          <p:nvPr/>
        </p:nvCxnSpPr>
        <p:spPr>
          <a:xfrm flipH="1">
            <a:off x="-792387" y="5035516"/>
            <a:ext cx="918708" cy="0"/>
          </a:xfrm>
          <a:prstGeom prst="straightConnector1">
            <a:avLst/>
          </a:prstGeom>
          <a:noFill/>
          <a:ln w="19050" cap="flat" cmpd="sng">
            <a:solidFill>
              <a:schemeClr val="dk2"/>
            </a:solidFill>
            <a:prstDash val="solid"/>
            <a:round/>
            <a:headEnd type="none" w="med" len="med"/>
            <a:tailEnd type="none" w="med" len="med"/>
          </a:ln>
        </p:spPr>
      </p:cxnSp>
      <p:sp>
        <p:nvSpPr>
          <p:cNvPr id="891" name="Google Shape;891;p84"/>
          <p:cNvSpPr/>
          <p:nvPr/>
        </p:nvSpPr>
        <p:spPr>
          <a:xfrm>
            <a:off x="6020750" y="996359"/>
            <a:ext cx="593700" cy="593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92" name="Google Shape;892;p84"/>
          <p:cNvSpPr/>
          <p:nvPr/>
        </p:nvSpPr>
        <p:spPr>
          <a:xfrm>
            <a:off x="6020750" y="2231750"/>
            <a:ext cx="593700" cy="593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4"/>
          <p:cNvSpPr/>
          <p:nvPr/>
        </p:nvSpPr>
        <p:spPr>
          <a:xfrm>
            <a:off x="6020750" y="3480200"/>
            <a:ext cx="593700" cy="593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4" name="Google Shape;894;p84"/>
          <p:cNvCxnSpPr/>
          <p:nvPr/>
        </p:nvCxnSpPr>
        <p:spPr>
          <a:xfrm>
            <a:off x="5806016" y="5035516"/>
            <a:ext cx="1011000" cy="0"/>
          </a:xfrm>
          <a:prstGeom prst="straightConnector1">
            <a:avLst/>
          </a:prstGeom>
          <a:noFill/>
          <a:ln w="19050" cap="flat" cmpd="sng">
            <a:solidFill>
              <a:schemeClr val="dk2"/>
            </a:solidFill>
            <a:prstDash val="solid"/>
            <a:round/>
            <a:headEnd type="none" w="med" len="med"/>
            <a:tailEnd type="none" w="med" len="med"/>
          </a:ln>
        </p:spPr>
      </p:cxnSp>
      <p:cxnSp>
        <p:nvCxnSpPr>
          <p:cNvPr id="895" name="Google Shape;895;p84"/>
          <p:cNvCxnSpPr/>
          <p:nvPr/>
        </p:nvCxnSpPr>
        <p:spPr>
          <a:xfrm>
            <a:off x="5806016" y="107966"/>
            <a:ext cx="1011000" cy="0"/>
          </a:xfrm>
          <a:prstGeom prst="straightConnector1">
            <a:avLst/>
          </a:prstGeom>
          <a:noFill/>
          <a:ln w="19050" cap="flat" cmpd="sng">
            <a:solidFill>
              <a:schemeClr val="dk2"/>
            </a:solidFill>
            <a:prstDash val="solid"/>
            <a:round/>
            <a:headEnd type="none" w="med" len="med"/>
            <a:tailEnd type="none" w="med" len="med"/>
          </a:ln>
        </p:spPr>
      </p:cxnSp>
      <p:sp>
        <p:nvSpPr>
          <p:cNvPr id="9" name="TextBox 8">
            <a:extLst>
              <a:ext uri="{FF2B5EF4-FFF2-40B4-BE49-F238E27FC236}">
                <a16:creationId xmlns:a16="http://schemas.microsoft.com/office/drawing/2014/main" id="{438CB21B-9472-9B70-79C6-DB11E0203A00}"/>
              </a:ext>
            </a:extLst>
          </p:cNvPr>
          <p:cNvSpPr txBox="1"/>
          <p:nvPr/>
        </p:nvSpPr>
        <p:spPr>
          <a:xfrm>
            <a:off x="6020750" y="1092664"/>
            <a:ext cx="606086" cy="461665"/>
          </a:xfrm>
          <a:prstGeom prst="rect">
            <a:avLst/>
          </a:prstGeom>
          <a:noFill/>
        </p:spPr>
        <p:txBody>
          <a:bodyPr wrap="square" rtlCol="0">
            <a:spAutoFit/>
          </a:bodyPr>
          <a:lstStyle/>
          <a:p>
            <a:pPr algn="ctr"/>
            <a:r>
              <a:rPr lang="en-GB" sz="2400" dirty="0">
                <a:solidFill>
                  <a:schemeClr val="bg1"/>
                </a:solidFill>
                <a:latin typeface="Bebas Neue" panose="020B0606020202050201" pitchFamily="34" charset="0"/>
              </a:rPr>
              <a:t>01</a:t>
            </a:r>
          </a:p>
        </p:txBody>
      </p:sp>
      <p:sp>
        <p:nvSpPr>
          <p:cNvPr id="11" name="TextBox 10">
            <a:extLst>
              <a:ext uri="{FF2B5EF4-FFF2-40B4-BE49-F238E27FC236}">
                <a16:creationId xmlns:a16="http://schemas.microsoft.com/office/drawing/2014/main" id="{DE59B859-55A4-BED3-C645-B5821162BB70}"/>
              </a:ext>
            </a:extLst>
          </p:cNvPr>
          <p:cNvSpPr txBox="1"/>
          <p:nvPr/>
        </p:nvSpPr>
        <p:spPr>
          <a:xfrm>
            <a:off x="6012975" y="2312596"/>
            <a:ext cx="606086" cy="461665"/>
          </a:xfrm>
          <a:prstGeom prst="rect">
            <a:avLst/>
          </a:prstGeom>
          <a:noFill/>
        </p:spPr>
        <p:txBody>
          <a:bodyPr wrap="square" rtlCol="0">
            <a:spAutoFit/>
          </a:bodyPr>
          <a:lstStyle/>
          <a:p>
            <a:pPr algn="ctr"/>
            <a:r>
              <a:rPr lang="en-GB" sz="2400" dirty="0">
                <a:solidFill>
                  <a:schemeClr val="bg1"/>
                </a:solidFill>
                <a:latin typeface="Bebas Neue" panose="020B0606020202050201" pitchFamily="34" charset="0"/>
              </a:rPr>
              <a:t>02</a:t>
            </a:r>
          </a:p>
        </p:txBody>
      </p:sp>
      <p:sp>
        <p:nvSpPr>
          <p:cNvPr id="12" name="Google Shape;891;p84">
            <a:extLst>
              <a:ext uri="{FF2B5EF4-FFF2-40B4-BE49-F238E27FC236}">
                <a16:creationId xmlns:a16="http://schemas.microsoft.com/office/drawing/2014/main" id="{DB13FD65-1E2B-5693-26AB-01340015091D}"/>
              </a:ext>
            </a:extLst>
          </p:cNvPr>
          <p:cNvSpPr/>
          <p:nvPr/>
        </p:nvSpPr>
        <p:spPr>
          <a:xfrm>
            <a:off x="6020750" y="996359"/>
            <a:ext cx="593700" cy="593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3" name="TextBox 12">
            <a:extLst>
              <a:ext uri="{FF2B5EF4-FFF2-40B4-BE49-F238E27FC236}">
                <a16:creationId xmlns:a16="http://schemas.microsoft.com/office/drawing/2014/main" id="{6CD20B18-7F00-9DA0-C8E7-E6C3ED4A96EE}"/>
              </a:ext>
            </a:extLst>
          </p:cNvPr>
          <p:cNvSpPr txBox="1"/>
          <p:nvPr/>
        </p:nvSpPr>
        <p:spPr>
          <a:xfrm>
            <a:off x="6012975" y="3554198"/>
            <a:ext cx="606086" cy="461665"/>
          </a:xfrm>
          <a:prstGeom prst="rect">
            <a:avLst/>
          </a:prstGeom>
          <a:noFill/>
        </p:spPr>
        <p:txBody>
          <a:bodyPr wrap="square" rtlCol="0">
            <a:spAutoFit/>
          </a:bodyPr>
          <a:lstStyle/>
          <a:p>
            <a:pPr algn="ctr"/>
            <a:r>
              <a:rPr lang="en-GB" sz="2400" dirty="0">
                <a:solidFill>
                  <a:schemeClr val="bg1"/>
                </a:solidFill>
                <a:latin typeface="Bebas Neue" panose="020B0606020202050201" pitchFamily="34" charset="0"/>
              </a:rPr>
              <a:t>03</a:t>
            </a: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1000"/>
                                        <p:tgtEl>
                                          <p:spTgt spid="882"/>
                                        </p:tgtEl>
                                      </p:cBhvr>
                                    </p:animEffect>
                                  </p:childTnLst>
                                </p:cTn>
                              </p:par>
                              <p:par>
                                <p:cTn id="8" presetID="10" presetClass="entr" presetSubtype="0" fill="hold" nodeType="withEffect">
                                  <p:stCondLst>
                                    <p:cond delay="0"/>
                                  </p:stCondLst>
                                  <p:childTnLst>
                                    <p:set>
                                      <p:cBhvr>
                                        <p:cTn id="9" dur="1" fill="hold">
                                          <p:stCondLst>
                                            <p:cond delay="0"/>
                                          </p:stCondLst>
                                        </p:cTn>
                                        <p:tgtEl>
                                          <p:spTgt spid="884"/>
                                        </p:tgtEl>
                                        <p:attrNameLst>
                                          <p:attrName>style.visibility</p:attrName>
                                        </p:attrNameLst>
                                      </p:cBhvr>
                                      <p:to>
                                        <p:strVal val="visible"/>
                                      </p:to>
                                    </p:set>
                                    <p:animEffect transition="in" filter="fade">
                                      <p:cBhvr>
                                        <p:cTn id="10" dur="1000"/>
                                        <p:tgtEl>
                                          <p:spTgt spid="884"/>
                                        </p:tgtEl>
                                      </p:cBhvr>
                                    </p:animEffect>
                                  </p:childTnLst>
                                </p:cTn>
                              </p:par>
                              <p:par>
                                <p:cTn id="11" presetID="10" presetClass="entr" presetSubtype="0" fill="hold" nodeType="withEffect">
                                  <p:stCondLst>
                                    <p:cond delay="0"/>
                                  </p:stCondLst>
                                  <p:childTnLst>
                                    <p:set>
                                      <p:cBhvr>
                                        <p:cTn id="12" dur="1" fill="hold">
                                          <p:stCondLst>
                                            <p:cond delay="0"/>
                                          </p:stCondLst>
                                        </p:cTn>
                                        <p:tgtEl>
                                          <p:spTgt spid="886"/>
                                        </p:tgtEl>
                                        <p:attrNameLst>
                                          <p:attrName>style.visibility</p:attrName>
                                        </p:attrNameLst>
                                      </p:cBhvr>
                                      <p:to>
                                        <p:strVal val="visible"/>
                                      </p:to>
                                    </p:set>
                                    <p:animEffect transition="in" filter="fade">
                                      <p:cBhvr>
                                        <p:cTn id="13" dur="1000"/>
                                        <p:tgtEl>
                                          <p:spTgt spid="886"/>
                                        </p:tgtEl>
                                      </p:cBhvr>
                                    </p:animEffect>
                                  </p:childTnLst>
                                </p:cTn>
                              </p:par>
                              <p:par>
                                <p:cTn id="14" presetID="2" presetClass="entr" presetSubtype="1" fill="hold" nodeType="withEffect">
                                  <p:stCondLst>
                                    <p:cond delay="0"/>
                                  </p:stCondLst>
                                  <p:childTnLst>
                                    <p:set>
                                      <p:cBhvr>
                                        <p:cTn id="15" dur="1" fill="hold">
                                          <p:stCondLst>
                                            <p:cond delay="0"/>
                                          </p:stCondLst>
                                        </p:cTn>
                                        <p:tgtEl>
                                          <p:spTgt spid="888"/>
                                        </p:tgtEl>
                                        <p:attrNameLst>
                                          <p:attrName>style.visibility</p:attrName>
                                        </p:attrNameLst>
                                      </p:cBhvr>
                                      <p:to>
                                        <p:strVal val="visible"/>
                                      </p:to>
                                    </p:set>
                                    <p:anim calcmode="lin" valueType="num">
                                      <p:cBhvr additive="base">
                                        <p:cTn id="16" dur="1000"/>
                                        <p:tgtEl>
                                          <p:spTgt spid="8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6">
          <a:extLst>
            <a:ext uri="{FF2B5EF4-FFF2-40B4-BE49-F238E27FC236}">
              <a16:creationId xmlns:a16="http://schemas.microsoft.com/office/drawing/2014/main" id="{21535A46-2081-AFAF-5408-79829085121B}"/>
            </a:ext>
          </a:extLst>
        </p:cNvPr>
        <p:cNvGrpSpPr/>
        <p:nvPr/>
      </p:nvGrpSpPr>
      <p:grpSpPr>
        <a:xfrm>
          <a:off x="0" y="0"/>
          <a:ext cx="0" cy="0"/>
          <a:chOff x="0" y="0"/>
          <a:chExt cx="0" cy="0"/>
        </a:xfrm>
      </p:grpSpPr>
      <p:sp>
        <p:nvSpPr>
          <p:cNvPr id="749" name="Google Shape;749;p81">
            <a:extLst>
              <a:ext uri="{FF2B5EF4-FFF2-40B4-BE49-F238E27FC236}">
                <a16:creationId xmlns:a16="http://schemas.microsoft.com/office/drawing/2014/main" id="{5D560354-F997-14AF-61EA-61663925F569}"/>
              </a:ext>
            </a:extLst>
          </p:cNvPr>
          <p:cNvSpPr txBox="1">
            <a:spLocks noGrp="1"/>
          </p:cNvSpPr>
          <p:nvPr>
            <p:ph type="subTitle" idx="1"/>
          </p:nvPr>
        </p:nvSpPr>
        <p:spPr>
          <a:xfrm>
            <a:off x="3714417" y="698303"/>
            <a:ext cx="1627500" cy="506852"/>
          </a:xfrm>
          <a:prstGeom prst="rect">
            <a:avLst/>
          </a:prstGeom>
        </p:spPr>
        <p:txBody>
          <a:bodyPr spcFirstLastPara="1" wrap="square" lIns="91425" tIns="91425" rIns="91425" bIns="91425" anchor="ctr" anchorCtr="0">
            <a:noAutofit/>
          </a:bodyPr>
          <a:lstStyle/>
          <a:p>
            <a:pPr marL="0" lvl="0" indent="0"/>
            <a:r>
              <a:rPr lang="en-GB" dirty="0"/>
              <a:t>Movies vs. </a:t>
            </a:r>
          </a:p>
          <a:p>
            <a:pPr marL="0" lvl="0" indent="0"/>
            <a:r>
              <a:rPr lang="en-GB" dirty="0"/>
              <a:t>TV Shows</a:t>
            </a:r>
            <a:endParaRPr dirty="0"/>
          </a:p>
        </p:txBody>
      </p:sp>
      <p:sp>
        <p:nvSpPr>
          <p:cNvPr id="750" name="Google Shape;750;p81">
            <a:extLst>
              <a:ext uri="{FF2B5EF4-FFF2-40B4-BE49-F238E27FC236}">
                <a16:creationId xmlns:a16="http://schemas.microsoft.com/office/drawing/2014/main" id="{F81D9BED-B349-8A9B-A322-1479843E62EE}"/>
              </a:ext>
            </a:extLst>
          </p:cNvPr>
          <p:cNvSpPr txBox="1">
            <a:spLocks noGrp="1"/>
          </p:cNvSpPr>
          <p:nvPr>
            <p:ph type="subTitle" idx="2"/>
          </p:nvPr>
        </p:nvSpPr>
        <p:spPr>
          <a:xfrm>
            <a:off x="3696417" y="1282671"/>
            <a:ext cx="1645500" cy="11125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Segoe UI Historic" panose="020B0502040204020203" pitchFamily="34" charset="0"/>
                <a:ea typeface="Segoe UI Historic" panose="020B0502040204020203" pitchFamily="34" charset="0"/>
                <a:cs typeface="Segoe UI Historic" panose="020B0502040204020203" pitchFamily="34" charset="0"/>
              </a:rPr>
              <a:t>Compare the proportion of Movies and TV Shows. </a:t>
            </a:r>
          </a:p>
          <a:p>
            <a:pPr marL="0" lvl="0" indent="0" algn="l" rtl="0">
              <a:spcBef>
                <a:spcPts val="0"/>
              </a:spcBef>
              <a:spcAft>
                <a:spcPts val="0"/>
              </a:spcAft>
              <a:buNone/>
            </a:pPr>
            <a:r>
              <a:rPr lang="en-GB" sz="1200" b="1" dirty="0">
                <a:latin typeface="Segoe UI Historic" panose="020B0502040204020203" pitchFamily="34" charset="0"/>
                <a:ea typeface="Segoe UI Historic" panose="020B0502040204020203" pitchFamily="34" charset="0"/>
                <a:cs typeface="Segoe UI Historic" panose="020B0502040204020203" pitchFamily="34" charset="0"/>
              </a:rPr>
              <a:t>Which type is more prevalent on Netflix?</a:t>
            </a:r>
            <a:endParaRPr sz="1200" b="1"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751" name="Google Shape;751;p81">
            <a:extLst>
              <a:ext uri="{FF2B5EF4-FFF2-40B4-BE49-F238E27FC236}">
                <a16:creationId xmlns:a16="http://schemas.microsoft.com/office/drawing/2014/main" id="{6A7F170F-4AE2-082C-D269-AD87C0CF8FF3}"/>
              </a:ext>
            </a:extLst>
          </p:cNvPr>
          <p:cNvSpPr txBox="1">
            <a:spLocks noGrp="1"/>
          </p:cNvSpPr>
          <p:nvPr>
            <p:ph type="subTitle" idx="3"/>
          </p:nvPr>
        </p:nvSpPr>
        <p:spPr>
          <a:xfrm>
            <a:off x="3714417" y="2786068"/>
            <a:ext cx="1627500" cy="499411"/>
          </a:xfrm>
          <a:prstGeom prst="rect">
            <a:avLst/>
          </a:prstGeom>
        </p:spPr>
        <p:txBody>
          <a:bodyPr spcFirstLastPara="1" wrap="square" lIns="91425" tIns="91425" rIns="91425" bIns="91425" anchor="ctr" anchorCtr="0">
            <a:noAutofit/>
          </a:bodyPr>
          <a:lstStyle/>
          <a:p>
            <a:pPr marL="0" lvl="0" indent="0"/>
            <a:r>
              <a:rPr lang="en-GB" dirty="0"/>
              <a:t>Countries and Genres</a:t>
            </a:r>
            <a:endParaRPr dirty="0"/>
          </a:p>
        </p:txBody>
      </p:sp>
      <p:sp>
        <p:nvSpPr>
          <p:cNvPr id="752" name="Google Shape;752;p81">
            <a:extLst>
              <a:ext uri="{FF2B5EF4-FFF2-40B4-BE49-F238E27FC236}">
                <a16:creationId xmlns:a16="http://schemas.microsoft.com/office/drawing/2014/main" id="{AB7338CC-5518-B117-87CC-05C7C21C9E6C}"/>
              </a:ext>
            </a:extLst>
          </p:cNvPr>
          <p:cNvSpPr txBox="1">
            <a:spLocks noGrp="1"/>
          </p:cNvSpPr>
          <p:nvPr>
            <p:ph type="subTitle" idx="4"/>
          </p:nvPr>
        </p:nvSpPr>
        <p:spPr>
          <a:xfrm>
            <a:off x="6281191" y="1310193"/>
            <a:ext cx="1840133" cy="959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Segoe UI Historic" panose="020B0502040204020203" pitchFamily="34" charset="0"/>
                <a:ea typeface="Segoe UI Historic" panose="020B0502040204020203" pitchFamily="34" charset="0"/>
                <a:cs typeface="Segoe UI Historic" panose="020B0502040204020203" pitchFamily="34" charset="0"/>
              </a:rPr>
              <a:t>Analyze</a:t>
            </a:r>
            <a:r>
              <a:rPr lang="en-GB" sz="1200" dirty="0">
                <a:latin typeface="Segoe UI Historic" panose="020B0502040204020203" pitchFamily="34" charset="0"/>
                <a:ea typeface="Segoe UI Historic" panose="020B0502040204020203" pitchFamily="34" charset="0"/>
                <a:cs typeface="Segoe UI Historic" panose="020B0502040204020203" pitchFamily="34" charset="0"/>
              </a:rPr>
              <a:t> the growth of Netflix’s content library. </a:t>
            </a:r>
            <a:r>
              <a:rPr lang="en-GB" sz="1200" b="1" dirty="0">
                <a:latin typeface="Segoe UI Historic" panose="020B0502040204020203" pitchFamily="34" charset="0"/>
                <a:ea typeface="Segoe UI Historic" panose="020B0502040204020203" pitchFamily="34" charset="0"/>
                <a:cs typeface="Segoe UI Historic" panose="020B0502040204020203" pitchFamily="34" charset="0"/>
              </a:rPr>
              <a:t>How has the library expanded over the years?</a:t>
            </a:r>
            <a:endParaRPr sz="1200" b="1"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753" name="Google Shape;753;p81">
            <a:extLst>
              <a:ext uri="{FF2B5EF4-FFF2-40B4-BE49-F238E27FC236}">
                <a16:creationId xmlns:a16="http://schemas.microsoft.com/office/drawing/2014/main" id="{1E48A8F6-8AB9-58B5-C584-B86E224CBBBC}"/>
              </a:ext>
            </a:extLst>
          </p:cNvPr>
          <p:cNvSpPr txBox="1">
            <a:spLocks noGrp="1"/>
          </p:cNvSpPr>
          <p:nvPr>
            <p:ph type="subTitle" idx="5"/>
          </p:nvPr>
        </p:nvSpPr>
        <p:spPr>
          <a:xfrm>
            <a:off x="6280442" y="696952"/>
            <a:ext cx="1629000" cy="506852"/>
          </a:xfrm>
          <a:prstGeom prst="rect">
            <a:avLst/>
          </a:prstGeom>
        </p:spPr>
        <p:txBody>
          <a:bodyPr spcFirstLastPara="1" wrap="square" lIns="91425" tIns="91425" rIns="91425" bIns="91425" anchor="ctr" anchorCtr="0">
            <a:noAutofit/>
          </a:bodyPr>
          <a:lstStyle/>
          <a:p>
            <a:pPr marL="0" lvl="0" indent="0"/>
            <a:r>
              <a:rPr lang="en-GB" dirty="0"/>
              <a:t>Growth Over Time</a:t>
            </a:r>
            <a:endParaRPr dirty="0"/>
          </a:p>
        </p:txBody>
      </p:sp>
      <p:sp>
        <p:nvSpPr>
          <p:cNvPr id="754" name="Google Shape;754;p81">
            <a:extLst>
              <a:ext uri="{FF2B5EF4-FFF2-40B4-BE49-F238E27FC236}">
                <a16:creationId xmlns:a16="http://schemas.microsoft.com/office/drawing/2014/main" id="{59364E5E-279A-417C-DD7E-F003DDF4ED13}"/>
              </a:ext>
            </a:extLst>
          </p:cNvPr>
          <p:cNvSpPr txBox="1">
            <a:spLocks noGrp="1"/>
          </p:cNvSpPr>
          <p:nvPr>
            <p:ph type="subTitle" idx="6"/>
          </p:nvPr>
        </p:nvSpPr>
        <p:spPr>
          <a:xfrm>
            <a:off x="3714417" y="3371145"/>
            <a:ext cx="1645500" cy="1056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Segoe UI Historic" panose="020B0502040204020203" pitchFamily="34" charset="0"/>
                <a:ea typeface="Segoe UI Historic" panose="020B0502040204020203" pitchFamily="34" charset="0"/>
                <a:cs typeface="Segoe UI Historic" panose="020B0502040204020203" pitchFamily="34" charset="0"/>
              </a:rPr>
              <a:t>Identify dominant countries and genres. </a:t>
            </a:r>
            <a:r>
              <a:rPr lang="en-GB" sz="1200" b="1" dirty="0">
                <a:latin typeface="Segoe UI Historic" panose="020B0502040204020203" pitchFamily="34" charset="0"/>
                <a:ea typeface="Segoe UI Historic" panose="020B0502040204020203" pitchFamily="34" charset="0"/>
                <a:cs typeface="Segoe UI Historic" panose="020B0502040204020203" pitchFamily="34" charset="0"/>
              </a:rPr>
              <a:t>Which countries and genres are most represented?</a:t>
            </a:r>
            <a:endParaRPr sz="1200" b="1"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755" name="Google Shape;755;p81">
            <a:extLst>
              <a:ext uri="{FF2B5EF4-FFF2-40B4-BE49-F238E27FC236}">
                <a16:creationId xmlns:a16="http://schemas.microsoft.com/office/drawing/2014/main" id="{F921BB27-8C26-C296-4951-44E5DD357D06}"/>
              </a:ext>
            </a:extLst>
          </p:cNvPr>
          <p:cNvSpPr txBox="1">
            <a:spLocks noGrp="1"/>
          </p:cNvSpPr>
          <p:nvPr>
            <p:ph type="subTitle" idx="7"/>
          </p:nvPr>
        </p:nvSpPr>
        <p:spPr>
          <a:xfrm>
            <a:off x="6281192" y="2786069"/>
            <a:ext cx="1930156" cy="482700"/>
          </a:xfrm>
          <a:prstGeom prst="rect">
            <a:avLst/>
          </a:prstGeom>
        </p:spPr>
        <p:txBody>
          <a:bodyPr spcFirstLastPara="1" wrap="square" lIns="91425" tIns="91425" rIns="91425" bIns="91425" anchor="ctr" anchorCtr="0">
            <a:noAutofit/>
          </a:bodyPr>
          <a:lstStyle/>
          <a:p>
            <a:pPr marL="0" lvl="0" indent="0"/>
            <a:r>
              <a:rPr lang="en-GB" dirty="0"/>
              <a:t>Content Ratings and Durations</a:t>
            </a:r>
            <a:endParaRPr dirty="0"/>
          </a:p>
        </p:txBody>
      </p:sp>
      <p:sp>
        <p:nvSpPr>
          <p:cNvPr id="756" name="Google Shape;756;p81">
            <a:extLst>
              <a:ext uri="{FF2B5EF4-FFF2-40B4-BE49-F238E27FC236}">
                <a16:creationId xmlns:a16="http://schemas.microsoft.com/office/drawing/2014/main" id="{9A9F8049-5459-77A7-A24E-ED3F11FC2061}"/>
              </a:ext>
            </a:extLst>
          </p:cNvPr>
          <p:cNvSpPr txBox="1">
            <a:spLocks noGrp="1"/>
          </p:cNvSpPr>
          <p:nvPr>
            <p:ph type="subTitle" idx="8"/>
          </p:nvPr>
        </p:nvSpPr>
        <p:spPr>
          <a:xfrm>
            <a:off x="6342484" y="3376510"/>
            <a:ext cx="1868864" cy="12970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Segoe UI Historic" panose="020B0502040204020203" pitchFamily="34" charset="0"/>
                <a:ea typeface="Segoe UI Historic" panose="020B0502040204020203" pitchFamily="34" charset="0"/>
                <a:cs typeface="Segoe UI Historic" panose="020B0502040204020203" pitchFamily="34" charset="0"/>
              </a:rPr>
              <a:t>Examine audience ratings and durations. </a:t>
            </a:r>
            <a:r>
              <a:rPr lang="en-GB" sz="1200" b="1" dirty="0">
                <a:latin typeface="Segoe UI Historic" panose="020B0502040204020203" pitchFamily="34" charset="0"/>
                <a:ea typeface="Segoe UI Historic" panose="020B0502040204020203" pitchFamily="34" charset="0"/>
                <a:cs typeface="Segoe UI Historic" panose="020B0502040204020203" pitchFamily="34" charset="0"/>
              </a:rPr>
              <a:t>What ratings are most common, and how do movie durations compare to TV show seasons?</a:t>
            </a:r>
            <a:endParaRPr sz="1200" b="1"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757" name="Google Shape;757;p81">
            <a:extLst>
              <a:ext uri="{FF2B5EF4-FFF2-40B4-BE49-F238E27FC236}">
                <a16:creationId xmlns:a16="http://schemas.microsoft.com/office/drawing/2014/main" id="{204A0602-6406-C67F-C82D-7B79CFE8326F}"/>
              </a:ext>
            </a:extLst>
          </p:cNvPr>
          <p:cNvSpPr txBox="1">
            <a:spLocks noGrp="1"/>
          </p:cNvSpPr>
          <p:nvPr>
            <p:ph type="title"/>
          </p:nvPr>
        </p:nvSpPr>
        <p:spPr>
          <a:xfrm>
            <a:off x="696450" y="1555800"/>
            <a:ext cx="1857600" cy="2031900"/>
          </a:xfrm>
          <a:prstGeom prst="rect">
            <a:avLst/>
          </a:prstGeom>
        </p:spPr>
        <p:txBody>
          <a:bodyPr spcFirstLastPara="1" wrap="square" lIns="91425" tIns="91425" rIns="91425" bIns="91425" anchor="ctr" anchorCtr="0">
            <a:noAutofit/>
          </a:bodyPr>
          <a:lstStyle/>
          <a:p>
            <a:pPr lvl="0"/>
            <a:r>
              <a:rPr lang="en-GB" dirty="0"/>
              <a:t>Analysis Goals</a:t>
            </a:r>
            <a:endParaRPr dirty="0"/>
          </a:p>
        </p:txBody>
      </p:sp>
      <p:sp>
        <p:nvSpPr>
          <p:cNvPr id="758" name="Google Shape;758;p81">
            <a:extLst>
              <a:ext uri="{FF2B5EF4-FFF2-40B4-BE49-F238E27FC236}">
                <a16:creationId xmlns:a16="http://schemas.microsoft.com/office/drawing/2014/main" id="{219FE9CE-7BB4-3D6E-C4BB-3640B7F94CE7}"/>
              </a:ext>
            </a:extLst>
          </p:cNvPr>
          <p:cNvSpPr/>
          <p:nvPr/>
        </p:nvSpPr>
        <p:spPr>
          <a:xfrm>
            <a:off x="5646095" y="722455"/>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1">
            <a:extLst>
              <a:ext uri="{FF2B5EF4-FFF2-40B4-BE49-F238E27FC236}">
                <a16:creationId xmlns:a16="http://schemas.microsoft.com/office/drawing/2014/main" id="{A4717E0B-A754-A86F-1828-D797941BD018}"/>
              </a:ext>
            </a:extLst>
          </p:cNvPr>
          <p:cNvSpPr/>
          <p:nvPr/>
        </p:nvSpPr>
        <p:spPr>
          <a:xfrm>
            <a:off x="5646095" y="2786080"/>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1">
            <a:extLst>
              <a:ext uri="{FF2B5EF4-FFF2-40B4-BE49-F238E27FC236}">
                <a16:creationId xmlns:a16="http://schemas.microsoft.com/office/drawing/2014/main" id="{741A69F7-71CC-5D7A-9B49-71238A8CD1EF}"/>
              </a:ext>
            </a:extLst>
          </p:cNvPr>
          <p:cNvSpPr/>
          <p:nvPr/>
        </p:nvSpPr>
        <p:spPr>
          <a:xfrm>
            <a:off x="3079320" y="722455"/>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1">
            <a:extLst>
              <a:ext uri="{FF2B5EF4-FFF2-40B4-BE49-F238E27FC236}">
                <a16:creationId xmlns:a16="http://schemas.microsoft.com/office/drawing/2014/main" id="{5DC0BFAA-CB05-ECFA-9F26-9EA47F551460}"/>
              </a:ext>
            </a:extLst>
          </p:cNvPr>
          <p:cNvSpPr/>
          <p:nvPr/>
        </p:nvSpPr>
        <p:spPr>
          <a:xfrm>
            <a:off x="3079320" y="2786080"/>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81">
            <a:extLst>
              <a:ext uri="{FF2B5EF4-FFF2-40B4-BE49-F238E27FC236}">
                <a16:creationId xmlns:a16="http://schemas.microsoft.com/office/drawing/2014/main" id="{BFF6B239-68A6-7237-44C3-9FA4001545C4}"/>
              </a:ext>
            </a:extLst>
          </p:cNvPr>
          <p:cNvGrpSpPr/>
          <p:nvPr/>
        </p:nvGrpSpPr>
        <p:grpSpPr>
          <a:xfrm>
            <a:off x="5718785" y="2850630"/>
            <a:ext cx="337334" cy="353599"/>
            <a:chOff x="853568" y="1975538"/>
            <a:chExt cx="337334" cy="353599"/>
          </a:xfrm>
        </p:grpSpPr>
        <p:sp>
          <p:nvSpPr>
            <p:cNvPr id="768" name="Google Shape;768;p81">
              <a:extLst>
                <a:ext uri="{FF2B5EF4-FFF2-40B4-BE49-F238E27FC236}">
                  <a16:creationId xmlns:a16="http://schemas.microsoft.com/office/drawing/2014/main" id="{7FC07BAD-1FBB-19A7-EF3F-A71ED8973A57}"/>
                </a:ext>
              </a:extLst>
            </p:cNvPr>
            <p:cNvSpPr/>
            <p:nvPr/>
          </p:nvSpPr>
          <p:spPr>
            <a:xfrm>
              <a:off x="853568" y="1975538"/>
              <a:ext cx="337334" cy="353599"/>
            </a:xfrm>
            <a:custGeom>
              <a:avLst/>
              <a:gdLst/>
              <a:ahLst/>
              <a:cxnLst/>
              <a:rect l="l" t="t" r="r" b="b"/>
              <a:pathLst>
                <a:path w="10598" h="11109" extrusionOk="0">
                  <a:moveTo>
                    <a:pt x="8180" y="322"/>
                  </a:moveTo>
                  <a:lnTo>
                    <a:pt x="5823" y="3596"/>
                  </a:lnTo>
                  <a:lnTo>
                    <a:pt x="5501" y="3132"/>
                  </a:lnTo>
                  <a:lnTo>
                    <a:pt x="7502" y="322"/>
                  </a:lnTo>
                  <a:close/>
                  <a:moveTo>
                    <a:pt x="9252" y="322"/>
                  </a:moveTo>
                  <a:lnTo>
                    <a:pt x="6371" y="4346"/>
                  </a:lnTo>
                  <a:lnTo>
                    <a:pt x="6049" y="3882"/>
                  </a:lnTo>
                  <a:lnTo>
                    <a:pt x="8597" y="322"/>
                  </a:lnTo>
                  <a:close/>
                  <a:moveTo>
                    <a:pt x="2072" y="322"/>
                  </a:moveTo>
                  <a:lnTo>
                    <a:pt x="4966" y="4358"/>
                  </a:lnTo>
                  <a:cubicBezTo>
                    <a:pt x="4906" y="4382"/>
                    <a:pt x="4859" y="4430"/>
                    <a:pt x="4811" y="4477"/>
                  </a:cubicBezTo>
                  <a:cubicBezTo>
                    <a:pt x="4750" y="4538"/>
                    <a:pt x="4652" y="4579"/>
                    <a:pt x="4557" y="4579"/>
                  </a:cubicBezTo>
                  <a:cubicBezTo>
                    <a:pt x="4521" y="4579"/>
                    <a:pt x="4486" y="4574"/>
                    <a:pt x="4454" y="4561"/>
                  </a:cubicBezTo>
                  <a:lnTo>
                    <a:pt x="1418" y="322"/>
                  </a:lnTo>
                  <a:close/>
                  <a:moveTo>
                    <a:pt x="3084" y="322"/>
                  </a:moveTo>
                  <a:lnTo>
                    <a:pt x="6121" y="4584"/>
                  </a:lnTo>
                  <a:cubicBezTo>
                    <a:pt x="6100" y="4589"/>
                    <a:pt x="6079" y="4591"/>
                    <a:pt x="6057" y="4591"/>
                  </a:cubicBezTo>
                  <a:cubicBezTo>
                    <a:pt x="5957" y="4591"/>
                    <a:pt x="5854" y="4546"/>
                    <a:pt x="5775" y="4477"/>
                  </a:cubicBezTo>
                  <a:cubicBezTo>
                    <a:pt x="5644" y="4346"/>
                    <a:pt x="5466" y="4287"/>
                    <a:pt x="5287" y="4287"/>
                  </a:cubicBezTo>
                  <a:lnTo>
                    <a:pt x="2453" y="334"/>
                  </a:lnTo>
                  <a:lnTo>
                    <a:pt x="3084" y="334"/>
                  </a:lnTo>
                  <a:lnTo>
                    <a:pt x="3084" y="322"/>
                  </a:lnTo>
                  <a:close/>
                  <a:moveTo>
                    <a:pt x="1013" y="322"/>
                  </a:moveTo>
                  <a:lnTo>
                    <a:pt x="4025" y="4537"/>
                  </a:lnTo>
                  <a:cubicBezTo>
                    <a:pt x="3858" y="4584"/>
                    <a:pt x="3716" y="4668"/>
                    <a:pt x="3608" y="4823"/>
                  </a:cubicBezTo>
                  <a:lnTo>
                    <a:pt x="394" y="322"/>
                  </a:lnTo>
                  <a:close/>
                  <a:moveTo>
                    <a:pt x="10216" y="322"/>
                  </a:moveTo>
                  <a:lnTo>
                    <a:pt x="7002" y="4823"/>
                  </a:lnTo>
                  <a:cubicBezTo>
                    <a:pt x="6906" y="4680"/>
                    <a:pt x="6775" y="4596"/>
                    <a:pt x="6633" y="4549"/>
                  </a:cubicBezTo>
                  <a:lnTo>
                    <a:pt x="9645" y="322"/>
                  </a:lnTo>
                  <a:close/>
                  <a:moveTo>
                    <a:pt x="5268" y="4599"/>
                  </a:moveTo>
                  <a:cubicBezTo>
                    <a:pt x="5362" y="4599"/>
                    <a:pt x="5454" y="4638"/>
                    <a:pt x="5525" y="4715"/>
                  </a:cubicBezTo>
                  <a:cubicBezTo>
                    <a:pt x="5652" y="4842"/>
                    <a:pt x="5822" y="4911"/>
                    <a:pt x="5994" y="4911"/>
                  </a:cubicBezTo>
                  <a:cubicBezTo>
                    <a:pt x="6081" y="4911"/>
                    <a:pt x="6168" y="4894"/>
                    <a:pt x="6252" y="4858"/>
                  </a:cubicBezTo>
                  <a:cubicBezTo>
                    <a:pt x="6295" y="4843"/>
                    <a:pt x="6338" y="4836"/>
                    <a:pt x="6380" y="4836"/>
                  </a:cubicBezTo>
                  <a:cubicBezTo>
                    <a:pt x="6534" y="4836"/>
                    <a:pt x="6672" y="4932"/>
                    <a:pt x="6728" y="5073"/>
                  </a:cubicBezTo>
                  <a:cubicBezTo>
                    <a:pt x="6728" y="5084"/>
                    <a:pt x="6752" y="5096"/>
                    <a:pt x="6752" y="5120"/>
                  </a:cubicBezTo>
                  <a:cubicBezTo>
                    <a:pt x="6823" y="5311"/>
                    <a:pt x="6954" y="5382"/>
                    <a:pt x="6954" y="5382"/>
                  </a:cubicBezTo>
                  <a:cubicBezTo>
                    <a:pt x="7109" y="5454"/>
                    <a:pt x="7240" y="5513"/>
                    <a:pt x="7371" y="5513"/>
                  </a:cubicBezTo>
                  <a:cubicBezTo>
                    <a:pt x="7561" y="5537"/>
                    <a:pt x="7728" y="5692"/>
                    <a:pt x="7716" y="5906"/>
                  </a:cubicBezTo>
                  <a:cubicBezTo>
                    <a:pt x="7704" y="6168"/>
                    <a:pt x="7847" y="6430"/>
                    <a:pt x="8085" y="6561"/>
                  </a:cubicBezTo>
                  <a:cubicBezTo>
                    <a:pt x="8264" y="6644"/>
                    <a:pt x="8335" y="6870"/>
                    <a:pt x="8252" y="7049"/>
                  </a:cubicBezTo>
                  <a:cubicBezTo>
                    <a:pt x="8133" y="7287"/>
                    <a:pt x="8157" y="7585"/>
                    <a:pt x="8323" y="7799"/>
                  </a:cubicBezTo>
                  <a:cubicBezTo>
                    <a:pt x="8442" y="7954"/>
                    <a:pt x="8430" y="8180"/>
                    <a:pt x="8264" y="8311"/>
                  </a:cubicBezTo>
                  <a:cubicBezTo>
                    <a:pt x="8061" y="8490"/>
                    <a:pt x="7966" y="8763"/>
                    <a:pt x="8026" y="9025"/>
                  </a:cubicBezTo>
                  <a:cubicBezTo>
                    <a:pt x="8073" y="9228"/>
                    <a:pt x="7966" y="9430"/>
                    <a:pt x="7776" y="9478"/>
                  </a:cubicBezTo>
                  <a:cubicBezTo>
                    <a:pt x="7502" y="9549"/>
                    <a:pt x="7311" y="9775"/>
                    <a:pt x="7264" y="10026"/>
                  </a:cubicBezTo>
                  <a:cubicBezTo>
                    <a:pt x="7242" y="10196"/>
                    <a:pt x="7087" y="10329"/>
                    <a:pt x="6909" y="10329"/>
                  </a:cubicBezTo>
                  <a:cubicBezTo>
                    <a:pt x="6889" y="10329"/>
                    <a:pt x="6868" y="10327"/>
                    <a:pt x="6847" y="10323"/>
                  </a:cubicBezTo>
                  <a:cubicBezTo>
                    <a:pt x="6809" y="10316"/>
                    <a:pt x="6770" y="10313"/>
                    <a:pt x="6732" y="10313"/>
                  </a:cubicBezTo>
                  <a:cubicBezTo>
                    <a:pt x="6508" y="10313"/>
                    <a:pt x="6290" y="10429"/>
                    <a:pt x="6168" y="10633"/>
                  </a:cubicBezTo>
                  <a:cubicBezTo>
                    <a:pt x="6100" y="10740"/>
                    <a:pt x="5977" y="10802"/>
                    <a:pt x="5854" y="10802"/>
                  </a:cubicBezTo>
                  <a:cubicBezTo>
                    <a:pt x="5785" y="10802"/>
                    <a:pt x="5716" y="10783"/>
                    <a:pt x="5656" y="10740"/>
                  </a:cubicBezTo>
                  <a:cubicBezTo>
                    <a:pt x="5537" y="10668"/>
                    <a:pt x="5418" y="10633"/>
                    <a:pt x="5287" y="10633"/>
                  </a:cubicBezTo>
                  <a:cubicBezTo>
                    <a:pt x="5156" y="10633"/>
                    <a:pt x="5025" y="10668"/>
                    <a:pt x="4918" y="10740"/>
                  </a:cubicBezTo>
                  <a:cubicBezTo>
                    <a:pt x="4858" y="10779"/>
                    <a:pt x="4788" y="10797"/>
                    <a:pt x="4719" y="10797"/>
                  </a:cubicBezTo>
                  <a:cubicBezTo>
                    <a:pt x="4596" y="10797"/>
                    <a:pt x="4475" y="10739"/>
                    <a:pt x="4406" y="10633"/>
                  </a:cubicBezTo>
                  <a:cubicBezTo>
                    <a:pt x="4275" y="10437"/>
                    <a:pt x="4035" y="10320"/>
                    <a:pt x="3794" y="10320"/>
                  </a:cubicBezTo>
                  <a:cubicBezTo>
                    <a:pt x="3772" y="10320"/>
                    <a:pt x="3750" y="10321"/>
                    <a:pt x="3727" y="10323"/>
                  </a:cubicBezTo>
                  <a:cubicBezTo>
                    <a:pt x="3708" y="10327"/>
                    <a:pt x="3688" y="10329"/>
                    <a:pt x="3668" y="10329"/>
                  </a:cubicBezTo>
                  <a:cubicBezTo>
                    <a:pt x="3497" y="10329"/>
                    <a:pt x="3332" y="10196"/>
                    <a:pt x="3311" y="10026"/>
                  </a:cubicBezTo>
                  <a:cubicBezTo>
                    <a:pt x="3263" y="9764"/>
                    <a:pt x="3073" y="9537"/>
                    <a:pt x="2799" y="9478"/>
                  </a:cubicBezTo>
                  <a:cubicBezTo>
                    <a:pt x="2608" y="9418"/>
                    <a:pt x="2489" y="9228"/>
                    <a:pt x="2549" y="9025"/>
                  </a:cubicBezTo>
                  <a:cubicBezTo>
                    <a:pt x="2620" y="8763"/>
                    <a:pt x="2537" y="8490"/>
                    <a:pt x="2311" y="8311"/>
                  </a:cubicBezTo>
                  <a:cubicBezTo>
                    <a:pt x="2168" y="8180"/>
                    <a:pt x="2132" y="7954"/>
                    <a:pt x="2251" y="7799"/>
                  </a:cubicBezTo>
                  <a:cubicBezTo>
                    <a:pt x="2418" y="7585"/>
                    <a:pt x="2442" y="7287"/>
                    <a:pt x="2322" y="7049"/>
                  </a:cubicBezTo>
                  <a:cubicBezTo>
                    <a:pt x="2239" y="6870"/>
                    <a:pt x="2311" y="6644"/>
                    <a:pt x="2489" y="6561"/>
                  </a:cubicBezTo>
                  <a:cubicBezTo>
                    <a:pt x="2727" y="6442"/>
                    <a:pt x="2882" y="6192"/>
                    <a:pt x="2858" y="5906"/>
                  </a:cubicBezTo>
                  <a:cubicBezTo>
                    <a:pt x="2846" y="5715"/>
                    <a:pt x="3013" y="5537"/>
                    <a:pt x="3204" y="5513"/>
                  </a:cubicBezTo>
                  <a:cubicBezTo>
                    <a:pt x="3418" y="5501"/>
                    <a:pt x="3608" y="5394"/>
                    <a:pt x="3727" y="5215"/>
                  </a:cubicBezTo>
                  <a:lnTo>
                    <a:pt x="3727" y="5204"/>
                  </a:lnTo>
                  <a:cubicBezTo>
                    <a:pt x="3751" y="5156"/>
                    <a:pt x="3787" y="5120"/>
                    <a:pt x="3799" y="5073"/>
                  </a:cubicBezTo>
                  <a:cubicBezTo>
                    <a:pt x="3854" y="4925"/>
                    <a:pt x="3995" y="4835"/>
                    <a:pt x="4145" y="4835"/>
                  </a:cubicBezTo>
                  <a:cubicBezTo>
                    <a:pt x="4188" y="4835"/>
                    <a:pt x="4232" y="4842"/>
                    <a:pt x="4275" y="4858"/>
                  </a:cubicBezTo>
                  <a:cubicBezTo>
                    <a:pt x="4355" y="4889"/>
                    <a:pt x="4438" y="4903"/>
                    <a:pt x="4521" y="4903"/>
                  </a:cubicBezTo>
                  <a:cubicBezTo>
                    <a:pt x="4698" y="4903"/>
                    <a:pt x="4872" y="4837"/>
                    <a:pt x="5001" y="4715"/>
                  </a:cubicBezTo>
                  <a:cubicBezTo>
                    <a:pt x="5079" y="4638"/>
                    <a:pt x="5174" y="4599"/>
                    <a:pt x="5268" y="4599"/>
                  </a:cubicBezTo>
                  <a:close/>
                  <a:moveTo>
                    <a:pt x="298" y="0"/>
                  </a:moveTo>
                  <a:cubicBezTo>
                    <a:pt x="203" y="0"/>
                    <a:pt x="108" y="60"/>
                    <a:pt x="48" y="143"/>
                  </a:cubicBezTo>
                  <a:cubicBezTo>
                    <a:pt x="1" y="239"/>
                    <a:pt x="1" y="358"/>
                    <a:pt x="60" y="429"/>
                  </a:cubicBezTo>
                  <a:lnTo>
                    <a:pt x="3418" y="5096"/>
                  </a:lnTo>
                  <a:cubicBezTo>
                    <a:pt x="3358" y="5144"/>
                    <a:pt x="3275" y="5168"/>
                    <a:pt x="3204" y="5168"/>
                  </a:cubicBezTo>
                  <a:cubicBezTo>
                    <a:pt x="2834" y="5192"/>
                    <a:pt x="2537" y="5513"/>
                    <a:pt x="2549" y="5906"/>
                  </a:cubicBezTo>
                  <a:cubicBezTo>
                    <a:pt x="2549" y="6049"/>
                    <a:pt x="2477" y="6180"/>
                    <a:pt x="2358" y="6239"/>
                  </a:cubicBezTo>
                  <a:cubicBezTo>
                    <a:pt x="2013" y="6418"/>
                    <a:pt x="1882" y="6835"/>
                    <a:pt x="2061" y="7168"/>
                  </a:cubicBezTo>
                  <a:cubicBezTo>
                    <a:pt x="2120" y="7299"/>
                    <a:pt x="2108" y="7454"/>
                    <a:pt x="2013" y="7573"/>
                  </a:cubicBezTo>
                  <a:cubicBezTo>
                    <a:pt x="1775" y="7871"/>
                    <a:pt x="1822" y="8299"/>
                    <a:pt x="2120" y="8537"/>
                  </a:cubicBezTo>
                  <a:cubicBezTo>
                    <a:pt x="2215" y="8621"/>
                    <a:pt x="2275" y="8775"/>
                    <a:pt x="2239" y="8906"/>
                  </a:cubicBezTo>
                  <a:cubicBezTo>
                    <a:pt x="2132" y="9275"/>
                    <a:pt x="2358" y="9656"/>
                    <a:pt x="2727" y="9752"/>
                  </a:cubicBezTo>
                  <a:cubicBezTo>
                    <a:pt x="2858" y="9799"/>
                    <a:pt x="2965" y="9906"/>
                    <a:pt x="3001" y="10049"/>
                  </a:cubicBezTo>
                  <a:cubicBezTo>
                    <a:pt x="3056" y="10399"/>
                    <a:pt x="3361" y="10639"/>
                    <a:pt x="3697" y="10639"/>
                  </a:cubicBezTo>
                  <a:cubicBezTo>
                    <a:pt x="3727" y="10639"/>
                    <a:pt x="3757" y="10637"/>
                    <a:pt x="3787" y="10633"/>
                  </a:cubicBezTo>
                  <a:cubicBezTo>
                    <a:pt x="3799" y="10632"/>
                    <a:pt x="3811" y="10631"/>
                    <a:pt x="3823" y="10631"/>
                  </a:cubicBezTo>
                  <a:cubicBezTo>
                    <a:pt x="3953" y="10631"/>
                    <a:pt x="4079" y="10690"/>
                    <a:pt x="4144" y="10799"/>
                  </a:cubicBezTo>
                  <a:cubicBezTo>
                    <a:pt x="4274" y="10998"/>
                    <a:pt x="4502" y="11109"/>
                    <a:pt x="4731" y="11109"/>
                  </a:cubicBezTo>
                  <a:cubicBezTo>
                    <a:pt x="4858" y="11109"/>
                    <a:pt x="4986" y="11074"/>
                    <a:pt x="5097" y="11002"/>
                  </a:cubicBezTo>
                  <a:cubicBezTo>
                    <a:pt x="5156" y="10966"/>
                    <a:pt x="5228" y="10948"/>
                    <a:pt x="5299" y="10948"/>
                  </a:cubicBezTo>
                  <a:cubicBezTo>
                    <a:pt x="5370" y="10948"/>
                    <a:pt x="5442" y="10966"/>
                    <a:pt x="5501" y="11002"/>
                  </a:cubicBezTo>
                  <a:cubicBezTo>
                    <a:pt x="5621" y="11085"/>
                    <a:pt x="5740" y="11109"/>
                    <a:pt x="5871" y="11109"/>
                  </a:cubicBezTo>
                  <a:cubicBezTo>
                    <a:pt x="6097" y="11109"/>
                    <a:pt x="6311" y="11002"/>
                    <a:pt x="6454" y="10799"/>
                  </a:cubicBezTo>
                  <a:cubicBezTo>
                    <a:pt x="6519" y="10690"/>
                    <a:pt x="6645" y="10631"/>
                    <a:pt x="6775" y="10631"/>
                  </a:cubicBezTo>
                  <a:cubicBezTo>
                    <a:pt x="6787" y="10631"/>
                    <a:pt x="6799" y="10632"/>
                    <a:pt x="6811" y="10633"/>
                  </a:cubicBezTo>
                  <a:cubicBezTo>
                    <a:pt x="6848" y="10639"/>
                    <a:pt x="6884" y="10641"/>
                    <a:pt x="6920" y="10641"/>
                  </a:cubicBezTo>
                  <a:cubicBezTo>
                    <a:pt x="7248" y="10641"/>
                    <a:pt x="7543" y="10403"/>
                    <a:pt x="7597" y="10049"/>
                  </a:cubicBezTo>
                  <a:cubicBezTo>
                    <a:pt x="7621" y="9906"/>
                    <a:pt x="7728" y="9799"/>
                    <a:pt x="7859" y="9752"/>
                  </a:cubicBezTo>
                  <a:cubicBezTo>
                    <a:pt x="8240" y="9656"/>
                    <a:pt x="8442" y="9275"/>
                    <a:pt x="8359" y="8906"/>
                  </a:cubicBezTo>
                  <a:cubicBezTo>
                    <a:pt x="8323" y="8775"/>
                    <a:pt x="8371" y="8621"/>
                    <a:pt x="8478" y="8537"/>
                  </a:cubicBezTo>
                  <a:cubicBezTo>
                    <a:pt x="8776" y="8299"/>
                    <a:pt x="8811" y="7871"/>
                    <a:pt x="8573" y="7573"/>
                  </a:cubicBezTo>
                  <a:cubicBezTo>
                    <a:pt x="8490" y="7454"/>
                    <a:pt x="8478" y="7299"/>
                    <a:pt x="8538" y="7168"/>
                  </a:cubicBezTo>
                  <a:cubicBezTo>
                    <a:pt x="8692" y="6823"/>
                    <a:pt x="8561" y="6406"/>
                    <a:pt x="8240" y="6239"/>
                  </a:cubicBezTo>
                  <a:cubicBezTo>
                    <a:pt x="8097" y="6180"/>
                    <a:pt x="8026" y="6037"/>
                    <a:pt x="8037" y="5906"/>
                  </a:cubicBezTo>
                  <a:cubicBezTo>
                    <a:pt x="8061" y="5525"/>
                    <a:pt x="7776" y="5204"/>
                    <a:pt x="7383" y="5168"/>
                  </a:cubicBezTo>
                  <a:cubicBezTo>
                    <a:pt x="7311" y="5168"/>
                    <a:pt x="7240" y="5144"/>
                    <a:pt x="7180" y="5096"/>
                  </a:cubicBezTo>
                  <a:lnTo>
                    <a:pt x="10526" y="429"/>
                  </a:lnTo>
                  <a:cubicBezTo>
                    <a:pt x="10585" y="358"/>
                    <a:pt x="10597" y="251"/>
                    <a:pt x="10538" y="143"/>
                  </a:cubicBezTo>
                  <a:cubicBezTo>
                    <a:pt x="10490" y="60"/>
                    <a:pt x="10395" y="0"/>
                    <a:pt x="10288" y="0"/>
                  </a:cubicBezTo>
                  <a:lnTo>
                    <a:pt x="7478" y="0"/>
                  </a:lnTo>
                  <a:cubicBezTo>
                    <a:pt x="7383" y="0"/>
                    <a:pt x="7299" y="36"/>
                    <a:pt x="7252" y="120"/>
                  </a:cubicBezTo>
                  <a:lnTo>
                    <a:pt x="5287" y="2858"/>
                  </a:lnTo>
                  <a:lnTo>
                    <a:pt x="3335" y="120"/>
                  </a:lnTo>
                  <a:cubicBezTo>
                    <a:pt x="3299" y="36"/>
                    <a:pt x="320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81">
              <a:extLst>
                <a:ext uri="{FF2B5EF4-FFF2-40B4-BE49-F238E27FC236}">
                  <a16:creationId xmlns:a16="http://schemas.microsoft.com/office/drawing/2014/main" id="{A4CF372A-1B6D-EBAA-B0F0-1FE98C51934A}"/>
                </a:ext>
              </a:extLst>
            </p:cNvPr>
            <p:cNvSpPr/>
            <p:nvPr/>
          </p:nvSpPr>
          <p:spPr>
            <a:xfrm>
              <a:off x="938458" y="2136979"/>
              <a:ext cx="166789" cy="76742"/>
            </a:xfrm>
            <a:custGeom>
              <a:avLst/>
              <a:gdLst/>
              <a:ahLst/>
              <a:cxnLst/>
              <a:rect l="l" t="t" r="r" b="b"/>
              <a:pathLst>
                <a:path w="5240" h="2411" extrusionOk="0">
                  <a:moveTo>
                    <a:pt x="2620" y="1"/>
                  </a:moveTo>
                  <a:cubicBezTo>
                    <a:pt x="2001" y="1"/>
                    <a:pt x="1370" y="227"/>
                    <a:pt x="894" y="643"/>
                  </a:cubicBezTo>
                  <a:cubicBezTo>
                    <a:pt x="417" y="1036"/>
                    <a:pt x="108" y="1608"/>
                    <a:pt x="13" y="2227"/>
                  </a:cubicBezTo>
                  <a:cubicBezTo>
                    <a:pt x="1" y="2322"/>
                    <a:pt x="60" y="2406"/>
                    <a:pt x="156" y="2406"/>
                  </a:cubicBezTo>
                  <a:lnTo>
                    <a:pt x="179" y="2406"/>
                  </a:lnTo>
                  <a:cubicBezTo>
                    <a:pt x="251" y="2406"/>
                    <a:pt x="334" y="2346"/>
                    <a:pt x="346" y="2275"/>
                  </a:cubicBezTo>
                  <a:cubicBezTo>
                    <a:pt x="429" y="1739"/>
                    <a:pt x="703" y="1251"/>
                    <a:pt x="1120" y="894"/>
                  </a:cubicBezTo>
                  <a:cubicBezTo>
                    <a:pt x="1537" y="536"/>
                    <a:pt x="2072" y="322"/>
                    <a:pt x="2620" y="322"/>
                  </a:cubicBezTo>
                  <a:cubicBezTo>
                    <a:pt x="3168" y="322"/>
                    <a:pt x="3704" y="524"/>
                    <a:pt x="4120" y="894"/>
                  </a:cubicBezTo>
                  <a:cubicBezTo>
                    <a:pt x="4537" y="1251"/>
                    <a:pt x="4811" y="1739"/>
                    <a:pt x="4894" y="2275"/>
                  </a:cubicBezTo>
                  <a:cubicBezTo>
                    <a:pt x="4904" y="2356"/>
                    <a:pt x="4975" y="2411"/>
                    <a:pt x="5040" y="2411"/>
                  </a:cubicBezTo>
                  <a:cubicBezTo>
                    <a:pt x="5051" y="2411"/>
                    <a:pt x="5062" y="2409"/>
                    <a:pt x="5073" y="2406"/>
                  </a:cubicBezTo>
                  <a:cubicBezTo>
                    <a:pt x="5180" y="2394"/>
                    <a:pt x="5240" y="2322"/>
                    <a:pt x="5228" y="2227"/>
                  </a:cubicBezTo>
                  <a:cubicBezTo>
                    <a:pt x="5132" y="1620"/>
                    <a:pt x="4823" y="1060"/>
                    <a:pt x="4347" y="643"/>
                  </a:cubicBezTo>
                  <a:cubicBezTo>
                    <a:pt x="3870" y="227"/>
                    <a:pt x="3263" y="1"/>
                    <a:pt x="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1">
              <a:extLst>
                <a:ext uri="{FF2B5EF4-FFF2-40B4-BE49-F238E27FC236}">
                  <a16:creationId xmlns:a16="http://schemas.microsoft.com/office/drawing/2014/main" id="{51F86BFB-9B5D-43B8-3789-A5BC574DA4AA}"/>
                </a:ext>
              </a:extLst>
            </p:cNvPr>
            <p:cNvSpPr/>
            <p:nvPr/>
          </p:nvSpPr>
          <p:spPr>
            <a:xfrm>
              <a:off x="938840" y="2227377"/>
              <a:ext cx="166407" cy="76774"/>
            </a:xfrm>
            <a:custGeom>
              <a:avLst/>
              <a:gdLst/>
              <a:ahLst/>
              <a:cxnLst/>
              <a:rect l="l" t="t" r="r" b="b"/>
              <a:pathLst>
                <a:path w="5228" h="2412" extrusionOk="0">
                  <a:moveTo>
                    <a:pt x="193" y="1"/>
                  </a:moveTo>
                  <a:cubicBezTo>
                    <a:pt x="181" y="1"/>
                    <a:pt x="168" y="3"/>
                    <a:pt x="155" y="6"/>
                  </a:cubicBezTo>
                  <a:cubicBezTo>
                    <a:pt x="60" y="18"/>
                    <a:pt x="1" y="101"/>
                    <a:pt x="24" y="197"/>
                  </a:cubicBezTo>
                  <a:cubicBezTo>
                    <a:pt x="108" y="804"/>
                    <a:pt x="417" y="1375"/>
                    <a:pt x="894" y="1768"/>
                  </a:cubicBezTo>
                  <a:cubicBezTo>
                    <a:pt x="1370" y="2185"/>
                    <a:pt x="1989" y="2411"/>
                    <a:pt x="2608" y="2411"/>
                  </a:cubicBezTo>
                  <a:cubicBezTo>
                    <a:pt x="3239" y="2411"/>
                    <a:pt x="3858" y="2185"/>
                    <a:pt x="4335" y="1768"/>
                  </a:cubicBezTo>
                  <a:cubicBezTo>
                    <a:pt x="4811" y="1375"/>
                    <a:pt x="5120" y="804"/>
                    <a:pt x="5216" y="185"/>
                  </a:cubicBezTo>
                  <a:cubicBezTo>
                    <a:pt x="5228" y="101"/>
                    <a:pt x="5168" y="18"/>
                    <a:pt x="5085" y="6"/>
                  </a:cubicBezTo>
                  <a:cubicBezTo>
                    <a:pt x="5070" y="3"/>
                    <a:pt x="5056" y="1"/>
                    <a:pt x="5043" y="1"/>
                  </a:cubicBezTo>
                  <a:cubicBezTo>
                    <a:pt x="4966" y="1"/>
                    <a:pt x="4906" y="56"/>
                    <a:pt x="4906" y="137"/>
                  </a:cubicBezTo>
                  <a:cubicBezTo>
                    <a:pt x="4811" y="673"/>
                    <a:pt x="4549" y="1161"/>
                    <a:pt x="4132" y="1518"/>
                  </a:cubicBezTo>
                  <a:cubicBezTo>
                    <a:pt x="3715" y="1875"/>
                    <a:pt x="3180" y="2090"/>
                    <a:pt x="2620" y="2090"/>
                  </a:cubicBezTo>
                  <a:cubicBezTo>
                    <a:pt x="2072" y="2090"/>
                    <a:pt x="1537" y="1887"/>
                    <a:pt x="1120" y="1518"/>
                  </a:cubicBezTo>
                  <a:cubicBezTo>
                    <a:pt x="703" y="1161"/>
                    <a:pt x="441" y="673"/>
                    <a:pt x="346" y="137"/>
                  </a:cubicBezTo>
                  <a:cubicBezTo>
                    <a:pt x="336" y="56"/>
                    <a:pt x="265"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1">
              <a:extLst>
                <a:ext uri="{FF2B5EF4-FFF2-40B4-BE49-F238E27FC236}">
                  <a16:creationId xmlns:a16="http://schemas.microsoft.com/office/drawing/2014/main" id="{482ED9B7-6658-9B8C-7BB8-D5A7E0E157E6}"/>
                </a:ext>
              </a:extLst>
            </p:cNvPr>
            <p:cNvSpPr/>
            <p:nvPr/>
          </p:nvSpPr>
          <p:spPr>
            <a:xfrm>
              <a:off x="1007052" y="2185106"/>
              <a:ext cx="19003" cy="70153"/>
            </a:xfrm>
            <a:custGeom>
              <a:avLst/>
              <a:gdLst/>
              <a:ahLst/>
              <a:cxnLst/>
              <a:rect l="l" t="t" r="r" b="b"/>
              <a:pathLst>
                <a:path w="597" h="2204" extrusionOk="0">
                  <a:moveTo>
                    <a:pt x="453" y="1"/>
                  </a:moveTo>
                  <a:cubicBezTo>
                    <a:pt x="418" y="1"/>
                    <a:pt x="394" y="24"/>
                    <a:pt x="382" y="36"/>
                  </a:cubicBezTo>
                  <a:lnTo>
                    <a:pt x="60" y="334"/>
                  </a:lnTo>
                  <a:cubicBezTo>
                    <a:pt x="25" y="358"/>
                    <a:pt x="1" y="405"/>
                    <a:pt x="1" y="453"/>
                  </a:cubicBezTo>
                  <a:cubicBezTo>
                    <a:pt x="1" y="513"/>
                    <a:pt x="48" y="584"/>
                    <a:pt x="108" y="584"/>
                  </a:cubicBezTo>
                  <a:cubicBezTo>
                    <a:pt x="120" y="584"/>
                    <a:pt x="156" y="572"/>
                    <a:pt x="167" y="560"/>
                  </a:cubicBezTo>
                  <a:lnTo>
                    <a:pt x="275" y="417"/>
                  </a:lnTo>
                  <a:lnTo>
                    <a:pt x="275" y="2108"/>
                  </a:lnTo>
                  <a:cubicBezTo>
                    <a:pt x="275" y="2179"/>
                    <a:pt x="346" y="2203"/>
                    <a:pt x="441" y="2203"/>
                  </a:cubicBezTo>
                  <a:cubicBezTo>
                    <a:pt x="513" y="2203"/>
                    <a:pt x="596" y="2179"/>
                    <a:pt x="596" y="2108"/>
                  </a:cubicBezTo>
                  <a:lnTo>
                    <a:pt x="596" y="96"/>
                  </a:lnTo>
                  <a:cubicBezTo>
                    <a:pt x="584" y="48"/>
                    <a:pt x="513" y="1"/>
                    <a:pt x="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4205;p139">
            <a:extLst>
              <a:ext uri="{FF2B5EF4-FFF2-40B4-BE49-F238E27FC236}">
                <a16:creationId xmlns:a16="http://schemas.microsoft.com/office/drawing/2014/main" id="{91EB1295-6B2D-8C30-75DE-F3236A3760EC}"/>
              </a:ext>
            </a:extLst>
          </p:cNvPr>
          <p:cNvGrpSpPr/>
          <p:nvPr/>
        </p:nvGrpSpPr>
        <p:grpSpPr>
          <a:xfrm>
            <a:off x="3115789" y="781388"/>
            <a:ext cx="382073" cy="349584"/>
            <a:chOff x="6228583" y="3237664"/>
            <a:chExt cx="446539" cy="303895"/>
          </a:xfrm>
          <a:solidFill>
            <a:schemeClr val="bg2"/>
          </a:solidFill>
        </p:grpSpPr>
        <p:sp>
          <p:nvSpPr>
            <p:cNvPr id="3" name="Google Shape;14206;p139">
              <a:extLst>
                <a:ext uri="{FF2B5EF4-FFF2-40B4-BE49-F238E27FC236}">
                  <a16:creationId xmlns:a16="http://schemas.microsoft.com/office/drawing/2014/main" id="{BE9C41A9-6890-CFC0-0331-F7B5EED09893}"/>
                </a:ext>
              </a:extLst>
            </p:cNvPr>
            <p:cNvSpPr/>
            <p:nvPr/>
          </p:nvSpPr>
          <p:spPr>
            <a:xfrm>
              <a:off x="6357508" y="3277453"/>
              <a:ext cx="26865" cy="25912"/>
            </a:xfrm>
            <a:custGeom>
              <a:avLst/>
              <a:gdLst/>
              <a:ahLst/>
              <a:cxnLst/>
              <a:rect l="l" t="t" r="r" b="b"/>
              <a:pathLst>
                <a:path w="846" h="816" extrusionOk="0">
                  <a:moveTo>
                    <a:pt x="632" y="0"/>
                  </a:moveTo>
                  <a:cubicBezTo>
                    <a:pt x="578" y="0"/>
                    <a:pt x="525" y="18"/>
                    <a:pt x="489" y="54"/>
                  </a:cubicBezTo>
                  <a:lnTo>
                    <a:pt x="72" y="471"/>
                  </a:lnTo>
                  <a:cubicBezTo>
                    <a:pt x="1" y="542"/>
                    <a:pt x="1" y="685"/>
                    <a:pt x="72" y="756"/>
                  </a:cubicBezTo>
                  <a:cubicBezTo>
                    <a:pt x="120" y="804"/>
                    <a:pt x="167" y="816"/>
                    <a:pt x="227" y="816"/>
                  </a:cubicBezTo>
                  <a:cubicBezTo>
                    <a:pt x="263" y="816"/>
                    <a:pt x="322" y="804"/>
                    <a:pt x="370" y="756"/>
                  </a:cubicBezTo>
                  <a:lnTo>
                    <a:pt x="786" y="340"/>
                  </a:lnTo>
                  <a:cubicBezTo>
                    <a:pt x="846" y="268"/>
                    <a:pt x="846" y="149"/>
                    <a:pt x="775" y="54"/>
                  </a:cubicBezTo>
                  <a:cubicBezTo>
                    <a:pt x="739" y="18"/>
                    <a:pt x="685" y="0"/>
                    <a:pt x="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207;p139">
              <a:extLst>
                <a:ext uri="{FF2B5EF4-FFF2-40B4-BE49-F238E27FC236}">
                  <a16:creationId xmlns:a16="http://schemas.microsoft.com/office/drawing/2014/main" id="{801D2593-1C92-B40B-1A2A-D1FD41B5A854}"/>
                </a:ext>
              </a:extLst>
            </p:cNvPr>
            <p:cNvSpPr/>
            <p:nvPr/>
          </p:nvSpPr>
          <p:spPr>
            <a:xfrm>
              <a:off x="6276596" y="3358746"/>
              <a:ext cx="26896" cy="25912"/>
            </a:xfrm>
            <a:custGeom>
              <a:avLst/>
              <a:gdLst/>
              <a:ahLst/>
              <a:cxnLst/>
              <a:rect l="l" t="t" r="r" b="b"/>
              <a:pathLst>
                <a:path w="847" h="816" extrusionOk="0">
                  <a:moveTo>
                    <a:pt x="632" y="0"/>
                  </a:moveTo>
                  <a:cubicBezTo>
                    <a:pt x="578" y="0"/>
                    <a:pt x="525" y="18"/>
                    <a:pt x="489" y="54"/>
                  </a:cubicBezTo>
                  <a:lnTo>
                    <a:pt x="72" y="471"/>
                  </a:lnTo>
                  <a:cubicBezTo>
                    <a:pt x="1" y="554"/>
                    <a:pt x="1" y="685"/>
                    <a:pt x="72" y="756"/>
                  </a:cubicBezTo>
                  <a:cubicBezTo>
                    <a:pt x="120" y="804"/>
                    <a:pt x="167" y="816"/>
                    <a:pt x="227" y="816"/>
                  </a:cubicBezTo>
                  <a:cubicBezTo>
                    <a:pt x="286" y="816"/>
                    <a:pt x="334" y="804"/>
                    <a:pt x="370" y="756"/>
                  </a:cubicBezTo>
                  <a:lnTo>
                    <a:pt x="787" y="340"/>
                  </a:lnTo>
                  <a:cubicBezTo>
                    <a:pt x="846" y="256"/>
                    <a:pt x="846" y="137"/>
                    <a:pt x="775" y="54"/>
                  </a:cubicBezTo>
                  <a:cubicBezTo>
                    <a:pt x="739" y="18"/>
                    <a:pt x="685" y="0"/>
                    <a:pt x="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208;p139">
              <a:extLst>
                <a:ext uri="{FF2B5EF4-FFF2-40B4-BE49-F238E27FC236}">
                  <a16:creationId xmlns:a16="http://schemas.microsoft.com/office/drawing/2014/main" id="{D5E1C135-00D5-F554-5AA6-8383B069B5F3}"/>
                </a:ext>
              </a:extLst>
            </p:cNvPr>
            <p:cNvSpPr/>
            <p:nvPr/>
          </p:nvSpPr>
          <p:spPr>
            <a:xfrm>
              <a:off x="6357508" y="3358365"/>
              <a:ext cx="26865" cy="25912"/>
            </a:xfrm>
            <a:custGeom>
              <a:avLst/>
              <a:gdLst/>
              <a:ahLst/>
              <a:cxnLst/>
              <a:rect l="l" t="t" r="r" b="b"/>
              <a:pathLst>
                <a:path w="846" h="816" extrusionOk="0">
                  <a:moveTo>
                    <a:pt x="215" y="0"/>
                  </a:moveTo>
                  <a:cubicBezTo>
                    <a:pt x="161" y="0"/>
                    <a:pt x="108" y="18"/>
                    <a:pt x="72" y="54"/>
                  </a:cubicBezTo>
                  <a:cubicBezTo>
                    <a:pt x="1" y="125"/>
                    <a:pt x="1" y="268"/>
                    <a:pt x="72" y="340"/>
                  </a:cubicBezTo>
                  <a:lnTo>
                    <a:pt x="489" y="756"/>
                  </a:lnTo>
                  <a:cubicBezTo>
                    <a:pt x="536" y="792"/>
                    <a:pt x="584" y="816"/>
                    <a:pt x="644" y="816"/>
                  </a:cubicBezTo>
                  <a:cubicBezTo>
                    <a:pt x="703" y="816"/>
                    <a:pt x="739" y="792"/>
                    <a:pt x="786" y="756"/>
                  </a:cubicBezTo>
                  <a:cubicBezTo>
                    <a:pt x="846" y="685"/>
                    <a:pt x="846" y="566"/>
                    <a:pt x="775" y="471"/>
                  </a:cubicBezTo>
                  <a:lnTo>
                    <a:pt x="358" y="54"/>
                  </a:lnTo>
                  <a:cubicBezTo>
                    <a:pt x="322" y="18"/>
                    <a:pt x="269" y="0"/>
                    <a:pt x="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209;p139">
              <a:extLst>
                <a:ext uri="{FF2B5EF4-FFF2-40B4-BE49-F238E27FC236}">
                  <a16:creationId xmlns:a16="http://schemas.microsoft.com/office/drawing/2014/main" id="{AAB137FB-6D90-1C8C-EAD9-F271450584C3}"/>
                </a:ext>
              </a:extLst>
            </p:cNvPr>
            <p:cNvSpPr/>
            <p:nvPr/>
          </p:nvSpPr>
          <p:spPr>
            <a:xfrm>
              <a:off x="6276596" y="3277453"/>
              <a:ext cx="26896" cy="25912"/>
            </a:xfrm>
            <a:custGeom>
              <a:avLst/>
              <a:gdLst/>
              <a:ahLst/>
              <a:cxnLst/>
              <a:rect l="l" t="t" r="r" b="b"/>
              <a:pathLst>
                <a:path w="847" h="816" extrusionOk="0">
                  <a:moveTo>
                    <a:pt x="219" y="0"/>
                  </a:moveTo>
                  <a:cubicBezTo>
                    <a:pt x="167" y="0"/>
                    <a:pt x="114" y="18"/>
                    <a:pt x="72" y="54"/>
                  </a:cubicBezTo>
                  <a:cubicBezTo>
                    <a:pt x="1" y="137"/>
                    <a:pt x="1" y="268"/>
                    <a:pt x="72" y="340"/>
                  </a:cubicBezTo>
                  <a:lnTo>
                    <a:pt x="489" y="756"/>
                  </a:lnTo>
                  <a:cubicBezTo>
                    <a:pt x="536" y="804"/>
                    <a:pt x="584" y="816"/>
                    <a:pt x="644" y="816"/>
                  </a:cubicBezTo>
                  <a:cubicBezTo>
                    <a:pt x="679" y="816"/>
                    <a:pt x="751" y="804"/>
                    <a:pt x="787" y="756"/>
                  </a:cubicBezTo>
                  <a:cubicBezTo>
                    <a:pt x="846" y="685"/>
                    <a:pt x="846" y="554"/>
                    <a:pt x="775" y="471"/>
                  </a:cubicBezTo>
                  <a:lnTo>
                    <a:pt x="358" y="54"/>
                  </a:lnTo>
                  <a:cubicBezTo>
                    <a:pt x="322" y="18"/>
                    <a:pt x="272" y="0"/>
                    <a:pt x="2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10;p139">
              <a:extLst>
                <a:ext uri="{FF2B5EF4-FFF2-40B4-BE49-F238E27FC236}">
                  <a16:creationId xmlns:a16="http://schemas.microsoft.com/office/drawing/2014/main" id="{CCFDD5C0-BA01-3EAF-F6EA-0854A7ADC595}"/>
                </a:ext>
              </a:extLst>
            </p:cNvPr>
            <p:cNvSpPr/>
            <p:nvPr/>
          </p:nvSpPr>
          <p:spPr>
            <a:xfrm>
              <a:off x="6526508" y="3290314"/>
              <a:ext cx="21593" cy="19879"/>
            </a:xfrm>
            <a:custGeom>
              <a:avLst/>
              <a:gdLst/>
              <a:ahLst/>
              <a:cxnLst/>
              <a:rect l="l" t="t" r="r" b="b"/>
              <a:pathLst>
                <a:path w="680" h="626" extrusionOk="0">
                  <a:moveTo>
                    <a:pt x="446" y="0"/>
                  </a:moveTo>
                  <a:cubicBezTo>
                    <a:pt x="394" y="0"/>
                    <a:pt x="340" y="18"/>
                    <a:pt x="298" y="54"/>
                  </a:cubicBezTo>
                  <a:lnTo>
                    <a:pt x="84" y="280"/>
                  </a:lnTo>
                  <a:cubicBezTo>
                    <a:pt x="1" y="351"/>
                    <a:pt x="1" y="482"/>
                    <a:pt x="84" y="566"/>
                  </a:cubicBezTo>
                  <a:cubicBezTo>
                    <a:pt x="120" y="601"/>
                    <a:pt x="167" y="625"/>
                    <a:pt x="227" y="625"/>
                  </a:cubicBezTo>
                  <a:cubicBezTo>
                    <a:pt x="275" y="625"/>
                    <a:pt x="334" y="601"/>
                    <a:pt x="382" y="566"/>
                  </a:cubicBezTo>
                  <a:lnTo>
                    <a:pt x="596" y="340"/>
                  </a:lnTo>
                  <a:cubicBezTo>
                    <a:pt x="679" y="268"/>
                    <a:pt x="679" y="125"/>
                    <a:pt x="584" y="54"/>
                  </a:cubicBezTo>
                  <a:cubicBezTo>
                    <a:pt x="548" y="18"/>
                    <a:pt x="498" y="0"/>
                    <a:pt x="4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11;p139">
              <a:extLst>
                <a:ext uri="{FF2B5EF4-FFF2-40B4-BE49-F238E27FC236}">
                  <a16:creationId xmlns:a16="http://schemas.microsoft.com/office/drawing/2014/main" id="{9D35508B-4C1E-8B3A-5EA1-EAAF43E63B92}"/>
                </a:ext>
              </a:extLst>
            </p:cNvPr>
            <p:cNvSpPr/>
            <p:nvPr/>
          </p:nvSpPr>
          <p:spPr>
            <a:xfrm>
              <a:off x="6465253" y="3352299"/>
              <a:ext cx="20831" cy="19498"/>
            </a:xfrm>
            <a:custGeom>
              <a:avLst/>
              <a:gdLst/>
              <a:ahLst/>
              <a:cxnLst/>
              <a:rect l="l" t="t" r="r" b="b"/>
              <a:pathLst>
                <a:path w="656" h="614" extrusionOk="0">
                  <a:moveTo>
                    <a:pt x="437" y="1"/>
                  </a:moveTo>
                  <a:cubicBezTo>
                    <a:pt x="385" y="1"/>
                    <a:pt x="334" y="19"/>
                    <a:pt x="299" y="54"/>
                  </a:cubicBezTo>
                  <a:lnTo>
                    <a:pt x="72" y="281"/>
                  </a:lnTo>
                  <a:cubicBezTo>
                    <a:pt x="1" y="352"/>
                    <a:pt x="1" y="483"/>
                    <a:pt x="72" y="554"/>
                  </a:cubicBezTo>
                  <a:cubicBezTo>
                    <a:pt x="120" y="602"/>
                    <a:pt x="168" y="614"/>
                    <a:pt x="227" y="614"/>
                  </a:cubicBezTo>
                  <a:cubicBezTo>
                    <a:pt x="263" y="614"/>
                    <a:pt x="322" y="602"/>
                    <a:pt x="370" y="554"/>
                  </a:cubicBezTo>
                  <a:lnTo>
                    <a:pt x="596" y="340"/>
                  </a:lnTo>
                  <a:cubicBezTo>
                    <a:pt x="656" y="257"/>
                    <a:pt x="656" y="126"/>
                    <a:pt x="584" y="54"/>
                  </a:cubicBezTo>
                  <a:cubicBezTo>
                    <a:pt x="543" y="19"/>
                    <a:pt x="489" y="1"/>
                    <a:pt x="4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12;p139">
              <a:extLst>
                <a:ext uri="{FF2B5EF4-FFF2-40B4-BE49-F238E27FC236}">
                  <a16:creationId xmlns:a16="http://schemas.microsoft.com/office/drawing/2014/main" id="{28ABB0F1-9780-8338-4C6D-13EFC24F6531}"/>
                </a:ext>
              </a:extLst>
            </p:cNvPr>
            <p:cNvSpPr/>
            <p:nvPr/>
          </p:nvSpPr>
          <p:spPr>
            <a:xfrm>
              <a:off x="6526508" y="3352299"/>
              <a:ext cx="21593" cy="19498"/>
            </a:xfrm>
            <a:custGeom>
              <a:avLst/>
              <a:gdLst/>
              <a:ahLst/>
              <a:cxnLst/>
              <a:rect l="l" t="t" r="r" b="b"/>
              <a:pathLst>
                <a:path w="680" h="614" extrusionOk="0">
                  <a:moveTo>
                    <a:pt x="221" y="1"/>
                  </a:moveTo>
                  <a:cubicBezTo>
                    <a:pt x="170" y="1"/>
                    <a:pt x="120" y="19"/>
                    <a:pt x="84" y="54"/>
                  </a:cubicBezTo>
                  <a:cubicBezTo>
                    <a:pt x="1" y="126"/>
                    <a:pt x="1" y="257"/>
                    <a:pt x="84" y="340"/>
                  </a:cubicBezTo>
                  <a:lnTo>
                    <a:pt x="298" y="554"/>
                  </a:lnTo>
                  <a:cubicBezTo>
                    <a:pt x="346" y="602"/>
                    <a:pt x="394" y="614"/>
                    <a:pt x="453" y="614"/>
                  </a:cubicBezTo>
                  <a:cubicBezTo>
                    <a:pt x="501" y="614"/>
                    <a:pt x="560" y="602"/>
                    <a:pt x="596" y="554"/>
                  </a:cubicBezTo>
                  <a:cubicBezTo>
                    <a:pt x="679" y="483"/>
                    <a:pt x="679" y="352"/>
                    <a:pt x="584" y="281"/>
                  </a:cubicBezTo>
                  <a:lnTo>
                    <a:pt x="358" y="54"/>
                  </a:lnTo>
                  <a:cubicBezTo>
                    <a:pt x="322" y="19"/>
                    <a:pt x="272" y="1"/>
                    <a:pt x="2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13;p139">
              <a:extLst>
                <a:ext uri="{FF2B5EF4-FFF2-40B4-BE49-F238E27FC236}">
                  <a16:creationId xmlns:a16="http://schemas.microsoft.com/office/drawing/2014/main" id="{8DEE4963-9A17-C120-1411-DBB502A956F7}"/>
                </a:ext>
              </a:extLst>
            </p:cNvPr>
            <p:cNvSpPr/>
            <p:nvPr/>
          </p:nvSpPr>
          <p:spPr>
            <a:xfrm>
              <a:off x="6465253" y="3290314"/>
              <a:ext cx="20831" cy="19879"/>
            </a:xfrm>
            <a:custGeom>
              <a:avLst/>
              <a:gdLst/>
              <a:ahLst/>
              <a:cxnLst/>
              <a:rect l="l" t="t" r="r" b="b"/>
              <a:pathLst>
                <a:path w="656" h="626" extrusionOk="0">
                  <a:moveTo>
                    <a:pt x="215" y="0"/>
                  </a:moveTo>
                  <a:cubicBezTo>
                    <a:pt x="162" y="0"/>
                    <a:pt x="108" y="18"/>
                    <a:pt x="72" y="54"/>
                  </a:cubicBezTo>
                  <a:cubicBezTo>
                    <a:pt x="1" y="125"/>
                    <a:pt x="1" y="268"/>
                    <a:pt x="72" y="340"/>
                  </a:cubicBezTo>
                  <a:lnTo>
                    <a:pt x="299" y="566"/>
                  </a:lnTo>
                  <a:cubicBezTo>
                    <a:pt x="346" y="601"/>
                    <a:pt x="382" y="625"/>
                    <a:pt x="441" y="625"/>
                  </a:cubicBezTo>
                  <a:cubicBezTo>
                    <a:pt x="489" y="625"/>
                    <a:pt x="549" y="601"/>
                    <a:pt x="596" y="566"/>
                  </a:cubicBezTo>
                  <a:cubicBezTo>
                    <a:pt x="656" y="482"/>
                    <a:pt x="656" y="351"/>
                    <a:pt x="584" y="280"/>
                  </a:cubicBezTo>
                  <a:lnTo>
                    <a:pt x="358" y="54"/>
                  </a:lnTo>
                  <a:cubicBezTo>
                    <a:pt x="322" y="18"/>
                    <a:pt x="269" y="0"/>
                    <a:pt x="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214;p139">
              <a:extLst>
                <a:ext uri="{FF2B5EF4-FFF2-40B4-BE49-F238E27FC236}">
                  <a16:creationId xmlns:a16="http://schemas.microsoft.com/office/drawing/2014/main" id="{CBF9C1F5-5F39-C6CE-EAC3-50C570BA2899}"/>
                </a:ext>
              </a:extLst>
            </p:cNvPr>
            <p:cNvSpPr/>
            <p:nvPr/>
          </p:nvSpPr>
          <p:spPr>
            <a:xfrm>
              <a:off x="6304573" y="3437180"/>
              <a:ext cx="119145" cy="13274"/>
            </a:xfrm>
            <a:custGeom>
              <a:avLst/>
              <a:gdLst/>
              <a:ahLst/>
              <a:cxnLst/>
              <a:rect l="l" t="t" r="r" b="b"/>
              <a:pathLst>
                <a:path w="3752" h="418" extrusionOk="0">
                  <a:moveTo>
                    <a:pt x="203" y="1"/>
                  </a:moveTo>
                  <a:cubicBezTo>
                    <a:pt x="96" y="1"/>
                    <a:pt x="1" y="84"/>
                    <a:pt x="1" y="203"/>
                  </a:cubicBezTo>
                  <a:cubicBezTo>
                    <a:pt x="1" y="322"/>
                    <a:pt x="84" y="417"/>
                    <a:pt x="203" y="417"/>
                  </a:cubicBezTo>
                  <a:lnTo>
                    <a:pt x="3537" y="417"/>
                  </a:lnTo>
                  <a:cubicBezTo>
                    <a:pt x="3644" y="417"/>
                    <a:pt x="3751" y="322"/>
                    <a:pt x="3751" y="203"/>
                  </a:cubicBezTo>
                  <a:cubicBezTo>
                    <a:pt x="3751" y="84"/>
                    <a:pt x="3644" y="1"/>
                    <a:pt x="35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215;p139">
              <a:extLst>
                <a:ext uri="{FF2B5EF4-FFF2-40B4-BE49-F238E27FC236}">
                  <a16:creationId xmlns:a16="http://schemas.microsoft.com/office/drawing/2014/main" id="{6DE59926-8C12-3FBE-9BB9-6820F3F0774E}"/>
                </a:ext>
              </a:extLst>
            </p:cNvPr>
            <p:cNvSpPr/>
            <p:nvPr/>
          </p:nvSpPr>
          <p:spPr>
            <a:xfrm>
              <a:off x="6304573" y="3500341"/>
              <a:ext cx="25372" cy="13242"/>
            </a:xfrm>
            <a:custGeom>
              <a:avLst/>
              <a:gdLst/>
              <a:ahLst/>
              <a:cxnLst/>
              <a:rect l="l" t="t" r="r" b="b"/>
              <a:pathLst>
                <a:path w="799" h="417" extrusionOk="0">
                  <a:moveTo>
                    <a:pt x="203" y="0"/>
                  </a:moveTo>
                  <a:cubicBezTo>
                    <a:pt x="108" y="0"/>
                    <a:pt x="1" y="95"/>
                    <a:pt x="1" y="214"/>
                  </a:cubicBezTo>
                  <a:cubicBezTo>
                    <a:pt x="1" y="333"/>
                    <a:pt x="84" y="417"/>
                    <a:pt x="203" y="417"/>
                  </a:cubicBezTo>
                  <a:lnTo>
                    <a:pt x="596" y="417"/>
                  </a:lnTo>
                  <a:cubicBezTo>
                    <a:pt x="703" y="417"/>
                    <a:pt x="798" y="333"/>
                    <a:pt x="798" y="214"/>
                  </a:cubicBezTo>
                  <a:cubicBezTo>
                    <a:pt x="798" y="95"/>
                    <a:pt x="715" y="0"/>
                    <a:pt x="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16;p139">
              <a:extLst>
                <a:ext uri="{FF2B5EF4-FFF2-40B4-BE49-F238E27FC236}">
                  <a16:creationId xmlns:a16="http://schemas.microsoft.com/office/drawing/2014/main" id="{51417C8F-EAF0-24CE-3926-173AFB53FD8B}"/>
                </a:ext>
              </a:extLst>
            </p:cNvPr>
            <p:cNvSpPr/>
            <p:nvPr/>
          </p:nvSpPr>
          <p:spPr>
            <a:xfrm>
              <a:off x="6346934" y="3500341"/>
              <a:ext cx="76784" cy="13242"/>
            </a:xfrm>
            <a:custGeom>
              <a:avLst/>
              <a:gdLst/>
              <a:ahLst/>
              <a:cxnLst/>
              <a:rect l="l" t="t" r="r" b="b"/>
              <a:pathLst>
                <a:path w="2418" h="417" extrusionOk="0">
                  <a:moveTo>
                    <a:pt x="215" y="0"/>
                  </a:moveTo>
                  <a:cubicBezTo>
                    <a:pt x="107" y="0"/>
                    <a:pt x="0" y="95"/>
                    <a:pt x="0" y="214"/>
                  </a:cubicBezTo>
                  <a:cubicBezTo>
                    <a:pt x="0" y="333"/>
                    <a:pt x="96" y="417"/>
                    <a:pt x="215" y="417"/>
                  </a:cubicBezTo>
                  <a:lnTo>
                    <a:pt x="2203" y="417"/>
                  </a:lnTo>
                  <a:cubicBezTo>
                    <a:pt x="2310" y="417"/>
                    <a:pt x="2417" y="333"/>
                    <a:pt x="2417" y="214"/>
                  </a:cubicBezTo>
                  <a:cubicBezTo>
                    <a:pt x="2417" y="95"/>
                    <a:pt x="2310" y="0"/>
                    <a:pt x="2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17;p139">
              <a:extLst>
                <a:ext uri="{FF2B5EF4-FFF2-40B4-BE49-F238E27FC236}">
                  <a16:creationId xmlns:a16="http://schemas.microsoft.com/office/drawing/2014/main" id="{4F94C7E4-8E1F-9BA1-B90B-78489FB66266}"/>
                </a:ext>
              </a:extLst>
            </p:cNvPr>
            <p:cNvSpPr/>
            <p:nvPr/>
          </p:nvSpPr>
          <p:spPr>
            <a:xfrm>
              <a:off x="6304573" y="3468935"/>
              <a:ext cx="119145" cy="12893"/>
            </a:xfrm>
            <a:custGeom>
              <a:avLst/>
              <a:gdLst/>
              <a:ahLst/>
              <a:cxnLst/>
              <a:rect l="l" t="t" r="r" b="b"/>
              <a:pathLst>
                <a:path w="3752" h="406" extrusionOk="0">
                  <a:moveTo>
                    <a:pt x="203" y="1"/>
                  </a:moveTo>
                  <a:cubicBezTo>
                    <a:pt x="96" y="1"/>
                    <a:pt x="1" y="84"/>
                    <a:pt x="1" y="203"/>
                  </a:cubicBezTo>
                  <a:cubicBezTo>
                    <a:pt x="1" y="322"/>
                    <a:pt x="84" y="406"/>
                    <a:pt x="203" y="406"/>
                  </a:cubicBezTo>
                  <a:lnTo>
                    <a:pt x="3537" y="406"/>
                  </a:lnTo>
                  <a:cubicBezTo>
                    <a:pt x="3644" y="406"/>
                    <a:pt x="3751" y="322"/>
                    <a:pt x="3751" y="203"/>
                  </a:cubicBezTo>
                  <a:cubicBezTo>
                    <a:pt x="3751" y="84"/>
                    <a:pt x="3644" y="1"/>
                    <a:pt x="35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18;p139">
              <a:extLst>
                <a:ext uri="{FF2B5EF4-FFF2-40B4-BE49-F238E27FC236}">
                  <a16:creationId xmlns:a16="http://schemas.microsoft.com/office/drawing/2014/main" id="{5BEB9C33-0DAF-EACB-3C7D-2999FAA99340}"/>
                </a:ext>
              </a:extLst>
            </p:cNvPr>
            <p:cNvSpPr/>
            <p:nvPr/>
          </p:nvSpPr>
          <p:spPr>
            <a:xfrm>
              <a:off x="6228583" y="3237664"/>
              <a:ext cx="357688" cy="186338"/>
            </a:xfrm>
            <a:custGeom>
              <a:avLst/>
              <a:gdLst/>
              <a:ahLst/>
              <a:cxnLst/>
              <a:rect l="l" t="t" r="r" b="b"/>
              <a:pathLst>
                <a:path w="11264" h="5868" extrusionOk="0">
                  <a:moveTo>
                    <a:pt x="8752" y="1045"/>
                  </a:moveTo>
                  <a:cubicBezTo>
                    <a:pt x="9240" y="1045"/>
                    <a:pt x="9716" y="1224"/>
                    <a:pt x="10085" y="1593"/>
                  </a:cubicBezTo>
                  <a:cubicBezTo>
                    <a:pt x="10811" y="2331"/>
                    <a:pt x="10811" y="3545"/>
                    <a:pt x="10085" y="4272"/>
                  </a:cubicBezTo>
                  <a:cubicBezTo>
                    <a:pt x="9716" y="4641"/>
                    <a:pt x="9234" y="4825"/>
                    <a:pt x="8750" y="4825"/>
                  </a:cubicBezTo>
                  <a:cubicBezTo>
                    <a:pt x="8267" y="4825"/>
                    <a:pt x="7781" y="4641"/>
                    <a:pt x="7406" y="4272"/>
                  </a:cubicBezTo>
                  <a:cubicBezTo>
                    <a:pt x="6668" y="3522"/>
                    <a:pt x="6668" y="2331"/>
                    <a:pt x="7406" y="1593"/>
                  </a:cubicBezTo>
                  <a:cubicBezTo>
                    <a:pt x="7775" y="1224"/>
                    <a:pt x="8252" y="1045"/>
                    <a:pt x="8752" y="1045"/>
                  </a:cubicBezTo>
                  <a:close/>
                  <a:moveTo>
                    <a:pt x="3215" y="402"/>
                  </a:moveTo>
                  <a:cubicBezTo>
                    <a:pt x="3870" y="402"/>
                    <a:pt x="4501" y="652"/>
                    <a:pt x="5001" y="1140"/>
                  </a:cubicBezTo>
                  <a:cubicBezTo>
                    <a:pt x="5978" y="2140"/>
                    <a:pt x="5978" y="3736"/>
                    <a:pt x="5001" y="4712"/>
                  </a:cubicBezTo>
                  <a:cubicBezTo>
                    <a:pt x="4507" y="5206"/>
                    <a:pt x="3858" y="5453"/>
                    <a:pt x="3211" y="5453"/>
                  </a:cubicBezTo>
                  <a:cubicBezTo>
                    <a:pt x="2563" y="5453"/>
                    <a:pt x="1918" y="5206"/>
                    <a:pt x="1429" y="4712"/>
                  </a:cubicBezTo>
                  <a:cubicBezTo>
                    <a:pt x="441" y="3736"/>
                    <a:pt x="441" y="2128"/>
                    <a:pt x="1429" y="1140"/>
                  </a:cubicBezTo>
                  <a:cubicBezTo>
                    <a:pt x="1918" y="652"/>
                    <a:pt x="2560" y="402"/>
                    <a:pt x="3215" y="402"/>
                  </a:cubicBezTo>
                  <a:close/>
                  <a:moveTo>
                    <a:pt x="3209" y="0"/>
                  </a:moveTo>
                  <a:cubicBezTo>
                    <a:pt x="2462" y="0"/>
                    <a:pt x="1715" y="289"/>
                    <a:pt x="1144" y="866"/>
                  </a:cubicBezTo>
                  <a:cubicBezTo>
                    <a:pt x="1" y="2009"/>
                    <a:pt x="1" y="3855"/>
                    <a:pt x="1144" y="4998"/>
                  </a:cubicBezTo>
                  <a:cubicBezTo>
                    <a:pt x="1703" y="5569"/>
                    <a:pt x="2465" y="5867"/>
                    <a:pt x="3215" y="5867"/>
                  </a:cubicBezTo>
                  <a:cubicBezTo>
                    <a:pt x="3953" y="5867"/>
                    <a:pt x="4715" y="5581"/>
                    <a:pt x="5275" y="4998"/>
                  </a:cubicBezTo>
                  <a:cubicBezTo>
                    <a:pt x="5680" y="4593"/>
                    <a:pt x="5930" y="4117"/>
                    <a:pt x="6049" y="3617"/>
                  </a:cubicBezTo>
                  <a:lnTo>
                    <a:pt x="6561" y="3617"/>
                  </a:lnTo>
                  <a:cubicBezTo>
                    <a:pt x="6668" y="3962"/>
                    <a:pt x="6859" y="4284"/>
                    <a:pt x="7121" y="4557"/>
                  </a:cubicBezTo>
                  <a:cubicBezTo>
                    <a:pt x="7573" y="4998"/>
                    <a:pt x="8168" y="5224"/>
                    <a:pt x="8752" y="5224"/>
                  </a:cubicBezTo>
                  <a:cubicBezTo>
                    <a:pt x="9323" y="5224"/>
                    <a:pt x="9919" y="4998"/>
                    <a:pt x="10371" y="4557"/>
                  </a:cubicBezTo>
                  <a:cubicBezTo>
                    <a:pt x="11264" y="3664"/>
                    <a:pt x="11264" y="2200"/>
                    <a:pt x="10371" y="1307"/>
                  </a:cubicBezTo>
                  <a:cubicBezTo>
                    <a:pt x="9924" y="860"/>
                    <a:pt x="9335" y="637"/>
                    <a:pt x="8746" y="637"/>
                  </a:cubicBezTo>
                  <a:cubicBezTo>
                    <a:pt x="8156" y="637"/>
                    <a:pt x="7567" y="860"/>
                    <a:pt x="7121" y="1307"/>
                  </a:cubicBezTo>
                  <a:cubicBezTo>
                    <a:pt x="6609" y="1831"/>
                    <a:pt x="6394" y="2533"/>
                    <a:pt x="6466" y="3212"/>
                  </a:cubicBezTo>
                  <a:lnTo>
                    <a:pt x="6132" y="3212"/>
                  </a:lnTo>
                  <a:cubicBezTo>
                    <a:pt x="6204" y="2379"/>
                    <a:pt x="5930" y="1497"/>
                    <a:pt x="5275" y="866"/>
                  </a:cubicBezTo>
                  <a:cubicBezTo>
                    <a:pt x="4704" y="289"/>
                    <a:pt x="3956" y="0"/>
                    <a:pt x="32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19;p139">
              <a:extLst>
                <a:ext uri="{FF2B5EF4-FFF2-40B4-BE49-F238E27FC236}">
                  <a16:creationId xmlns:a16="http://schemas.microsoft.com/office/drawing/2014/main" id="{64C266EA-01FD-CBFA-2259-E3ECA1A3F236}"/>
                </a:ext>
              </a:extLst>
            </p:cNvPr>
            <p:cNvSpPr/>
            <p:nvPr/>
          </p:nvSpPr>
          <p:spPr>
            <a:xfrm>
              <a:off x="6295141" y="3295775"/>
              <a:ext cx="70718" cy="71131"/>
            </a:xfrm>
            <a:custGeom>
              <a:avLst/>
              <a:gdLst/>
              <a:ahLst/>
              <a:cxnLst/>
              <a:rect l="l" t="t" r="r" b="b"/>
              <a:pathLst>
                <a:path w="2227" h="2240" extrusionOk="0">
                  <a:moveTo>
                    <a:pt x="1119" y="394"/>
                  </a:moveTo>
                  <a:cubicBezTo>
                    <a:pt x="1512" y="394"/>
                    <a:pt x="1834" y="703"/>
                    <a:pt x="1834" y="1108"/>
                  </a:cubicBezTo>
                  <a:cubicBezTo>
                    <a:pt x="1810" y="1501"/>
                    <a:pt x="1500" y="1822"/>
                    <a:pt x="1119" y="1822"/>
                  </a:cubicBezTo>
                  <a:cubicBezTo>
                    <a:pt x="726" y="1822"/>
                    <a:pt x="405" y="1501"/>
                    <a:pt x="405" y="1108"/>
                  </a:cubicBezTo>
                  <a:cubicBezTo>
                    <a:pt x="405" y="715"/>
                    <a:pt x="714" y="394"/>
                    <a:pt x="1119" y="394"/>
                  </a:cubicBezTo>
                  <a:close/>
                  <a:moveTo>
                    <a:pt x="1119" y="1"/>
                  </a:moveTo>
                  <a:cubicBezTo>
                    <a:pt x="500" y="1"/>
                    <a:pt x="0" y="501"/>
                    <a:pt x="0" y="1120"/>
                  </a:cubicBezTo>
                  <a:cubicBezTo>
                    <a:pt x="0" y="1727"/>
                    <a:pt x="500" y="2239"/>
                    <a:pt x="1119" y="2239"/>
                  </a:cubicBezTo>
                  <a:cubicBezTo>
                    <a:pt x="1727" y="2239"/>
                    <a:pt x="2227" y="1727"/>
                    <a:pt x="2227" y="1120"/>
                  </a:cubicBezTo>
                  <a:cubicBezTo>
                    <a:pt x="2227" y="489"/>
                    <a:pt x="1727" y="1"/>
                    <a:pt x="1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20;p139">
              <a:extLst>
                <a:ext uri="{FF2B5EF4-FFF2-40B4-BE49-F238E27FC236}">
                  <a16:creationId xmlns:a16="http://schemas.microsoft.com/office/drawing/2014/main" id="{5006F80F-C035-EFF5-060B-C4FFF344DC14}"/>
                </a:ext>
              </a:extLst>
            </p:cNvPr>
            <p:cNvSpPr/>
            <p:nvPr/>
          </p:nvSpPr>
          <p:spPr>
            <a:xfrm>
              <a:off x="6482273" y="3306763"/>
              <a:ext cx="48045" cy="48045"/>
            </a:xfrm>
            <a:custGeom>
              <a:avLst/>
              <a:gdLst/>
              <a:ahLst/>
              <a:cxnLst/>
              <a:rect l="l" t="t" r="r" b="b"/>
              <a:pathLst>
                <a:path w="1513" h="1513" extrusionOk="0">
                  <a:moveTo>
                    <a:pt x="763" y="405"/>
                  </a:moveTo>
                  <a:cubicBezTo>
                    <a:pt x="953" y="405"/>
                    <a:pt x="1120" y="560"/>
                    <a:pt x="1120" y="762"/>
                  </a:cubicBezTo>
                  <a:cubicBezTo>
                    <a:pt x="1120" y="965"/>
                    <a:pt x="953" y="1119"/>
                    <a:pt x="763" y="1119"/>
                  </a:cubicBezTo>
                  <a:cubicBezTo>
                    <a:pt x="560" y="1119"/>
                    <a:pt x="406" y="953"/>
                    <a:pt x="406" y="762"/>
                  </a:cubicBezTo>
                  <a:cubicBezTo>
                    <a:pt x="406" y="560"/>
                    <a:pt x="560" y="405"/>
                    <a:pt x="763" y="405"/>
                  </a:cubicBezTo>
                  <a:close/>
                  <a:moveTo>
                    <a:pt x="763" y="0"/>
                  </a:moveTo>
                  <a:cubicBezTo>
                    <a:pt x="346" y="0"/>
                    <a:pt x="1" y="345"/>
                    <a:pt x="1" y="762"/>
                  </a:cubicBezTo>
                  <a:cubicBezTo>
                    <a:pt x="1" y="1179"/>
                    <a:pt x="346" y="1512"/>
                    <a:pt x="763" y="1512"/>
                  </a:cubicBezTo>
                  <a:cubicBezTo>
                    <a:pt x="1179" y="1512"/>
                    <a:pt x="1513" y="1179"/>
                    <a:pt x="1513" y="762"/>
                  </a:cubicBezTo>
                  <a:cubicBezTo>
                    <a:pt x="1513" y="345"/>
                    <a:pt x="1179" y="0"/>
                    <a:pt x="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21;p139">
              <a:extLst>
                <a:ext uri="{FF2B5EF4-FFF2-40B4-BE49-F238E27FC236}">
                  <a16:creationId xmlns:a16="http://schemas.microsoft.com/office/drawing/2014/main" id="{3DEFA81E-14B3-B217-596B-F3A90D345FD2}"/>
                </a:ext>
              </a:extLst>
            </p:cNvPr>
            <p:cNvSpPr/>
            <p:nvPr/>
          </p:nvSpPr>
          <p:spPr>
            <a:xfrm>
              <a:off x="6456584" y="3437180"/>
              <a:ext cx="76784" cy="76403"/>
            </a:xfrm>
            <a:custGeom>
              <a:avLst/>
              <a:gdLst/>
              <a:ahLst/>
              <a:cxnLst/>
              <a:rect l="l" t="t" r="r" b="b"/>
              <a:pathLst>
                <a:path w="2418" h="2406" extrusionOk="0">
                  <a:moveTo>
                    <a:pt x="2012" y="406"/>
                  </a:moveTo>
                  <a:lnTo>
                    <a:pt x="2012" y="1989"/>
                  </a:lnTo>
                  <a:lnTo>
                    <a:pt x="417" y="1989"/>
                  </a:lnTo>
                  <a:lnTo>
                    <a:pt x="417" y="406"/>
                  </a:lnTo>
                  <a:close/>
                  <a:moveTo>
                    <a:pt x="298" y="1"/>
                  </a:moveTo>
                  <a:cubicBezTo>
                    <a:pt x="143" y="1"/>
                    <a:pt x="0" y="132"/>
                    <a:pt x="0" y="298"/>
                  </a:cubicBezTo>
                  <a:lnTo>
                    <a:pt x="0" y="2108"/>
                  </a:lnTo>
                  <a:cubicBezTo>
                    <a:pt x="0" y="2275"/>
                    <a:pt x="143" y="2406"/>
                    <a:pt x="298" y="2406"/>
                  </a:cubicBezTo>
                  <a:lnTo>
                    <a:pt x="2119" y="2406"/>
                  </a:lnTo>
                  <a:cubicBezTo>
                    <a:pt x="2286" y="2406"/>
                    <a:pt x="2417" y="2275"/>
                    <a:pt x="2417" y="2108"/>
                  </a:cubicBezTo>
                  <a:lnTo>
                    <a:pt x="2417" y="298"/>
                  </a:lnTo>
                  <a:cubicBezTo>
                    <a:pt x="2417" y="120"/>
                    <a:pt x="2286" y="1"/>
                    <a:pt x="2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22;p139">
              <a:extLst>
                <a:ext uri="{FF2B5EF4-FFF2-40B4-BE49-F238E27FC236}">
                  <a16:creationId xmlns:a16="http://schemas.microsoft.com/office/drawing/2014/main" id="{B8B90AE5-9528-EFC2-60A9-4199CF0FAC09}"/>
                </a:ext>
              </a:extLst>
            </p:cNvPr>
            <p:cNvSpPr/>
            <p:nvPr/>
          </p:nvSpPr>
          <p:spPr>
            <a:xfrm>
              <a:off x="6268658" y="3367351"/>
              <a:ext cx="406464" cy="174208"/>
            </a:xfrm>
            <a:custGeom>
              <a:avLst/>
              <a:gdLst/>
              <a:ahLst/>
              <a:cxnLst/>
              <a:rect l="l" t="t" r="r" b="b"/>
              <a:pathLst>
                <a:path w="12800" h="5486" extrusionOk="0">
                  <a:moveTo>
                    <a:pt x="10419" y="1616"/>
                  </a:moveTo>
                  <a:lnTo>
                    <a:pt x="10419" y="3009"/>
                  </a:lnTo>
                  <a:lnTo>
                    <a:pt x="9573" y="3009"/>
                  </a:lnTo>
                  <a:lnTo>
                    <a:pt x="9573" y="1616"/>
                  </a:lnTo>
                  <a:close/>
                  <a:moveTo>
                    <a:pt x="12395" y="402"/>
                  </a:moveTo>
                  <a:lnTo>
                    <a:pt x="12395" y="414"/>
                  </a:lnTo>
                  <a:lnTo>
                    <a:pt x="12395" y="4224"/>
                  </a:lnTo>
                  <a:lnTo>
                    <a:pt x="12383" y="4236"/>
                  </a:lnTo>
                  <a:lnTo>
                    <a:pt x="10835" y="3807"/>
                  </a:lnTo>
                  <a:lnTo>
                    <a:pt x="10823" y="3795"/>
                  </a:lnTo>
                  <a:lnTo>
                    <a:pt x="10823" y="3224"/>
                  </a:lnTo>
                  <a:lnTo>
                    <a:pt x="10823" y="1414"/>
                  </a:lnTo>
                  <a:lnTo>
                    <a:pt x="10823" y="842"/>
                  </a:lnTo>
                  <a:cubicBezTo>
                    <a:pt x="10823" y="842"/>
                    <a:pt x="10823" y="831"/>
                    <a:pt x="10835" y="831"/>
                  </a:cubicBezTo>
                  <a:lnTo>
                    <a:pt x="12383" y="402"/>
                  </a:lnTo>
                  <a:close/>
                  <a:moveTo>
                    <a:pt x="12362" y="0"/>
                  </a:moveTo>
                  <a:cubicBezTo>
                    <a:pt x="12330" y="0"/>
                    <a:pt x="12297" y="3"/>
                    <a:pt x="12264" y="9"/>
                  </a:cubicBezTo>
                  <a:lnTo>
                    <a:pt x="10716" y="438"/>
                  </a:lnTo>
                  <a:cubicBezTo>
                    <a:pt x="10538" y="485"/>
                    <a:pt x="10407" y="664"/>
                    <a:pt x="10407" y="842"/>
                  </a:cubicBezTo>
                  <a:lnTo>
                    <a:pt x="10407" y="1212"/>
                  </a:lnTo>
                  <a:lnTo>
                    <a:pt x="9549" y="1212"/>
                  </a:lnTo>
                  <a:lnTo>
                    <a:pt x="9549" y="914"/>
                  </a:lnTo>
                  <a:cubicBezTo>
                    <a:pt x="9549" y="819"/>
                    <a:pt x="9466" y="711"/>
                    <a:pt x="9347" y="711"/>
                  </a:cubicBezTo>
                  <a:cubicBezTo>
                    <a:pt x="9228" y="711"/>
                    <a:pt x="9133" y="795"/>
                    <a:pt x="9133" y="914"/>
                  </a:cubicBezTo>
                  <a:lnTo>
                    <a:pt x="9133" y="1414"/>
                  </a:lnTo>
                  <a:lnTo>
                    <a:pt x="9133" y="3224"/>
                  </a:lnTo>
                  <a:lnTo>
                    <a:pt x="9133" y="4986"/>
                  </a:lnTo>
                  <a:cubicBezTo>
                    <a:pt x="9133" y="5045"/>
                    <a:pt x="9085" y="5081"/>
                    <a:pt x="9026" y="5081"/>
                  </a:cubicBezTo>
                  <a:lnTo>
                    <a:pt x="513" y="5081"/>
                  </a:lnTo>
                  <a:cubicBezTo>
                    <a:pt x="453" y="5081"/>
                    <a:pt x="417" y="5045"/>
                    <a:pt x="417" y="4986"/>
                  </a:cubicBezTo>
                  <a:lnTo>
                    <a:pt x="417" y="1854"/>
                  </a:lnTo>
                  <a:cubicBezTo>
                    <a:pt x="417" y="1747"/>
                    <a:pt x="322" y="1652"/>
                    <a:pt x="203" y="1652"/>
                  </a:cubicBezTo>
                  <a:cubicBezTo>
                    <a:pt x="84" y="1652"/>
                    <a:pt x="1" y="1735"/>
                    <a:pt x="1" y="1854"/>
                  </a:cubicBezTo>
                  <a:lnTo>
                    <a:pt x="1" y="4986"/>
                  </a:lnTo>
                  <a:cubicBezTo>
                    <a:pt x="1" y="5260"/>
                    <a:pt x="215" y="5486"/>
                    <a:pt x="501" y="5486"/>
                  </a:cubicBezTo>
                  <a:lnTo>
                    <a:pt x="9014" y="5486"/>
                  </a:lnTo>
                  <a:cubicBezTo>
                    <a:pt x="9299" y="5486"/>
                    <a:pt x="9526" y="5260"/>
                    <a:pt x="9526" y="4986"/>
                  </a:cubicBezTo>
                  <a:lnTo>
                    <a:pt x="9526" y="3414"/>
                  </a:lnTo>
                  <a:lnTo>
                    <a:pt x="10371" y="3414"/>
                  </a:lnTo>
                  <a:lnTo>
                    <a:pt x="10371" y="3795"/>
                  </a:lnTo>
                  <a:cubicBezTo>
                    <a:pt x="10371" y="3986"/>
                    <a:pt x="10502" y="4152"/>
                    <a:pt x="10681" y="4188"/>
                  </a:cubicBezTo>
                  <a:lnTo>
                    <a:pt x="12228" y="4629"/>
                  </a:lnTo>
                  <a:cubicBezTo>
                    <a:pt x="12264" y="4641"/>
                    <a:pt x="12300" y="4641"/>
                    <a:pt x="12347" y="4641"/>
                  </a:cubicBezTo>
                  <a:cubicBezTo>
                    <a:pt x="12443" y="4641"/>
                    <a:pt x="12526" y="4605"/>
                    <a:pt x="12597" y="4545"/>
                  </a:cubicBezTo>
                  <a:cubicBezTo>
                    <a:pt x="12705" y="4474"/>
                    <a:pt x="12764" y="4343"/>
                    <a:pt x="12764" y="4224"/>
                  </a:cubicBezTo>
                  <a:lnTo>
                    <a:pt x="12764" y="426"/>
                  </a:lnTo>
                  <a:cubicBezTo>
                    <a:pt x="12800" y="283"/>
                    <a:pt x="12740" y="164"/>
                    <a:pt x="12633" y="80"/>
                  </a:cubicBezTo>
                  <a:cubicBezTo>
                    <a:pt x="12553" y="27"/>
                    <a:pt x="12459" y="0"/>
                    <a:pt x="123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4703;p140">
            <a:extLst>
              <a:ext uri="{FF2B5EF4-FFF2-40B4-BE49-F238E27FC236}">
                <a16:creationId xmlns:a16="http://schemas.microsoft.com/office/drawing/2014/main" id="{C821C25B-7E1E-854D-E9DC-6F3D6FC89767}"/>
              </a:ext>
            </a:extLst>
          </p:cNvPr>
          <p:cNvGrpSpPr/>
          <p:nvPr/>
        </p:nvGrpSpPr>
        <p:grpSpPr>
          <a:xfrm>
            <a:off x="5718785" y="774045"/>
            <a:ext cx="353145" cy="351998"/>
            <a:chOff x="852385" y="1510916"/>
            <a:chExt cx="353145" cy="351998"/>
          </a:xfrm>
          <a:solidFill>
            <a:schemeClr val="bg2"/>
          </a:solidFill>
        </p:grpSpPr>
        <p:sp>
          <p:nvSpPr>
            <p:cNvPr id="21" name="Google Shape;14704;p140">
              <a:extLst>
                <a:ext uri="{FF2B5EF4-FFF2-40B4-BE49-F238E27FC236}">
                  <a16:creationId xmlns:a16="http://schemas.microsoft.com/office/drawing/2014/main" id="{959BBD38-75FB-F988-5E95-E6FDF0AAC2D2}"/>
                </a:ext>
              </a:extLst>
            </p:cNvPr>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05;p140">
              <a:extLst>
                <a:ext uri="{FF2B5EF4-FFF2-40B4-BE49-F238E27FC236}">
                  <a16:creationId xmlns:a16="http://schemas.microsoft.com/office/drawing/2014/main" id="{9DF374BE-6BBB-7CE1-F9BF-69054C2A0349}"/>
                </a:ext>
              </a:extLst>
            </p:cNvPr>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06;p140">
              <a:extLst>
                <a:ext uri="{FF2B5EF4-FFF2-40B4-BE49-F238E27FC236}">
                  <a16:creationId xmlns:a16="http://schemas.microsoft.com/office/drawing/2014/main" id="{FF84D747-CC27-11C0-59C2-D8B09D60484D}"/>
                </a:ext>
              </a:extLst>
            </p:cNvPr>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4271;p139">
            <a:extLst>
              <a:ext uri="{FF2B5EF4-FFF2-40B4-BE49-F238E27FC236}">
                <a16:creationId xmlns:a16="http://schemas.microsoft.com/office/drawing/2014/main" id="{9D41519A-8683-1EA3-C685-36740D8A1A45}"/>
              </a:ext>
            </a:extLst>
          </p:cNvPr>
          <p:cNvGrpSpPr/>
          <p:nvPr/>
        </p:nvGrpSpPr>
        <p:grpSpPr>
          <a:xfrm>
            <a:off x="3115788" y="2836357"/>
            <a:ext cx="377537" cy="367872"/>
            <a:chOff x="7429366" y="3223183"/>
            <a:chExt cx="334634" cy="333904"/>
          </a:xfrm>
          <a:solidFill>
            <a:schemeClr val="bg1"/>
          </a:solidFill>
        </p:grpSpPr>
        <p:sp>
          <p:nvSpPr>
            <p:cNvPr id="25" name="Google Shape;14272;p139">
              <a:extLst>
                <a:ext uri="{FF2B5EF4-FFF2-40B4-BE49-F238E27FC236}">
                  <a16:creationId xmlns:a16="http://schemas.microsoft.com/office/drawing/2014/main" id="{65E0465B-B6C6-824B-FC2F-2E60F170E674}"/>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273;p139">
              <a:extLst>
                <a:ext uri="{FF2B5EF4-FFF2-40B4-BE49-F238E27FC236}">
                  <a16:creationId xmlns:a16="http://schemas.microsoft.com/office/drawing/2014/main" id="{5083B3D5-EF14-BBF4-E45F-EF936C81B10A}"/>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46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9"/>
                                        </p:tgtEl>
                                        <p:attrNameLst>
                                          <p:attrName>style.visibility</p:attrName>
                                        </p:attrNameLst>
                                      </p:cBhvr>
                                      <p:to>
                                        <p:strVal val="visible"/>
                                      </p:to>
                                    </p:set>
                                    <p:animEffect transition="in" filter="fade">
                                      <p:cBhvr>
                                        <p:cTn id="7" dur="1000"/>
                                        <p:tgtEl>
                                          <p:spTgt spid="749"/>
                                        </p:tgtEl>
                                      </p:cBhvr>
                                    </p:animEffect>
                                  </p:childTnLst>
                                </p:cTn>
                              </p:par>
                              <p:par>
                                <p:cTn id="8" presetID="10" presetClass="entr" presetSubtype="0" fill="hold" nodeType="withEffect">
                                  <p:stCondLst>
                                    <p:cond delay="0"/>
                                  </p:stCondLst>
                                  <p:childTnLst>
                                    <p:set>
                                      <p:cBhvr>
                                        <p:cTn id="9" dur="1" fill="hold">
                                          <p:stCondLst>
                                            <p:cond delay="0"/>
                                          </p:stCondLst>
                                        </p:cTn>
                                        <p:tgtEl>
                                          <p:spTgt spid="753"/>
                                        </p:tgtEl>
                                        <p:attrNameLst>
                                          <p:attrName>style.visibility</p:attrName>
                                        </p:attrNameLst>
                                      </p:cBhvr>
                                      <p:to>
                                        <p:strVal val="visible"/>
                                      </p:to>
                                    </p:set>
                                    <p:animEffect transition="in" filter="fade">
                                      <p:cBhvr>
                                        <p:cTn id="10" dur="1000"/>
                                        <p:tgtEl>
                                          <p:spTgt spid="753"/>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gtEl>
                                        <p:attrNameLst>
                                          <p:attrName>style.visibility</p:attrName>
                                        </p:attrNameLst>
                                      </p:cBhvr>
                                      <p:to>
                                        <p:strVal val="visible"/>
                                      </p:to>
                                    </p:set>
                                    <p:animEffect transition="in" filter="fade">
                                      <p:cBhvr>
                                        <p:cTn id="13" dur="1000"/>
                                        <p:tgtEl>
                                          <p:spTgt spid="755"/>
                                        </p:tgtEl>
                                      </p:cBhvr>
                                    </p:animEffect>
                                  </p:childTnLst>
                                </p:cTn>
                              </p:par>
                              <p:par>
                                <p:cTn id="14" presetID="10" presetClass="entr" presetSubtype="0" fill="hold" nodeType="withEffect">
                                  <p:stCondLst>
                                    <p:cond delay="0"/>
                                  </p:stCondLst>
                                  <p:childTnLst>
                                    <p:set>
                                      <p:cBhvr>
                                        <p:cTn id="15" dur="1" fill="hold">
                                          <p:stCondLst>
                                            <p:cond delay="0"/>
                                          </p:stCondLst>
                                        </p:cTn>
                                        <p:tgtEl>
                                          <p:spTgt spid="751"/>
                                        </p:tgtEl>
                                        <p:attrNameLst>
                                          <p:attrName>style.visibility</p:attrName>
                                        </p:attrNameLst>
                                      </p:cBhvr>
                                      <p:to>
                                        <p:strVal val="visible"/>
                                      </p:to>
                                    </p:set>
                                    <p:animEffect transition="in" filter="fade">
                                      <p:cBhvr>
                                        <p:cTn id="16" dur="1000"/>
                                        <p:tgtEl>
                                          <p:spTgt spid="751"/>
                                        </p:tgtEl>
                                      </p:cBhvr>
                                    </p:animEffect>
                                  </p:childTnLst>
                                </p:cTn>
                              </p:par>
                              <p:par>
                                <p:cTn id="17" presetID="2" presetClass="entr" presetSubtype="8" fill="hold" nodeType="withEffect">
                                  <p:stCondLst>
                                    <p:cond delay="0"/>
                                  </p:stCondLst>
                                  <p:childTnLst>
                                    <p:set>
                                      <p:cBhvr>
                                        <p:cTn id="18" dur="1" fill="hold">
                                          <p:stCondLst>
                                            <p:cond delay="0"/>
                                          </p:stCondLst>
                                        </p:cTn>
                                        <p:tgtEl>
                                          <p:spTgt spid="757"/>
                                        </p:tgtEl>
                                        <p:attrNameLst>
                                          <p:attrName>style.visibility</p:attrName>
                                        </p:attrNameLst>
                                      </p:cBhvr>
                                      <p:to>
                                        <p:strVal val="visible"/>
                                      </p:to>
                                    </p:set>
                                    <p:anim calcmode="lin" valueType="num">
                                      <p:cBhvr additive="base">
                                        <p:cTn id="19" dur="1000"/>
                                        <p:tgtEl>
                                          <p:spTgt spid="75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57" name="Google Shape;757;p81"/>
          <p:cNvSpPr txBox="1">
            <a:spLocks noGrp="1"/>
          </p:cNvSpPr>
          <p:nvPr>
            <p:ph type="title"/>
          </p:nvPr>
        </p:nvSpPr>
        <p:spPr>
          <a:xfrm>
            <a:off x="696450" y="1555800"/>
            <a:ext cx="1857600" cy="20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Data Cleaning</a:t>
            </a:r>
            <a:endParaRPr dirty="0"/>
          </a:p>
        </p:txBody>
      </p:sp>
      <p:sp>
        <p:nvSpPr>
          <p:cNvPr id="19" name="Google Shape;1052;p91">
            <a:extLst>
              <a:ext uri="{FF2B5EF4-FFF2-40B4-BE49-F238E27FC236}">
                <a16:creationId xmlns:a16="http://schemas.microsoft.com/office/drawing/2014/main" id="{83966ACE-E5D8-8AA0-76B8-6961771AC31E}"/>
              </a:ext>
            </a:extLst>
          </p:cNvPr>
          <p:cNvSpPr txBox="1"/>
          <p:nvPr/>
        </p:nvSpPr>
        <p:spPr>
          <a:xfrm>
            <a:off x="4113408" y="500278"/>
            <a:ext cx="1873188" cy="460652"/>
          </a:xfrm>
          <a:prstGeom prst="rect">
            <a:avLst/>
          </a:prstGeom>
          <a:noFill/>
          <a:ln>
            <a:noFill/>
          </a:ln>
        </p:spPr>
        <p:txBody>
          <a:bodyPr spcFirstLastPara="1" wrap="square" lIns="91425" tIns="91425" rIns="91425" bIns="91425" anchor="ctr" anchorCtr="0">
            <a:noAutofit/>
          </a:bodyPr>
          <a:lstStyle/>
          <a:p>
            <a:pPr lvl="0"/>
            <a:r>
              <a:rPr lang="en-GB" sz="1800" b="1" dirty="0">
                <a:solidFill>
                  <a:schemeClr val="lt1"/>
                </a:solidFill>
                <a:latin typeface="Bebas Neue"/>
                <a:ea typeface="Bebas Neue"/>
                <a:cs typeface="Bebas Neue"/>
              </a:rPr>
              <a:t>Handling Null Values</a:t>
            </a:r>
            <a:endParaRPr sz="1800" b="1" dirty="0">
              <a:solidFill>
                <a:schemeClr val="lt1"/>
              </a:solidFill>
              <a:latin typeface="Bebas Neue"/>
              <a:ea typeface="Bebas Neue"/>
              <a:cs typeface="Bebas Neue"/>
              <a:sym typeface="Bebas Neue"/>
            </a:endParaRPr>
          </a:p>
        </p:txBody>
      </p:sp>
      <p:sp>
        <p:nvSpPr>
          <p:cNvPr id="20" name="Google Shape;1053;p91">
            <a:extLst>
              <a:ext uri="{FF2B5EF4-FFF2-40B4-BE49-F238E27FC236}">
                <a16:creationId xmlns:a16="http://schemas.microsoft.com/office/drawing/2014/main" id="{B407CC83-DFAB-D7DC-5F9A-8F66EEE3EC46}"/>
              </a:ext>
            </a:extLst>
          </p:cNvPr>
          <p:cNvSpPr txBox="1"/>
          <p:nvPr/>
        </p:nvSpPr>
        <p:spPr>
          <a:xfrm>
            <a:off x="4063180" y="882140"/>
            <a:ext cx="3135905" cy="67366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Wingdings" panose="05000000000000000000" pitchFamily="2" charset="2"/>
              <a:buChar char="Ø"/>
            </a:pPr>
            <a:r>
              <a:rPr lang="en"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sym typeface="Overpass Light"/>
              </a:rPr>
              <a:t>Some colums contained missing values.</a:t>
            </a:r>
          </a:p>
          <a:p>
            <a:pPr marL="171450" lvl="0" indent="-171450" algn="l" rtl="0">
              <a:spcBef>
                <a:spcPts val="0"/>
              </a:spcBef>
              <a:spcAft>
                <a:spcPts val="0"/>
              </a:spcAft>
              <a:buFont typeface="Wingdings" panose="05000000000000000000" pitchFamily="2" charset="2"/>
              <a:buChar char="Ø"/>
            </a:pPr>
            <a:r>
              <a:rPr lang="en-GB"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sym typeface="Overpass Light"/>
              </a:rPr>
              <a:t>Imputed missing values with </a:t>
            </a:r>
            <a:r>
              <a:rPr lang="ar-EG" sz="1200" dirty="0">
                <a:solidFill>
                  <a:schemeClr val="lt1"/>
                </a:solidFill>
                <a:latin typeface="Segoe UI Historic" panose="020B0502040204020203" pitchFamily="34" charset="0"/>
                <a:ea typeface="Segoe UI Historic" panose="020B0502040204020203" pitchFamily="34" charset="0"/>
                <a:cs typeface="Overpass Light"/>
                <a:sym typeface="Overpass Light"/>
              </a:rPr>
              <a:t>“</a:t>
            </a:r>
            <a:r>
              <a:rPr lang="en-GB"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sym typeface="Overpass Light"/>
              </a:rPr>
              <a:t>Missing</a:t>
            </a:r>
            <a:r>
              <a:rPr lang="ar-EG" sz="1200" dirty="0">
                <a:solidFill>
                  <a:schemeClr val="lt1"/>
                </a:solidFill>
                <a:latin typeface="Segoe UI Historic" panose="020B0502040204020203" pitchFamily="34" charset="0"/>
                <a:ea typeface="Segoe UI Historic" panose="020B0502040204020203" pitchFamily="34" charset="0"/>
                <a:cs typeface="Overpass Light"/>
                <a:sym typeface="Overpass Light"/>
              </a:rPr>
              <a:t>“</a:t>
            </a:r>
            <a:r>
              <a:rPr lang="en-GB"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sym typeface="Overpass Light"/>
              </a:rPr>
              <a:t> to ensure consistency.</a:t>
            </a:r>
            <a:endParaRPr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sym typeface="Overpass Light"/>
            </a:endParaRPr>
          </a:p>
        </p:txBody>
      </p:sp>
      <p:sp>
        <p:nvSpPr>
          <p:cNvPr id="21" name="Google Shape;1054;p91">
            <a:extLst>
              <a:ext uri="{FF2B5EF4-FFF2-40B4-BE49-F238E27FC236}">
                <a16:creationId xmlns:a16="http://schemas.microsoft.com/office/drawing/2014/main" id="{769214CB-38FE-6093-1F57-9D852505B33B}"/>
              </a:ext>
            </a:extLst>
          </p:cNvPr>
          <p:cNvSpPr txBox="1"/>
          <p:nvPr/>
        </p:nvSpPr>
        <p:spPr>
          <a:xfrm>
            <a:off x="4113408" y="1606096"/>
            <a:ext cx="2790371" cy="501250"/>
          </a:xfrm>
          <a:prstGeom prst="rect">
            <a:avLst/>
          </a:prstGeom>
          <a:noFill/>
          <a:ln>
            <a:noFill/>
          </a:ln>
        </p:spPr>
        <p:txBody>
          <a:bodyPr spcFirstLastPara="1" wrap="square" lIns="91425" tIns="91425" rIns="91425" bIns="91425" anchor="ctr" anchorCtr="0">
            <a:noAutofit/>
          </a:bodyPr>
          <a:lstStyle/>
          <a:p>
            <a:pPr lvl="0"/>
            <a:r>
              <a:rPr lang="en-GB" sz="1800" b="1" dirty="0">
                <a:solidFill>
                  <a:schemeClr val="lt1"/>
                </a:solidFill>
                <a:latin typeface="Bebas Neue"/>
                <a:ea typeface="Bebas Neue"/>
                <a:cs typeface="Bebas Neue"/>
              </a:rPr>
              <a:t>Fixing Country Column Formatting</a:t>
            </a:r>
            <a:endParaRPr sz="1800" b="1" dirty="0">
              <a:solidFill>
                <a:schemeClr val="lt1"/>
              </a:solidFill>
              <a:latin typeface="Bebas Neue"/>
              <a:ea typeface="Bebas Neue"/>
              <a:cs typeface="Bebas Neue"/>
              <a:sym typeface="Bebas Neue"/>
            </a:endParaRPr>
          </a:p>
        </p:txBody>
      </p:sp>
      <p:cxnSp>
        <p:nvCxnSpPr>
          <p:cNvPr id="22" name="Google Shape;1056;p91">
            <a:extLst>
              <a:ext uri="{FF2B5EF4-FFF2-40B4-BE49-F238E27FC236}">
                <a16:creationId xmlns:a16="http://schemas.microsoft.com/office/drawing/2014/main" id="{7E3EEC5C-4B08-60DE-6F89-CE99CD2B35F0}"/>
              </a:ext>
            </a:extLst>
          </p:cNvPr>
          <p:cNvCxnSpPr/>
          <p:nvPr/>
        </p:nvCxnSpPr>
        <p:spPr>
          <a:xfrm>
            <a:off x="4610770" y="3115313"/>
            <a:ext cx="1921800" cy="0"/>
          </a:xfrm>
          <a:prstGeom prst="straightConnector1">
            <a:avLst/>
          </a:prstGeom>
          <a:noFill/>
          <a:ln w="19050" cap="flat" cmpd="sng">
            <a:solidFill>
              <a:schemeClr val="lt1"/>
            </a:solidFill>
            <a:prstDash val="dash"/>
            <a:round/>
            <a:headEnd type="none" w="med" len="med"/>
            <a:tailEnd type="none" w="med" len="med"/>
          </a:ln>
        </p:spPr>
      </p:cxnSp>
      <p:sp>
        <p:nvSpPr>
          <p:cNvPr id="23" name="Google Shape;1057;p91">
            <a:extLst>
              <a:ext uri="{FF2B5EF4-FFF2-40B4-BE49-F238E27FC236}">
                <a16:creationId xmlns:a16="http://schemas.microsoft.com/office/drawing/2014/main" id="{62138E60-3CAF-9450-6992-14AC23693A1C}"/>
              </a:ext>
            </a:extLst>
          </p:cNvPr>
          <p:cNvSpPr txBox="1"/>
          <p:nvPr/>
        </p:nvSpPr>
        <p:spPr>
          <a:xfrm>
            <a:off x="4113408" y="3380377"/>
            <a:ext cx="3266066" cy="270324"/>
          </a:xfrm>
          <a:prstGeom prst="rect">
            <a:avLst/>
          </a:prstGeom>
          <a:noFill/>
          <a:ln>
            <a:noFill/>
          </a:ln>
        </p:spPr>
        <p:txBody>
          <a:bodyPr spcFirstLastPara="1" wrap="square" lIns="91425" tIns="91425" rIns="91425" bIns="91425" anchor="ctr" anchorCtr="0">
            <a:noAutofit/>
          </a:bodyPr>
          <a:lstStyle/>
          <a:p>
            <a:r>
              <a:rPr lang="en-GB" sz="1800" b="1" dirty="0">
                <a:solidFill>
                  <a:schemeClr val="lt1"/>
                </a:solidFill>
                <a:latin typeface="Bebas Neue"/>
                <a:ea typeface="Bebas Neue"/>
                <a:cs typeface="Bebas Neue"/>
              </a:rPr>
              <a:t>Correcting Misplaced Duration Values</a:t>
            </a:r>
          </a:p>
          <a:p>
            <a:pPr marL="0" lvl="0" indent="0" algn="l" rtl="0">
              <a:spcBef>
                <a:spcPts val="0"/>
              </a:spcBef>
              <a:spcAft>
                <a:spcPts val="0"/>
              </a:spcAft>
              <a:buNone/>
            </a:pPr>
            <a:endParaRPr sz="2200" b="1" dirty="0">
              <a:solidFill>
                <a:schemeClr val="lt1"/>
              </a:solidFill>
              <a:latin typeface="Bebas Neue"/>
              <a:ea typeface="Bebas Neue"/>
              <a:cs typeface="Bebas Neue"/>
              <a:sym typeface="Bebas Neue"/>
            </a:endParaRPr>
          </a:p>
        </p:txBody>
      </p:sp>
      <p:cxnSp>
        <p:nvCxnSpPr>
          <p:cNvPr id="24" name="Google Shape;1061;p91">
            <a:extLst>
              <a:ext uri="{FF2B5EF4-FFF2-40B4-BE49-F238E27FC236}">
                <a16:creationId xmlns:a16="http://schemas.microsoft.com/office/drawing/2014/main" id="{08C8D8D2-3983-FE17-E9EC-C980D8CAAFE2}"/>
              </a:ext>
            </a:extLst>
          </p:cNvPr>
          <p:cNvCxnSpPr>
            <a:cxnSpLocks/>
          </p:cNvCxnSpPr>
          <p:nvPr/>
        </p:nvCxnSpPr>
        <p:spPr>
          <a:xfrm>
            <a:off x="4676088" y="1584783"/>
            <a:ext cx="1769100" cy="0"/>
          </a:xfrm>
          <a:prstGeom prst="straightConnector1">
            <a:avLst/>
          </a:prstGeom>
          <a:noFill/>
          <a:ln w="19050" cap="flat" cmpd="sng">
            <a:solidFill>
              <a:schemeClr val="lt1"/>
            </a:solidFill>
            <a:prstDash val="dash"/>
            <a:round/>
            <a:headEnd type="none" w="med" len="med"/>
            <a:tailEnd type="none" w="med" len="med"/>
          </a:ln>
        </p:spPr>
      </p:cxnSp>
      <p:sp>
        <p:nvSpPr>
          <p:cNvPr id="27" name="TextBox 26">
            <a:extLst>
              <a:ext uri="{FF2B5EF4-FFF2-40B4-BE49-F238E27FC236}">
                <a16:creationId xmlns:a16="http://schemas.microsoft.com/office/drawing/2014/main" id="{41BCF196-A465-98C7-EF68-6220461B9831}"/>
              </a:ext>
            </a:extLst>
          </p:cNvPr>
          <p:cNvSpPr txBox="1"/>
          <p:nvPr/>
        </p:nvSpPr>
        <p:spPr>
          <a:xfrm>
            <a:off x="4063181" y="2020492"/>
            <a:ext cx="3266066" cy="1015663"/>
          </a:xfrm>
          <a:prstGeom prst="rect">
            <a:avLst/>
          </a:prstGeom>
          <a:noFill/>
        </p:spPr>
        <p:txBody>
          <a:bodyPr wrap="square" rtlCol="0">
            <a:spAutoFit/>
          </a:bodyPr>
          <a:lstStyle/>
          <a:p>
            <a:pPr marL="171450" indent="-171450">
              <a:buFont typeface="Wingdings" panose="05000000000000000000" pitchFamily="2" charset="2"/>
              <a:buChar char="Ø"/>
            </a:pPr>
            <a:r>
              <a:rPr lang="en-GB"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The Country column contained extra commas before or after country names.</a:t>
            </a:r>
          </a:p>
          <a:p>
            <a:pPr marL="171450" indent="-171450">
              <a:buFont typeface="Wingdings" panose="05000000000000000000" pitchFamily="2" charset="2"/>
              <a:buChar char="Ø"/>
            </a:pPr>
            <a:r>
              <a:rPr lang="en-GB"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Cleaned country names, e.g., replacing “Poland,” with “Poland” and “,South Korea” with “South Korea”.</a:t>
            </a:r>
          </a:p>
        </p:txBody>
      </p:sp>
      <p:sp>
        <p:nvSpPr>
          <p:cNvPr id="30" name="TextBox 29">
            <a:extLst>
              <a:ext uri="{FF2B5EF4-FFF2-40B4-BE49-F238E27FC236}">
                <a16:creationId xmlns:a16="http://schemas.microsoft.com/office/drawing/2014/main" id="{4AD9A356-1547-0F03-310A-4E34D3860E7E}"/>
              </a:ext>
            </a:extLst>
          </p:cNvPr>
          <p:cNvSpPr txBox="1"/>
          <p:nvPr/>
        </p:nvSpPr>
        <p:spPr>
          <a:xfrm>
            <a:off x="4063181" y="3515539"/>
            <a:ext cx="3638890" cy="1200329"/>
          </a:xfrm>
          <a:prstGeom prst="rect">
            <a:avLst/>
          </a:prstGeom>
          <a:noFill/>
        </p:spPr>
        <p:txBody>
          <a:bodyPr wrap="square">
            <a:spAutoFit/>
          </a:bodyPr>
          <a:lstStyle/>
          <a:p>
            <a:pPr marL="171450" indent="-171450">
              <a:buFont typeface="Wingdings" panose="05000000000000000000" pitchFamily="2" charset="2"/>
              <a:buChar char="Ø"/>
            </a:pPr>
            <a:r>
              <a:rPr lang="en-GB"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In specific records (IDs: S5542, S5795, S5814), Duration values were incorrectly placed in the rating column.</a:t>
            </a:r>
          </a:p>
          <a:p>
            <a:pPr marL="171450" indent="-171450">
              <a:buFont typeface="Wingdings" panose="05000000000000000000" pitchFamily="2" charset="2"/>
              <a:buChar char="Ø"/>
            </a:pPr>
            <a:r>
              <a:rPr lang="en-GB" sz="1200" dirty="0">
                <a:solidFill>
                  <a:schemeClr val="lt1"/>
                </a:solidFill>
                <a:latin typeface="Segoe UI Historic" panose="020B0502040204020203" pitchFamily="34" charset="0"/>
                <a:ea typeface="Segoe UI Historic" panose="020B0502040204020203" pitchFamily="34" charset="0"/>
                <a:cs typeface="Segoe UI Historic" panose="020B0502040204020203" pitchFamily="34" charset="0"/>
              </a:rPr>
              <a:t>Moved those values to the correct Duration column and imputed missing Rating values with “Missing”.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57"/>
                                        </p:tgtEl>
                                        <p:attrNameLst>
                                          <p:attrName>style.visibility</p:attrName>
                                        </p:attrNameLst>
                                      </p:cBhvr>
                                      <p:to>
                                        <p:strVal val="visible"/>
                                      </p:to>
                                    </p:set>
                                    <p:anim calcmode="lin" valueType="num">
                                      <p:cBhvr additive="base">
                                        <p:cTn id="7" dur="1000"/>
                                        <p:tgtEl>
                                          <p:spTgt spid="75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a:spLocks noGrp="1"/>
          </p:cNvSpPr>
          <p:nvPr>
            <p:ph type="title"/>
          </p:nvPr>
        </p:nvSpPr>
        <p:spPr>
          <a:xfrm>
            <a:off x="2168300" y="1012163"/>
            <a:ext cx="1966686"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500" b="1" dirty="0"/>
              <a:t>Data</a:t>
            </a:r>
            <a:endParaRPr sz="8500" b="1" dirty="0"/>
          </a:p>
        </p:txBody>
      </p:sp>
      <p:sp>
        <p:nvSpPr>
          <p:cNvPr id="523" name="Google Shape;523;p69"/>
          <p:cNvSpPr txBox="1">
            <a:spLocks noGrp="1"/>
          </p:cNvSpPr>
          <p:nvPr>
            <p:ph type="title" idx="2"/>
          </p:nvPr>
        </p:nvSpPr>
        <p:spPr>
          <a:xfrm>
            <a:off x="4134985" y="2181334"/>
            <a:ext cx="5160363" cy="11134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500" dirty="0"/>
              <a:t>Visualization</a:t>
            </a:r>
            <a:endParaRPr sz="8500"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1000"/>
                                        <p:tgtEl>
                                          <p:spTgt spid="5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3"/>
                                        </p:tgtEl>
                                        <p:attrNameLst>
                                          <p:attrName>style.visibility</p:attrName>
                                        </p:attrNameLst>
                                      </p:cBhvr>
                                      <p:to>
                                        <p:strVal val="visible"/>
                                      </p:to>
                                    </p:set>
                                    <p:anim calcmode="lin" valueType="num">
                                      <p:cBhvr additive="base">
                                        <p:cTn id="10"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2A611B28-2E49-E7AB-042A-2ADC5EF04456}"/>
              </a:ext>
            </a:extLst>
          </p:cNvPr>
          <p:cNvPicPr>
            <a:picLocks noChangeAspect="1"/>
          </p:cNvPicPr>
          <p:nvPr/>
        </p:nvPicPr>
        <p:blipFill>
          <a:blip r:embed="rId2"/>
          <a:stretch>
            <a:fillRect/>
          </a:stretch>
        </p:blipFill>
        <p:spPr>
          <a:xfrm>
            <a:off x="138738" y="136789"/>
            <a:ext cx="8874498" cy="4876645"/>
          </a:xfrm>
          <a:prstGeom prst="rect">
            <a:avLst/>
          </a:prstGeom>
        </p:spPr>
      </p:pic>
    </p:spTree>
    <p:extLst>
      <p:ext uri="{BB962C8B-B14F-4D97-AF65-F5344CB8AC3E}">
        <p14:creationId xmlns:p14="http://schemas.microsoft.com/office/powerpoint/2010/main" val="352616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0C16D-0936-E978-CFFE-49F1331FE02D}"/>
            </a:ext>
          </a:extLst>
        </p:cNvPr>
        <p:cNvGrpSpPr/>
        <p:nvPr/>
      </p:nvGrpSpPr>
      <p:grpSpPr>
        <a:xfrm>
          <a:off x="0" y="0"/>
          <a:ext cx="0" cy="0"/>
          <a:chOff x="0" y="0"/>
          <a:chExt cx="0" cy="0"/>
        </a:xfrm>
      </p:grpSpPr>
      <p:pic>
        <p:nvPicPr>
          <p:cNvPr id="3" name="Picture 2" descr="A screenshot of a screen&#10;&#10;Description automatically generated">
            <a:extLst>
              <a:ext uri="{FF2B5EF4-FFF2-40B4-BE49-F238E27FC236}">
                <a16:creationId xmlns:a16="http://schemas.microsoft.com/office/drawing/2014/main" id="{C7B928B8-F507-2E8A-DCDB-5A75BC85AD96}"/>
              </a:ext>
            </a:extLst>
          </p:cNvPr>
          <p:cNvPicPr>
            <a:picLocks noChangeAspect="1"/>
          </p:cNvPicPr>
          <p:nvPr/>
        </p:nvPicPr>
        <p:blipFill>
          <a:blip r:embed="rId2"/>
          <a:stretch>
            <a:fillRect/>
          </a:stretch>
        </p:blipFill>
        <p:spPr>
          <a:xfrm>
            <a:off x="145043" y="145043"/>
            <a:ext cx="8860220" cy="4862085"/>
          </a:xfrm>
          <a:prstGeom prst="rect">
            <a:avLst/>
          </a:prstGeom>
        </p:spPr>
      </p:pic>
    </p:spTree>
    <p:extLst>
      <p:ext uri="{BB962C8B-B14F-4D97-AF65-F5344CB8AC3E}">
        <p14:creationId xmlns:p14="http://schemas.microsoft.com/office/powerpoint/2010/main" val="4123421588"/>
      </p:ext>
    </p:extLst>
  </p:cSld>
  <p:clrMapOvr>
    <a:masterClrMapping/>
  </p:clrMapOvr>
</p:sld>
</file>

<file path=ppt/theme/theme1.xml><?xml version="1.0" encoding="utf-8"?>
<a:theme xmlns:a="http://schemas.openxmlformats.org/drawingml/2006/main" name="Minimal Marketing by Slidesgo XL">
  <a:themeElements>
    <a:clrScheme name="Simple Light">
      <a:dk1>
        <a:srgbClr val="D82727"/>
      </a:dk1>
      <a:lt1>
        <a:srgbClr val="FFFFFF"/>
      </a:lt1>
      <a:dk2>
        <a:srgbClr val="FFFFFF"/>
      </a:dk2>
      <a:lt2>
        <a:srgbClr val="FFFFFF"/>
      </a:lt2>
      <a:accent1>
        <a:srgbClr val="D82727"/>
      </a:accent1>
      <a:accent2>
        <a:srgbClr val="D82727"/>
      </a:accent2>
      <a:accent3>
        <a:srgbClr val="FFFFFF"/>
      </a:accent3>
      <a:accent4>
        <a:srgbClr val="D82727"/>
      </a:accent4>
      <a:accent5>
        <a:srgbClr val="FFFFFF"/>
      </a:accent5>
      <a:accent6>
        <a:srgbClr val="D82727"/>
      </a:accent6>
      <a:hlink>
        <a:srgbClr val="D8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754</Words>
  <Application>Microsoft Office PowerPoint</Application>
  <PresentationFormat>On-screen Show (16:9)</PresentationFormat>
  <Paragraphs>93</Paragraphs>
  <Slides>16</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Segoe UI Light</vt:lpstr>
      <vt:lpstr>Overpass ExtraLight</vt:lpstr>
      <vt:lpstr>Arial</vt:lpstr>
      <vt:lpstr>Overpass Light</vt:lpstr>
      <vt:lpstr>Segoe UI Symbol</vt:lpstr>
      <vt:lpstr>Bebas Neue</vt:lpstr>
      <vt:lpstr>Fira Sans Extra Condensed Medium</vt:lpstr>
      <vt:lpstr>Segoe UI Historic</vt:lpstr>
      <vt:lpstr>Wingdings</vt:lpstr>
      <vt:lpstr>Roboto Slab Light</vt:lpstr>
      <vt:lpstr>Overpass</vt:lpstr>
      <vt:lpstr>Minimal Marketing by Slidesgo XL</vt:lpstr>
      <vt:lpstr>PowerPoint Presentation</vt:lpstr>
      <vt:lpstr>PowerPoint Presentation</vt:lpstr>
      <vt:lpstr>Dataset Overview</vt:lpstr>
      <vt:lpstr>Process Overview</vt:lpstr>
      <vt:lpstr>Analysis Goals</vt:lpstr>
      <vt:lpstr>Data Cleaning</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Ahmed mohamed mettwally</cp:lastModifiedBy>
  <cp:revision>8</cp:revision>
  <dcterms:modified xsi:type="dcterms:W3CDTF">2024-10-22T00:21:52Z</dcterms:modified>
</cp:coreProperties>
</file>