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3"/>
  </p:notesMasterIdLst>
  <p:handoutMasterIdLst>
    <p:handoutMasterId r:id="rId44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33" r:id="rId4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10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E74B-D282-44E4-B6AE-A4472F78451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8805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ECA75-83AB-4F24-B3BA-D6303D87AFCC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891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C31-5E20-425A-8C69-695CD36FCD29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449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AF71F-4EC6-4CC6-9B3D-6B0AA1A300CD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6785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29299-F8E5-4729-9F6C-CC842CE49CC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1346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3D7-388B-42CA-ACCD-85B4616B58A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7203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6928-F59D-4E3C-AD27-F73851928EC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059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402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BADA9-45DC-4181-AFE2-A8F736E1D422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7760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AA23-1F7D-4A48-A481-A1CA167BC77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24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BCF37-5080-4293-9E37-8918FA27258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7821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8F8BC-7BD5-4737-A2E4-ADF9766D9EC9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5453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E2A6-F7F2-45E2-B5BD-B3CF2523E74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3898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15638-BC64-4630-8AAB-A68E09184B1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775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61014-5EAB-4492-9FD1-7A56FB75966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7103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819AD-1A2D-4442-9802-E92F8E39E2D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4621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BA21A-D775-47B0-B52D-9C28EC1210BB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5638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0313D-2E5A-40FD-B764-5F883706E926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510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19EDD-4925-4CB4-A522-C44FEEDC006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02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6622D-00FE-4C9C-B9AE-B561ED77D6D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240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04B42-2748-4BD3-BA01-5000E83BA8C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644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9CCED-9F4A-4EAF-B170-87008427036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73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17CB7-C5D8-47F0-ABF7-0945C7C407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6324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5A93-F081-4175-8EB0-4FFAB332AB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40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F637F-660D-4CBB-B651-B5CAA2DEDAD7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617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2" name="TextBox 5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6" name="TextBox 5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7" name="TextBox 5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1" name="TextBox 6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2" name="TextBox 6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TextBox 6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5" name="TextBox 6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TextBox 6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hyperlink" Target="http://csharpfundamentals.telerik.com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51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telerikacademy.com/" TargetMode="External"/><Relationship Id="rId10" Type="http://schemas.openxmlformats.org/officeDocument/2006/relationships/image" Target="../media/image5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hyperlink" Target="http://facebook.com/TelerikAcadem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/>
              <a:t>Creating and Running Your First C# Program</a:t>
            </a:r>
          </a:p>
        </p:txBody>
      </p:sp>
      <p:pic>
        <p:nvPicPr>
          <p:cNvPr id="13" name="Picture 2">
            <a:hlinkClick r:id="rId3" tooltip="C# Fundamentals course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0499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c, c#, fil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5562600" y="411108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z.hubpages.com/u/244583_f520.jpg"/>
          <p:cNvPicPr>
            <a:picLocks noChangeAspect="1" noChangeArrowheads="1"/>
          </p:cNvPicPr>
          <p:nvPr/>
        </p:nvPicPr>
        <p:blipFill>
          <a:blip r:embed="rId7" cstate="screen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73380"/>
            <a:ext cx="3670265" cy="199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</a:t>
            </a:r>
            <a:r>
              <a:rPr lang="en-US" smtClean="0"/>
              <a:t># Fundamentals – </a:t>
            </a:r>
            <a:r>
              <a:rPr lang="en-US" dirty="0" smtClean="0"/>
              <a:t>Part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Bad Formatting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1333500" y="2868613"/>
            <a:ext cx="6407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HelloCSharp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C#"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;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again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5865" name="AutoShape 9"/>
          <p:cNvSpPr>
            <a:spLocks noChangeArrowheads="1"/>
          </p:cNvSpPr>
          <p:nvPr/>
        </p:nvSpPr>
        <p:spPr bwMode="auto">
          <a:xfrm>
            <a:off x="4267200" y="1219200"/>
            <a:ext cx="3044825" cy="1379101"/>
          </a:xfrm>
          <a:prstGeom prst="wedgeRoundRectCallout">
            <a:avLst>
              <a:gd name="adj1" fmla="val -57594"/>
              <a:gd name="adj2" fmla="val 1016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Such formatting makes the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source code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unreadable.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94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"C#"?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Programming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A </a:t>
            </a:r>
            <a:r>
              <a:rPr lang="en-US" sz="2800" dirty="0" smtClean="0"/>
              <a:t>syntax that </a:t>
            </a:r>
            <a:r>
              <a:rPr lang="en-US" sz="2800" dirty="0"/>
              <a:t>allow to give instructions to the computer</a:t>
            </a:r>
          </a:p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C# features: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New cutting edge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Extremely powerful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learn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read and understand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Object-oriented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04" name="Picture 4" descr="http://podcode.ru/wp-content/uploads/2009/08/WLWMicrosoftRenamesCLanguage_7F72csharp_thumb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58945"/>
            <a:ext cx="2438400" cy="1970405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43919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Program?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Knowledge of a programming language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Task to solve</a:t>
            </a:r>
          </a:p>
          <a:p>
            <a:pPr>
              <a:lnSpc>
                <a:spcPts val="3600"/>
              </a:lnSpc>
            </a:pPr>
            <a:r>
              <a:rPr lang="en-US" dirty="0"/>
              <a:t>Development </a:t>
            </a:r>
            <a:r>
              <a:rPr lang="en-US" dirty="0" smtClean="0"/>
              <a:t>environment, compilers, SDK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Studio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SDK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Set of useful </a:t>
            </a:r>
            <a:r>
              <a:rPr lang="en-US" dirty="0" smtClean="0"/>
              <a:t>standard classes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Microsoft 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 FCL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Help documentation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MSDN Library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218" name="Picture 2" descr="http://www.quality-web-solutions.com/images/blog-image/web-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305300"/>
            <a:ext cx="2019300" cy="2019300"/>
          </a:xfrm>
          <a:prstGeom prst="roundRect">
            <a:avLst>
              <a:gd name="adj" fmla="val 92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3947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Your First C# Program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7106" name="Picture 2" descr="http://rlv.zcache.com/babys_first_c_program_hello_world_tshirt-p235489859508198131stvj_40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25146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.radvision.com/images/2009/20090402-VoipSurvivor-virtual-machin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4492558" cy="249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884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504031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.NET Framework?</a:t>
            </a:r>
            <a:endParaRPr lang="bg-BG" dirty="0"/>
          </a:p>
        </p:txBody>
      </p:sp>
      <p:pic>
        <p:nvPicPr>
          <p:cNvPr id="45058" name="Picture 2" descr="http://www.dnzone.com/downloads/images/framework3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16" y="3126777"/>
            <a:ext cx="2709186" cy="3091250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6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547291" y="4648200"/>
            <a:ext cx="4862910" cy="15635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7" name="Picture 2" descr="http://gabrielrodriguez.net/wp-content/uploads/2009/01/microsoft-net-logo-white-300x192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34569"/>
            <a:ext cx="2705098" cy="17312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66272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.NET Framework?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for execution of .NET </a:t>
            </a:r>
            <a:r>
              <a:rPr lang="en-US" dirty="0" smtClean="0"/>
              <a:t>programs</a:t>
            </a:r>
            <a:endParaRPr lang="en-US" dirty="0"/>
          </a:p>
          <a:p>
            <a:r>
              <a:rPr lang="en-US" dirty="0"/>
              <a:t>Powerful library of classes</a:t>
            </a:r>
          </a:p>
          <a:p>
            <a:r>
              <a:rPr lang="en-US" dirty="0"/>
              <a:t>Programming model</a:t>
            </a:r>
          </a:p>
          <a:p>
            <a:r>
              <a:rPr lang="en-US" dirty="0"/>
              <a:t>Common </a:t>
            </a:r>
            <a:r>
              <a:rPr lang="en-US" dirty="0" smtClean="0"/>
              <a:t>execution engine for </a:t>
            </a:r>
            <a:r>
              <a:rPr lang="en-US" dirty="0"/>
              <a:t>many programming languages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Visual Basic .NET</a:t>
            </a:r>
          </a:p>
          <a:p>
            <a:pPr lvl="1"/>
            <a:r>
              <a:rPr lang="en-US" dirty="0"/>
              <a:t>Managed C++</a:t>
            </a:r>
          </a:p>
          <a:p>
            <a:pPr lvl="1"/>
            <a:r>
              <a:rPr lang="en-US" dirty="0"/>
              <a:t>... and many others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3" name="Picture 1" descr="C:\Trash\ms.net-logo-blue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677383"/>
            <a:ext cx="3283350" cy="1598984"/>
          </a:xfrm>
          <a:prstGeom prst="roundRect">
            <a:avLst>
              <a:gd name="adj" fmla="val 356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1838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.NET Framework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7200" y="2133600"/>
            <a:ext cx="7162800" cy="4267200"/>
            <a:chOff x="457200" y="1962150"/>
            <a:chExt cx="7605208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475"/>
              <a:ext cx="7594600" cy="568325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 (OS)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650"/>
              <a:ext cx="7594600" cy="568325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(CLR)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325"/>
              <a:ext cx="7594600" cy="5048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 (BCL)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000"/>
              <a:ext cx="7594600" cy="5048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EF, LINQ </a:t>
              </a: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 (Data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808" y="3495152"/>
              <a:ext cx="7594600" cy="5048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1944" y="2534714"/>
              <a:ext cx="3094056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</a:t>
              </a: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Forms, MVC,</a:t>
              </a:r>
              <a:b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API, </a:t>
              </a:r>
              <a:r>
                <a:rPr lang="en-US" sz="1800" b="1" i="1" noProof="1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SignalR</a:t>
              </a:r>
              <a:endParaRPr lang="en-US" sz="1800" b="1" i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200" y="2531016"/>
              <a:ext cx="14478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200" y="2531016"/>
              <a:ext cx="13335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 / </a:t>
              </a:r>
              <a:b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XAML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900" y="2531016"/>
              <a:ext cx="14859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noProof="1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WinJS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/</a:t>
              </a:r>
              <a:b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Win8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8283" y="1981200"/>
              <a:ext cx="64452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47744" y="1981200"/>
              <a:ext cx="65087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49456" y="1981200"/>
              <a:ext cx="1106992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98264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35947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71987" y="1981200"/>
              <a:ext cx="93291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PHP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63110" y="1981200"/>
              <a:ext cx="785848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99200" y="1970088"/>
              <a:ext cx="91440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59637" y="1962150"/>
              <a:ext cx="79216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0498" y="2466754"/>
            <a:ext cx="345939" cy="2509284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204" y="3439633"/>
            <a:ext cx="841838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FCL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334" y="5018568"/>
            <a:ext cx="304800" cy="574158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3385" y="5025486"/>
            <a:ext cx="904415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CLR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334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239000" cy="914400"/>
          </a:xfrm>
        </p:spPr>
        <p:txBody>
          <a:bodyPr/>
          <a:lstStyle/>
          <a:p>
            <a:r>
              <a:rPr lang="en-US" sz="3600" dirty="0"/>
              <a:t>CLR – The Heart of .</a:t>
            </a:r>
            <a:r>
              <a:rPr lang="en-US" sz="3600" dirty="0" smtClean="0"/>
              <a:t>NET Framework</a:t>
            </a:r>
            <a:endParaRPr lang="en-US" sz="36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sz="3400" dirty="0"/>
              <a:t>Common Language Runtime (CLR)</a:t>
            </a:r>
          </a:p>
          <a:p>
            <a:pPr lvl="1"/>
            <a:r>
              <a:rPr lang="en-US" dirty="0"/>
              <a:t>Managed execution environment</a:t>
            </a:r>
          </a:p>
          <a:p>
            <a:pPr lvl="2"/>
            <a:r>
              <a:rPr lang="en-US" dirty="0"/>
              <a:t>Executes .NET applications</a:t>
            </a:r>
          </a:p>
          <a:p>
            <a:pPr lvl="2"/>
            <a:r>
              <a:rPr lang="en-US" dirty="0"/>
              <a:t>Controls the execution process</a:t>
            </a:r>
          </a:p>
          <a:p>
            <a:pPr lvl="1"/>
            <a:r>
              <a:rPr lang="en-US" dirty="0"/>
              <a:t>Automatic memory management</a:t>
            </a:r>
            <a:r>
              <a:rPr lang="bg-BG" dirty="0"/>
              <a:t> (</a:t>
            </a:r>
            <a:r>
              <a:rPr lang="en-US" dirty="0"/>
              <a:t>garbage collection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Programming </a:t>
            </a:r>
            <a:r>
              <a:rPr lang="en-US" dirty="0" smtClean="0"/>
              <a:t>languages </a:t>
            </a:r>
            <a:r>
              <a:rPr lang="en-US" dirty="0"/>
              <a:t>integration</a:t>
            </a:r>
          </a:p>
          <a:p>
            <a:pPr lvl="1"/>
            <a:r>
              <a:rPr lang="en-US" dirty="0"/>
              <a:t>Multiple versions support for assemblies</a:t>
            </a:r>
          </a:p>
          <a:p>
            <a:pPr lvl="1"/>
            <a:r>
              <a:rPr lang="en-US" dirty="0"/>
              <a:t>Integrated </a:t>
            </a:r>
            <a:r>
              <a:rPr lang="en-US" dirty="0" smtClean="0"/>
              <a:t>type safety </a:t>
            </a:r>
            <a:r>
              <a:rPr lang="en-US" dirty="0"/>
              <a:t>and security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05600" y="2099131"/>
            <a:ext cx="1887537" cy="1101269"/>
            <a:chOff x="6781800" y="2057400"/>
            <a:chExt cx="1887537" cy="1101269"/>
          </a:xfrm>
        </p:grpSpPr>
        <p:sp>
          <p:nvSpPr>
            <p:cNvPr id="4" name="Cloud 3"/>
            <p:cNvSpPr/>
            <p:nvPr/>
          </p:nvSpPr>
          <p:spPr>
            <a:xfrm>
              <a:off x="6781800" y="2362200"/>
              <a:ext cx="1752600" cy="796469"/>
            </a:xfrm>
            <a:prstGeom prst="cloud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CLR</a:t>
              </a:r>
              <a:endPara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5" name="Picture 24" descr="BD18212_"/>
            <p:cNvPicPr>
              <a:picLocks noChangeAspect="1" noChangeArrowheads="1"/>
            </p:cNvPicPr>
            <p:nvPr/>
          </p:nvPicPr>
          <p:blipFill>
            <a:blip r:embed="rId2" cstate="print">
              <a:lum bright="10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057400"/>
              <a:ext cx="820737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3494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Class Library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400" dirty="0"/>
              <a:t>Framework Class Library (FCL)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Provides basic functionality to developers:</a:t>
            </a:r>
          </a:p>
          <a:p>
            <a:pPr lvl="2">
              <a:lnSpc>
                <a:spcPts val="3600"/>
              </a:lnSpc>
            </a:pPr>
            <a:r>
              <a:rPr lang="en-US" dirty="0"/>
              <a:t>Console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WPF and Silverlight rich-media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Windows </a:t>
            </a:r>
            <a:r>
              <a:rPr lang="en-US" dirty="0"/>
              <a:t>Forms GUI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applications (dynamic </a:t>
            </a:r>
            <a:r>
              <a:rPr lang="en-US" dirty="0" smtClean="0"/>
              <a:t>Web </a:t>
            </a:r>
            <a:r>
              <a:rPr lang="en-US" dirty="0"/>
              <a:t>sites)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</a:t>
            </a:r>
            <a:r>
              <a:rPr lang="en-US" dirty="0" smtClean="0"/>
              <a:t>services</a:t>
            </a:r>
            <a:r>
              <a:rPr lang="bg-BG" dirty="0" smtClean="0"/>
              <a:t>, </a:t>
            </a:r>
            <a:r>
              <a:rPr lang="en-US" dirty="0" smtClean="0"/>
              <a:t>communication and workflow</a:t>
            </a:r>
            <a:endParaRPr lang="en-US" dirty="0"/>
          </a:p>
          <a:p>
            <a:pPr lvl="2">
              <a:lnSpc>
                <a:spcPts val="3600"/>
              </a:lnSpc>
            </a:pPr>
            <a:r>
              <a:rPr lang="en-US" dirty="0"/>
              <a:t>Server &amp; desktop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Applications for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24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r>
              <a:rPr lang="en-US" dirty="0" smtClean="0"/>
              <a:t>What is Visual Studio?</a:t>
            </a:r>
            <a:endParaRPr lang="en-US" dirty="0"/>
          </a:p>
        </p:txBody>
      </p:sp>
      <p:pic>
        <p:nvPicPr>
          <p:cNvPr id="4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461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Computer Programming?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Your First C# Program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.NET Framework?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Visual </a:t>
            </a:r>
            <a:r>
              <a:rPr lang="en-US" dirty="0" smtClean="0"/>
              <a:t>Studio?</a:t>
            </a:r>
            <a:endParaRPr lang="en-US" dirty="0"/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8610" name="Picture 2" descr="http://na.square-enix.com/games/chocobo/graphics/contents-tit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796093"/>
            <a:ext cx="2438400" cy="3528507"/>
          </a:xfrm>
          <a:prstGeom prst="roundRect">
            <a:avLst>
              <a:gd name="adj" fmla="val 6470"/>
            </a:avLst>
          </a:prstGeom>
          <a:noFill/>
        </p:spPr>
      </p:pic>
      <p:pic>
        <p:nvPicPr>
          <p:cNvPr id="28674" name="Picture 2" descr="http://www.textually.org/textually/archives/images/set3/books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39672"/>
            <a:ext cx="2286000" cy="1801091"/>
          </a:xfrm>
          <a:prstGeom prst="roundRect">
            <a:avLst>
              <a:gd name="adj" fmla="val 64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79828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  <a:endParaRPr lang="bg-BG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– Integrated Development Environment (IDE)</a:t>
            </a:r>
          </a:p>
          <a:p>
            <a:r>
              <a:rPr lang="en-US" dirty="0" smtClean="0"/>
              <a:t>Development tool </a:t>
            </a:r>
            <a:r>
              <a:rPr lang="en-US" dirty="0"/>
              <a:t>that helps us to: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Design user interface</a:t>
            </a:r>
          </a:p>
          <a:p>
            <a:pPr lvl="1"/>
            <a:r>
              <a:rPr lang="en-US" dirty="0"/>
              <a:t>Compile code</a:t>
            </a:r>
          </a:p>
          <a:p>
            <a:pPr lvl="1"/>
            <a:r>
              <a:rPr lang="en-US" dirty="0"/>
              <a:t>Execute / test / debug applications</a:t>
            </a:r>
          </a:p>
          <a:p>
            <a:pPr lvl="1"/>
            <a:r>
              <a:rPr lang="en-US" dirty="0"/>
              <a:t>Browse the help</a:t>
            </a:r>
          </a:p>
          <a:p>
            <a:pPr lvl="1"/>
            <a:r>
              <a:rPr lang="en-US" dirty="0"/>
              <a:t>Manage project's files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82" y="5486400"/>
            <a:ext cx="2321718" cy="990600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961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Visual Studio</a:t>
            </a:r>
            <a:endParaRPr lang="bg-BG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Single tool for: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Writing code in </a:t>
            </a:r>
            <a:r>
              <a:rPr lang="en-US" dirty="0" smtClean="0"/>
              <a:t>many languages (C#, VB,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Using different </a:t>
            </a:r>
            <a:r>
              <a:rPr lang="en-US" dirty="0" smtClean="0"/>
              <a:t>technologies (Web, WPF,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platforms (.NET CF, Silverlight, 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Full </a:t>
            </a:r>
            <a:r>
              <a:rPr lang="en-US" dirty="0"/>
              <a:t>integration of </a:t>
            </a:r>
            <a:r>
              <a:rPr lang="en-US" dirty="0" smtClean="0"/>
              <a:t>most </a:t>
            </a:r>
            <a:r>
              <a:rPr lang="en-US" dirty="0"/>
              <a:t>development activities (coding, compiling, testing, </a:t>
            </a:r>
            <a:r>
              <a:rPr lang="en-US" dirty="0" smtClean="0"/>
              <a:t>debugging, deployment, version control, ...)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Very easy to use!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4" y="5562600"/>
            <a:ext cx="2243136" cy="957072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798588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372724"/>
          </a:xfrm>
          <a:prstGeom prst="roundRect">
            <a:avLst>
              <a:gd name="adj" fmla="val 1331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766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pic>
        <p:nvPicPr>
          <p:cNvPr id="30722" name="Picture 2" descr="http://www.softexpress.de/media/msportal/visualstudiobox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62399"/>
            <a:ext cx="155773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399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509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New Console Application</a:t>
            </a:r>
            <a:endParaRPr lang="bg-BG" sz="36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File </a:t>
            </a:r>
            <a:r>
              <a:rPr lang="en-US" sz="3000" dirty="0">
                <a:sym typeface="Wingdings" pitchFamily="2" charset="2"/>
              </a:rPr>
              <a:t> New  Project ...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C# console application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project directory and name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4" y="2830970"/>
            <a:ext cx="5385954" cy="3722230"/>
          </a:xfrm>
          <a:prstGeom prst="roundRect">
            <a:avLst>
              <a:gd name="adj" fmla="val 1200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025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7" y="1826718"/>
            <a:ext cx="7423706" cy="4726482"/>
          </a:xfrm>
          <a:prstGeom prst="roundRect">
            <a:avLst>
              <a:gd name="adj" fmla="val 1381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Creating New Console Application (2)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ct val="30000"/>
              </a:spcBef>
              <a:buFontTx/>
              <a:buAutoNum type="arabicPeriod" startAt="4"/>
            </a:pPr>
            <a:r>
              <a:rPr lang="en-US" sz="3000" dirty="0"/>
              <a:t>Visual Studio creates some source code for </a:t>
            </a:r>
            <a:r>
              <a:rPr lang="en-US" sz="3000" dirty="0" smtClean="0"/>
              <a:t>you</a:t>
            </a:r>
            <a:endParaRPr lang="en-US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auto">
          <a:xfrm>
            <a:off x="304800" y="2057400"/>
            <a:ext cx="2057400" cy="953453"/>
          </a:xfrm>
          <a:prstGeom prst="wedgeRoundRectCallout">
            <a:avLst>
              <a:gd name="adj1" fmla="val 75427"/>
              <a:gd name="adj2" fmla="val 1644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not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17128" name="AutoShape 8"/>
          <p:cNvSpPr>
            <a:spLocks noChangeArrowheads="1"/>
          </p:cNvSpPr>
          <p:nvPr/>
        </p:nvSpPr>
        <p:spPr bwMode="auto">
          <a:xfrm>
            <a:off x="4572000" y="3429000"/>
            <a:ext cx="2087562" cy="1379101"/>
          </a:xfrm>
          <a:prstGeom prst="wedgeRoundRectCallout">
            <a:avLst>
              <a:gd name="adj1" fmla="val -126172"/>
              <a:gd name="adj2" fmla="val 342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changed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91000" y="2094547"/>
            <a:ext cx="2514600" cy="953453"/>
          </a:xfrm>
          <a:prstGeom prst="wedgeRoundRectCallout">
            <a:avLst>
              <a:gd name="adj1" fmla="val -84075"/>
              <a:gd name="adj2" fmla="val 819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imports are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61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 animBg="1"/>
      <p:bldP spid="51712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Source Code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compiling</a:t>
            </a:r>
            <a:r>
              <a:rPr lang="en-US" dirty="0" smtClean="0"/>
              <a:t>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Syntactic checks</a:t>
            </a:r>
          </a:p>
          <a:p>
            <a:pPr lvl="1"/>
            <a:r>
              <a:rPr lang="en-US" dirty="0"/>
              <a:t>Type safety checks</a:t>
            </a:r>
          </a:p>
          <a:p>
            <a:pPr lvl="1"/>
            <a:r>
              <a:rPr lang="en-US" dirty="0"/>
              <a:t>Translation of the source code to lower level language (MSIL)</a:t>
            </a:r>
          </a:p>
          <a:p>
            <a:pPr lvl="1"/>
            <a:r>
              <a:rPr lang="en-US" dirty="0"/>
              <a:t>Creating of executable files (assemblies)</a:t>
            </a:r>
          </a:p>
          <a:p>
            <a:r>
              <a:rPr lang="en-US" dirty="0"/>
              <a:t>You can start compilation by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Build-&gt;Build Solution/Project</a:t>
            </a:r>
          </a:p>
          <a:p>
            <a:pPr lvl="1"/>
            <a:r>
              <a:rPr lang="en-US" dirty="0"/>
              <a:t>Pressing</a:t>
            </a:r>
            <a:r>
              <a:rPr lang="en-US" noProof="1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F6]</a:t>
            </a:r>
            <a:r>
              <a:rPr lang="en-US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[Shift+Ctrl+B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6626" name="Picture 2" descr="http://www.hexblog.com/decompilation/pix/mcode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33109"/>
            <a:ext cx="1716258" cy="1267691"/>
          </a:xfrm>
          <a:prstGeom prst="roundRect">
            <a:avLst>
              <a:gd name="adj" fmla="val 70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31589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Programs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Compiling (if project not compiled)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Starting the application</a:t>
            </a:r>
          </a:p>
          <a:p>
            <a:pPr>
              <a:spcBef>
                <a:spcPts val="1200"/>
              </a:spcBef>
            </a:pPr>
            <a:r>
              <a:rPr lang="en-US" dirty="0"/>
              <a:t>You can run application by: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Debug-&gt;Start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menu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pressing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[F5]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[Ctrl+F5]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dirty="0"/>
              <a:t>* NOTE: Not all types of projects are able to be </a:t>
            </a:r>
            <a:r>
              <a:rPr lang="en-US" dirty="0" smtClean="0"/>
              <a:t>started!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4578" name="Picture 2" descr="http://medya.zaman.com.tr/2009/07/03/hac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88920"/>
            <a:ext cx="2514600" cy="2011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6966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4770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</a:t>
            </a:r>
            <a:r>
              <a:rPr lang="en-US" dirty="0" smtClean="0"/>
              <a:t>lines of code </a:t>
            </a:r>
            <a:r>
              <a:rPr lang="en-US" dirty="0"/>
              <a:t>that </a:t>
            </a:r>
            <a:r>
              <a:rPr lang="en-US" dirty="0" smtClean="0"/>
              <a:t>cause </a:t>
            </a:r>
            <a:r>
              <a:rPr lang="en-US" dirty="0"/>
              <a:t>the error</a:t>
            </a:r>
          </a:p>
          <a:p>
            <a:pPr lvl="1"/>
            <a:r>
              <a:rPr lang="en-US" dirty="0"/>
              <a:t>Fixing the code</a:t>
            </a:r>
          </a:p>
          <a:p>
            <a:pPr lvl="1"/>
            <a:r>
              <a:rPr lang="en-US" dirty="0"/>
              <a:t>Testing to </a:t>
            </a:r>
            <a:r>
              <a:rPr lang="en-US" dirty="0" smtClean="0"/>
              <a:t>check if </a:t>
            </a:r>
            <a:r>
              <a:rPr lang="en-US" dirty="0"/>
              <a:t>the error is gone and no errors are introduced</a:t>
            </a:r>
          </a:p>
          <a:p>
            <a:r>
              <a:rPr lang="en-US" dirty="0" smtClean="0"/>
              <a:t>Iterative </a:t>
            </a:r>
            <a:r>
              <a:rPr lang="en-US" dirty="0"/>
              <a:t>and </a:t>
            </a:r>
            <a:r>
              <a:rPr lang="en-US" dirty="0" smtClean="0"/>
              <a:t>continuous process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2532" name="Picture 4" descr="Wee Harlequin Bu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5399"/>
            <a:ext cx="2133600" cy="176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http://yp.bellsouth.com/sites/dreweryspestcontrol/images/services-dead-bug.jp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2135541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7" descr="C:\Temp\arrow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3276600"/>
            <a:ext cx="298679" cy="11093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59753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Debugging in Visual Studio</a:t>
            </a:r>
            <a:endParaRPr lang="bg-BG" sz="380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Visual Studio has built-in debugger</a:t>
            </a:r>
          </a:p>
          <a:p>
            <a:r>
              <a:rPr lang="en-US"/>
              <a:t>It provides:</a:t>
            </a:r>
          </a:p>
          <a:p>
            <a:pPr lvl="1"/>
            <a:r>
              <a:rPr lang="en-US"/>
              <a:t>Breakpoints</a:t>
            </a:r>
          </a:p>
          <a:p>
            <a:pPr lvl="1"/>
            <a:r>
              <a:rPr lang="en-US"/>
              <a:t>Ability to trace the code execution</a:t>
            </a:r>
          </a:p>
          <a:p>
            <a:pPr lvl="1"/>
            <a:r>
              <a:rPr lang="en-US"/>
              <a:t>Ability to inspect variables at runtime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0962" name="Picture 2" descr="C:\Trash\VS2010-debugge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7" y="4377952"/>
            <a:ext cx="5961064" cy="2022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0225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24" y="1524000"/>
            <a:ext cx="5629276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Computer Programming?</a:t>
            </a:r>
            <a:endParaRPr lang="bg-BG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4144403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6" name="Picture 2" descr="http://pragyan.org/10/home/events/encypher/adaventure/computer_programming.jpg"/>
          <p:cNvPicPr>
            <a:picLocks noChangeAspect="1" noChangeArrowheads="1"/>
          </p:cNvPicPr>
          <p:nvPr/>
        </p:nvPicPr>
        <p:blipFill>
          <a:blip r:embed="rId4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657600"/>
            <a:ext cx="3556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79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763713" y="2978748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</a:t>
            </a: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482" name="Picture 2" descr="http://www.medyaline.com/haberresim/microsoft_bill-gates_introduce-w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4046218"/>
            <a:ext cx="3581401" cy="2506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47" y="4495800"/>
            <a:ext cx="3387053" cy="14477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95587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9622" y="3347854"/>
            <a:ext cx="4419600" cy="14884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622" y="5024254"/>
            <a:ext cx="4419600" cy="995546"/>
          </a:xfrm>
        </p:spPr>
        <p:txBody>
          <a:bodyPr/>
          <a:lstStyle/>
          <a:p>
            <a:r>
              <a:rPr lang="en-US" dirty="0" smtClean="0"/>
              <a:t>Creating a Solution </a:t>
            </a:r>
            <a:br>
              <a:rPr lang="en-US" dirty="0" smtClean="0"/>
            </a:br>
            <a:r>
              <a:rPr lang="en-US" dirty="0" smtClean="0"/>
              <a:t>Without Projects</a:t>
            </a:r>
            <a:endParaRPr lang="en-US" dirty="0"/>
          </a:p>
        </p:txBody>
      </p:sp>
      <p:pic>
        <p:nvPicPr>
          <p:cNvPr id="1026" name="Picture 2" descr="http://www.psdgraphics.com/file/blank-bo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0624" y="2810091"/>
            <a:ext cx="2716976" cy="3166538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702222"/>
            <a:ext cx="4267201" cy="2193377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3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Blank Solution?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Visual Studio blank solution</a:t>
            </a:r>
          </a:p>
          <a:p>
            <a:pPr lvl="1"/>
            <a:r>
              <a:rPr lang="en-US" dirty="0" smtClean="0"/>
              <a:t>Solution with no projects in it</a:t>
            </a:r>
          </a:p>
          <a:p>
            <a:pPr lvl="2"/>
            <a:r>
              <a:rPr lang="en-US" dirty="0" smtClean="0"/>
              <a:t>Projects to be added later</a:t>
            </a:r>
          </a:p>
          <a:p>
            <a:endParaRPr lang="en-US" dirty="0" smtClean="0"/>
          </a:p>
          <a:p>
            <a:r>
              <a:rPr lang="en-US" dirty="0" smtClean="0"/>
              <a:t>What is the point?</a:t>
            </a:r>
          </a:p>
          <a:p>
            <a:pPr lvl="1"/>
            <a:r>
              <a:rPr lang="en-US" dirty="0" smtClean="0"/>
              <a:t>Not making a project just to give proper name</a:t>
            </a:r>
          </a:p>
          <a:p>
            <a:pPr lvl="2"/>
            <a:r>
              <a:rPr lang="en-US" dirty="0" smtClean="0"/>
              <a:t>And not working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4607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8" b="1791"/>
          <a:stretch/>
        </p:blipFill>
        <p:spPr bwMode="auto">
          <a:xfrm>
            <a:off x="673823" y="1066800"/>
            <a:ext cx="7796354" cy="5396024"/>
          </a:xfrm>
          <a:prstGeom prst="roundRect">
            <a:avLst>
              <a:gd name="adj" fmla="val 160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Blank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1" y="3603882"/>
            <a:ext cx="1066800" cy="214648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4030070"/>
            <a:ext cx="1263471" cy="23713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1447004"/>
            <a:ext cx="1676400" cy="68659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90600"/>
            <a:ext cx="5791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631279"/>
            <a:ext cx="5791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blank bill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05200"/>
            <a:ext cx="3429000" cy="2651760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5040313" cy="1492250"/>
          </a:xfrm>
        </p:spPr>
        <p:txBody>
          <a:bodyPr tIns="0" bIns="0" anchor="ctr" anchorCtr="0"/>
          <a:lstStyle/>
          <a:p>
            <a:pPr>
              <a:lnSpc>
                <a:spcPct val="100000"/>
              </a:lnSpc>
            </a:pPr>
            <a:r>
              <a:rPr lang="en-US" dirty="0"/>
              <a:t>What is MSDN Library?</a:t>
            </a:r>
            <a:endParaRPr lang="bg-BG" dirty="0"/>
          </a:p>
        </p:txBody>
      </p:sp>
      <p:pic>
        <p:nvPicPr>
          <p:cNvPr id="18434" name="Picture 2" descr="http://center-soft.ru/microsoft/img/msdn_lib_200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0" y="3124200"/>
            <a:ext cx="2470610" cy="3171944"/>
          </a:xfrm>
          <a:prstGeom prst="roundRect">
            <a:avLst>
              <a:gd name="adj" fmla="val 4792"/>
            </a:avLst>
          </a:prstGeom>
          <a:ln>
            <a:noFill/>
          </a:ln>
          <a:effectLst/>
        </p:spPr>
      </p:pic>
      <p:pic>
        <p:nvPicPr>
          <p:cNvPr id="1843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096000" y="6858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7346" name="Picture 2" descr="http://ec.europa.eu/information_society/activities/egovernment/images/diverse/CampbellLibrary.jpg"/>
          <p:cNvPicPr>
            <a:picLocks noChangeAspect="1" noChangeArrowheads="1"/>
          </p:cNvPicPr>
          <p:nvPr/>
        </p:nvPicPr>
        <p:blipFill>
          <a:blip r:embed="rId5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56" y="3119450"/>
            <a:ext cx="4238144" cy="3171128"/>
          </a:xfrm>
          <a:prstGeom prst="roundRect">
            <a:avLst>
              <a:gd name="adj" fmla="val 4681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918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documentation of </a:t>
            </a:r>
            <a:r>
              <a:rPr lang="en-US" dirty="0" smtClean="0"/>
              <a:t>all classes </a:t>
            </a:r>
            <a:r>
              <a:rPr lang="en-US" dirty="0"/>
              <a:t>and </a:t>
            </a:r>
            <a:r>
              <a:rPr lang="en-US" dirty="0" smtClean="0"/>
              <a:t>their functionality</a:t>
            </a:r>
            <a:endParaRPr lang="en-US" dirty="0"/>
          </a:p>
          <a:p>
            <a:pPr lvl="1"/>
            <a:r>
              <a:rPr lang="en-US" dirty="0"/>
              <a:t>With descriptions of all </a:t>
            </a:r>
            <a:r>
              <a:rPr lang="en-US" dirty="0" smtClean="0"/>
              <a:t>methods, properties, events, etc.</a:t>
            </a:r>
            <a:endParaRPr lang="en-US" dirty="0"/>
          </a:p>
          <a:p>
            <a:pPr lvl="1"/>
            <a:r>
              <a:rPr lang="en-US" dirty="0"/>
              <a:t>With code examples</a:t>
            </a:r>
          </a:p>
          <a:p>
            <a:r>
              <a:rPr lang="en-US" dirty="0"/>
              <a:t>Related articles</a:t>
            </a:r>
          </a:p>
          <a:p>
            <a:r>
              <a:rPr lang="en-US" dirty="0"/>
              <a:t>Library of samples</a:t>
            </a:r>
          </a:p>
          <a:p>
            <a:r>
              <a:rPr lang="en-US" dirty="0"/>
              <a:t>Use local copy or the Web version at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http://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msdn.microsoft.com/</a:t>
            </a:r>
            <a:endParaRPr lang="en-US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6386" name="Picture 2" descr="http://www.sadev.co.za/files/blogimages/VS2010TFS2010InformationLandslideBegins_8362/msdn_landing_hero_logo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60" y="3535064"/>
            <a:ext cx="3643940" cy="1113135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566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MSDN Library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91525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43000"/>
            <a:ext cx="8086725" cy="536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9078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MSDN Library?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Offline version (obsolete)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</a:t>
            </a:r>
            <a:r>
              <a:rPr lang="en-US" dirty="0"/>
              <a:t>the table of contents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alphabetical index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Search for phrase or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Filter by technology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Browse your favorite </a:t>
            </a:r>
            <a:r>
              <a:rPr lang="en-US" dirty="0" smtClean="0"/>
              <a:t>articles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Online version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the built-in search: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324600" y="16764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2226" name="Picture 2" descr="http://www.infinitezest.com/images/vs2008-setup-msd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86124"/>
            <a:ext cx="2546602" cy="193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90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MSDN Library</a:t>
            </a:r>
            <a:endParaRPr lang="bg-BG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Browsing and Searching Documentation</a:t>
            </a:r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763713" y="2521549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9" t="-9697" r="-3398" b="-11515"/>
          <a:stretch>
            <a:fillRect/>
          </a:stretch>
        </p:blipFill>
        <p:spPr bwMode="auto">
          <a:xfrm rot="21419129">
            <a:off x="5181600" y="3843867"/>
            <a:ext cx="3307080" cy="1837266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0178" name="Picture 2" descr="http://nhrc.nic.in/library/librarymain_files/librar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584">
            <a:off x="751401" y="3400426"/>
            <a:ext cx="3793098" cy="2753790"/>
          </a:xfrm>
          <a:prstGeom prst="roundRect">
            <a:avLst>
              <a:gd name="adj" fmla="val 547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54601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71438"/>
            <a:ext cx="7162799" cy="909637"/>
          </a:xfrm>
        </p:spPr>
        <p:txBody>
          <a:bodyPr/>
          <a:lstStyle/>
          <a:p>
            <a:r>
              <a:rPr lang="en-US" sz="3800" dirty="0"/>
              <a:t>Define: Computer Programming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1807652"/>
          </a:xfrm>
          <a:solidFill>
            <a:schemeClr val="accent5">
              <a:lumMod val="75000"/>
              <a:alpha val="15000"/>
            </a:schemeClr>
          </a:solidFill>
          <a:ln w="3175" cmpd="sng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marL="0" indent="0">
              <a:buNone/>
              <a:tabLst/>
            </a:pP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programming</a:t>
            </a:r>
            <a:r>
              <a:rPr lang="en-US" sz="3400" dirty="0"/>
              <a:t>: creating a sequence of instructions to enable the computer to do something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4211638" y="3573463"/>
            <a:ext cx="4392612" cy="693737"/>
          </a:xfrm>
          <a:prstGeom prst="rect">
            <a:avLst/>
          </a:prstGeom>
        </p:spPr>
        <p:txBody>
          <a:bodyPr/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3200" b="1" i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Definition by Google</a:t>
            </a:r>
          </a:p>
        </p:txBody>
      </p:sp>
      <p:pic>
        <p:nvPicPr>
          <p:cNvPr id="64514" name="Picture 2" descr="http://www.blog.bartoszkoplin.pl/wp-content/uploads/2009/01/googl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2895600" cy="2514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50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pic>
        <p:nvPicPr>
          <p:cNvPr id="9218" name="Picture 2" descr="http://www.innovationtools.com/images/questions-250px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35010"/>
            <a:ext cx="1726634" cy="2151440"/>
          </a:xfrm>
          <a:prstGeom prst="rect">
            <a:avLst/>
          </a:prstGeom>
          <a:noFill/>
        </p:spPr>
      </p:pic>
      <p:pic>
        <p:nvPicPr>
          <p:cNvPr id="9220" name="Picture 4" descr="http://www.prlog.org/10224518-ques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2096332" cy="2133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9222" name="Picture 6" descr="http://sarkononmerci.fr/assets/question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3733801"/>
            <a:ext cx="2000251" cy="2133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0" y="1371600"/>
            <a:ext cx="6400800" cy="1792544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5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094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Learning System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/>
              </a:rPr>
              <a:t>telerikacademy.com</a:t>
            </a:r>
            <a:endParaRPr lang="en-US" noProof="1" smtClean="0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Phases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Define a task/problem</a:t>
            </a:r>
          </a:p>
          <a:p>
            <a:r>
              <a:rPr lang="en-US" dirty="0"/>
              <a:t>Plan your solution</a:t>
            </a:r>
          </a:p>
          <a:p>
            <a:pPr lvl="1"/>
            <a:r>
              <a:rPr lang="en-US" dirty="0"/>
              <a:t>Find suitable algorithm to solve it</a:t>
            </a:r>
          </a:p>
          <a:p>
            <a:pPr lvl="1"/>
            <a:r>
              <a:rPr lang="en-US" dirty="0"/>
              <a:t>Find suitable data structures to use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Fix program error (bugs)</a:t>
            </a:r>
          </a:p>
          <a:p>
            <a:endParaRPr lang="en-US" dirty="0"/>
          </a:p>
          <a:p>
            <a:r>
              <a:rPr lang="en-US" dirty="0"/>
              <a:t>Make your customer happy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323850" y="1147762"/>
            <a:ext cx="8496300" cy="5329238"/>
          </a:xfrm>
          <a:prstGeom prst="rect">
            <a:avLst/>
          </a:prstGeom>
        </p:spPr>
        <p:txBody>
          <a:bodyPr/>
          <a:lstStyle/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Specification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Design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Implementation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Testing &amp; Debugging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Deployment</a:t>
            </a:r>
          </a:p>
        </p:txBody>
      </p:sp>
    </p:spTree>
    <p:extLst>
      <p:ext uri="{BB962C8B-B14F-4D97-AF65-F5344CB8AC3E}">
        <p14:creationId xmlns:p14="http://schemas.microsoft.com/office/powerpoint/2010/main" val="2339901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235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First C# Program</a:t>
            </a:r>
            <a:endParaRPr lang="bg-BG" dirty="0"/>
          </a:p>
        </p:txBody>
      </p:sp>
      <p:pic>
        <p:nvPicPr>
          <p:cNvPr id="60418" name="Picture 2" descr="http://ny-image2.etsy.com/il_430xN.4063907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42" y="3886200"/>
            <a:ext cx="3863368" cy="253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291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First Look at C#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79646"/>
          </a:xfrm>
        </p:spPr>
        <p:txBody>
          <a:bodyPr/>
          <a:lstStyle/>
          <a:p>
            <a:r>
              <a:rPr lang="en-US" dirty="0" smtClean="0"/>
              <a:t>Sample C# program: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905000"/>
            <a:ext cx="7696200" cy="3139321"/>
          </a:xfrm>
        </p:spPr>
        <p:txBody>
          <a:bodyPr/>
          <a:lstStyle/>
          <a:p>
            <a:r>
              <a:rPr lang="en-US" sz="2200" noProof="1" smtClean="0"/>
              <a:t>using System;</a:t>
            </a:r>
          </a:p>
          <a:p>
            <a:endParaRPr lang="en-US" sz="2200" noProof="1" smtClean="0"/>
          </a:p>
          <a:p>
            <a:r>
              <a:rPr lang="en-US" sz="2200" noProof="1" smtClean="0"/>
              <a:t>class HelloCSharp</a:t>
            </a:r>
          </a:p>
          <a:p>
            <a:r>
              <a:rPr lang="en-US" sz="2200" noProof="1" smtClean="0"/>
              <a:t>{</a:t>
            </a:r>
          </a:p>
          <a:p>
            <a:r>
              <a:rPr lang="en-US" sz="2200" noProof="1" smtClean="0"/>
              <a:t>    static void Main()</a:t>
            </a:r>
          </a:p>
          <a:p>
            <a:r>
              <a:rPr lang="en-US" sz="2200" noProof="1" smtClean="0"/>
              <a:t>    {</a:t>
            </a:r>
          </a:p>
          <a:p>
            <a:r>
              <a:rPr lang="en-US" sz="2200" noProof="1" smtClean="0"/>
              <a:t>        Console.WriteLine("Hello, C#");</a:t>
            </a:r>
          </a:p>
          <a:p>
            <a:r>
              <a:rPr lang="en-US" sz="2200" noProof="1" smtClean="0"/>
              <a:t>    }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  <a:defRPr/>
              </a:pPr>
              <a:t>7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9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757238" y="2492375"/>
            <a:ext cx="75596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228600" y="1143000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the standard namespace "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4800600" y="990600"/>
            <a:ext cx="3527425" cy="953453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a class called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029200" y="2362200"/>
            <a:ext cx="3527425" cy="1379101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– the program entry point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2209800" y="5181600"/>
            <a:ext cx="5329237" cy="1379101"/>
          </a:xfrm>
          <a:prstGeom prst="wedgeRoundRectCallout">
            <a:avLst>
              <a:gd name="adj1" fmla="val -44906"/>
              <a:gd name="adj2" fmla="val -1011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a text on the console by calling the method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 of the class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75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/>
              <a:t>C# Code Should Be Well Formatted</a:t>
            </a:r>
            <a:endParaRPr lang="bg-BG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1293812" y="2334009"/>
            <a:ext cx="640715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770063" y="3411536"/>
            <a:ext cx="5429250" cy="1279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4572000" y="2590800"/>
            <a:ext cx="3810000" cy="953453"/>
          </a:xfrm>
          <a:prstGeom prst="wedgeRoundRectCallout">
            <a:avLst>
              <a:gd name="adj1" fmla="val -128939"/>
              <a:gd name="adj2" fmla="val 29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alone on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new line.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5180012" y="5105400"/>
            <a:ext cx="3313113" cy="1379101"/>
          </a:xfrm>
          <a:prstGeom prst="wedgeRoundRectCallout">
            <a:avLst>
              <a:gd name="adj1" fmla="val -42169"/>
              <a:gd name="adj2" fmla="val -78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block after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indented by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8" name="AutoShape 10"/>
          <p:cNvSpPr>
            <a:spLocks noChangeArrowheads="1"/>
          </p:cNvSpPr>
          <p:nvPr/>
        </p:nvSpPr>
        <p:spPr bwMode="auto">
          <a:xfrm>
            <a:off x="1295400" y="5105400"/>
            <a:ext cx="3527425" cy="1379101"/>
          </a:xfrm>
          <a:prstGeom prst="wedgeRoundRectCallout">
            <a:avLst>
              <a:gd name="adj1" fmla="val -42986"/>
              <a:gd name="adj2" fmla="val -740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under the corresponding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2590800" y="1066800"/>
            <a:ext cx="5943600" cy="953453"/>
          </a:xfrm>
          <a:prstGeom prst="wedgeRoundRectCallout">
            <a:avLst>
              <a:gd name="adj1" fmla="val -45449"/>
              <a:gd name="adj2" fmla="val 1415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names should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start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with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letter.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76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6" grpId="0" animBg="1"/>
      <p:bldP spid="503818" grpId="0" animBg="1"/>
      <p:bldP spid="503819" grpId="0" animBg="1"/>
    </p:bldLst>
  </p:timing>
</p:sld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Telerik-Academy-2012</Template>
  <TotalTime>5482</TotalTime>
  <Words>1906</Words>
  <Application>Microsoft Office PowerPoint</Application>
  <PresentationFormat>On-screen Show (4:3)</PresentationFormat>
  <Paragraphs>368</Paragraphs>
  <Slides>41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Cambria</vt:lpstr>
      <vt:lpstr>Consolas</vt:lpstr>
      <vt:lpstr>Corbel</vt:lpstr>
      <vt:lpstr>Wingdings</vt:lpstr>
      <vt:lpstr>Wingdings 2</vt:lpstr>
      <vt:lpstr>Telerik-Academy-2012</vt:lpstr>
      <vt:lpstr>Introduction to Programming</vt:lpstr>
      <vt:lpstr>Table of Contents</vt:lpstr>
      <vt:lpstr>What is Computer Programming?</vt:lpstr>
      <vt:lpstr>Define: Computer Programming</vt:lpstr>
      <vt:lpstr>Programming Phases</vt:lpstr>
      <vt:lpstr>Your First C# Program</vt:lpstr>
      <vt:lpstr>First Look at C#</vt:lpstr>
      <vt:lpstr>C# Code – How It Works?</vt:lpstr>
      <vt:lpstr>C# Code Should Be Well Formatted</vt:lpstr>
      <vt:lpstr>Example of Bad Formatting</vt:lpstr>
      <vt:lpstr>What is "C#"?</vt:lpstr>
      <vt:lpstr>What You Need to Program?</vt:lpstr>
      <vt:lpstr>Your First C# Program</vt:lpstr>
      <vt:lpstr>What is .NET Framework?</vt:lpstr>
      <vt:lpstr>What is .NET Framework?</vt:lpstr>
      <vt:lpstr>Inside .NET Framework</vt:lpstr>
      <vt:lpstr>CLR – The Heart of .NET Framework</vt:lpstr>
      <vt:lpstr>Framework Class Library</vt:lpstr>
      <vt:lpstr>What is Visual Studio?</vt:lpstr>
      <vt:lpstr>Visual Studio</vt:lpstr>
      <vt:lpstr>Benefits of Visual Studio</vt:lpstr>
      <vt:lpstr>Visual Studio – Example</vt:lpstr>
      <vt:lpstr>Visual Studio</vt:lpstr>
      <vt:lpstr>Creating New Console Application</vt:lpstr>
      <vt:lpstr>Creating New Console Application (2)</vt:lpstr>
      <vt:lpstr>Compiling Source Code</vt:lpstr>
      <vt:lpstr>Running Programs</vt:lpstr>
      <vt:lpstr>Debugging The Code</vt:lpstr>
      <vt:lpstr>Debugging in Visual Studio</vt:lpstr>
      <vt:lpstr>Visual Studio</vt:lpstr>
      <vt:lpstr>Visual Studio   Blank Solution</vt:lpstr>
      <vt:lpstr>What Is a Blank Solution?</vt:lpstr>
      <vt:lpstr>VS Blank Solution</vt:lpstr>
      <vt:lpstr>Visual Studio   Blank Solution</vt:lpstr>
      <vt:lpstr>What is MSDN Library?</vt:lpstr>
      <vt:lpstr>What is MSDN Library?</vt:lpstr>
      <vt:lpstr>MSDN Library</vt:lpstr>
      <vt:lpstr>How to Use MSDN Library?</vt:lpstr>
      <vt:lpstr>MSDN Library</vt:lpstr>
      <vt:lpstr>Introduction to Programming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Nikolay</cp:lastModifiedBy>
  <cp:revision>578</cp:revision>
  <dcterms:created xsi:type="dcterms:W3CDTF">2007-12-08T16:03:35Z</dcterms:created>
  <dcterms:modified xsi:type="dcterms:W3CDTF">2015-01-05T10:36:55Z</dcterms:modified>
  <cp:category>C# Programming Course</cp:category>
</cp:coreProperties>
</file>