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30" r:id="rId68"/>
    <p:sldId id="329" r:id="rId69"/>
    <p:sldId id="331" r:id="rId70"/>
    <p:sldId id="323" r:id="rId71"/>
    <p:sldId id="33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106" d="100"/>
          <a:sy n="106" d="100"/>
        </p:scale>
        <p:origin x="11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68EF1-DE1A-424B-9445-891145F544B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C251-C7D3-4E1A-B751-574DE21E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849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9AB3D-9A8B-4687-9BC4-24CDAE87BF7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776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4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E5E66-BFE2-4CB5-85A7-5FAE0E767EE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181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70C41-6F84-45AF-A780-BAEC8DB01186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659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625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B77A5-F454-4FD5-A1AA-CCF708A1501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624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1A45E-3089-4D4E-9F90-A4C64E4B9717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302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102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B8EC9-54F1-4A87-854D-1953FCF076C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028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DAE0-F2B7-42C1-A1AC-18180CF9BC8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382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EAF6C-D8AC-414A-A6B0-B72E619E9FB0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640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777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0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5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794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rds.yahoo.com/_ylt=A0WTefRyhQpLuIIBOByjzbkF/SIG=12dkvotsv/EXP=1259067122/**http:/www2.hemsida.net/tripletmom/backgrounds/objec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hyperlink" Target="http://rds.yahoo.com/_ylt=A0WTefTyhApLQ7oA2AmjzbkF/SIG=12jvoq8gd/EXP=1259066994/**http:/www.pinktruth.com/wp-content/uploads/2006/12/pyramid.jpg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://rds.yahoo.com/_ylt=A0WTefPVhgpL9.QAB_GjzbkF/SIG=1297j1l2d/EXP=1259067477/**http:/www.dyeartist.com/IMAGES/ValueGrad_Palette.JP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OdiApLocoA2qyjzbkF/SIG=123gpadeg/EXP=1259067933/**http:/users.omskreg.ru/~lanin/pict/eigenf1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hyperlink" Target="http://rds.yahoo.com/_ylt=A0WTefSdjQpLOx8Ami6jzbkF/SIG=134tf16kk/EXP=1259069213/**http:/www.informatik.uni-leipzig.de/bsv/Hlawit/Glyphs/glyphs/glyphs2-000005.png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rds.yahoo.com/_ylt=A0WTb_mAeQpLX0oARYOjzbkF/SIG=125k3okcb/EXP=1259064064/**http:/www.kanati.com.ph/images/data_encoding.jpg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://telerikacademy.com/" TargetMode="External"/><Relationship Id="rId10" Type="http://schemas.openxmlformats.org/officeDocument/2006/relationships/image" Target="../media/image6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hyperlink" Target="http://facebook.com/TelerikAcadem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Primitive Data</a:t>
            </a:r>
            <a:br>
              <a:rPr lang="en-US" dirty="0" smtClean="0"/>
            </a:br>
            <a:r>
              <a:rPr lang="en-US" dirty="0" smtClean="0"/>
              <a:t>Types and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64680"/>
            <a:ext cx="8305800" cy="569120"/>
          </a:xfrm>
        </p:spPr>
        <p:txBody>
          <a:bodyPr/>
          <a:lstStyle/>
          <a:p>
            <a:r>
              <a:rPr lang="en-US" dirty="0" smtClean="0"/>
              <a:t>Integer, Floating-Point, Text Data, Variables, Literals</a:t>
            </a:r>
            <a:endParaRPr lang="en-US" dirty="0"/>
          </a:p>
        </p:txBody>
      </p:sp>
      <p:pic>
        <p:nvPicPr>
          <p:cNvPr id="30722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4876800" y="4367022"/>
            <a:ext cx="3886200" cy="2109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 (2)</a:t>
            </a:r>
            <a:endParaRPr lang="bg-BG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More integer types: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(-9,223,372,036,854,775,808 to 9,223,372,036,854,775,807): signed 64-bit</a:t>
            </a:r>
          </a:p>
          <a:p>
            <a:pPr lvl="1">
              <a:spcBef>
                <a:spcPts val="12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(0 to 18,446,744,073,709,551,615): unsigned 64-bit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1682" name="Picture 2" descr="Binary Design by LPF Systems.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4953000" y="4038600"/>
            <a:ext cx="37338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540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Measuring Time – Example</a:t>
            </a:r>
            <a:endParaRPr lang="bg-BG" sz="360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unit of measure we may use different data types: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09600" y="2705100"/>
            <a:ext cx="7924800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centuries = 20;    // Usually a small number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years = 2000;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days = 730480;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 hours = 17531520; // May be a very big number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is {1} years, or {2} days, or {3} hours.", centuries, years, days, hours);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09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685800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0122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9634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3505200"/>
            <a:ext cx="3181350" cy="2969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29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226" y="1651000"/>
            <a:ext cx="8004174" cy="1473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Floating-Point and Decimal Floating-Point Types</a:t>
            </a:r>
            <a:endParaRPr lang="en-US" dirty="0"/>
          </a:p>
        </p:txBody>
      </p:sp>
      <p:pic>
        <p:nvPicPr>
          <p:cNvPr id="3" name="Picture 2" descr="CB101868 by charlyxbox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3581400"/>
            <a:ext cx="4076014" cy="2714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5263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are Floating-Point Types?</a:t>
            </a:r>
            <a:endParaRPr lang="bg-BG" sz="360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 real numbers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be signed or unsigned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Have range of values and 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precision</a:t>
            </a:r>
            <a:r>
              <a:rPr lang="en-US" dirty="0"/>
              <a:t> depending on the </a:t>
            </a:r>
            <a:r>
              <a:rPr lang="en-US" dirty="0" smtClean="0"/>
              <a:t>size </a:t>
            </a:r>
            <a:r>
              <a:rPr lang="en-US" dirty="0"/>
              <a:t>of memory used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Can behave abnormally in the calculations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66800" y="51054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3031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): 32-bits, precision of 7 digits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): 64-bits, precision of 15-16 digits</a:t>
            </a:r>
          </a:p>
          <a:p>
            <a:pPr>
              <a:spcBef>
                <a:spcPts val="1200"/>
              </a:spcBef>
            </a:pPr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76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See below the </a:t>
            </a:r>
            <a:r>
              <a:rPr lang="en-US" sz="2800" dirty="0"/>
              <a:t>difference in precision when using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/>
              <a:t>: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NOTE: The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/>
              <a:t>” </a:t>
            </a:r>
            <a:r>
              <a:rPr lang="en-US" sz="2800" dirty="0"/>
              <a:t>suffix in the first statement!</a:t>
            </a:r>
          </a:p>
          <a:p>
            <a:pPr lvl="1"/>
            <a:r>
              <a:rPr lang="en-US" sz="2600" dirty="0"/>
              <a:t>Real numbers are by default interpreted as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dirty="0"/>
              <a:t>!</a:t>
            </a:r>
          </a:p>
          <a:p>
            <a:pPr lvl="1"/>
            <a:r>
              <a:rPr lang="en-US" sz="2600" dirty="0"/>
              <a:t>One should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explicitly</a:t>
            </a:r>
            <a:r>
              <a:rPr lang="en-US" sz="2600" dirty="0"/>
              <a:t> convert them to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11188" y="2349500"/>
            <a:ext cx="7848600" cy="1561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57400" y="3886200"/>
            <a:ext cx="3629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089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/>
            <a:r>
              <a:rPr lang="en-US" dirty="0"/>
              <a:t>Comparing floating-point numbers can not be </a:t>
            </a:r>
            <a:r>
              <a:rPr lang="en-US" dirty="0" smtClean="0"/>
              <a:t>performed directly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b = 0.33f;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sum = 1.33f;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equal = (a+b == sum); // False!!!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 sum={1}  equal={2}",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a+b, sum,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35052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69383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Floating-Point </a:t>
            </a:r>
            <a:r>
              <a:rPr lang="en-US" dirty="0"/>
              <a:t>Types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30850"/>
          </a:xfrm>
        </p:spPr>
        <p:txBody>
          <a:bodyPr/>
          <a:lstStyle/>
          <a:p>
            <a:r>
              <a:rPr lang="en-US" dirty="0"/>
              <a:t>There is a special </a:t>
            </a:r>
            <a:r>
              <a:rPr lang="en-US" dirty="0" smtClean="0"/>
              <a:t>decimal floating-point		 real </a:t>
            </a:r>
            <a:r>
              <a:rPr lang="en-US" dirty="0"/>
              <a:t>number </a:t>
            </a:r>
            <a:r>
              <a:rPr lang="en-US" dirty="0" smtClean="0"/>
              <a:t>type in C#: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): 128-bits, precision of 28-29 digits</a:t>
            </a:r>
          </a:p>
          <a:p>
            <a:pPr lvl="1"/>
            <a:r>
              <a:rPr lang="en-US" dirty="0"/>
              <a:t>Used for financial </a:t>
            </a:r>
            <a:r>
              <a:rPr lang="en-US" dirty="0" smtClean="0"/>
              <a:t>calculations</a:t>
            </a:r>
            <a:endParaRPr lang="en-US" dirty="0"/>
          </a:p>
          <a:p>
            <a:pPr lvl="1"/>
            <a:r>
              <a:rPr lang="en-US" dirty="0"/>
              <a:t>No round-off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Almost no loss of precision</a:t>
            </a:r>
            <a:endParaRPr lang="en-US" dirty="0"/>
          </a:p>
          <a:p>
            <a:r>
              <a:rPr lang="en-US" dirty="0"/>
              <a:t>The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772400" y="1181100"/>
            <a:ext cx="952500" cy="952500"/>
          </a:xfrm>
          <a:prstGeom prst="ellipse">
            <a:avLst/>
          </a:prstGeom>
          <a:noFill/>
        </p:spPr>
      </p:pic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screen"/>
          <a:srcRect t="-1311"/>
          <a:stretch>
            <a:fillRect/>
          </a:stretch>
        </p:blipFill>
        <p:spPr bwMode="auto">
          <a:xfrm>
            <a:off x="6400800" y="3273668"/>
            <a:ext cx="2235200" cy="1698381"/>
          </a:xfrm>
          <a:prstGeom prst="roundRect">
            <a:avLst>
              <a:gd name="adj" fmla="val 577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454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733800"/>
            <a:ext cx="8077200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Floating-Point and Decimal Floating-Point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Imagination.vg by sub.sit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38400" y="609600"/>
            <a:ext cx="5981700" cy="26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70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1175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800" dirty="0"/>
              <a:t>Primitive Data Types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Integer 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Floating-Point / Decimal Floating-Point</a:t>
            </a:r>
            <a:endParaRPr lang="en-US" sz="2600" dirty="0"/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Boolean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Character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String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Object</a:t>
            </a:r>
          </a:p>
          <a:p>
            <a:pPr marL="511175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/>
              <a:t>Declaring and Using Variables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Identifiers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Declaring Variables and Assigning Values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Literals</a:t>
            </a:r>
          </a:p>
          <a:p>
            <a:pPr marL="511175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Nullable</a:t>
            </a:r>
            <a:r>
              <a:rPr lang="en-US" sz="2800" dirty="0" smtClean="0"/>
              <a:t> 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8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72200" y="2895600"/>
            <a:ext cx="24384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578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133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Boolean Type</a:t>
            </a:r>
            <a:endParaRPr lang="en-US" dirty="0"/>
          </a:p>
        </p:txBody>
      </p:sp>
      <p:pic>
        <p:nvPicPr>
          <p:cNvPr id="60418" name="Picture 2" descr="Tumbling Dice by r o s e n d a h l.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657600"/>
            <a:ext cx="4038601" cy="2409827"/>
          </a:xfrm>
          <a:prstGeom prst="rect">
            <a:avLst/>
          </a:prstGeom>
          <a:noFill/>
        </p:spPr>
      </p:pic>
      <p:pic>
        <p:nvPicPr>
          <p:cNvPr id="61442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43000" y="3657600"/>
            <a:ext cx="2133600" cy="2433638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2370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declared </a:t>
            </a:r>
            <a:r>
              <a:rPr lang="en-US" dirty="0" smtClean="0"/>
              <a:t>by </a:t>
            </a: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two possible values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expressions</a:t>
            </a:r>
          </a:p>
          <a:p>
            <a:r>
              <a:rPr lang="en-US" dirty="0"/>
              <a:t>The default value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15000" y="3733800"/>
            <a:ext cx="3000375" cy="2744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6961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 – Example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boolean </a:t>
            </a:r>
            <a:r>
              <a:rPr lang="en-US" dirty="0"/>
              <a:t>variables </a:t>
            </a:r>
            <a:r>
              <a:rPr lang="en-US" dirty="0" smtClean="0"/>
              <a:t>taking </a:t>
            </a:r>
            <a:r>
              <a:rPr lang="en-US" dirty="0"/>
              <a:t>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514600"/>
            <a:ext cx="7632700" cy="29423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1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1"/>
            <a:ext cx="8229600" cy="685800"/>
          </a:xfrm>
        </p:spPr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96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Mastermind by Harri_1970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352800" y="533399"/>
            <a:ext cx="5270003" cy="3133039"/>
          </a:xfrm>
          <a:prstGeom prst="roundRect">
            <a:avLst>
              <a:gd name="adj" fmla="val 11803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57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463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Character Type</a:t>
            </a:r>
            <a:endParaRPr lang="en-US" dirty="0"/>
          </a:p>
        </p:txBody>
      </p:sp>
      <p:pic>
        <p:nvPicPr>
          <p:cNvPr id="56324" name="Picture 4" descr="http://rds.yahoo.com/_ylt=A0WTefY9gApLzNsAoMKjzbkF/SIG=1342dk0vc/EXP=1259065789/**http%3A/www.flashbackj.com/red_giant/text_anarchy/images/rg_main_text_anarchy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657600"/>
            <a:ext cx="7543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-882" t="-5632" r="-705" b="-9839"/>
          <a:stretch>
            <a:fillRect/>
          </a:stretch>
        </p:blipFill>
        <p:spPr bwMode="auto">
          <a:xfrm>
            <a:off x="3581400" y="814785"/>
            <a:ext cx="4724400" cy="10088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828729" lon="640971" rev="198426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43108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character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symbolic information</a:t>
            </a:r>
          </a:p>
          <a:p>
            <a:pPr lvl="1"/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Gives each symbol a corresponding integer code</a:t>
            </a:r>
          </a:p>
          <a:p>
            <a:pPr lvl="1"/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dirty="0"/>
              <a:t> default value</a:t>
            </a:r>
          </a:p>
          <a:p>
            <a:pPr lvl="1"/>
            <a:r>
              <a:rPr lang="en-US" dirty="0"/>
              <a:t>Takes 16 bits of memory (from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5257800" y="5235944"/>
            <a:ext cx="3429000" cy="1204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033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</a:t>
            </a:r>
            <a:r>
              <a:rPr lang="en-US" dirty="0" smtClean="0"/>
              <a:t>and </a:t>
            </a:r>
            <a:r>
              <a:rPr lang="en-US" dirty="0"/>
              <a:t>Codes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example below shows that every </a:t>
            </a:r>
            <a:r>
              <a:rPr lang="en-US" dirty="0"/>
              <a:t>symbol has an </a:t>
            </a:r>
            <a:r>
              <a:rPr lang="en-US" dirty="0" smtClean="0"/>
              <a:t>its unique Unicode code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55650" y="2420404"/>
            <a:ext cx="7632700" cy="3751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735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r>
              <a:rPr lang="en-US" dirty="0" smtClean="0"/>
              <a:t>Character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2226" name="Picture 2" descr="http://www.identifont.com/samples/fontsite/CombiSymbols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14600" y="1143000"/>
            <a:ext cx="4114800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98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7211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String Type</a:t>
            </a:r>
            <a:endParaRPr lang="en-US" dirty="0"/>
          </a:p>
        </p:txBody>
      </p:sp>
      <p:pic>
        <p:nvPicPr>
          <p:cNvPr id="3" name="Picture 2" descr="http://guindo.pntic.mec.es/~jmag0042/alphabetu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3389710"/>
            <a:ext cx="4800600" cy="2858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02" name="Picture 2" descr="http://www.nitt.edu/sym/tachyons/Tachyons/normal_Super-String_Theory1600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17910"/>
            <a:ext cx="6477000" cy="1600200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6204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pPr>
              <a:spcBef>
                <a:spcPts val="1800"/>
              </a:spcBef>
            </a:pPr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</a:t>
            </a:r>
            <a:r>
              <a:rPr lang="en-US" dirty="0" smtClean="0"/>
              <a:t>concatenated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5650" y="4495800"/>
            <a:ext cx="7489825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"Microsoft .NET Framework";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80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Primitive Data Types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65134" y="3551237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88334" y="3551237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81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27088" y="2406200"/>
            <a:ext cx="7489825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}!\n",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fullName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79495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24000"/>
            <a:ext cx="4572000" cy="685800"/>
          </a:xfrm>
        </p:spPr>
        <p:txBody>
          <a:bodyPr/>
          <a:lstStyle/>
          <a:p>
            <a:r>
              <a:rPr lang="en-US" dirty="0" smtClean="0"/>
              <a:t>String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50279"/>
            <a:ext cx="4572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76600" y="348615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62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C:\Trash\applc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1404850"/>
            <a:ext cx="5181600" cy="3046154"/>
          </a:xfrm>
          <a:prstGeom prst="roundRect">
            <a:avLst>
              <a:gd name="adj" fmla="val 123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53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78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Object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64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Type</a:t>
            </a:r>
            <a:endParaRPr lang="bg-BG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type:</a:t>
            </a:r>
          </a:p>
          <a:p>
            <a:pPr lvl="1"/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Is the </a:t>
            </a:r>
            <a:r>
              <a:rPr lang="en-US" dirty="0" smtClean="0"/>
              <a:t>base type </a:t>
            </a:r>
            <a:r>
              <a:rPr lang="en-US" dirty="0"/>
              <a:t>of all other types</a:t>
            </a:r>
          </a:p>
          <a:p>
            <a:pPr lvl="1"/>
            <a:r>
              <a:rPr lang="en-US" dirty="0"/>
              <a:t>Can </a:t>
            </a:r>
            <a:r>
              <a:rPr lang="en-US" dirty="0" smtClean="0"/>
              <a:t>hold values of any type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60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994670" y="4495800"/>
            <a:ext cx="2482580" cy="1866901"/>
          </a:xfrm>
          <a:prstGeom prst="roundRect">
            <a:avLst>
              <a:gd name="adj" fmla="val 29433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6" descr="View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419600"/>
            <a:ext cx="2971800" cy="1985162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21090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an object variable taking different types of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12775" y="2253800"/>
            <a:ext cx="7920038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dataContainer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"Five";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81275" y="5181600"/>
            <a:ext cx="3971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4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90801"/>
            <a:ext cx="3810000" cy="685800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17080"/>
            <a:ext cx="3810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14800" y="819150"/>
            <a:ext cx="4762500" cy="5276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36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362200"/>
            <a:ext cx="6130925" cy="1422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Introducing Variables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733800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629400" y="609600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536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a:</a:t>
            </a:r>
          </a:p>
          <a:p>
            <a:pPr lvl="1"/>
            <a:r>
              <a:rPr lang="en-US" dirty="0"/>
              <a:t>Placeholder of information that can usually </a:t>
            </a:r>
            <a:r>
              <a:rPr lang="en-US" dirty="0" smtClean="0"/>
              <a:t>be changed </a:t>
            </a:r>
            <a:r>
              <a:rPr lang="en-US" dirty="0"/>
              <a:t>at run-time</a:t>
            </a:r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/>
              <a:t>Manipulate the stored information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3010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2514600"/>
            <a:ext cx="2810654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627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A variable has: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Name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Type (of stored data)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Value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Example:</a:t>
            </a:r>
          </a:p>
          <a:p>
            <a:pPr lvl="1">
              <a:spcBef>
                <a:spcPts val="300"/>
              </a:spcBef>
            </a:pP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Type: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Value: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4114800"/>
            <a:ext cx="7162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219201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741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55800"/>
            <a:ext cx="6480175" cy="14732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/>
              <a:t>Declaring And Using Variables</a:t>
            </a:r>
            <a:endParaRPr lang="bg-BG" dirty="0"/>
          </a:p>
        </p:txBody>
      </p:sp>
      <p:pic>
        <p:nvPicPr>
          <p:cNvPr id="40961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14800" y="3276600"/>
            <a:ext cx="4771875" cy="3320321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0307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Computing Works?</a:t>
            </a:r>
            <a:endParaRPr lang="bg-BG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51838" cy="5329237"/>
          </a:xfrm>
        </p:spPr>
        <p:txBody>
          <a:bodyPr/>
          <a:lstStyle/>
          <a:p>
            <a:r>
              <a:rPr lang="en-US" sz="3000" dirty="0"/>
              <a:t>Computers are machines that process data</a:t>
            </a:r>
          </a:p>
          <a:p>
            <a:pPr lvl="1"/>
            <a:r>
              <a:rPr lang="en-US" sz="2800" dirty="0"/>
              <a:t>Data is stored in the computer memory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/>
            <a:r>
              <a:rPr lang="en-US" sz="2800" dirty="0"/>
              <a:t>Variables have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r>
              <a:rPr lang="en-US" sz="3000" dirty="0"/>
              <a:t>Example of variable definition and assignment in C#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743200" y="5257800"/>
            <a:ext cx="3675062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478466" y="5029200"/>
            <a:ext cx="1904999" cy="527804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type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429000" y="4419600"/>
            <a:ext cx="335280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2895600" y="5949196"/>
            <a:ext cx="30480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99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Specify its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Specify its name 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give it an initial value</a:t>
            </a:r>
          </a:p>
          <a:p>
            <a:pPr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685800" y="4648200"/>
            <a:ext cx="77724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85800" y="5927568"/>
            <a:ext cx="77724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height = 200;</a:t>
            </a:r>
          </a:p>
        </p:txBody>
      </p:sp>
    </p:spTree>
    <p:extLst>
      <p:ext uri="{BB962C8B-B14F-4D97-AF65-F5344CB8AC3E}">
        <p14:creationId xmlns:p14="http://schemas.microsoft.com/office/powerpoint/2010/main" val="2538197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[0-9]</a:t>
            </a:r>
          </a:p>
          <a:p>
            <a:pPr lvl="1"/>
            <a:r>
              <a:rPr lang="en-US" dirty="0"/>
              <a:t>Underscore "_"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letter or an underscore</a:t>
            </a:r>
          </a:p>
          <a:p>
            <a:pPr lvl="1"/>
            <a:r>
              <a:rPr lang="en-US" dirty="0"/>
              <a:t>Cannot be a C# keyword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676400"/>
            <a:ext cx="3124200" cy="2286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6092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(2)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/>
            <a:r>
              <a:rPr lang="en-US" dirty="0"/>
              <a:t>It is recommended to use only Latin letters</a:t>
            </a:r>
          </a:p>
          <a:p>
            <a:pPr lvl="1"/>
            <a:r>
              <a:rPr lang="en-US" dirty="0"/>
              <a:t>Should be neither too long nor too short</a:t>
            </a:r>
          </a:p>
          <a:p>
            <a:r>
              <a:rPr lang="en-US" dirty="0" smtClean="0"/>
              <a:t>Note:</a:t>
            </a:r>
            <a:endParaRPr lang="en-US" dirty="0"/>
          </a:p>
          <a:p>
            <a:pPr lvl="1"/>
            <a:r>
              <a:rPr lang="en-US" dirty="0" smtClean="0"/>
              <a:t>In C# 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</a:t>
            </a:r>
            <a:r>
              <a:rPr lang="en-US" dirty="0"/>
              <a:t>letters (case sensitivity)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88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486400"/>
          </a:xfrm>
        </p:spPr>
        <p:txBody>
          <a:bodyPr/>
          <a:lstStyle/>
          <a:p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24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694307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new;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595438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"Hello";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2513598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336800"/>
            <a:ext cx="4968875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Assigning Values To Variables</a:t>
            </a:r>
            <a:endParaRPr lang="bg-BG" dirty="0"/>
          </a:p>
        </p:txBody>
      </p:sp>
      <p:pic>
        <p:nvPicPr>
          <p:cNvPr id="33794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9600" y="4457699"/>
            <a:ext cx="792480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http://soundproofing.org/images/ggSoundproofing/greenGlueInstalla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6571103" y="-170303"/>
            <a:ext cx="1373894" cy="2628900"/>
          </a:xfrm>
          <a:prstGeom prst="roundRect">
            <a:avLst>
              <a:gd name="adj" fmla="val 104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509807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Values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of </a:t>
            </a:r>
            <a:r>
              <a:rPr lang="en-US" dirty="0" smtClean="0"/>
              <a:t>values </a:t>
            </a:r>
            <a:r>
              <a:rPr lang="en-US" dirty="0"/>
              <a:t>to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/>
              <a:t>Is achieved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</a:t>
            </a:r>
          </a:p>
          <a:p>
            <a:r>
              <a:rPr lang="en-US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 has</a:t>
            </a:r>
          </a:p>
          <a:p>
            <a:pPr lvl="1"/>
            <a:r>
              <a:rPr lang="en-US" dirty="0"/>
              <a:t>Variable identifier on the left</a:t>
            </a:r>
          </a:p>
          <a:p>
            <a:pPr lvl="1"/>
            <a:r>
              <a:rPr lang="en-US" dirty="0"/>
              <a:t>Value of the corresponding data type on the right</a:t>
            </a:r>
          </a:p>
          <a:p>
            <a:pPr lvl="1"/>
            <a:r>
              <a:rPr lang="en-US" dirty="0"/>
              <a:t>Could be used in a cascade calling, where assigning is done from right to left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27650" name="Picture 2" descr="http://www.gluetape.com/body_img/1120809176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6781800" y="1219200"/>
            <a:ext cx="1828800" cy="1828800"/>
          </a:xfrm>
          <a:prstGeom prst="roundRect">
            <a:avLst>
              <a:gd name="adj" fmla="val 10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70896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– Examples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r>
              <a:rPr lang="en-US" dirty="0" smtClean="0"/>
              <a:t>Assigning values 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755650" y="1828800"/>
            <a:ext cx="7561263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firstValue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thirdValue;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already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 = firstValue;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cascade calling assigns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firstValue and then firstValue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thirdValue, so both variables have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3 as a 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 = firstValue =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Avoid this!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0" y="163424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4820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Initializing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assigning of initial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Must be done before the variable is used!</a:t>
            </a:r>
          </a:p>
          <a:p>
            <a:pPr>
              <a:spcBef>
                <a:spcPts val="1200"/>
              </a:spcBef>
            </a:pPr>
            <a:r>
              <a:rPr lang="en-US" dirty="0"/>
              <a:t>Several ways of initializing: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using a literal expression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referring to an already initialized variable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29698" name="Picture 2" descr="pi-poster by gomartin.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7292340" y="3352800"/>
            <a:ext cx="117348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5365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– Examples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some initializations: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827088" y="2071553"/>
            <a:ext cx="7488237" cy="3795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would assign the default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the int type to num: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new 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 num = 0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how we use a literal expression: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use an already initialized 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 World!";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greeting;</a:t>
            </a:r>
          </a:p>
        </p:txBody>
      </p:sp>
    </p:spTree>
    <p:extLst>
      <p:ext uri="{BB962C8B-B14F-4D97-AF65-F5344CB8AC3E}">
        <p14:creationId xmlns:p14="http://schemas.microsoft.com/office/powerpoint/2010/main" val="3806582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6553200" cy="1295401"/>
          </a:xfrm>
        </p:spPr>
        <p:txBody>
          <a:bodyPr/>
          <a:lstStyle/>
          <a:p>
            <a:r>
              <a:rPr lang="en-US" dirty="0" smtClean="0"/>
              <a:t>Assigning and Initializing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317080"/>
            <a:ext cx="274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758" y="35052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3505200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17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Days of week: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10400" y="4196674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5120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828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Literals</a:t>
            </a:r>
            <a:endParaRPr lang="bg-BG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screen">
            <a:lum contrast="30000"/>
          </a:blip>
          <a:srcRect/>
          <a:stretch>
            <a:fillRect/>
          </a:stretch>
        </p:blipFill>
        <p:spPr bwMode="auto">
          <a:xfrm>
            <a:off x="2105025" y="2971800"/>
            <a:ext cx="4752975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0733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Literals?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Literals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Representations </a:t>
            </a:r>
            <a:r>
              <a:rPr lang="en-US" dirty="0"/>
              <a:t>of </a:t>
            </a:r>
            <a:r>
              <a:rPr lang="en-US" dirty="0" smtClean="0"/>
              <a:t>values in the source code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six types of literals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Integer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Character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literal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495800" y="3429000"/>
            <a:ext cx="3787140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871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Boolean and Integer Literals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boolean literals are: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>
              <a:lnSpc>
                <a:spcPct val="100000"/>
              </a:lnSpc>
            </a:pPr>
            <a:r>
              <a:rPr lang="en-US" dirty="0"/>
              <a:t>The integer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variables of type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/>
              <a:t>,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digits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have a sign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be in a hexadecimal format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70057" y="914400"/>
            <a:ext cx="1867906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61266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integer literals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prefixes </a:t>
            </a:r>
            <a:r>
              <a:rPr lang="en-US" dirty="0"/>
              <a:t>mean a hexadecimal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697871"/>
            <a:ext cx="2590800" cy="17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37002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 – Example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373688"/>
            <a:ext cx="8496300" cy="1223962"/>
          </a:xfrm>
        </p:spPr>
        <p:txBody>
          <a:bodyPr/>
          <a:lstStyle/>
          <a:p>
            <a:r>
              <a:rPr lang="en-US" dirty="0"/>
              <a:t>Note: the letter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 is easily confused with the digit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’ so it’s better to use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’!!!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749300" y="1066800"/>
            <a:ext cx="7632700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the same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numberInHex = -0x10;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numberInDec = -16;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234u is of type uint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unsignedInt = 234u;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234L is of type long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longInt = 234L;</a:t>
            </a:r>
          </a:p>
        </p:txBody>
      </p:sp>
    </p:spTree>
    <p:extLst>
      <p:ext uri="{BB962C8B-B14F-4D97-AF65-F5344CB8AC3E}">
        <p14:creationId xmlns:p14="http://schemas.microsoft.com/office/powerpoint/2010/main" val="2242213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Literals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The real literals:</a:t>
            </a:r>
          </a:p>
          <a:p>
            <a:pPr lvl="1"/>
            <a:r>
              <a:rPr lang="en-US" dirty="0"/>
              <a:t>Are used for values of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May consist of digits, a sign and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May be in exponential </a:t>
            </a:r>
            <a:r>
              <a:rPr lang="en-US" dirty="0" smtClean="0"/>
              <a:t>notation: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6.02e+23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</a:p>
          <a:p>
            <a:r>
              <a:rPr lang="en-US" dirty="0" smtClean="0"/>
              <a:t>The 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and 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suffixes mean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r>
              <a:rPr lang="en-US" dirty="0" smtClean="0"/>
              <a:t>The 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” and 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” suffixes mean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</a:p>
          <a:p>
            <a:r>
              <a:rPr lang="en-US" dirty="0" smtClean="0"/>
              <a:t>The </a:t>
            </a:r>
            <a:r>
              <a:rPr lang="en-US" dirty="0"/>
              <a:t>default interpretation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03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Literals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incorrect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 literal: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correct way to assign floating-point value (using also the exponential format):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8663" y="1752600"/>
            <a:ext cx="763111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12.5 is double by default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28663" y="4267200"/>
            <a:ext cx="76311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the correct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assigning the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12.5f;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the same value in exponential format: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1.25e+7f;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6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character literals:</a:t>
            </a:r>
          </a:p>
          <a:p>
            <a:pPr lvl="1"/>
            <a:r>
              <a:rPr lang="en-US" dirty="0"/>
              <a:t>Are used for values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Consist of two single quotes surrounding the </a:t>
            </a:r>
            <a:r>
              <a:rPr lang="en-US" dirty="0" smtClean="0"/>
              <a:t>character value</a:t>
            </a:r>
            <a:r>
              <a:rPr lang="en-US" dirty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value may be:</a:t>
            </a:r>
          </a:p>
          <a:p>
            <a:pPr lvl="1"/>
            <a:r>
              <a:rPr lang="en-US" dirty="0"/>
              <a:t>Symbol</a:t>
            </a:r>
          </a:p>
          <a:p>
            <a:pPr lvl="1"/>
            <a:r>
              <a:rPr lang="en-US" dirty="0"/>
              <a:t>The code of the symbol</a:t>
            </a:r>
          </a:p>
          <a:p>
            <a:pPr lvl="1"/>
            <a:r>
              <a:rPr lang="en-US" dirty="0" smtClean="0"/>
              <a:t>Escaping </a:t>
            </a:r>
            <a:r>
              <a:rPr lang="en-US" dirty="0"/>
              <a:t>sequence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204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92659" y="3848405"/>
            <a:ext cx="3394141" cy="2552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81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Sequences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/>
            <a:r>
              <a:rPr lang="en-US" dirty="0"/>
              <a:t>Means of presenting a symbol that is usually interpreted otherwise (like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Means of presenting system symbols (like the new line symbol)</a:t>
            </a:r>
          </a:p>
          <a:p>
            <a:r>
              <a:rPr lang="en-US" dirty="0"/>
              <a:t>Common </a:t>
            </a: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for single </a:t>
            </a:r>
            <a:r>
              <a:rPr lang="en-US" dirty="0" smtClean="0"/>
              <a:t>quote	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</a:t>
            </a:r>
            <a:r>
              <a:rPr lang="en-US" dirty="0"/>
              <a:t>for double quote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</a:t>
            </a:r>
            <a:r>
              <a:rPr lang="en-US" dirty="0" smtClean="0"/>
              <a:t>backslash		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</a:t>
            </a:r>
            <a:r>
              <a:rPr lang="en-US" dirty="0" smtClean="0"/>
              <a:t>line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for denoting any other Unicode symbol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96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different character literals: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638506" y="1905000"/>
            <a:ext cx="7853362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 // An ordinary symbol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'\u006F'; // Unicode symbol code in a			      // hexadecimal format (letter 'o')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'\u8449'; // </a:t>
            </a:r>
            <a:r>
              <a:rPr lang="ja-JP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'\''; // Assigning the single quote symbol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'\\'; // Assigning the backslash symbol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'\n'; // Assigning new line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'\t'; // Assigning TAB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"a"; // Incorrect: use single quotes</a:t>
            </a:r>
          </a:p>
        </p:txBody>
      </p:sp>
    </p:spTree>
    <p:extLst>
      <p:ext uri="{BB962C8B-B14F-4D97-AF65-F5344CB8AC3E}">
        <p14:creationId xmlns:p14="http://schemas.microsoft.com/office/powerpoint/2010/main" val="118360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Name (C# </a:t>
            </a:r>
            <a:r>
              <a:rPr lang="en-US" dirty="0" smtClean="0"/>
              <a:t>keyword or .NET type)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Default </a:t>
            </a:r>
            <a:r>
              <a:rPr lang="en-US" dirty="0" smtClean="0"/>
              <a:t>value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Example: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Integer numbers in C#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Size: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dirty="0" smtClean="0"/>
              <a:t> bits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 bytes)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Default value: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680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91400" y="3543300"/>
            <a:ext cx="1219200" cy="2801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214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literals:</a:t>
            </a:r>
          </a:p>
          <a:p>
            <a:pPr lvl="1"/>
            <a:r>
              <a:rPr lang="en-US" dirty="0"/>
              <a:t>Are used for values of the string type</a:t>
            </a:r>
          </a:p>
          <a:p>
            <a:pPr lvl="1"/>
            <a:r>
              <a:rPr lang="en-US" dirty="0"/>
              <a:t>Consist of two double quotes surrounding the value: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1"/>
            <a:r>
              <a:rPr lang="en-US" dirty="0"/>
              <a:t>May have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@</a:t>
            </a:r>
            <a:r>
              <a:rPr lang="en-US" dirty="0"/>
              <a:t> prefix which </a:t>
            </a:r>
            <a:r>
              <a:rPr lang="en-US" dirty="0" smtClean="0"/>
              <a:t>ignores the </a:t>
            </a:r>
            <a:r>
              <a:rPr lang="en-US" dirty="0"/>
              <a:t>used </a:t>
            </a:r>
            <a:r>
              <a:rPr lang="en-US" dirty="0" smtClean="0"/>
              <a:t>escaping sequences: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"&lt;value&gt;"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value is a sequence of character literals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1038" y="5378971"/>
            <a:ext cx="777716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sting literal";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55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 – Example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quoted strings (the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prefix):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quoted strings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is used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2775" y="1828800"/>
            <a:ext cx="792003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string literal using escape sequences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quotation = "\"Hello, Jude\", he said.";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path = "C:\\WINNT\\Darts\\Darts.exe";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an example of the usage of @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quotation = @"""Hello, Jimmy!"", she answered.";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@"C:\WINNT\Darts\Darts.exe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@"some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text";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70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685800"/>
          </a:xfrm>
        </p:spPr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598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Symbols by fantasyghostpsn."/>
          <p:cNvPicPr>
            <a:picLocks noChangeAspect="1" noChangeArrowheads="1"/>
          </p:cNvPicPr>
          <p:nvPr/>
        </p:nvPicPr>
        <p:blipFill>
          <a:blip r:embed="rId2" cstate="screen">
            <a:lum contrast="-20000"/>
          </a:blip>
          <a:srcRect/>
          <a:stretch>
            <a:fillRect/>
          </a:stretch>
        </p:blipFill>
        <p:spPr bwMode="auto">
          <a:xfrm rot="16026875">
            <a:off x="3756915" y="1527060"/>
            <a:ext cx="1590675" cy="6594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85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685800"/>
          </a:xfrm>
        </p:spPr>
        <p:txBody>
          <a:bodyPr/>
          <a:lstStyle/>
          <a:p>
            <a:r>
              <a:rPr lang="en-US" dirty="0" smtClean="0"/>
              <a:t>Nullable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59748">
            <a:off x="457200" y="3867066"/>
            <a:ext cx="4867275" cy="1543134"/>
          </a:xfrm>
          <a:prstGeom prst="rect">
            <a:avLst/>
          </a:prstGeom>
          <a:noFill/>
          <a:ln>
            <a:noFill/>
          </a:ln>
          <a:effectLst>
            <a:glow rad="101600">
              <a:srgbClr val="FFFFFF">
                <a:alpha val="40000"/>
              </a:srgb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1Top">
              <a:rot lat="18448658" lon="19229748" rev="2465574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1519">
            <a:off x="5716980" y="3505708"/>
            <a:ext cx="2409589" cy="2517775"/>
          </a:xfrm>
          <a:prstGeom prst="rect">
            <a:avLst/>
          </a:prstGeom>
          <a:noFill/>
          <a:ln>
            <a:noFill/>
          </a:ln>
          <a:effectLst>
            <a:glow rad="139700">
              <a:srgbClr val="FFFFFF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1460"/>
            <a:ext cx="1690687" cy="2226940"/>
          </a:xfrm>
          <a:prstGeom prst="roundRect">
            <a:avLst>
              <a:gd name="adj" fmla="val 13155"/>
            </a:avLst>
          </a:prstGeom>
          <a:noFill/>
          <a:ln>
            <a:noFill/>
          </a:ln>
          <a:effectLst>
            <a:glow rad="127000">
              <a:srgbClr val="FFFFFF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4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types are instances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System.Nullable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struct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Wrapper over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primitive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int?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double?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dirty="0">
                <a:solidFill>
                  <a:srgbClr val="EBFFD2"/>
                </a:solidFill>
              </a:rPr>
              <a:t>etc.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Nullabe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type can represent the normal range of values for its underlying value type, plus an additional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Useful when dealing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Databases</a:t>
            </a:r>
            <a:r>
              <a:rPr lang="en-US" dirty="0" smtClean="0"/>
              <a:t> or other structures that have default value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Nullable Types –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646"/>
          </a:xfrm>
        </p:spPr>
        <p:txBody>
          <a:bodyPr/>
          <a:lstStyle/>
          <a:p>
            <a:r>
              <a:rPr lang="en-US" sz="2800" dirty="0" smtClean="0"/>
              <a:t>Example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dirty="0"/>
              <a:t>: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0040" y="1371600"/>
            <a:ext cx="8458200" cy="1938992"/>
          </a:xfrm>
        </p:spPr>
        <p:txBody>
          <a:bodyPr/>
          <a:lstStyle/>
          <a:p>
            <a:r>
              <a:rPr lang="en-US" sz="2000" dirty="0" smtClean="0"/>
              <a:t>int? someInteger = null;</a:t>
            </a:r>
          </a:p>
          <a:p>
            <a:r>
              <a:rPr lang="en-US" sz="2000" noProof="1" smtClean="0"/>
              <a:t>Console.WriteLine(</a:t>
            </a:r>
          </a:p>
          <a:p>
            <a:r>
              <a:rPr lang="en-US" sz="2000" noProof="1" smtClean="0"/>
              <a:t>  "This is the integer with Null value -&gt; " + someInteger);</a:t>
            </a:r>
          </a:p>
          <a:p>
            <a:r>
              <a:rPr lang="en-US" sz="2000" noProof="1" smtClean="0"/>
              <a:t>someInteger = 5;</a:t>
            </a:r>
            <a:endParaRPr lang="en-US" sz="2000" dirty="0"/>
          </a:p>
          <a:p>
            <a:r>
              <a:rPr lang="en-US" sz="2000" noProof="1"/>
              <a:t>Console.WriteLine</a:t>
            </a:r>
            <a:r>
              <a:rPr lang="en-US" sz="2000" noProof="1" smtClean="0"/>
              <a:t>(</a:t>
            </a:r>
          </a:p>
          <a:p>
            <a:r>
              <a:rPr lang="en-US" sz="2000" noProof="1"/>
              <a:t> </a:t>
            </a:r>
            <a:r>
              <a:rPr lang="en-US" sz="2000" noProof="1" smtClean="0"/>
              <a:t> "This </a:t>
            </a:r>
            <a:r>
              <a:rPr lang="en-US" sz="2000" noProof="1"/>
              <a:t>is the integer </a:t>
            </a:r>
            <a:r>
              <a:rPr lang="en-US" sz="2000" noProof="1" smtClean="0"/>
              <a:t>with </a:t>
            </a:r>
            <a:r>
              <a:rPr lang="en-US" sz="2000" noProof="1"/>
              <a:t>value </a:t>
            </a:r>
            <a:r>
              <a:rPr lang="en-US" sz="2000" noProof="1" smtClean="0"/>
              <a:t>5 -&gt; " +  someInteger);</a:t>
            </a:r>
            <a:endParaRPr lang="en-US" sz="20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20040" y="4004608"/>
            <a:ext cx="8458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 smtClean="0"/>
              <a:t>double? someDouble = null;</a:t>
            </a:r>
          </a:p>
          <a:p>
            <a:r>
              <a:rPr lang="en-US" sz="2000" noProof="1" smtClean="0"/>
              <a:t>Console.WriteLine(</a:t>
            </a:r>
          </a:p>
          <a:p>
            <a:r>
              <a:rPr lang="en-US" sz="2000" noProof="1" smtClean="0"/>
              <a:t>  "This is the real number with Null value -&gt; " </a:t>
            </a:r>
          </a:p>
          <a:p>
            <a:r>
              <a:rPr lang="en-US" sz="2000" noProof="1" smtClean="0"/>
              <a:t>  + someDouble);</a:t>
            </a:r>
          </a:p>
          <a:p>
            <a:r>
              <a:rPr lang="en-US" sz="2000" noProof="1" smtClean="0"/>
              <a:t>someDouble = 2.5;</a:t>
            </a:r>
          </a:p>
          <a:p>
            <a:r>
              <a:rPr lang="en-US" sz="2000" noProof="1" smtClean="0"/>
              <a:t>Console.WriteLine(</a:t>
            </a:r>
          </a:p>
          <a:p>
            <a:r>
              <a:rPr lang="en-US" sz="2000" noProof="1" smtClean="0"/>
              <a:t>  "This is the real number with value 5 -&gt; " + </a:t>
            </a:r>
          </a:p>
          <a:p>
            <a:r>
              <a:rPr lang="en-US" sz="2000" noProof="1" smtClean="0"/>
              <a:t>  someDouble);</a:t>
            </a:r>
            <a:endParaRPr lang="en-US" sz="2000" noProof="1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28600" y="3429000"/>
            <a:ext cx="8686800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Example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: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Nullable Types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7" t="9951" r="15472" b="28635"/>
          <a:stretch/>
        </p:blipFill>
        <p:spPr bwMode="auto">
          <a:xfrm rot="1396920">
            <a:off x="697131" y="3962400"/>
            <a:ext cx="3209851" cy="1298369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8" t="21462" r="5388" b="24712"/>
          <a:stretch/>
        </p:blipFill>
        <p:spPr bwMode="auto">
          <a:xfrm rot="19211750">
            <a:off x="5004661" y="4250842"/>
            <a:ext cx="2922947" cy="98154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8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/>
          <a:lstStyle/>
          <a:p>
            <a:r>
              <a:rPr lang="en-US" dirty="0" smtClean="0"/>
              <a:t>Dynamic Types in C#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Types Holding Anything &amp; Evaluated at Runtime</a:t>
            </a:r>
            <a:endParaRPr lang="en-US" dirty="0"/>
          </a:p>
        </p:txBody>
      </p:sp>
      <p:pic>
        <p:nvPicPr>
          <p:cNvPr id="8" name="Picture 2" descr="http://3.bp.blogspot.com/-w9LfeyUvnBE/ULPj_MtpxcI/AAAAAAAACfo/05fusyIMVzw/s1600/blue_wave_of_water-wi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486400" cy="34290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 types </a:t>
            </a:r>
            <a:r>
              <a:rPr lang="en-US" dirty="0" smtClean="0"/>
              <a:t>in C# (keyword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hold anything (string, number, object, function / method reference)</a:t>
            </a:r>
          </a:p>
          <a:p>
            <a:pPr lvl="1"/>
            <a:r>
              <a:rPr lang="en-US" dirty="0" smtClean="0"/>
              <a:t>Operations evaluated at runtime</a:t>
            </a:r>
          </a:p>
          <a:p>
            <a:pPr lvl="1"/>
            <a:r>
              <a:rPr lang="en-US" dirty="0" smtClean="0"/>
              <a:t>Behave like types in JavaScript / PHP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0080" y="4191000"/>
            <a:ext cx="781812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 smtClean="0"/>
              <a:t>dynamic a = 5;</a:t>
            </a:r>
          </a:p>
          <a:p>
            <a:r>
              <a:rPr lang="en-US" sz="2000" noProof="1" smtClean="0"/>
              <a:t>dynamic b = 3;</a:t>
            </a:r>
          </a:p>
          <a:p>
            <a:r>
              <a:rPr lang="en-US" sz="2000" noProof="1" smtClean="0"/>
              <a:t>Console.WriteLine(a + b); // 8 (sum of integers)</a:t>
            </a:r>
          </a:p>
          <a:p>
            <a:pPr>
              <a:spcBef>
                <a:spcPts val="1200"/>
              </a:spcBef>
            </a:pPr>
            <a:r>
              <a:rPr lang="en-US" sz="2000" noProof="1" smtClean="0"/>
              <a:t>a = "5";</a:t>
            </a:r>
          </a:p>
          <a:p>
            <a:r>
              <a:rPr lang="en-US" sz="2000" noProof="1" smtClean="0"/>
              <a:t>b = 3;</a:t>
            </a:r>
          </a:p>
          <a:p>
            <a:r>
              <a:rPr lang="en-US" sz="2000" noProof="1" smtClean="0"/>
              <a:t>Console.WriteLine(a + b); // 53 (string concatenation)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40461478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Dynamic Types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9551">
            <a:off x="2399212" y="1060876"/>
            <a:ext cx="5299234" cy="2958630"/>
          </a:xfrm>
          <a:prstGeom prst="roundRect">
            <a:avLst>
              <a:gd name="adj" fmla="val 1712"/>
            </a:avLst>
          </a:prstGeom>
          <a:scene3d>
            <a:camera prst="perspectiveHeroicExtremeRightFacing">
              <a:rot lat="425556" lon="20438262" rev="59513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295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Integer Types</a:t>
            </a:r>
            <a:endParaRPr lang="bg-BG" dirty="0"/>
          </a:p>
        </p:txBody>
      </p:sp>
      <p:pic>
        <p:nvPicPr>
          <p:cNvPr id="75777" name="Picture 1" descr="C:\Temp\digits-sma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83653" y="3023235"/>
            <a:ext cx="4700494" cy="2996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1068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Primitive Data Types</a:t>
            </a:r>
            <a:br>
              <a:rPr lang="en-US" dirty="0" smtClean="0"/>
            </a:br>
            <a:r>
              <a:rPr lang="en-US" dirty="0" smtClean="0"/>
              <a:t>and Variables</a:t>
            </a:r>
            <a:endParaRPr lang="en-US" dirty="0"/>
          </a:p>
        </p:txBody>
      </p:sp>
      <p:pic>
        <p:nvPicPr>
          <p:cNvPr id="15362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28605">
            <a:off x="152400" y="4114800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91950">
            <a:off x="6324600" y="3994475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571043">
            <a:off x="3034002" y="3900198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941481" flipV="1">
            <a:off x="1087412" y="706412"/>
            <a:ext cx="2373817" cy="2373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417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Learning System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/>
              </a:rPr>
              <a:t>telerikacademy.com</a:t>
            </a:r>
            <a:endParaRPr lang="en-US" noProof="1" smtClean="0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Integer Types?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types:</a:t>
            </a:r>
          </a:p>
          <a:p>
            <a:pPr lvl="1"/>
            <a:r>
              <a:rPr lang="en-US" dirty="0"/>
              <a:t>Represent whole numbers</a:t>
            </a:r>
          </a:p>
          <a:p>
            <a:pPr lvl="1"/>
            <a:r>
              <a:rPr lang="en-US" dirty="0"/>
              <a:t>May be signed or unsigned</a:t>
            </a:r>
          </a:p>
          <a:p>
            <a:pPr lvl="1"/>
            <a:r>
              <a:rPr lang="en-US" dirty="0"/>
              <a:t>Have range of values, depending on the </a:t>
            </a:r>
            <a:r>
              <a:rPr lang="en-US" dirty="0" smtClean="0"/>
              <a:t>size of memory used</a:t>
            </a:r>
            <a:endParaRPr lang="en-US" dirty="0"/>
          </a:p>
          <a:p>
            <a:r>
              <a:rPr lang="en-US" dirty="0"/>
              <a:t>The default value of integer types is: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– for integer types, except</a:t>
            </a:r>
            <a:endParaRPr lang="bg-BG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  <a:r>
              <a:rPr lang="en-US" dirty="0"/>
              <a:t> –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</a:t>
            </a:r>
            <a:r>
              <a:rPr lang="en-US" dirty="0"/>
              <a:t> type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3730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24600" y="4876800"/>
            <a:ext cx="2438400" cy="1623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6018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types are: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 (-128 to 127): signed 8-bit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 </a:t>
            </a:r>
            <a:r>
              <a:rPr lang="en-US" dirty="0"/>
              <a:t>(0 to 255): unsigned 8-bit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/>
              <a:t> (-32,768 to 32,767): signed 16-bit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/>
              <a:t> (0 to 65,535): unsigned </a:t>
            </a:r>
            <a:r>
              <a:rPr lang="en-US" dirty="0" smtClean="0"/>
              <a:t>16-bit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(-2,147,483,648 to 2,147,483,647): signed 32-bit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 (0 to 4,294,967,295): unsigned 32-bit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71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TelerikAcademy</Template>
  <TotalTime>71</TotalTime>
  <Words>2883</Words>
  <Application>Microsoft Office PowerPoint</Application>
  <PresentationFormat>On-screen Show (4:3)</PresentationFormat>
  <Paragraphs>570</Paragraphs>
  <Slides>71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Calibri</vt:lpstr>
      <vt:lpstr>Cambria</vt:lpstr>
      <vt:lpstr>Consolas</vt:lpstr>
      <vt:lpstr>Corbel</vt:lpstr>
      <vt:lpstr>HGｺﾞｼｯｸM</vt:lpstr>
      <vt:lpstr>Wingdings 2</vt:lpstr>
      <vt:lpstr>TelerikAcademy</vt:lpstr>
      <vt:lpstr>Primitive Data Types and Variables</vt:lpstr>
      <vt:lpstr>Table of Contents</vt:lpstr>
      <vt:lpstr>Primitive Data Types</vt:lpstr>
      <vt:lpstr>How Computing Works?</vt:lpstr>
      <vt:lpstr>What Is a Data Type?</vt:lpstr>
      <vt:lpstr>Data Type Characteristics</vt:lpstr>
      <vt:lpstr>Integer Types</vt:lpstr>
      <vt:lpstr>What are Integer Types?</vt:lpstr>
      <vt:lpstr>Integer Types</vt:lpstr>
      <vt:lpstr>Integer Types (2)</vt:lpstr>
      <vt:lpstr>Measuring Time – Example</vt:lpstr>
      <vt:lpstr>Integer Types</vt:lpstr>
      <vt:lpstr>Floating-Point and Decimal Floating-Point Types</vt:lpstr>
      <vt:lpstr>What are Floating-Point Types?</vt:lpstr>
      <vt:lpstr>Floating-Point Types</vt:lpstr>
      <vt:lpstr>PI Precision – Example</vt:lpstr>
      <vt:lpstr>Abnormalities in the Floating-Point Calculations</vt:lpstr>
      <vt:lpstr>Decimal Floating-Point Types</vt:lpstr>
      <vt:lpstr>Floating-Point and Decimal Floating-Point Types</vt:lpstr>
      <vt:lpstr>Boolean Type</vt:lpstr>
      <vt:lpstr>The Boolean Data Type</vt:lpstr>
      <vt:lpstr>Boolean Values – Example</vt:lpstr>
      <vt:lpstr>Boolean Type</vt:lpstr>
      <vt:lpstr>Character Type</vt:lpstr>
      <vt:lpstr>The Character Data Type</vt:lpstr>
      <vt:lpstr>Characters and Codes</vt:lpstr>
      <vt:lpstr>Character Type</vt:lpstr>
      <vt:lpstr>String Type</vt:lpstr>
      <vt:lpstr>The String Data Type</vt:lpstr>
      <vt:lpstr>Saying Hello – Example</vt:lpstr>
      <vt:lpstr>String Type</vt:lpstr>
      <vt:lpstr>Object Type</vt:lpstr>
      <vt:lpstr>The Object Type</vt:lpstr>
      <vt:lpstr>Using Objects</vt:lpstr>
      <vt:lpstr>Objects</vt:lpstr>
      <vt:lpstr>Introducing Variables</vt:lpstr>
      <vt:lpstr>What Is a Variable?</vt:lpstr>
      <vt:lpstr>Variable Characteristics</vt:lpstr>
      <vt:lpstr>Declaring And Using Variables</vt:lpstr>
      <vt:lpstr>Declaring Variables</vt:lpstr>
      <vt:lpstr>Identifiers</vt:lpstr>
      <vt:lpstr>Identifiers (2)</vt:lpstr>
      <vt:lpstr>Identifiers – Examples</vt:lpstr>
      <vt:lpstr>Assigning Values To Variables</vt:lpstr>
      <vt:lpstr>Assigning Values</vt:lpstr>
      <vt:lpstr>Assigning Values – Examples</vt:lpstr>
      <vt:lpstr>Initializing Variables</vt:lpstr>
      <vt:lpstr>Initialization – Examples</vt:lpstr>
      <vt:lpstr>Assigning and Initializing Variables</vt:lpstr>
      <vt:lpstr>Literals</vt:lpstr>
      <vt:lpstr>What are Literals?</vt:lpstr>
      <vt:lpstr>Boolean and Integer Literals</vt:lpstr>
      <vt:lpstr>Integer Literals</vt:lpstr>
      <vt:lpstr>Integer Literals – Example</vt:lpstr>
      <vt:lpstr>Real Literals</vt:lpstr>
      <vt:lpstr>Real Literals – Example</vt:lpstr>
      <vt:lpstr>Character Literals</vt:lpstr>
      <vt:lpstr>Escaping Sequences</vt:lpstr>
      <vt:lpstr>Character Literals – Example</vt:lpstr>
      <vt:lpstr>String Literals</vt:lpstr>
      <vt:lpstr>String Literals – Example</vt:lpstr>
      <vt:lpstr>String Literals</vt:lpstr>
      <vt:lpstr>Nullable Types</vt:lpstr>
      <vt:lpstr>Nullable Types</vt:lpstr>
      <vt:lpstr>Nullable Types – Example</vt:lpstr>
      <vt:lpstr>Nullable Types</vt:lpstr>
      <vt:lpstr>Dynamic Types in C#</vt:lpstr>
      <vt:lpstr>Dynamic Types</vt:lpstr>
      <vt:lpstr>Dynamic Types</vt:lpstr>
      <vt:lpstr>Primitive Data Types and Variables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 Types and Variables</dc:title>
  <dc:creator>Ivaylo Kenov</dc:creator>
  <cp:lastModifiedBy>Nikolay</cp:lastModifiedBy>
  <cp:revision>26</cp:revision>
  <dcterms:created xsi:type="dcterms:W3CDTF">2013-10-31T14:36:04Z</dcterms:created>
  <dcterms:modified xsi:type="dcterms:W3CDTF">2015-01-05T10:37:21Z</dcterms:modified>
</cp:coreProperties>
</file>