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54"/>
  </p:notesMasterIdLst>
  <p:handoutMasterIdLst>
    <p:handoutMasterId r:id="rId55"/>
  </p:handoutMasterIdLst>
  <p:sldIdLst>
    <p:sldId id="320" r:id="rId2"/>
    <p:sldId id="321" r:id="rId3"/>
    <p:sldId id="323" r:id="rId4"/>
    <p:sldId id="324" r:id="rId5"/>
    <p:sldId id="325" r:id="rId6"/>
    <p:sldId id="365" r:id="rId7"/>
    <p:sldId id="327" r:id="rId8"/>
    <p:sldId id="366" r:id="rId9"/>
    <p:sldId id="367" r:id="rId10"/>
    <p:sldId id="330" r:id="rId11"/>
    <p:sldId id="331" r:id="rId12"/>
    <p:sldId id="332" r:id="rId13"/>
    <p:sldId id="373" r:id="rId14"/>
    <p:sldId id="374" r:id="rId15"/>
    <p:sldId id="333" r:id="rId16"/>
    <p:sldId id="334" r:id="rId17"/>
    <p:sldId id="335" r:id="rId18"/>
    <p:sldId id="336" r:id="rId19"/>
    <p:sldId id="337" r:id="rId20"/>
    <p:sldId id="338" r:id="rId21"/>
    <p:sldId id="368" r:id="rId22"/>
    <p:sldId id="340" r:id="rId23"/>
    <p:sldId id="376" r:id="rId24"/>
    <p:sldId id="377" r:id="rId25"/>
    <p:sldId id="341" r:id="rId26"/>
    <p:sldId id="342" r:id="rId27"/>
    <p:sldId id="343" r:id="rId28"/>
    <p:sldId id="344" r:id="rId29"/>
    <p:sldId id="345" r:id="rId30"/>
    <p:sldId id="346" r:id="rId31"/>
    <p:sldId id="347" r:id="rId32"/>
    <p:sldId id="348" r:id="rId33"/>
    <p:sldId id="349" r:id="rId34"/>
    <p:sldId id="371" r:id="rId35"/>
    <p:sldId id="350" r:id="rId36"/>
    <p:sldId id="351" r:id="rId37"/>
    <p:sldId id="352" r:id="rId38"/>
    <p:sldId id="353" r:id="rId39"/>
    <p:sldId id="354" r:id="rId40"/>
    <p:sldId id="355" r:id="rId41"/>
    <p:sldId id="356" r:id="rId42"/>
    <p:sldId id="357" r:id="rId43"/>
    <p:sldId id="358" r:id="rId44"/>
    <p:sldId id="359" r:id="rId45"/>
    <p:sldId id="360" r:id="rId46"/>
    <p:sldId id="361" r:id="rId47"/>
    <p:sldId id="378" r:id="rId48"/>
    <p:sldId id="369" r:id="rId49"/>
    <p:sldId id="362" r:id="rId50"/>
    <p:sldId id="363" r:id="rId51"/>
    <p:sldId id="364" r:id="rId52"/>
    <p:sldId id="370" r:id="rId53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FFC8"/>
    <a:srgbClr val="FAF7C8"/>
    <a:srgbClr val="FAF8C8"/>
    <a:srgbClr val="F5FFC2"/>
    <a:srgbClr val="EBFFD2"/>
    <a:srgbClr val="EBFFDC"/>
    <a:srgbClr val="FAF8BE"/>
    <a:srgbClr val="FAF8D2"/>
    <a:srgbClr val="8CF4F2"/>
    <a:srgbClr val="A4F6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660" autoAdjust="0"/>
  </p:normalViewPr>
  <p:slideViewPr>
    <p:cSldViewPr>
      <p:cViewPr>
        <p:scale>
          <a:sx n="70" d="100"/>
          <a:sy n="70" d="100"/>
        </p:scale>
        <p:origin x="-2082" y="-8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980" y="-90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17-Nov-11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998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17-Nov-11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1384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C34DF7-DAD5-44B4-85AF-9A1B2230B035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0F0806-3EF2-4279-B5A8-631CEFD3D5C5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A11C71-0AAF-4BF4-B6A0-00A4B683F4D3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75FA89-B248-4ACC-A50B-07E4A56EAD8D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566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620A49-90CA-4C85-A40A-B1001C1C191B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57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0A5804-C1D9-4B7F-A9E6-9C3D75D40117}" type="slidenum">
              <a:rPr lang="en-US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513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F1E388-2289-42FE-9487-863858157005}" type="slidenum">
              <a:rPr lang="en-US"/>
              <a:pPr/>
              <a:t>41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B2EED1-5F86-4130-8A9C-0D6D387AF9E3}" type="slidenum">
              <a:rPr lang="en-US"/>
              <a:pPr/>
              <a:t>42</a:t>
            </a:fld>
            <a:r>
              <a:rPr lang="en-US" dirty="0"/>
              <a:t>##</a:t>
            </a:r>
          </a:p>
        </p:txBody>
      </p:sp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3BCC61-D1AC-4158-A106-0942ED52D7A6}" type="slidenum">
              <a:rPr lang="en-US"/>
              <a:pPr/>
              <a:t>45</a:t>
            </a:fld>
            <a:r>
              <a:rPr lang="en-US" dirty="0"/>
              <a:t>##</a:t>
            </a:r>
          </a:p>
        </p:txBody>
      </p:sp>
      <p:sp>
        <p:nvSpPr>
          <p:cNvPr id="54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6D652B-CA53-4802-8036-02EED8628227}" type="slidenum">
              <a:rPr lang="en-US"/>
              <a:pPr/>
              <a:t>46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73CC30-A55E-471C-B98D-FA85AAD08374}" type="slidenum">
              <a:rPr lang="en-US"/>
              <a:pPr/>
              <a:t>49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11C16A-B00C-4225-BA7A-E8543F10694E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AB6DBD-0CE5-4267-98A4-43BE5633B191}" type="slidenum">
              <a:rPr lang="en-US"/>
              <a:pPr/>
              <a:t>50</a:t>
            </a:fld>
            <a:r>
              <a:rPr lang="en-US" dirty="0"/>
              <a:t>##</a:t>
            </a:r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208457-B088-4930-A12D-CFCD88AF6D7D}" type="slidenum">
              <a:rPr lang="en-US"/>
              <a:pPr/>
              <a:t>51</a:t>
            </a:fld>
            <a:r>
              <a:rPr lang="en-US" dirty="0"/>
              <a:t>##</a:t>
            </a:r>
          </a:p>
        </p:txBody>
      </p:sp>
      <p:sp>
        <p:nvSpPr>
          <p:cNvPr id="532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208457-B088-4930-A12D-CFCD88AF6D7D}" type="slidenum">
              <a:rPr lang="en-US"/>
              <a:pPr/>
              <a:t>52</a:t>
            </a:fld>
            <a:r>
              <a:rPr lang="en-US" dirty="0"/>
              <a:t>##</a:t>
            </a:r>
          </a:p>
        </p:txBody>
      </p:sp>
      <p:sp>
        <p:nvSpPr>
          <p:cNvPr id="532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7C4E50-FA18-4A23-A2A7-0521EF11B2CC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55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C7D882-6DD4-4275-9E6A-2CDC9EC7A57E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55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29C710-25CF-4D01-B3F6-BF356FF42CE6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534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889158-F542-402D-B218-5A1D39F86163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55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88CB8E-D42A-4DF2-8EB2-A44204E9D1B1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7AAC3B-0ECF-4FE1-AFCF-7D4CBE9D498E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53756D-CE3A-4EE5-8017-8F81DDF9430B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540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0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11" cstate="screen">
            <a:lum bright="-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10" descr="telerik_logo_new-(white).png"/>
          <p:cNvPicPr>
            <a:picLocks noChangeAspect="1"/>
          </p:cNvPicPr>
          <p:nvPr userDrawn="1"/>
        </p:nvPicPr>
        <p:blipFill>
          <a:blip r:embed="rId11" cstate="screen">
            <a:lum bright="-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01" r:id="rId7"/>
    <p:sldLayoutId id="2147483703" r:id="rId8"/>
    <p:sldLayoutId id="2147483702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ask_(computing)" TargetMode="External"/><Relationship Id="rId2" Type="http://schemas.openxmlformats.org/officeDocument/2006/relationships/hyperlink" Target="http://en.wikipedia.org/wiki/Boolean_algebra_(logic)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graphics.stanford.edu/~seander/bithacks.html" TargetMode="External"/><Relationship Id="rId4" Type="http://schemas.openxmlformats.org/officeDocument/2006/relationships/hyperlink" Target="http://en.wikipedia.org/wiki/Bitwise_operation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Operators and Expressions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Performing Simple Calculations with C#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5224046"/>
            <a:ext cx="3352800" cy="954107"/>
          </a:xfrm>
        </p:spPr>
        <p:txBody>
          <a:bodyPr/>
          <a:lstStyle/>
          <a:p>
            <a:r>
              <a:rPr lang="en-US" dirty="0"/>
              <a:t>Svetlin Nakov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646331"/>
          </a:xfrm>
        </p:spPr>
        <p:txBody>
          <a:bodyPr/>
          <a:lstStyle/>
          <a:p>
            <a:r>
              <a:rPr lang="en-US" dirty="0"/>
              <a:t>Telerik Corporation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www.telerik.com</a:t>
            </a:r>
            <a:endParaRPr lang="en-US" dirty="0"/>
          </a:p>
        </p:txBody>
      </p:sp>
      <p:pic>
        <p:nvPicPr>
          <p:cNvPr id="67586" name="Picture 2" descr="http://www.sckcen.be/fusionweb/images/fusion18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191000" y="4343400"/>
            <a:ext cx="4419600" cy="2209800"/>
          </a:xfrm>
          <a:prstGeom prst="roundRect">
            <a:avLst>
              <a:gd name="adj" fmla="val 22441"/>
            </a:avLst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17526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Arithmetic Operators</a:t>
            </a:r>
            <a:endParaRPr lang="bg-BG" dirty="0"/>
          </a:p>
        </p:txBody>
      </p:sp>
      <p:pic>
        <p:nvPicPr>
          <p:cNvPr id="55307" name="Picture 11" descr="C:\Trash\arithmetic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521927" y="3048000"/>
            <a:ext cx="5795346" cy="2730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</a:p>
        </p:txBody>
      </p:sp>
      <p:sp>
        <p:nvSpPr>
          <p:cNvPr id="5027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/>
              <a:t>Arithmetic operators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,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are the same as in math </a:t>
            </a:r>
          </a:p>
          <a:p>
            <a:r>
              <a:rPr lang="en-US" dirty="0"/>
              <a:t>Division operator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dirty="0" smtClean="0"/>
              <a:t> </a:t>
            </a:r>
            <a:r>
              <a:rPr lang="en-US" dirty="0"/>
              <a:t>if used on integers returns integer (without rounding</a:t>
            </a:r>
            <a:r>
              <a:rPr lang="en-US" dirty="0" smtClean="0"/>
              <a:t>) or exception</a:t>
            </a:r>
          </a:p>
          <a:p>
            <a:r>
              <a:rPr lang="en-US" dirty="0" smtClean="0"/>
              <a:t>Division operator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dirty="0" smtClean="0"/>
              <a:t> if used on real numbers returns real number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Infinity</a:t>
            </a:r>
            <a:r>
              <a:rPr lang="en-US" dirty="0" smtClean="0"/>
              <a:t> or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NaN</a:t>
            </a:r>
          </a:p>
          <a:p>
            <a:r>
              <a:rPr lang="en-US" dirty="0" smtClean="0"/>
              <a:t>Remainder </a:t>
            </a:r>
            <a:r>
              <a:rPr lang="en-US" dirty="0"/>
              <a:t>operator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en-US" dirty="0"/>
              <a:t> returns the remainder from </a:t>
            </a:r>
            <a:r>
              <a:rPr lang="en-US" dirty="0" smtClean="0"/>
              <a:t>division of integers</a:t>
            </a:r>
            <a:endParaRPr lang="en-US" dirty="0"/>
          </a:p>
          <a:p>
            <a:r>
              <a:rPr lang="en-US" dirty="0" smtClean="0"/>
              <a:t>The special addition </a:t>
            </a:r>
            <a:r>
              <a:rPr lang="en-US" dirty="0"/>
              <a:t>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++</a:t>
            </a:r>
            <a:r>
              <a:rPr lang="en-US" dirty="0"/>
              <a:t> increments a </a:t>
            </a:r>
            <a:r>
              <a:rPr lang="en-US" dirty="0" smtClean="0"/>
              <a:t>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Arithmetic Operators – Example</a:t>
            </a:r>
            <a:endParaRPr lang="bg-BG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84356" name="Rectangle 4"/>
          <p:cNvSpPr>
            <a:spLocks noChangeArrowheads="1"/>
          </p:cNvSpPr>
          <p:nvPr/>
        </p:nvSpPr>
        <p:spPr bwMode="auto">
          <a:xfrm>
            <a:off x="838200" y="1143000"/>
            <a:ext cx="7416800" cy="524759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squarePerimeter = 17;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squareSide = squarePerimeter / 4.0;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squareArea = squareSide * squareSide;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Console.WriteLine(squareSide); // 4.25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Console.WriteLine(squareArea); // 18.0625</a:t>
            </a:r>
          </a:p>
          <a:p>
            <a:pPr eaLnBrk="0" hangingPunct="0">
              <a:lnSpc>
                <a:spcPts val="26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4;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+ b ); // 9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+ b++ ); // 9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+ b ); // 10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+ (++b) ); // 11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+ b ); // 11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Console.WriteLine(12 / 3); // 4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Console.WriteLine(11 / 3); // 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sz="3800" dirty="0"/>
              <a:t>Arithmetic Operators </a:t>
            </a:r>
            <a:r>
              <a:rPr lang="en-US" sz="3800" dirty="0" smtClean="0"/>
              <a:t>–</a:t>
            </a:r>
            <a:br>
              <a:rPr lang="en-US" sz="3800" dirty="0" smtClean="0"/>
            </a:br>
            <a:r>
              <a:rPr lang="en-US" sz="3800" dirty="0" smtClean="0"/>
              <a:t>Example (2)</a:t>
            </a:r>
            <a:endParaRPr lang="bg-BG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84356" name="Rectangle 4"/>
          <p:cNvSpPr>
            <a:spLocks noChangeArrowheads="1"/>
          </p:cNvSpPr>
          <p:nvPr/>
        </p:nvSpPr>
        <p:spPr bwMode="auto">
          <a:xfrm>
            <a:off x="838200" y="1542395"/>
            <a:ext cx="74168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Console.WriteLine(11.0 / 3); // 3.666666667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Console.WriteLine(11 / 3.0); // 3.666666667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Console.WriteLine(11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3);   // 2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Console.WriteLine(11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-3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2</a:t>
            </a: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(-11 % 3); 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Console.WriteLine(1.5 / 0.0);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Infinity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(-1.5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 0.0); //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-Infinity</a:t>
            </a: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Console.WriteLine(0.0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0.0);  // NaN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x = 0;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Console.WriteLine(5 / x); // DivideByZeroException</a:t>
            </a:r>
            <a:endParaRPr lang="it-IT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5981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sz="3800" dirty="0"/>
              <a:t>Arithmetic Operators </a:t>
            </a:r>
            <a:r>
              <a:rPr lang="en-US" sz="3800" dirty="0" smtClean="0"/>
              <a:t>–</a:t>
            </a:r>
            <a:br>
              <a:rPr lang="en-US" sz="3800" dirty="0" smtClean="0"/>
            </a:br>
            <a:r>
              <a:rPr lang="en-US" sz="3800" smtClean="0"/>
              <a:t>Overflow Examples</a:t>
            </a:r>
            <a:endParaRPr lang="bg-BG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84356" name="Rectangle 4"/>
          <p:cNvSpPr>
            <a:spLocks noChangeArrowheads="1"/>
          </p:cNvSpPr>
          <p:nvPr/>
        </p:nvSpPr>
        <p:spPr bwMode="auto">
          <a:xfrm>
            <a:off x="838200" y="1466195"/>
            <a:ext cx="7416800" cy="473648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bigNum = 2000000000;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bigSum = 2 * bigNum; // Integer overflow!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Console.WriteLine(bigSum); // -294967296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bigNum = Int32.MaxValue;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bigNum = bigNum + 1;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Console.WriteLine(bigNum); // -2147483648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checked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will cause OverflowException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bigSum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bigNum * 2;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it-IT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2074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8288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000" stA="25000" endPos="49000" dist="5000" dir="5400000" sy="-100000" algn="bl" rotWithShape="0"/>
                </a:effectLst>
              </a:rPr>
              <a:t>Arithmetic Operators</a:t>
            </a:r>
            <a:endParaRPr lang="bg-B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000" stA="25000" endPos="49000" dist="5000" dir="5400000" sy="-100000" algn="bl" rotWithShape="0"/>
              </a:effectLst>
            </a:endParaRPr>
          </a:p>
        </p:txBody>
      </p:sp>
      <p:sp>
        <p:nvSpPr>
          <p:cNvPr id="533507" name="Rectangle 3"/>
          <p:cNvSpPr>
            <a:spLocks noChangeArrowheads="1"/>
          </p:cNvSpPr>
          <p:nvPr/>
        </p:nvSpPr>
        <p:spPr bwMode="auto">
          <a:xfrm>
            <a:off x="1258888" y="2713637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51202" name="Picture 2" descr="http://www.york.ac.uk/admin/hr/images/arithmetic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21383580">
            <a:off x="2078115" y="3568141"/>
            <a:ext cx="4931948" cy="25276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17018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Logical Operators</a:t>
            </a:r>
            <a:endParaRPr lang="bg-BG" dirty="0"/>
          </a:p>
        </p:txBody>
      </p:sp>
      <p:pic>
        <p:nvPicPr>
          <p:cNvPr id="49153" name="Picture 1" descr="C:\Trash\math+operators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151042" y="2971801"/>
            <a:ext cx="4577052" cy="30636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Logical Operators</a:t>
            </a:r>
          </a:p>
        </p:txBody>
      </p:sp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</a:pPr>
            <a:r>
              <a:rPr lang="en-US" dirty="0"/>
              <a:t>Logical operators </a:t>
            </a:r>
            <a:r>
              <a:rPr lang="en-US" dirty="0" smtClean="0"/>
              <a:t>take </a:t>
            </a:r>
            <a:r>
              <a:rPr lang="en-US" dirty="0"/>
              <a:t>boolean operands and return boolean result</a:t>
            </a:r>
          </a:p>
          <a:p>
            <a:pPr>
              <a:spcBef>
                <a:spcPts val="300"/>
              </a:spcBef>
            </a:pPr>
            <a:r>
              <a:rPr lang="en-US" dirty="0"/>
              <a:t>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/>
              <a:t>turns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>
                <a:solidFill>
                  <a:schemeClr val="hlink"/>
                </a:solidFill>
              </a:rPr>
              <a:t> </a:t>
            </a:r>
            <a:br>
              <a:rPr lang="en-US" dirty="0">
                <a:solidFill>
                  <a:schemeClr val="hlink"/>
                </a:solidFill>
              </a:rPr>
            </a:br>
            <a:r>
              <a:rPr lang="en-US" dirty="0"/>
              <a:t>to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 </a:t>
            </a:r>
          </a:p>
          <a:p>
            <a:pPr>
              <a:spcBef>
                <a:spcPts val="300"/>
              </a:spcBef>
            </a:pPr>
            <a:r>
              <a:rPr lang="en-US" dirty="0" smtClean="0"/>
              <a:t>Behavior of the operators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 </a:t>
            </a:r>
            <a:r>
              <a:rPr lang="en-US" dirty="0" smtClean="0"/>
              <a:t>==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/>
              <a:t> </a:t>
            </a:r>
            <a:r>
              <a:rPr lang="en-US" dirty="0" smtClean="0"/>
              <a:t>==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) 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graphicFrame>
        <p:nvGraphicFramePr>
          <p:cNvPr id="76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0428198"/>
              </p:ext>
            </p:extLst>
          </p:nvPr>
        </p:nvGraphicFramePr>
        <p:xfrm>
          <a:off x="573797" y="4541900"/>
          <a:ext cx="8036803" cy="1858900"/>
        </p:xfrm>
        <a:graphic>
          <a:graphicData uri="http://schemas.openxmlformats.org/drawingml/2006/table">
            <a:tbl>
              <a:tblPr/>
              <a:tblGrid>
                <a:gridCol w="1587818"/>
                <a:gridCol w="581585"/>
                <a:gridCol w="576825"/>
                <a:gridCol w="576825"/>
                <a:gridCol w="576825"/>
                <a:gridCol w="576825"/>
                <a:gridCol w="576825"/>
                <a:gridCol w="576825"/>
                <a:gridCol w="576825"/>
                <a:gridCol w="458025"/>
                <a:gridCol w="457200"/>
                <a:gridCol w="457200"/>
                <a:gridCol w="457200"/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Operand1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Operand2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 – Example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Using </a:t>
            </a:r>
            <a:r>
              <a:rPr lang="en-US" smtClean="0"/>
              <a:t>the logical </a:t>
            </a:r>
            <a:r>
              <a:rPr lang="en-US" dirty="0"/>
              <a:t>operators: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64228" name="Rectangle 4"/>
          <p:cNvSpPr>
            <a:spLocks noChangeArrowheads="1"/>
          </p:cNvSpPr>
          <p:nvPr/>
        </p:nvSpPr>
        <p:spPr bwMode="auto">
          <a:xfrm>
            <a:off x="696912" y="1923395"/>
            <a:ext cx="7685087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a = true;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b = false;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&amp;&amp; b); // False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|| b); // True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^ b); // True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Console.WriteLine(!b); // True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 || true); // True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 &amp;&amp; true); // False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|| true); // True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&amp;&amp; true); // True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Console.WriteLine(!a); // False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Console.WriteLine((5&gt;7) ^ (a==b)); // False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7" name="Picture 1" descr="C:\Trash\ches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455172">
            <a:off x="5557270" y="2763788"/>
            <a:ext cx="2857500" cy="35718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35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3187" y="1524000"/>
            <a:ext cx="5713413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Logical Operators</a:t>
            </a:r>
            <a:endParaRPr lang="bg-BG" dirty="0"/>
          </a:p>
        </p:txBody>
      </p:sp>
      <p:sp>
        <p:nvSpPr>
          <p:cNvPr id="535555" name="Rectangle 3"/>
          <p:cNvSpPr>
            <a:spLocks noChangeArrowheads="1"/>
          </p:cNvSpPr>
          <p:nvPr/>
        </p:nvSpPr>
        <p:spPr bwMode="auto">
          <a:xfrm>
            <a:off x="1371600" y="2421624"/>
            <a:ext cx="5713413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6081" name="Picture 1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 rot="351916">
            <a:off x="838416" y="3036350"/>
            <a:ext cx="3116764" cy="31465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</a:t>
            </a:r>
            <a:r>
              <a:rPr lang="en-US" dirty="0" smtClean="0"/>
              <a:t>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/>
              <a:t>Operators in C</a:t>
            </a:r>
            <a:r>
              <a:rPr lang="en-US" dirty="0" smtClean="0"/>
              <a:t># and Operator </a:t>
            </a:r>
            <a:r>
              <a:rPr lang="en-US" dirty="0"/>
              <a:t>Precedence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/>
              <a:t>Arithmetic Operators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/>
              <a:t>Logical Operators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/>
              <a:t>Bitwise Operators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/>
              <a:t>Comparison Operators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/>
              <a:t>Assignment </a:t>
            </a:r>
            <a:r>
              <a:rPr lang="en-US" dirty="0" smtClean="0"/>
              <a:t>Operators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 smtClean="0"/>
              <a:t>Other Operators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 smtClean="0"/>
              <a:t>Implicit and Explicit Type Conversions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6562" name="Picture 2" descr="http://www.sandia.gov/materials/science/nmr_lab/images/books.gif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019800" y="2095500"/>
            <a:ext cx="2579496" cy="23241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http://2.bp.blogspot.com/_bDlczh6zCMQ/SJkWPrfczpI/AAAAAAAAASI/Dje4XUyuM-c/s320/binary.pn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62000" y="1311580"/>
            <a:ext cx="7543800" cy="33585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60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2225" y="52070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Bitwise Operators</a:t>
            </a:r>
            <a:endParaRPr lang="bg-BG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reflection blurRad="6350" stA="55000" endA="300" endPos="45500" dir="5400000" sy="-100000" algn="bl" rotWithShape="0"/>
                </a:effectLst>
              </a:rPr>
              <a:t>Bitwise Operators</a:t>
            </a:r>
            <a:endParaRPr lang="en-US" dirty="0"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 smtClean="0"/>
              <a:t>Bitwise operator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en-US" sz="3000" dirty="0" smtClean="0">
                <a:solidFill>
                  <a:schemeClr val="tx2"/>
                </a:solidFill>
              </a:rPr>
              <a:t> </a:t>
            </a:r>
            <a:r>
              <a:rPr lang="en-US" sz="3000" dirty="0" smtClean="0"/>
              <a:t>turns all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3000" dirty="0" smtClean="0"/>
              <a:t>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 smtClean="0"/>
              <a:t> and all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 smtClean="0"/>
              <a:t>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</a:p>
          <a:p>
            <a:pPr lvl="1">
              <a:lnSpc>
                <a:spcPts val="3600"/>
              </a:lnSpc>
              <a:spcBef>
                <a:spcPts val="300"/>
              </a:spcBef>
            </a:pPr>
            <a:r>
              <a:rPr lang="en-US" sz="2800" dirty="0" smtClean="0"/>
              <a:t>Like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smtClean="0"/>
              <a:t>for boolean expressions but bit by bit</a:t>
            </a:r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 smtClean="0"/>
              <a:t>The operators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0" dirty="0" smtClean="0"/>
              <a:t>,</a:t>
            </a:r>
            <a:r>
              <a:rPr lang="en-US" sz="3000" dirty="0" smtClean="0">
                <a:solidFill>
                  <a:schemeClr val="hlink"/>
                </a:solidFill>
              </a:rPr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3000" dirty="0" smtClean="0"/>
              <a:t> and</a:t>
            </a:r>
            <a:r>
              <a:rPr lang="en-US" sz="3000" dirty="0" smtClean="0">
                <a:solidFill>
                  <a:schemeClr val="hlink"/>
                </a:solidFill>
              </a:rPr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sz="3000" dirty="0" smtClean="0"/>
              <a:t> behave like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3000" dirty="0" smtClean="0"/>
              <a:t>,</a:t>
            </a:r>
            <a:r>
              <a:rPr lang="en-US" sz="3000" dirty="0" smtClean="0">
                <a:solidFill>
                  <a:schemeClr val="hlink"/>
                </a:solidFill>
              </a:rPr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3000" dirty="0" smtClean="0"/>
              <a:t> and</a:t>
            </a:r>
            <a:r>
              <a:rPr lang="en-US" sz="3000" dirty="0" smtClean="0">
                <a:solidFill>
                  <a:schemeClr val="hlink"/>
                </a:solidFill>
              </a:rPr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sz="3000" dirty="0" smtClean="0"/>
              <a:t> for boolean expressions but bit by bit</a:t>
            </a: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 smtClean="0"/>
              <a:t>The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&lt;&lt;</a:t>
            </a:r>
            <a:r>
              <a:rPr lang="en-US" sz="3000" dirty="0" smtClean="0"/>
              <a:t> and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&gt;&gt;</a:t>
            </a:r>
            <a:r>
              <a:rPr lang="en-US" sz="3000" dirty="0" smtClean="0"/>
              <a:t> move the bits (left or right)</a:t>
            </a: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 smtClean="0"/>
              <a:t>Behavior of the operators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0" dirty="0" smtClean="0"/>
              <a:t>,</a:t>
            </a:r>
            <a:r>
              <a:rPr lang="en-US" sz="3000" dirty="0" smtClean="0">
                <a:solidFill>
                  <a:schemeClr val="hlink"/>
                </a:solidFill>
              </a:rPr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3000" dirty="0" smtClean="0"/>
              <a:t> and</a:t>
            </a:r>
            <a:r>
              <a:rPr lang="en-US" sz="3000" dirty="0" smtClean="0">
                <a:solidFill>
                  <a:schemeClr val="hlink"/>
                </a:solidFill>
              </a:rPr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sz="3000" dirty="0" smtClean="0"/>
              <a:t>:</a:t>
            </a:r>
            <a:endParaRPr lang="en-US" sz="30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graphicFrame>
        <p:nvGraphicFramePr>
          <p:cNvPr id="6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1501092"/>
              </p:ext>
            </p:extLst>
          </p:nvPr>
        </p:nvGraphicFramePr>
        <p:xfrm>
          <a:off x="649992" y="4495800"/>
          <a:ext cx="7732008" cy="1858900"/>
        </p:xfrm>
        <a:graphic>
          <a:graphicData uri="http://schemas.openxmlformats.org/drawingml/2006/table">
            <a:tbl>
              <a:tblPr/>
              <a:tblGrid>
                <a:gridCol w="1891560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Operand1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Operand2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</a:t>
            </a:r>
            <a:r>
              <a:rPr lang="en-US" dirty="0" smtClean="0"/>
              <a:t>Operators (2)</a:t>
            </a:r>
            <a:endParaRPr lang="en-US" dirty="0"/>
          </a:p>
        </p:txBody>
      </p:sp>
      <p:sp>
        <p:nvSpPr>
          <p:cNvPr id="508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Bitwise operators are used on </a:t>
            </a:r>
            <a:r>
              <a:rPr lang="en-US" dirty="0" smtClean="0"/>
              <a:t>integer numbers 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byte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sbyte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ulong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Bitwise operators are applied bit by bit</a:t>
            </a:r>
          </a:p>
          <a:p>
            <a:r>
              <a:rPr lang="en-US" dirty="0"/>
              <a:t>Examples: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08933" name="Rectangle 5"/>
          <p:cNvSpPr>
            <a:spLocks noChangeArrowheads="1"/>
          </p:cNvSpPr>
          <p:nvPr/>
        </p:nvSpPr>
        <p:spPr bwMode="auto">
          <a:xfrm>
            <a:off x="755650" y="3581400"/>
            <a:ext cx="7559675" cy="274235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ushort a = 3;                // 00000000 00000011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ushort b = 5;                // 00000000 00000101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| b);   // 00000000 00000111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&amp; b);   // 00000000 00000001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^ b);   // 00000000 00000110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Console.WriteLine(~a &amp; b);   // 00000000 00000100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&lt;&lt; 1);  // 00000000 00000110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&gt;&gt; 1);  // 00000000 00000001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Bitwise </a:t>
            </a:r>
            <a:r>
              <a:rPr lang="en-US" sz="3800" dirty="0" smtClean="0"/>
              <a:t>Operators – Tips &amp; Tricks</a:t>
            </a:r>
            <a:endParaRPr lang="en-US" sz="3800" dirty="0"/>
          </a:p>
        </p:txBody>
      </p:sp>
      <p:sp>
        <p:nvSpPr>
          <p:cNvPr id="50893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How to get the bit at position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dirty="0" smtClean="0"/>
              <a:t> in a number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 smtClean="0"/>
              <a:t>?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How to set the bit at position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08933" name="Rectangle 5"/>
          <p:cNvSpPr>
            <a:spLocks noChangeArrowheads="1"/>
          </p:cNvSpPr>
          <p:nvPr/>
        </p:nvSpPr>
        <p:spPr bwMode="auto">
          <a:xfrm>
            <a:off x="755650" y="1676400"/>
            <a:ext cx="7559675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p = 5;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35;               // 00000000 00100011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mask = 1 &lt;&lt; p;        // 00000000 00100000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nAndMask = n &amp; mask;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00000000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00100000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bit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nAndMask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&gt;&gt; p;  // 00000000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00000001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Console.WriteLine(bit);   // 1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62000" y="4648200"/>
            <a:ext cx="7559675" cy="175945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p = 5;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35;                 // 00000000 00100011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mask = ~(1 &lt;&lt; p);       // 11111111 11011111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result = n &amp; mask;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//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00000000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00000011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Console.WriteLine(result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// 3</a:t>
            </a: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6" name="Picture 2" descr="http://www.rt-embedded.com/blog/wp-content/uploads/2010/08/bitwise-150x15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021550">
            <a:off x="7603242" y="3593218"/>
            <a:ext cx="1147940" cy="1147940"/>
          </a:xfrm>
          <a:prstGeom prst="roundRect">
            <a:avLst>
              <a:gd name="adj" fmla="val 9634"/>
            </a:avLst>
          </a:prstGeom>
          <a:noFill/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8926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Bitwise </a:t>
            </a:r>
            <a:r>
              <a:rPr lang="en-US" dirty="0" smtClean="0"/>
              <a:t>Operators – </a:t>
            </a:r>
            <a:br>
              <a:rPr lang="en-US" dirty="0" smtClean="0"/>
            </a:br>
            <a:r>
              <a:rPr lang="en-US" dirty="0" smtClean="0"/>
              <a:t>Tips &amp; Tricks (2)</a:t>
            </a:r>
            <a:endParaRPr lang="en-US" dirty="0"/>
          </a:p>
        </p:txBody>
      </p:sp>
      <p:sp>
        <p:nvSpPr>
          <p:cNvPr id="50893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686800" cy="51816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How to set the bit at position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How to print a binary number to the console?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62000" y="2202944"/>
            <a:ext cx="7559675" cy="175945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p =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4;</a:t>
            </a: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35;                 // 00000000 00100011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mask = 1 &lt;&lt; p;          // 00000000 00010000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result = n | mask;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//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00000000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00110011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Console.WriteLine(result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// 3</a:t>
            </a: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62000" y="4955421"/>
            <a:ext cx="7559675" cy="109260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Convert.ToString(result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2).PadLeft(32, '0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'));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00000000000000000000000000110011</a:t>
            </a: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9" name="Picture 2" descr="http://static.howstuffworks.com/gif/bytes-c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62900" y="254875"/>
            <a:ext cx="1775699" cy="796003"/>
          </a:xfrm>
          <a:prstGeom prst="roundRect">
            <a:avLst>
              <a:gd name="adj" fmla="val 1027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50573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7526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Bitwise Operators</a:t>
            </a:r>
            <a:endParaRPr lang="bg-BG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258888" y="2676525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38914" name="Picture 2" descr="http://pt.dreamstime.com/bits-e-bytes-thumb6088302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21425691">
            <a:off x="3480768" y="3683627"/>
            <a:ext cx="4852092" cy="2062139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2" descr="http://www.dreamstime.com/bits-and-bytes-thumb7566346.jpg"/>
          <p:cNvPicPr>
            <a:picLocks noChangeAspect="1" noChangeArrowheads="1"/>
          </p:cNvPicPr>
          <p:nvPr/>
        </p:nvPicPr>
        <p:blipFill>
          <a:blip r:embed="rId4" cstate="screen">
            <a:lum contrast="-10000"/>
          </a:blip>
          <a:srcRect/>
          <a:stretch>
            <a:fillRect/>
          </a:stretch>
        </p:blipFill>
        <p:spPr bwMode="auto">
          <a:xfrm rot="21381788">
            <a:off x="782038" y="3276600"/>
            <a:ext cx="1828800" cy="1828800"/>
          </a:xfrm>
          <a:prstGeom prst="roundRect">
            <a:avLst>
              <a:gd name="adj" fmla="val 1194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1447800"/>
            <a:ext cx="6480175" cy="1473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Comparison and Assignment Operators</a:t>
            </a:r>
            <a:endParaRPr lang="bg-BG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250843" y="3385456"/>
            <a:ext cx="4404850" cy="27867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49971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534400" cy="5638800"/>
          </a:xfrm>
        </p:spPr>
        <p:txBody>
          <a:bodyPr/>
          <a:lstStyle/>
          <a:p>
            <a:r>
              <a:rPr lang="en-US" dirty="0"/>
              <a:t>Comparison operators are used to compare </a:t>
            </a:r>
            <a:r>
              <a:rPr lang="en-US" dirty="0" smtClean="0"/>
              <a:t>variables</a:t>
            </a:r>
            <a:endParaRPr lang="en-US" dirty="0"/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==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&gt;=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&lt;=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!=</a:t>
            </a:r>
          </a:p>
          <a:p>
            <a:r>
              <a:rPr lang="en-US" dirty="0"/>
              <a:t>Comparison operators example: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99716" name="Rectangle 4"/>
          <p:cNvSpPr>
            <a:spLocks noChangeArrowheads="1"/>
          </p:cNvSpPr>
          <p:nvPr/>
        </p:nvSpPr>
        <p:spPr bwMode="auto">
          <a:xfrm>
            <a:off x="757238" y="3641070"/>
            <a:ext cx="7559675" cy="275973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4;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&gt;= b); // True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!= b); // True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== b); // False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== a); // True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!= ++b); // False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&gt; b);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False</a:t>
            </a:r>
          </a:p>
        </p:txBody>
      </p:sp>
      <p:pic>
        <p:nvPicPr>
          <p:cNvPr id="35841" name="Picture 1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9400" y="3352800"/>
            <a:ext cx="1981200" cy="1862327"/>
          </a:xfrm>
          <a:prstGeom prst="roundRect">
            <a:avLst>
              <a:gd name="adj" fmla="val 7365"/>
            </a:avLst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 Operators</a:t>
            </a:r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0"/>
            <a:ext cx="8496300" cy="5411788"/>
          </a:xfrm>
        </p:spPr>
        <p:txBody>
          <a:bodyPr/>
          <a:lstStyle/>
          <a:p>
            <a:r>
              <a:rPr lang="en-US" dirty="0"/>
              <a:t>Assignment operators are used to assign a value to a </a:t>
            </a:r>
            <a:r>
              <a:rPr lang="en-US" dirty="0" smtClean="0"/>
              <a:t>variable ,</a:t>
            </a:r>
            <a:endParaRPr lang="en-US" dirty="0"/>
          </a:p>
          <a:p>
            <a:pPr lvl="1"/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dirty="0" smtClean="0"/>
              <a:t>,</a:t>
            </a:r>
            <a:r>
              <a:rPr lang="en-US" sz="3200" dirty="0" smtClean="0">
                <a:solidFill>
                  <a:schemeClr val="hlink"/>
                </a:solidFill>
              </a:rPr>
              <a:t>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+=</a:t>
            </a:r>
            <a:r>
              <a:rPr lang="en-US" sz="3200" dirty="0" smtClean="0"/>
              <a:t>,</a:t>
            </a:r>
            <a:r>
              <a:rPr lang="en-US" sz="3200" dirty="0" smtClean="0">
                <a:solidFill>
                  <a:schemeClr val="hlink"/>
                </a:solidFill>
              </a:rPr>
              <a:t>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-=</a:t>
            </a:r>
            <a:r>
              <a:rPr lang="en-US" sz="3200" dirty="0" smtClean="0"/>
              <a:t>,</a:t>
            </a:r>
            <a:r>
              <a:rPr lang="en-US" sz="3200" dirty="0" smtClean="0">
                <a:solidFill>
                  <a:schemeClr val="hlink"/>
                </a:solidFill>
              </a:rPr>
              <a:t>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|=</a:t>
            </a:r>
            <a:r>
              <a:rPr lang="en-US" sz="3200" dirty="0" smtClean="0"/>
              <a:t>,</a:t>
            </a:r>
            <a:r>
              <a:rPr lang="en-US" sz="3200" dirty="0" smtClean="0">
                <a:solidFill>
                  <a:schemeClr val="hlink"/>
                </a:solidFill>
              </a:rPr>
              <a:t> </a:t>
            </a:r>
            <a:r>
              <a:rPr lang="en-US" sz="3200" dirty="0"/>
              <a:t>...</a:t>
            </a:r>
          </a:p>
          <a:p>
            <a:r>
              <a:rPr lang="en-US" dirty="0"/>
              <a:t>Assignment operators example: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00740" name="Rectangle 4"/>
          <p:cNvSpPr>
            <a:spLocks noChangeArrowheads="1"/>
          </p:cNvSpPr>
          <p:nvPr/>
        </p:nvSpPr>
        <p:spPr bwMode="auto">
          <a:xfrm>
            <a:off x="755650" y="3641070"/>
            <a:ext cx="7561263" cy="275973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x = 6;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y = 4;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Console.WriteLine(y *= 2); // 8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z = y = 3; // y=3 and z=3  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Console.WriteLine(z); // 3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Console.WriteLine(x |= 1); // 7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Console.WriteLine(x += 3); // 10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Console.WriteLine(x /= 2); // 5</a:t>
            </a:r>
          </a:p>
        </p:txBody>
      </p:sp>
      <p:pic>
        <p:nvPicPr>
          <p:cNvPr id="8" name="Picture 2" descr="http://www.hypertherm.com/images/information_center/why_switch_to_plasma/lnd_greater_productivity_lrg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358999" y="3429000"/>
            <a:ext cx="2136213" cy="1676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524000"/>
            <a:ext cx="6480175" cy="1473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Comparison and Assignment Operators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58888" y="3280374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32770" name="Picture 2" descr="http://icfindy.com/images/puzzl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157018">
            <a:off x="1731276" y="4106382"/>
            <a:ext cx="5475592" cy="22102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7526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Operators in C#</a:t>
            </a:r>
            <a:endParaRPr lang="bg-BG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57200" y="2667000"/>
            <a:ext cx="8229600" cy="569120"/>
          </a:xfrm>
        </p:spPr>
        <p:txBody>
          <a:bodyPr/>
          <a:lstStyle/>
          <a:p>
            <a:r>
              <a:rPr lang="en-US" dirty="0" smtClean="0"/>
              <a:t>Arithmetic, Logical, Comparison, Assignment, Etc.</a:t>
            </a:r>
            <a:endParaRPr lang="en-US" dirty="0"/>
          </a:p>
        </p:txBody>
      </p:sp>
      <p:pic>
        <p:nvPicPr>
          <p:cNvPr id="64514" name="Picture 2" descr="http://www.deimel.org/images/numbers.gif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791200" y="3897850"/>
            <a:ext cx="2590800" cy="2350550"/>
          </a:xfrm>
          <a:prstGeom prst="rect">
            <a:avLst/>
          </a:prstGeom>
          <a:noFill/>
        </p:spPr>
      </p:pic>
      <p:pic>
        <p:nvPicPr>
          <p:cNvPr id="65538" name="Picture 2" descr="http://www.sebins.com/assets/images/contactOperators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914400" y="3962400"/>
            <a:ext cx="3419476" cy="2276968"/>
          </a:xfrm>
          <a:prstGeom prst="roundRect">
            <a:avLst>
              <a:gd name="adj" fmla="val 6017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20574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Other Operators</a:t>
            </a:r>
            <a:endParaRPr lang="bg-BG" dirty="0"/>
          </a:p>
        </p:txBody>
      </p:sp>
      <p:pic>
        <p:nvPicPr>
          <p:cNvPr id="30722" name="Picture 2" descr="http://thor.info.uaic.ro/~busaco/paint/strange-sounds/TheUnfolding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295400" y="3378200"/>
            <a:ext cx="6324600" cy="26765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Operators</a:t>
            </a:r>
          </a:p>
        </p:txBody>
      </p:sp>
      <p:sp>
        <p:nvSpPr>
          <p:cNvPr id="567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concatenation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is used to concatenate strings </a:t>
            </a:r>
          </a:p>
          <a:p>
            <a:r>
              <a:rPr lang="en-US" dirty="0"/>
              <a:t>If the second operand is not a string, it is </a:t>
            </a:r>
            <a:r>
              <a:rPr lang="en-US" dirty="0" smtClean="0"/>
              <a:t>converted to string automatically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67300" name="Rectangle 4"/>
          <p:cNvSpPr>
            <a:spLocks noChangeArrowheads="1"/>
          </p:cNvSpPr>
          <p:nvPr/>
        </p:nvSpPr>
        <p:spPr bwMode="auto">
          <a:xfrm>
            <a:off x="827088" y="3505200"/>
            <a:ext cx="7488237" cy="275973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 = "First";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second = "Second";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Console.WriteLine(first + second); 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FirstSecond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output = "The number is : ";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5;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Console.WriteLine(output + number);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number is : 5</a:t>
            </a:r>
          </a:p>
        </p:txBody>
      </p:sp>
      <p:pic>
        <p:nvPicPr>
          <p:cNvPr id="29698" name="Picture 2" descr="http://www.clipartguide.com/_named_clipart_images/0511-0810-1902-2725_911_Operator_clipart_image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594843" y="3200400"/>
            <a:ext cx="2015757" cy="1981200"/>
          </a:xfrm>
          <a:prstGeom prst="rect">
            <a:avLst/>
          </a:prstGeom>
          <a:noFill/>
          <a:effectLst>
            <a:softEdge rad="63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Operators (2)</a:t>
            </a:r>
          </a:p>
        </p:txBody>
      </p:sp>
      <p:sp>
        <p:nvSpPr>
          <p:cNvPr id="56832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Member access operator 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/>
              <a:t>  is used to access object members</a:t>
            </a:r>
          </a:p>
          <a:p>
            <a:r>
              <a:rPr lang="en-US" dirty="0"/>
              <a:t>Square brackets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 smtClean="0"/>
              <a:t> </a:t>
            </a:r>
            <a:r>
              <a:rPr lang="en-US" dirty="0"/>
              <a:t>are used with arrays indexers and attributes</a:t>
            </a:r>
          </a:p>
          <a:p>
            <a:r>
              <a:rPr lang="en-US" dirty="0" smtClean="0"/>
              <a:t>Parentheses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 smtClean="0"/>
              <a:t> </a:t>
            </a:r>
            <a:r>
              <a:rPr lang="en-US" dirty="0"/>
              <a:t>are used to override </a:t>
            </a:r>
            <a:r>
              <a:rPr lang="en-US" dirty="0" smtClean="0"/>
              <a:t>the default operator precedence</a:t>
            </a:r>
            <a:endParaRPr lang="en-US" dirty="0"/>
          </a:p>
          <a:p>
            <a:r>
              <a:rPr lang="en-US" dirty="0"/>
              <a:t>Class cast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(type)</a:t>
            </a:r>
            <a:r>
              <a:rPr lang="en-US" dirty="0"/>
              <a:t> is used to cast one compatible type to another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Operators (3)</a:t>
            </a:r>
          </a:p>
        </p:txBody>
      </p:sp>
      <p:sp>
        <p:nvSpPr>
          <p:cNvPr id="569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Conditional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?:</a:t>
            </a:r>
            <a:r>
              <a:rPr lang="en-US" dirty="0"/>
              <a:t> has the </a:t>
            </a:r>
            <a:r>
              <a:rPr lang="en-US" dirty="0" smtClean="0"/>
              <a:t>form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buFontTx/>
              <a:buNone/>
            </a:pPr>
            <a:r>
              <a:rPr lang="en-US" dirty="0" smtClean="0"/>
              <a:t>(if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/>
              <a:t> is true then </a:t>
            </a:r>
            <a:r>
              <a:rPr lang="en-US" dirty="0" smtClean="0"/>
              <a:t>the result 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/>
              <a:t> else </a:t>
            </a:r>
            <a:r>
              <a:rPr lang="en-US" dirty="0" smtClean="0"/>
              <a:t>the result 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en-US" dirty="0"/>
              <a:t>)</a:t>
            </a:r>
            <a:endParaRPr lang="en-US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dirty="0"/>
              <a:t> operator is used to create new objects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dirty="0"/>
              <a:t> operator returns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System.Type</a:t>
            </a:r>
            <a:r>
              <a:rPr lang="en-US" dirty="0"/>
              <a:t> object (the reflection of a type)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is</a:t>
            </a:r>
            <a:r>
              <a:rPr lang="en-US" dirty="0"/>
              <a:t> operator checks if an object is compatible with given type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27088" y="1781628"/>
            <a:ext cx="7478711" cy="51518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108000" rIns="108000" bIns="72000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? x : y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Null-coalescing operator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??</a:t>
            </a:r>
            <a:r>
              <a:rPr lang="en-US" dirty="0" smtClean="0"/>
              <a:t> is </a:t>
            </a:r>
            <a:r>
              <a:rPr lang="en-US" dirty="0"/>
              <a:t>used to define a default value for </a:t>
            </a:r>
            <a:r>
              <a:rPr lang="en-US" dirty="0" smtClean="0"/>
              <a:t>both </a:t>
            </a:r>
            <a:r>
              <a:rPr lang="en-US" dirty="0"/>
              <a:t>nullable value types </a:t>
            </a:r>
            <a:r>
              <a:rPr lang="en-US" dirty="0" smtClean="0"/>
              <a:t>and reference types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returns the left-hand operand if it is not </a:t>
            </a:r>
            <a:r>
              <a:rPr lang="en-US" dirty="0" smtClean="0"/>
              <a:t>null</a:t>
            </a:r>
          </a:p>
          <a:p>
            <a:pPr lvl="2"/>
            <a:r>
              <a:rPr lang="en-US" dirty="0" smtClean="0"/>
              <a:t>Otherwise </a:t>
            </a:r>
            <a:r>
              <a:rPr lang="en-US" dirty="0"/>
              <a:t>it returns the right </a:t>
            </a:r>
            <a:r>
              <a:rPr lang="en-US" dirty="0" smtClean="0"/>
              <a:t>operand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27087" y="4188222"/>
            <a:ext cx="7478711" cy="84860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108000" rIns="108000" bIns="72000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int? x = null;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y = x ?? -1; 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4344" y="5336818"/>
            <a:ext cx="7478711" cy="84860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108000" rIns="108000" bIns="72000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int? x = 1;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y = x ?? -1; 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4419600" y="4038600"/>
            <a:ext cx="4038600" cy="527804"/>
          </a:xfrm>
          <a:prstGeom prst="wedgeRoundRectCallout">
            <a:avLst>
              <a:gd name="adj1" fmla="val -63527"/>
              <a:gd name="adj2" fmla="val 6236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Here the value of y is 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-1</a:t>
            </a:r>
            <a:endParaRPr lang="en-US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426858" y="5796796"/>
            <a:ext cx="4031342" cy="527804"/>
          </a:xfrm>
          <a:prstGeom prst="wedgeRoundRectCallout">
            <a:avLst>
              <a:gd name="adj1" fmla="val -65501"/>
              <a:gd name="adj2" fmla="val -2391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Here the value of y is 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919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Operators – Example</a:t>
            </a:r>
          </a:p>
        </p:txBody>
      </p:sp>
      <p:sp>
        <p:nvSpPr>
          <p:cNvPr id="5703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en-US" dirty="0"/>
              <a:t>Using some other operators: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70372" name="Rectangle 4"/>
          <p:cNvSpPr>
            <a:spLocks noChangeArrowheads="1"/>
          </p:cNvSpPr>
          <p:nvPr/>
        </p:nvSpPr>
        <p:spPr bwMode="auto">
          <a:xfrm>
            <a:off x="611188" y="1763339"/>
            <a:ext cx="7848600" cy="447051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6;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4;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&gt; b ? "a&gt;b" : "b&gt;=a"); // a&gt;b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Console.WriteLine((long) a); // 6</a:t>
            </a:r>
          </a:p>
          <a:p>
            <a:pPr eaLnBrk="0" hangingPunct="0">
              <a:lnSpc>
                <a:spcPts val="29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 = b = 3; // b=3; followed by c=3;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Console.WriteLine(c); // 3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is int); // True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Console.WriteLine((a+b)/2); // 4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Console.WriteLine(typeof(int)); // System.Int32</a:t>
            </a:r>
          </a:p>
          <a:p>
            <a:pPr eaLnBrk="0" hangingPunct="0">
              <a:lnSpc>
                <a:spcPts val="29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d = new int();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Console.WriteLine(d); // 0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6256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Other Operators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58888" y="2572349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24578" name="Picture 2" descr="http://moblog.net/media/h/e/l/helen/strange-plant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206560" y="3429000"/>
            <a:ext cx="6578480" cy="24098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1676400"/>
            <a:ext cx="6480175" cy="1473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Implicit and Explicit Type Conversions</a:t>
            </a:r>
            <a:endParaRPr lang="bg-BG" dirty="0"/>
          </a:p>
        </p:txBody>
      </p:sp>
      <p:pic>
        <p:nvPicPr>
          <p:cNvPr id="22530" name="Picture 2" descr="http://coaxsat.com/images/f-adapter%20mal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009900" y="3886200"/>
            <a:ext cx="2933700" cy="22930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</a:t>
            </a:r>
            <a:r>
              <a:rPr lang="en-US" dirty="0" smtClean="0"/>
              <a:t>Type Conversion</a:t>
            </a:r>
            <a:endParaRPr lang="en-US" dirty="0"/>
          </a:p>
        </p:txBody>
      </p:sp>
      <p:sp>
        <p:nvSpPr>
          <p:cNvPr id="514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Implicit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type conversion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/>
              <a:t>Automatic conversion of value of one </a:t>
            </a:r>
            <a:r>
              <a:rPr lang="en-US" dirty="0" smtClean="0"/>
              <a:t>data type </a:t>
            </a:r>
            <a:r>
              <a:rPr lang="en-US" dirty="0"/>
              <a:t>to value of </a:t>
            </a:r>
            <a:r>
              <a:rPr lang="en-US" dirty="0" smtClean="0"/>
              <a:t>another data type</a:t>
            </a:r>
            <a:endParaRPr lang="en-US" dirty="0"/>
          </a:p>
          <a:p>
            <a:pPr lvl="1"/>
            <a:r>
              <a:rPr lang="en-US" dirty="0" smtClean="0"/>
              <a:t>Allowed </a:t>
            </a:r>
            <a:r>
              <a:rPr lang="en-US" dirty="0"/>
              <a:t>when no loss of data is </a:t>
            </a:r>
            <a:r>
              <a:rPr lang="en-US" dirty="0" smtClean="0"/>
              <a:t>possible</a:t>
            </a:r>
          </a:p>
          <a:p>
            <a:pPr lvl="2"/>
            <a:r>
              <a:rPr lang="en-US" dirty="0" smtClean="0"/>
              <a:t>"Larger" types can implicitly take values of smaller "types"</a:t>
            </a:r>
            <a:endParaRPr lang="en-US" dirty="0"/>
          </a:p>
          <a:p>
            <a:pPr lvl="1"/>
            <a:r>
              <a:rPr lang="en-US" dirty="0"/>
              <a:t>Example: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14052" name="Rectangle 4"/>
          <p:cNvSpPr>
            <a:spLocks noChangeArrowheads="1"/>
          </p:cNvSpPr>
          <p:nvPr/>
        </p:nvSpPr>
        <p:spPr bwMode="auto">
          <a:xfrm>
            <a:off x="990601" y="5336818"/>
            <a:ext cx="7086600" cy="75918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 = 5;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l = i;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</a:t>
            </a:r>
            <a:r>
              <a:rPr lang="en-US" dirty="0" smtClean="0"/>
              <a:t>Type Conversion</a:t>
            </a:r>
            <a:endParaRPr lang="en-US" dirty="0"/>
          </a:p>
        </p:txBody>
      </p:sp>
      <p:sp>
        <p:nvSpPr>
          <p:cNvPr id="515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Explicit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type conversion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/>
              <a:t>Manual conversion of a value of </a:t>
            </a:r>
            <a:r>
              <a:rPr lang="en-US" dirty="0" smtClean="0"/>
              <a:t>one data </a:t>
            </a:r>
            <a:r>
              <a:rPr lang="en-US" dirty="0"/>
              <a:t>type to a value of </a:t>
            </a:r>
            <a:r>
              <a:rPr lang="en-US" dirty="0" smtClean="0"/>
              <a:t>another data type</a:t>
            </a:r>
            <a:endParaRPr lang="en-US" dirty="0"/>
          </a:p>
          <a:p>
            <a:pPr lvl="1"/>
            <a:r>
              <a:rPr lang="en-US" dirty="0" smtClean="0"/>
              <a:t>Allowed only explicitly </a:t>
            </a:r>
            <a:r>
              <a:rPr lang="en-US" dirty="0"/>
              <a:t>by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(type)</a:t>
            </a:r>
            <a:r>
              <a:rPr lang="en-US" dirty="0"/>
              <a:t> operator</a:t>
            </a:r>
          </a:p>
          <a:p>
            <a:pPr lvl="1"/>
            <a:r>
              <a:rPr lang="en-US" dirty="0"/>
              <a:t>Required when there is a possibility of loss of </a:t>
            </a:r>
            <a:r>
              <a:rPr lang="en-US" dirty="0" smtClean="0"/>
              <a:t>data or precision</a:t>
            </a:r>
            <a:endParaRPr lang="en-US" dirty="0"/>
          </a:p>
          <a:p>
            <a:pPr lvl="1"/>
            <a:r>
              <a:rPr lang="en-US" dirty="0"/>
              <a:t>Example: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15076" name="Rectangle 4"/>
          <p:cNvSpPr>
            <a:spLocks noChangeArrowheads="1"/>
          </p:cNvSpPr>
          <p:nvPr/>
        </p:nvSpPr>
        <p:spPr bwMode="auto">
          <a:xfrm>
            <a:off x="990601" y="5336818"/>
            <a:ext cx="7162800" cy="75918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l = 5;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 = (int) l;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Operator</a:t>
            </a:r>
            <a:r>
              <a:rPr lang="bg-BG" dirty="0"/>
              <a:t>?</a:t>
            </a:r>
            <a:endParaRPr lang="en-US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268413"/>
            <a:ext cx="8640763" cy="5329237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Operator</a:t>
            </a:r>
            <a:r>
              <a:rPr lang="en-US" dirty="0"/>
              <a:t> is an operation performed over data at runtime</a:t>
            </a:r>
            <a:endParaRPr lang="bg-BG" dirty="0"/>
          </a:p>
          <a:p>
            <a:pPr lvl="1"/>
            <a:r>
              <a:rPr lang="en-US" dirty="0"/>
              <a:t>Takes one or more arguments (operands)</a:t>
            </a:r>
          </a:p>
          <a:p>
            <a:pPr lvl="1"/>
            <a:r>
              <a:rPr lang="en-US" dirty="0"/>
              <a:t>Produces a new value</a:t>
            </a:r>
          </a:p>
          <a:p>
            <a:r>
              <a:rPr lang="en-US" dirty="0"/>
              <a:t>Operators have precedence</a:t>
            </a:r>
          </a:p>
          <a:p>
            <a:pPr lvl="1"/>
            <a:r>
              <a:rPr lang="en-US" dirty="0"/>
              <a:t>Precedence defines which will be evaluated first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Expressions </a:t>
            </a:r>
            <a:r>
              <a:rPr lang="en-US" dirty="0" smtClean="0"/>
              <a:t>are sequences of operators and operands that are evaluated </a:t>
            </a:r>
            <a:r>
              <a:rPr lang="en-US" dirty="0"/>
              <a:t>to a single </a:t>
            </a:r>
            <a:r>
              <a:rPr lang="en-US" dirty="0" smtClean="0"/>
              <a:t>value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Conversions – Example</a:t>
            </a:r>
          </a:p>
        </p:txBody>
      </p:sp>
      <p:sp>
        <p:nvSpPr>
          <p:cNvPr id="516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45000"/>
              </a:spcBef>
            </a:pPr>
            <a:r>
              <a:rPr lang="en-US" dirty="0" smtClean="0"/>
              <a:t>Example </a:t>
            </a:r>
            <a:r>
              <a:rPr lang="en-US" dirty="0"/>
              <a:t>of </a:t>
            </a:r>
            <a:r>
              <a:rPr lang="en-US" dirty="0" smtClean="0"/>
              <a:t>implicit </a:t>
            </a:r>
            <a:r>
              <a:rPr lang="en-US" dirty="0"/>
              <a:t>and explicit conversions:</a:t>
            </a:r>
          </a:p>
          <a:p>
            <a:pPr>
              <a:spcBef>
                <a:spcPct val="45000"/>
              </a:spcBef>
            </a:pPr>
            <a:endParaRPr lang="en-US" dirty="0"/>
          </a:p>
          <a:p>
            <a:pPr>
              <a:spcBef>
                <a:spcPct val="45000"/>
              </a:spcBef>
            </a:pPr>
            <a:endParaRPr lang="en-US" dirty="0"/>
          </a:p>
          <a:p>
            <a:pPr>
              <a:spcBef>
                <a:spcPct val="45000"/>
              </a:spcBef>
            </a:pPr>
            <a:endParaRPr lang="en-US" dirty="0"/>
          </a:p>
          <a:p>
            <a:pPr>
              <a:spcBef>
                <a:spcPct val="45000"/>
              </a:spcBef>
            </a:pPr>
            <a:endParaRPr lang="en-US" dirty="0"/>
          </a:p>
          <a:p>
            <a:pPr>
              <a:spcBef>
                <a:spcPct val="45000"/>
              </a:spcBef>
            </a:pPr>
            <a:r>
              <a:rPr lang="en-US" dirty="0" smtClean="0"/>
              <a:t>Note: </a:t>
            </a:r>
            <a:r>
              <a:rPr lang="en-US" dirty="0"/>
              <a:t>Explicit conversion may be used even if not </a:t>
            </a:r>
            <a:r>
              <a:rPr lang="en-US" dirty="0" smtClean="0"/>
              <a:t>required by the compiler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16100" name="Rectangle 4"/>
          <p:cNvSpPr>
            <a:spLocks noChangeArrowheads="1"/>
          </p:cNvSpPr>
          <p:nvPr/>
        </p:nvSpPr>
        <p:spPr bwMode="auto">
          <a:xfrm>
            <a:off x="612775" y="1888470"/>
            <a:ext cx="7920038" cy="275973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heightInMeters = 1.74f; // Explicit conversion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maxHeight = heightInMeters; // Implicit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minHeight = (double) heightInMeters; // Explicit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actualHeight = (float) maxHeight; // Explicit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maxHeightFloat = maxHeight; // Compilation error!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5240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Type Conversions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58888" y="2438400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17410" name="Picture 2" descr="http://www.highlandmapping.com/gis-consulting/images/data-funnel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16441348">
            <a:off x="3143270" y="2091907"/>
            <a:ext cx="2822522" cy="5241828"/>
          </a:xfrm>
          <a:prstGeom prst="roundRect">
            <a:avLst>
              <a:gd name="adj" fmla="val 11651"/>
            </a:avLst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5240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Expressions</a:t>
            </a:r>
            <a:endParaRPr lang="bg-BG" dirty="0"/>
          </a:p>
        </p:txBody>
      </p:sp>
      <p:pic>
        <p:nvPicPr>
          <p:cNvPr id="15362" name="Picture 2" descr="http://www.bitrebels.com/wp-content/uploads/2009/10/mind-trainer-loo-roll_main-300x257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653421" y="2743201"/>
            <a:ext cx="5760958" cy="3190874"/>
          </a:xfrm>
          <a:prstGeom prst="roundRect">
            <a:avLst>
              <a:gd name="adj" fmla="val 13668"/>
            </a:avLst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  <a:endParaRPr lang="bg-BG" dirty="0"/>
          </a:p>
        </p:txBody>
      </p:sp>
      <p:sp>
        <p:nvSpPr>
          <p:cNvPr id="528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Expressions are sequences </a:t>
            </a:r>
            <a:r>
              <a:rPr lang="en-US" dirty="0"/>
              <a:t>of operators, literals and variables that </a:t>
            </a:r>
            <a:r>
              <a:rPr lang="en-US" dirty="0" smtClean="0"/>
              <a:t>are </a:t>
            </a:r>
            <a:r>
              <a:rPr lang="en-US" dirty="0"/>
              <a:t>evaluated to some </a:t>
            </a:r>
            <a:r>
              <a:rPr lang="en-US" dirty="0" smtClean="0"/>
              <a:t>value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Examples: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28388" name="Rectangle 4"/>
          <p:cNvSpPr>
            <a:spLocks noChangeArrowheads="1"/>
          </p:cNvSpPr>
          <p:nvPr/>
        </p:nvSpPr>
        <p:spPr bwMode="auto">
          <a:xfrm>
            <a:off x="685801" y="3545919"/>
            <a:ext cx="7772400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 = (150-20) / 2 + 5; // r=70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Expression for calculation of circle area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surface = Math.PI * r * r;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Expression for calculation of circle perimeter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perimeter = 2 * Math.PI * r;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 (2)</a:t>
            </a:r>
            <a:endParaRPr lang="bg-BG" dirty="0"/>
          </a:p>
        </p:txBody>
      </p:sp>
      <p:sp>
        <p:nvSpPr>
          <p:cNvPr id="525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Expressions</a:t>
            </a:r>
            <a:r>
              <a:rPr lang="en-US" dirty="0"/>
              <a:t> has: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Type (integer, real, boolean, ...)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Value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Examples: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25316" name="Rectangle 4"/>
          <p:cNvSpPr>
            <a:spLocks noChangeArrowheads="1"/>
          </p:cNvSpPr>
          <p:nvPr/>
        </p:nvSpPr>
        <p:spPr bwMode="auto">
          <a:xfrm>
            <a:off x="762000" y="4114800"/>
            <a:ext cx="7559675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2 + 3; // a =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(a+3) * (a-4) + (2*a + 7) / 4;  // b = 12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greater = (a &gt; b) || ((a == 0) &amp;&amp; (b == 0));</a:t>
            </a:r>
          </a:p>
        </p:txBody>
      </p:sp>
      <p:sp>
        <p:nvSpPr>
          <p:cNvPr id="525317" name="AutoShape 5"/>
          <p:cNvSpPr>
            <a:spLocks noChangeArrowheads="1"/>
          </p:cNvSpPr>
          <p:nvPr/>
        </p:nvSpPr>
        <p:spPr bwMode="auto">
          <a:xfrm>
            <a:off x="2667000" y="2438400"/>
            <a:ext cx="3200400" cy="1379101"/>
          </a:xfrm>
          <a:prstGeom prst="wedgeRoundRectCallout">
            <a:avLst>
              <a:gd name="adj1" fmla="val -56656"/>
              <a:gd name="adj2" fmla="val 7886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Expression of type 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 Calculated at compile time.</a:t>
            </a:r>
            <a:endParaRPr lang="en-US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25318" name="AutoShape 6"/>
          <p:cNvSpPr>
            <a:spLocks noChangeArrowheads="1"/>
          </p:cNvSpPr>
          <p:nvPr/>
        </p:nvSpPr>
        <p:spPr bwMode="auto">
          <a:xfrm>
            <a:off x="6400800" y="1828800"/>
            <a:ext cx="2209800" cy="1804749"/>
          </a:xfrm>
          <a:prstGeom prst="wedgeRoundRectCallout">
            <a:avLst>
              <a:gd name="adj1" fmla="val -95304"/>
              <a:gd name="adj2" fmla="val 9674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Expression of type 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 Calculated at runtime.</a:t>
            </a:r>
            <a:endParaRPr lang="en-US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25319" name="AutoShape 7"/>
          <p:cNvSpPr>
            <a:spLocks noChangeArrowheads="1"/>
          </p:cNvSpPr>
          <p:nvPr/>
        </p:nvSpPr>
        <p:spPr bwMode="auto">
          <a:xfrm>
            <a:off x="1309914" y="5519058"/>
            <a:ext cx="4114800" cy="953453"/>
          </a:xfrm>
          <a:prstGeom prst="wedgeRoundRectCallout">
            <a:avLst>
              <a:gd name="adj1" fmla="val -1761"/>
              <a:gd name="adj2" fmla="val -9619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Expression of type </a:t>
            </a: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 Calculated at runtime.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317" grpId="0" animBg="1"/>
      <p:bldP spid="525318" grpId="0" animBg="1"/>
      <p:bldP spid="52531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42545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Expressions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58888" y="5264749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11266" name="Picture 2" descr="http://www.marlow.k12.ok.us/elementary/5th/berryman/math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21406825">
            <a:off x="3877780" y="791405"/>
            <a:ext cx="4149106" cy="29043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bg-BG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We </a:t>
            </a:r>
            <a:r>
              <a:rPr lang="en-US" dirty="0" smtClean="0"/>
              <a:t>discussed the </a:t>
            </a:r>
            <a:r>
              <a:rPr lang="en-US" dirty="0"/>
              <a:t>operators in C#: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Arithmetic</a:t>
            </a:r>
            <a:r>
              <a:rPr lang="en-US" dirty="0"/>
              <a:t>, logical, bitwise, comparison, assignment and </a:t>
            </a:r>
            <a:r>
              <a:rPr lang="en-US" dirty="0" smtClean="0"/>
              <a:t>others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Bitwise calculations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Operator precedence 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We learned when to use implicit and explicit type conversions</a:t>
            </a:r>
          </a:p>
          <a:p>
            <a:pPr>
              <a:lnSpc>
                <a:spcPct val="100000"/>
              </a:lnSpc>
            </a:pPr>
            <a:r>
              <a:rPr lang="en-US" dirty="0"/>
              <a:t>We learned how to use expressions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ts val="3500"/>
              </a:lnSpc>
            </a:pPr>
            <a:r>
              <a:rPr lang="en-US" dirty="0"/>
              <a:t>Boolean algebra (logic)</a:t>
            </a:r>
          </a:p>
          <a:p>
            <a:pPr lvl="1">
              <a:lnSpc>
                <a:spcPts val="3500"/>
              </a:lnSpc>
            </a:pPr>
            <a:r>
              <a:rPr lang="en-US" dirty="0" smtClean="0">
                <a:hlinkClick r:id="rId2"/>
              </a:rPr>
              <a:t>http://en.wikipedia.org/wiki/Boolean_algebra</a:t>
            </a:r>
            <a:r>
              <a:rPr lang="en-US" dirty="0">
                <a:hlinkClick r:id="rId2"/>
              </a:rPr>
              <a:t>_%</a:t>
            </a:r>
            <a:r>
              <a:rPr lang="en-US" dirty="0" smtClean="0">
                <a:hlinkClick r:id="rId2"/>
              </a:rPr>
              <a:t>28logic%29</a:t>
            </a:r>
            <a:endParaRPr lang="en-US" dirty="0" smtClean="0"/>
          </a:p>
          <a:p>
            <a:pPr>
              <a:lnSpc>
                <a:spcPts val="3500"/>
              </a:lnSpc>
            </a:pPr>
            <a:r>
              <a:rPr lang="en-US" dirty="0" smtClean="0"/>
              <a:t>Bitwise mask</a:t>
            </a:r>
          </a:p>
          <a:p>
            <a:pPr lvl="1">
              <a:lnSpc>
                <a:spcPts val="3500"/>
              </a:lnSpc>
            </a:pPr>
            <a:r>
              <a:rPr lang="en-US" dirty="0" smtClean="0">
                <a:hlinkClick r:id="rId3"/>
              </a:rPr>
              <a:t>http://en.wikipedia.org/wiki/Mask</a:t>
            </a:r>
            <a:r>
              <a:rPr lang="en-US" dirty="0">
                <a:hlinkClick r:id="rId3"/>
              </a:rPr>
              <a:t>_%</a:t>
            </a:r>
            <a:r>
              <a:rPr lang="en-US" dirty="0" smtClean="0">
                <a:hlinkClick r:id="rId3"/>
              </a:rPr>
              <a:t>28computing%29</a:t>
            </a:r>
            <a:endParaRPr lang="en-US" dirty="0" smtClean="0"/>
          </a:p>
          <a:p>
            <a:pPr>
              <a:lnSpc>
                <a:spcPts val="3500"/>
              </a:lnSpc>
            </a:pPr>
            <a:r>
              <a:rPr lang="en-US" dirty="0" smtClean="0"/>
              <a:t>Bitwise operation</a:t>
            </a:r>
          </a:p>
          <a:p>
            <a:pPr lvl="1">
              <a:lnSpc>
                <a:spcPts val="3500"/>
              </a:lnSpc>
            </a:pP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en.wikipedia.org/wiki/Bitwise_operation</a:t>
            </a:r>
            <a:endParaRPr lang="en-US" dirty="0"/>
          </a:p>
          <a:p>
            <a:pPr>
              <a:lnSpc>
                <a:spcPts val="3500"/>
              </a:lnSpc>
            </a:pPr>
            <a:r>
              <a:rPr lang="en-US" dirty="0" smtClean="0"/>
              <a:t>Bit </a:t>
            </a:r>
            <a:r>
              <a:rPr lang="en-US" dirty="0"/>
              <a:t>Twiddling Hacks </a:t>
            </a:r>
          </a:p>
          <a:p>
            <a:pPr lvl="1">
              <a:lnSpc>
                <a:spcPts val="3500"/>
              </a:lnSpc>
            </a:pPr>
            <a:r>
              <a:rPr lang="en-US" dirty="0" smtClean="0">
                <a:hlinkClick r:id="rId5"/>
              </a:rPr>
              <a:t>graphics.stanford.edu</a:t>
            </a:r>
            <a:r>
              <a:rPr lang="en-US" dirty="0">
                <a:hlinkClick r:id="rId5"/>
              </a:rPr>
              <a:t>/~</a:t>
            </a:r>
            <a:r>
              <a:rPr lang="en-US" dirty="0" smtClean="0">
                <a:hlinkClick r:id="rId5"/>
              </a:rPr>
              <a:t>seander/bithacks.html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41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and Expressions</a:t>
            </a:r>
            <a:endParaRPr lang="en-US" dirty="0"/>
          </a:p>
        </p:txBody>
      </p:sp>
      <p:pic>
        <p:nvPicPr>
          <p:cNvPr id="76802" name="Picture 2" descr="http://greateracadianaregion.net/edu/Portals/0/images/cct/Questions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5614083">
            <a:off x="4779909" y="3803845"/>
            <a:ext cx="1872258" cy="2891008"/>
          </a:xfrm>
          <a:prstGeom prst="roundRect">
            <a:avLst>
              <a:gd name="adj" fmla="val 9879"/>
            </a:avLst>
          </a:prstGeom>
          <a:noFill/>
        </p:spPr>
      </p:pic>
      <p:sp>
        <p:nvSpPr>
          <p:cNvPr id="4" name="TextBox 5"/>
          <p:cNvSpPr txBox="1"/>
          <p:nvPr/>
        </p:nvSpPr>
        <p:spPr>
          <a:xfrm>
            <a:off x="6158093" y="6400800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3"/>
              </a:rPr>
              <a:t>http://academy.telerik.com</a:t>
            </a:r>
            <a:endParaRPr lang="en-U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/>
              <a:t>Write an expression that checks if given integer is odd or even.</a:t>
            </a:r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/>
              <a:t>Write a boolean expression that </a:t>
            </a:r>
            <a:r>
              <a:rPr lang="en-US" sz="2800" dirty="0" smtClean="0"/>
              <a:t>checks for </a:t>
            </a:r>
            <a:r>
              <a:rPr lang="en-US" sz="2800" dirty="0"/>
              <a:t>given integer </a:t>
            </a:r>
            <a:r>
              <a:rPr lang="en-US" sz="2800" dirty="0" smtClean="0"/>
              <a:t>if </a:t>
            </a:r>
            <a:r>
              <a:rPr lang="en-US" sz="2800" dirty="0"/>
              <a:t>it can be divided (without remainder) by 7 and </a:t>
            </a:r>
            <a:r>
              <a:rPr lang="en-US" sz="2800" dirty="0" smtClean="0"/>
              <a:t>5 in the same time.</a:t>
            </a:r>
            <a:endParaRPr lang="en-US" sz="2800" dirty="0"/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/>
              <a:t>Write an expression that calculates rectangle’s area by given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2800" dirty="0"/>
              <a:t> and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height</a:t>
            </a:r>
            <a:r>
              <a:rPr lang="en-US" sz="2800" dirty="0"/>
              <a:t>.</a:t>
            </a:r>
            <a:endParaRPr lang="en-US" sz="2800" dirty="0">
              <a:latin typeface="Courier New" pitchFamily="49" charset="0"/>
            </a:endParaRPr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/>
              <a:t>Write an expression that checks for given integer </a:t>
            </a:r>
            <a:r>
              <a:rPr lang="en-US" sz="2800" dirty="0" smtClean="0"/>
              <a:t>if </a:t>
            </a:r>
            <a:r>
              <a:rPr lang="en-US" sz="2800" dirty="0"/>
              <a:t>its third digit (right-to-left) is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sz="2800" dirty="0" smtClean="0"/>
              <a:t>. E. g.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1732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sym typeface="Wingdings" pitchFamily="2" charset="2"/>
              </a:rPr>
              <a:t>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true</a:t>
            </a:r>
            <a:r>
              <a:rPr lang="en-US" sz="2800" dirty="0" smtClean="0"/>
              <a:t>.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/>
              <a:t>Write a boolean expression for finding if the bit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dirty="0"/>
              <a:t> </a:t>
            </a:r>
            <a:r>
              <a:rPr lang="en-US" sz="2800" dirty="0" smtClean="0"/>
              <a:t>(counting from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 smtClean="0"/>
              <a:t>) of </a:t>
            </a:r>
            <a:r>
              <a:rPr lang="en-US" sz="2800" dirty="0"/>
              <a:t>a given integer is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/>
              <a:t> or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 smtClean="0"/>
              <a:t>.</a:t>
            </a:r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 smtClean="0"/>
              <a:t>Write an expression that checks if given point (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2800" dirty="0" smtClean="0"/>
              <a:t>, 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en-US" sz="2800" dirty="0" smtClean="0"/>
              <a:t>) is within a circle K(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O</a:t>
            </a:r>
            <a:r>
              <a:rPr lang="en-US" sz="2800" dirty="0" smtClean="0"/>
              <a:t>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dirty="0" smtClean="0"/>
              <a:t>).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in C#</a:t>
            </a:r>
            <a:endParaRPr lang="bg-BG" dirty="0"/>
          </a:p>
        </p:txBody>
      </p:sp>
      <p:sp>
        <p:nvSpPr>
          <p:cNvPr id="429060" name="Rectangle 4"/>
          <p:cNvSpPr>
            <a:spLocks noGrp="1" noChangeArrowheads="1"/>
          </p:cNvSpPr>
          <p:nvPr>
            <p:ph idx="1"/>
          </p:nvPr>
        </p:nvSpPr>
        <p:spPr>
          <a:xfrm>
            <a:off x="323850" y="1268413"/>
            <a:ext cx="8496300" cy="5256212"/>
          </a:xfrm>
          <a:noFill/>
          <a:ln/>
        </p:spPr>
        <p:txBody>
          <a:bodyPr/>
          <a:lstStyle/>
          <a:p>
            <a:r>
              <a:rPr lang="en-US" dirty="0"/>
              <a:t>Operators in C# :</a:t>
            </a:r>
          </a:p>
          <a:p>
            <a:pPr lvl="1"/>
            <a:r>
              <a:rPr lang="en-US" dirty="0"/>
              <a:t>Unary – take one operand</a:t>
            </a:r>
          </a:p>
          <a:p>
            <a:pPr lvl="1"/>
            <a:r>
              <a:rPr lang="en-US" dirty="0"/>
              <a:t>Binary – take two operands</a:t>
            </a:r>
          </a:p>
          <a:p>
            <a:pPr lvl="1"/>
            <a:r>
              <a:rPr lang="en-US" dirty="0"/>
              <a:t>Ternary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?:</a:t>
            </a:r>
            <a:r>
              <a:rPr lang="en-US" dirty="0"/>
              <a:t>) – takes three operands</a:t>
            </a:r>
          </a:p>
          <a:p>
            <a:r>
              <a:rPr lang="en-US" dirty="0"/>
              <a:t>Except for the assignment operators, all binary operators are left-associative</a:t>
            </a:r>
          </a:p>
          <a:p>
            <a:r>
              <a:rPr lang="en-US" dirty="0"/>
              <a:t>The assignment operators and the conditional operator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?:</a:t>
            </a:r>
            <a:r>
              <a:rPr lang="en-US" dirty="0"/>
              <a:t>) are right-associative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61442" name="Picture 2" descr="http://www.crcs.k12.ny.us/ms/math/pencilwithoperationsigns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120051" y="1066800"/>
            <a:ext cx="1652931" cy="2209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7"/>
            </a:pPr>
            <a:r>
              <a:rPr lang="en-US" sz="2800" dirty="0" smtClean="0"/>
              <a:t>Write </a:t>
            </a:r>
            <a:r>
              <a:rPr lang="en-US" sz="2800" dirty="0"/>
              <a:t>an expression that checks </a:t>
            </a:r>
            <a:r>
              <a:rPr lang="en-US" sz="2800" dirty="0" smtClean="0"/>
              <a:t>if given positive integer number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/>
              <a:t> (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/>
              <a:t> </a:t>
            </a:r>
            <a:r>
              <a:rPr lang="en-US" sz="2800" dirty="0">
                <a:cs typeface="Arial" charset="0"/>
              </a:rPr>
              <a:t>≤</a:t>
            </a:r>
            <a:r>
              <a:rPr lang="en-US" sz="2800" dirty="0"/>
              <a:t> 100) </a:t>
            </a:r>
            <a:r>
              <a:rPr lang="en-US" sz="2800" dirty="0" smtClean="0"/>
              <a:t>is prime. E.g.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37</a:t>
            </a:r>
            <a:r>
              <a:rPr lang="en-US" sz="2800" dirty="0" smtClean="0"/>
              <a:t> is prime.</a:t>
            </a:r>
            <a:endParaRPr lang="en-US" sz="2800" dirty="0"/>
          </a:p>
          <a:p>
            <a:pPr marL="450850" indent="-450850">
              <a:buFontTx/>
              <a:buAutoNum type="arabicPeriod" startAt="7"/>
            </a:pPr>
            <a:r>
              <a:rPr lang="en-US" sz="2800" dirty="0"/>
              <a:t>Write an expression that calculates trapezoid's </a:t>
            </a:r>
            <a:r>
              <a:rPr lang="en-US" sz="2800" dirty="0" smtClean="0"/>
              <a:t>area by given sides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 smtClean="0"/>
              <a:t> and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dirty="0"/>
              <a:t> </a:t>
            </a:r>
            <a:r>
              <a:rPr lang="en-US" sz="2800" dirty="0" smtClean="0"/>
              <a:t>and height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dirty="0" smtClean="0"/>
              <a:t>.</a:t>
            </a:r>
            <a:endParaRPr lang="en-US" sz="2800" dirty="0"/>
          </a:p>
          <a:p>
            <a:pPr marL="450850" indent="-450850">
              <a:buFontTx/>
              <a:buAutoNum type="arabicPeriod" startAt="7"/>
            </a:pPr>
            <a:r>
              <a:rPr lang="en-US" sz="2800" dirty="0"/>
              <a:t>Write an expression that checks for given point (x, y) if it is within </a:t>
            </a:r>
            <a:r>
              <a:rPr lang="en-US" sz="2800" dirty="0" smtClean="0"/>
              <a:t>the </a:t>
            </a:r>
            <a:r>
              <a:rPr lang="en-US" sz="2800" dirty="0"/>
              <a:t>circle K</a:t>
            </a:r>
            <a:r>
              <a:rPr lang="en-US" sz="2800" dirty="0" smtClean="0"/>
              <a:t>( (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 smtClean="0"/>
              <a:t>,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 smtClean="0"/>
              <a:t>),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dirty="0" smtClean="0"/>
              <a:t>) </a:t>
            </a:r>
            <a:r>
              <a:rPr lang="en-US" sz="2800" dirty="0"/>
              <a:t>and out of the rectangle </a:t>
            </a:r>
            <a:r>
              <a:rPr lang="en-US" sz="2800" dirty="0" smtClean="0"/>
              <a:t>R(top=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 smtClean="0"/>
              <a:t>, left=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-1</a:t>
            </a:r>
            <a:r>
              <a:rPr lang="en-US" sz="2800" dirty="0" smtClean="0"/>
              <a:t>, width=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6</a:t>
            </a:r>
            <a:r>
              <a:rPr lang="en-US" sz="2800" dirty="0" smtClean="0"/>
              <a:t>, height=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dirty="0" smtClean="0"/>
              <a:t>).</a:t>
            </a:r>
          </a:p>
          <a:p>
            <a:pPr marL="450850" indent="-450850">
              <a:buFontTx/>
              <a:buAutoNum type="arabicPeriod" startAt="7"/>
            </a:pPr>
            <a:r>
              <a:rPr lang="en-US" sz="2800" dirty="0" smtClean="0"/>
              <a:t>Write a boolean expression that returns if the bit at position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 smtClean="0"/>
              <a:t> (counting from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 smtClean="0"/>
              <a:t>) in a given integer number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2800" dirty="0" smtClean="0"/>
              <a:t> has value of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 smtClean="0"/>
              <a:t>. Example: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2800" dirty="0" smtClean="0"/>
              <a:t>=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dirty="0" smtClean="0"/>
              <a:t>;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 smtClean="0"/>
              <a:t>=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 smtClean="0"/>
              <a:t> </a:t>
            </a:r>
            <a:r>
              <a:rPr lang="en-US" sz="2800" dirty="0" smtClean="0">
                <a:sym typeface="Wingdings" pitchFamily="2" charset="2"/>
              </a:rPr>
              <a:t> false.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bg-BG" dirty="0"/>
          </a:p>
        </p:txBody>
      </p:sp>
      <p:sp>
        <p:nvSpPr>
          <p:cNvPr id="531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11"/>
            </a:pPr>
            <a:r>
              <a:rPr lang="en-US" sz="2800" dirty="0" smtClean="0"/>
              <a:t>Write </a:t>
            </a:r>
            <a:r>
              <a:rPr lang="en-US" sz="2800" dirty="0"/>
              <a:t>an expression that extracts from a given integer </a:t>
            </a:r>
            <a:r>
              <a:rPr lang="en-US" sz="2800" dirty="0" err="1">
                <a:latin typeface="Courier New" pitchFamily="49" charset="0"/>
              </a:rPr>
              <a:t>i</a:t>
            </a:r>
            <a:r>
              <a:rPr lang="en-US" sz="2800" dirty="0"/>
              <a:t> the value of a given bit number </a:t>
            </a:r>
            <a:r>
              <a:rPr lang="en-US" sz="2800" dirty="0">
                <a:latin typeface="Courier New" pitchFamily="49" charset="0"/>
              </a:rPr>
              <a:t>b</a:t>
            </a:r>
            <a:r>
              <a:rPr lang="en-US" sz="2800" dirty="0"/>
              <a:t>. Example: </a:t>
            </a:r>
            <a:r>
              <a:rPr lang="en-US" sz="2800" dirty="0" err="1"/>
              <a:t>i</a:t>
            </a:r>
            <a:r>
              <a:rPr lang="en-US" sz="2800" dirty="0"/>
              <a:t>=5; b=2 </a:t>
            </a:r>
            <a:r>
              <a:rPr lang="en-US" sz="2800" dirty="0">
                <a:sym typeface="Wingdings" pitchFamily="2" charset="2"/>
              </a:rPr>
              <a:t> value=1.</a:t>
            </a:r>
            <a:endParaRPr lang="en-US" sz="2800" dirty="0"/>
          </a:p>
          <a:p>
            <a:pPr marL="450850" indent="-450850">
              <a:buFontTx/>
              <a:buAutoNum type="arabicPeriod" startAt="11"/>
            </a:pPr>
            <a:r>
              <a:rPr lang="en-US" sz="2800" dirty="0"/>
              <a:t>We are given integer number </a:t>
            </a:r>
            <a:r>
              <a:rPr lang="en-US" sz="2800" dirty="0">
                <a:latin typeface="Courier New" pitchFamily="49" charset="0"/>
              </a:rPr>
              <a:t>n</a:t>
            </a:r>
            <a:r>
              <a:rPr lang="en-US" sz="2800" dirty="0"/>
              <a:t>, value </a:t>
            </a:r>
            <a:r>
              <a:rPr lang="en-US" sz="2800" dirty="0">
                <a:latin typeface="Courier New" pitchFamily="49" charset="0"/>
              </a:rPr>
              <a:t>v</a:t>
            </a:r>
            <a:r>
              <a:rPr lang="en-US" sz="2800" dirty="0"/>
              <a:t> (</a:t>
            </a:r>
            <a:r>
              <a:rPr lang="en-US" sz="2800" dirty="0">
                <a:latin typeface="Courier New" pitchFamily="49" charset="0"/>
              </a:rPr>
              <a:t>v</a:t>
            </a:r>
            <a:r>
              <a:rPr lang="en-US" sz="2800" dirty="0"/>
              <a:t>=0 or 1) and a position </a:t>
            </a:r>
            <a:r>
              <a:rPr lang="en-US" sz="2800" dirty="0">
                <a:latin typeface="Courier New" pitchFamily="49" charset="0"/>
              </a:rPr>
              <a:t>p</a:t>
            </a:r>
            <a:r>
              <a:rPr lang="en-US" sz="2800" dirty="0"/>
              <a:t>. Write a sequence of operators that modifies </a:t>
            </a:r>
            <a:r>
              <a:rPr lang="en-US" sz="2800" dirty="0">
                <a:latin typeface="Courier New" pitchFamily="49" charset="0"/>
              </a:rPr>
              <a:t>n</a:t>
            </a:r>
            <a:r>
              <a:rPr lang="en-US" sz="2800" dirty="0"/>
              <a:t> to hold the value </a:t>
            </a:r>
            <a:r>
              <a:rPr lang="en-US" sz="2800" dirty="0">
                <a:latin typeface="Courier New" pitchFamily="49" charset="0"/>
              </a:rPr>
              <a:t>v</a:t>
            </a:r>
            <a:r>
              <a:rPr lang="en-US" sz="2800" dirty="0"/>
              <a:t> at the position </a:t>
            </a:r>
            <a:r>
              <a:rPr lang="en-US" sz="2800" dirty="0">
                <a:latin typeface="Courier New" pitchFamily="49" charset="0"/>
              </a:rPr>
              <a:t>p</a:t>
            </a:r>
            <a:r>
              <a:rPr lang="en-US" sz="2800" dirty="0"/>
              <a:t> from the binary representation of </a:t>
            </a:r>
            <a:r>
              <a:rPr lang="en-US" sz="2800" dirty="0">
                <a:latin typeface="Courier New" pitchFamily="49" charset="0"/>
              </a:rPr>
              <a:t>n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Example: n = 5 (00000101), p=3, v=1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dirty="0" smtClean="0"/>
              <a:t>13 (00001101)</a:t>
            </a:r>
          </a:p>
          <a:p>
            <a:pPr marL="0" indent="0">
              <a:buNone/>
            </a:pPr>
            <a:r>
              <a:rPr lang="en-US" sz="2800" dirty="0"/>
              <a:t>	n = 5 </a:t>
            </a:r>
            <a:r>
              <a:rPr lang="en-US" sz="2800" dirty="0" smtClean="0"/>
              <a:t>(00000101</a:t>
            </a:r>
            <a:r>
              <a:rPr lang="en-US" sz="2800" dirty="0"/>
              <a:t>), </a:t>
            </a:r>
            <a:r>
              <a:rPr lang="en-US" sz="2800" dirty="0" smtClean="0"/>
              <a:t>p=2, v=0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dirty="0" smtClean="0"/>
              <a:t>1 (00000001)</a:t>
            </a:r>
            <a:endParaRPr lang="en-US" sz="2800" dirty="0"/>
          </a:p>
          <a:p>
            <a:pPr marL="0" indent="0">
              <a:buNone/>
            </a:pP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(4)</a:t>
            </a:r>
            <a:endParaRPr lang="bg-BG" dirty="0"/>
          </a:p>
        </p:txBody>
      </p:sp>
      <p:sp>
        <p:nvSpPr>
          <p:cNvPr id="531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13"/>
            </a:pPr>
            <a:r>
              <a:rPr lang="en-US" sz="2800" dirty="0" smtClean="0"/>
              <a:t>Write a program that exchanges bits 3, 4 and 5 with bits 24, 25 and 26 of given 32-bit unsigned integer.</a:t>
            </a:r>
          </a:p>
          <a:p>
            <a:pPr marL="514350" indent="-514350">
              <a:buFont typeface="+mj-lt"/>
              <a:buAutoNum type="arabicPeriod" startAt="13"/>
            </a:pPr>
            <a:r>
              <a:rPr lang="en-US" sz="2800" dirty="0" smtClean="0"/>
              <a:t>* Write a </a:t>
            </a:r>
            <a:r>
              <a:rPr lang="en-US" sz="2800" dirty="0"/>
              <a:t>program that exchanges bits </a:t>
            </a:r>
            <a:r>
              <a:rPr lang="en-US" sz="2800" dirty="0" smtClean="0"/>
              <a:t>{p, p+1, …, p+k-1) with </a:t>
            </a:r>
            <a:r>
              <a:rPr lang="en-US" sz="2800" dirty="0"/>
              <a:t>bits </a:t>
            </a:r>
            <a:r>
              <a:rPr lang="en-US" sz="2800" dirty="0" smtClean="0"/>
              <a:t>{q, </a:t>
            </a:r>
            <a:r>
              <a:rPr lang="en-US" sz="2800" smtClean="0"/>
              <a:t>q+1</a:t>
            </a:r>
            <a:r>
              <a:rPr lang="en-US" sz="2800" smtClean="0"/>
              <a:t>, …, </a:t>
            </a:r>
            <a:r>
              <a:rPr lang="en-US" sz="2800" dirty="0" smtClean="0"/>
              <a:t>q+k-1} </a:t>
            </a:r>
            <a:r>
              <a:rPr lang="en-US" sz="2800" dirty="0"/>
              <a:t>of given 32-bit unsigned integer.</a:t>
            </a:r>
            <a:endParaRPr lang="bg-BG" sz="2800" dirty="0"/>
          </a:p>
          <a:p>
            <a:pPr marL="514350" indent="-514350">
              <a:buFont typeface="+mj-lt"/>
              <a:buAutoNum type="arabicPeriod" startAt="13"/>
            </a:pP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9790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 of Operators in C#</a:t>
            </a:r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1549807"/>
              </p:ext>
            </p:extLst>
          </p:nvPr>
        </p:nvGraphicFramePr>
        <p:xfrm>
          <a:off x="511175" y="1219200"/>
          <a:ext cx="8135938" cy="5023104"/>
        </p:xfrm>
        <a:graphic>
          <a:graphicData uri="http://schemas.openxmlformats.org/drawingml/2006/table">
            <a:tbl>
              <a:tblPr/>
              <a:tblGrid>
                <a:gridCol w="3451225"/>
                <a:gridCol w="4684713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Arithmetic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*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%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++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--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Logical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&amp;&amp;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||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^ !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Binary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^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~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&lt;&lt;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&gt;&gt;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Comparison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Assignment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*=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%=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^=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&lt;&lt;=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&gt;&gt;=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String concatenation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Type conversion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is as typeof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. [] () ?: new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913" y="19812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Operators </a:t>
            </a:r>
            <a:r>
              <a:rPr lang="en-US" dirty="0"/>
              <a:t>Precedence</a:t>
            </a:r>
            <a:endParaRPr lang="bg-BG" dirty="0"/>
          </a:p>
        </p:txBody>
      </p:sp>
      <p:pic>
        <p:nvPicPr>
          <p:cNvPr id="59394" name="Picture 2" descr="http://www.mathworks.de/matlabcentral/fx_files/24238/1/queue_line_2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667000" y="3289300"/>
            <a:ext cx="3810000" cy="2857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Operators Precedence</a:t>
            </a:r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9620571"/>
              </p:ext>
            </p:extLst>
          </p:nvPr>
        </p:nvGraphicFramePr>
        <p:xfrm>
          <a:off x="587375" y="1066800"/>
          <a:ext cx="7947025" cy="5367148"/>
        </p:xfrm>
        <a:graphic>
          <a:graphicData uri="http://schemas.openxmlformats.org/drawingml/2006/table">
            <a:tbl>
              <a:tblPr/>
              <a:tblGrid>
                <a:gridCol w="2286303"/>
                <a:gridCol w="5660722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Precedence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Highest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++ --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(postfix)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new typeof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++ --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(prefix)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+ -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(unary)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! ~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* / 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 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&lt;&lt; &gt;&gt;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&lt; &gt; &lt;= &gt;= is 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== !=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Lower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Operators Precedence (2)</a:t>
            </a:r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5906154"/>
              </p:ext>
            </p:extLst>
          </p:nvPr>
        </p:nvGraphicFramePr>
        <p:xfrm>
          <a:off x="587375" y="1066800"/>
          <a:ext cx="7947025" cy="3404236"/>
        </p:xfrm>
        <a:graphic>
          <a:graphicData uri="http://schemas.openxmlformats.org/drawingml/2006/table">
            <a:tbl>
              <a:tblPr/>
              <a:tblGrid>
                <a:gridCol w="2286303"/>
                <a:gridCol w="5660722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u="none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Precedence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u="none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Higher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?: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Lowest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= *= /= %= += -= &lt;&lt;= &gt;&gt;= &amp;= ^= |=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4648200"/>
            <a:ext cx="8686800" cy="20574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ts val="34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Parenthesis operator always 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 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highest precedence</a:t>
            </a:r>
          </a:p>
          <a:p>
            <a:pPr marL="282575" marR="0" lvl="0" indent="-282575" algn="l" defTabSz="914400" rtl="0" eaLnBrk="0" fontAlgn="base" latinLnBrk="0" hangingPunct="0">
              <a:lnSpc>
                <a:spcPts val="34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Note: prefer using 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parentheses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, even when it seems stupid to do so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-PowerPoint-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Telerik-PowerPoint-Theme</Template>
  <TotalTime>5782</TotalTime>
  <Words>3150</Words>
  <Application>Microsoft Office PowerPoint</Application>
  <PresentationFormat>On-screen Show (4:3)</PresentationFormat>
  <Paragraphs>601</Paragraphs>
  <Slides>52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Telerik-PowerPoint-Theme</vt:lpstr>
      <vt:lpstr>Operators and Expressions</vt:lpstr>
      <vt:lpstr>Table of Contents</vt:lpstr>
      <vt:lpstr>Operators in C#</vt:lpstr>
      <vt:lpstr>What is an Operator?</vt:lpstr>
      <vt:lpstr>Operators in C#</vt:lpstr>
      <vt:lpstr>Categories of Operators in C#</vt:lpstr>
      <vt:lpstr>Operators Precedence</vt:lpstr>
      <vt:lpstr>Operators Precedence</vt:lpstr>
      <vt:lpstr>Operators Precedence (2)</vt:lpstr>
      <vt:lpstr>Arithmetic Operators</vt:lpstr>
      <vt:lpstr>Arithmetic Operators</vt:lpstr>
      <vt:lpstr>Arithmetic Operators – Example</vt:lpstr>
      <vt:lpstr>Arithmetic Operators – Example (2)</vt:lpstr>
      <vt:lpstr>Arithmetic Operators – Overflow Examples</vt:lpstr>
      <vt:lpstr>Arithmetic Operators</vt:lpstr>
      <vt:lpstr>Logical Operators</vt:lpstr>
      <vt:lpstr>Logical Operators</vt:lpstr>
      <vt:lpstr>Logical Operators – Example</vt:lpstr>
      <vt:lpstr>Logical Operators</vt:lpstr>
      <vt:lpstr>Bitwise Operators</vt:lpstr>
      <vt:lpstr>Bitwise Operators</vt:lpstr>
      <vt:lpstr>Bitwise Operators (2)</vt:lpstr>
      <vt:lpstr>Bitwise Operators – Tips &amp; Tricks</vt:lpstr>
      <vt:lpstr>Bitwise Operators –  Tips &amp; Tricks (2)</vt:lpstr>
      <vt:lpstr>Bitwise Operators</vt:lpstr>
      <vt:lpstr>Comparison and Assignment Operators</vt:lpstr>
      <vt:lpstr>Comparison Operators</vt:lpstr>
      <vt:lpstr>Assignment Operators</vt:lpstr>
      <vt:lpstr>Comparison and Assignment Operators</vt:lpstr>
      <vt:lpstr>Other Operators</vt:lpstr>
      <vt:lpstr>Other Operators</vt:lpstr>
      <vt:lpstr>Other Operators (2)</vt:lpstr>
      <vt:lpstr>Other Operators (3)</vt:lpstr>
      <vt:lpstr>Other Operators</vt:lpstr>
      <vt:lpstr>Other Operators – Example</vt:lpstr>
      <vt:lpstr>Other Operators</vt:lpstr>
      <vt:lpstr>Implicit and Explicit Type Conversions</vt:lpstr>
      <vt:lpstr>Implicit Type Conversion</vt:lpstr>
      <vt:lpstr>Explicit Type Conversion</vt:lpstr>
      <vt:lpstr>Type Conversions – Example</vt:lpstr>
      <vt:lpstr>Type Conversions</vt:lpstr>
      <vt:lpstr>Expressions</vt:lpstr>
      <vt:lpstr>Expressions</vt:lpstr>
      <vt:lpstr>Expressions (2)</vt:lpstr>
      <vt:lpstr>Expressions</vt:lpstr>
      <vt:lpstr>Summary</vt:lpstr>
      <vt:lpstr>Resources</vt:lpstr>
      <vt:lpstr>Operators and Expressions</vt:lpstr>
      <vt:lpstr>Exercises</vt:lpstr>
      <vt:lpstr>Exercises (2)</vt:lpstr>
      <vt:lpstr>Exercises (3)</vt:lpstr>
      <vt:lpstr>Exercises (4)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Operators and Expressions</dc:title>
  <dc:subject>C# Fundamentals Course</dc:subject>
  <dc:creator>Svetlin Nakov</dc:creator>
  <dc:description>C# Programming Fundamentals Course @ Telerik Academy
http://academy.telerik.com</dc:description>
  <cp:lastModifiedBy>Nikolay Kostov</cp:lastModifiedBy>
  <cp:revision>360</cp:revision>
  <dcterms:created xsi:type="dcterms:W3CDTF">2007-12-08T16:03:35Z</dcterms:created>
  <dcterms:modified xsi:type="dcterms:W3CDTF">2011-11-17T08:32:44Z</dcterms:modified>
</cp:coreProperties>
</file>