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415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417" r:id="rId32"/>
    <p:sldId id="418" r:id="rId33"/>
    <p:sldId id="416" r:id="rId34"/>
    <p:sldId id="383" r:id="rId35"/>
    <p:sldId id="384" r:id="rId36"/>
    <p:sldId id="385" r:id="rId37"/>
    <p:sldId id="408" r:id="rId38"/>
    <p:sldId id="409" r:id="rId39"/>
    <p:sldId id="410" r:id="rId40"/>
    <p:sldId id="414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7" r:id="rId57"/>
    <p:sldId id="401" r:id="rId58"/>
    <p:sldId id="402" r:id="rId59"/>
    <p:sldId id="403" r:id="rId60"/>
    <p:sldId id="411" r:id="rId61"/>
    <p:sldId id="412" r:id="rId62"/>
    <p:sldId id="413" r:id="rId6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10" autoAdjust="0"/>
  </p:normalViewPr>
  <p:slideViewPr>
    <p:cSldViewPr>
      <p:cViewPr>
        <p:scale>
          <a:sx n="70" d="100"/>
          <a:sy n="70" d="100"/>
        </p:scale>
        <p:origin x="-672" y="-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26.11.2011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26.11.2011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83ECF-64E9-409A-B47B-496734B654A8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thumbs.imagekind.com/member/7be72e7b-6ce7-4daf-8e4f-07d332d733a2/uploadedartwork/650X650/8bb09960-cd1e-43ef-b39b-2a89e55c524c.jpg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cademy.telerik.com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134350" cy="5691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4996" name="Picture 4" descr="spiral - &amp;#x22;The Coasters&amp;#x22;, fractal art">
            <a:hlinkClick r:id="rId3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5" tooltip="Genesis | Edward Kinnally "/>
          </p:cNvPr>
          <p:cNvPicPr>
            <a:picLocks noChangeAspect="1" noChangeArrowheads="1"/>
          </p:cNvPicPr>
          <p:nvPr/>
        </p:nvPicPr>
        <p:blipFill>
          <a:blip r:embed="rId6" cstate="screen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2988" y="1752600"/>
            <a:ext cx="6840537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21952" y="2773362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3733800"/>
            <a:ext cx="58674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1752600"/>
            <a:ext cx="80645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consoleArgument=Console.ReadLine();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uint.Parse(consoleArgument);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(divider &lt;= 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  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("Prime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 {0}", prime);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5943600" cy="1457325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912074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886200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886201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838199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343400"/>
            <a:ext cx="6246812" cy="921349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34095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657600" y="1600200"/>
            <a:ext cx="4495800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6004" y="3213786"/>
            <a:ext cx="38052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703388"/>
            <a:ext cx="777716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numberAsString = 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Convert.ToInt32(numberAsString);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("n! = "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4479" y="1676400"/>
            <a:ext cx="3713721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Factorial </a:t>
            </a:r>
            <a:r>
              <a:rPr lang="en-US" dirty="0" smtClean="0"/>
              <a:t>with </a:t>
            </a:r>
            <a:r>
              <a:rPr lang="en-US" noProof="1" smtClean="0"/>
              <a:t>BigInteger</a:t>
            </a:r>
            <a:r>
              <a:rPr lang="en-US" dirty="0" smtClean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</a:t>
            </a:r>
            <a:r>
              <a:rPr lang="en-US" dirty="0" smtClean="0"/>
              <a:t>factorial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909763"/>
            <a:ext cx="777716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724400" y="1828800"/>
            <a:ext cx="3886200" cy="1379101"/>
          </a:xfrm>
          <a:prstGeom prst="wedgeRoundRectCallout">
            <a:avLst>
              <a:gd name="adj1" fmla="val -63618"/>
              <a:gd name="adj2" fmla="val -285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forget to add reference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System.Numerics.dll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58888" y="1489129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42416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124200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Console.WriteLine("product[n..m] = " + product);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6325" y="1295400"/>
            <a:ext cx="6818312" cy="1676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Numbers </a:t>
            </a:r>
            <a:r>
              <a:rPr lang="en-US" noProof="1"/>
              <a:t>in 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723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447801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54063" y="1236504"/>
            <a:ext cx="75628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29074" y="1271429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19800" y="144780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18230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18214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11050"/>
            <a:ext cx="77946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i=1, sum=1; i&lt;=128; i=i*2, sum+=i)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Console.WriteLine("i={0}, sum={1}", i, 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565144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38862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49530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8801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990600"/>
            <a:ext cx="5181600" cy="3429000"/>
          </a:xfrm>
          <a:prstGeom prst="roundRect">
            <a:avLst>
              <a:gd name="adj" fmla="val 5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Console.WriteLine("n^m = " + result);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944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43100" y="3464142"/>
            <a:ext cx="5105400" cy="2784258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28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 </a:t>
            </a:r>
            <a:r>
              <a:rPr lang="en-US" dirty="0" smtClean="0"/>
              <a:t>ends the </a:t>
            </a:r>
            <a:r>
              <a:rPr lang="en-US" dirty="0"/>
              <a:t>iteration of the inner-most loop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[1,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that </a:t>
            </a:r>
            <a:r>
              <a:rPr lang="en-US" dirty="0"/>
              <a:t>are 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755650" y="3048000"/>
            <a:ext cx="75612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% 7 ==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continue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2120900"/>
            <a:ext cx="8229600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30480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33600" y="4067175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50024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Iteration over a Collection</a:t>
            </a: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486150"/>
            <a:ext cx="5638800" cy="30670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9531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685800" y="1715631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"Monday", "Tuesday", "Wednesday",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"Friday", "Saturday", "Sunday"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in days)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Console.WriteLine(day);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191000"/>
            <a:ext cx="8496300" cy="2286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loop we cannot set the value of the current item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430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2601">
            <a:off x="1219200" y="37795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906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700" y="3505200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002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25273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95025" y="3352800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733800"/>
            <a:ext cx="7632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row = 1; row &lt;=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for(int column = 1; column &lt;= row; column++)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", 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325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977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90800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/>
              <a:t> – Example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2000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295400"/>
            <a:ext cx="7634287" cy="53276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= Math.Sqrt(num);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maxDivider)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8161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Range 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44600" y="3505200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Jump Statements</a:t>
            </a:r>
            <a:endParaRPr lang="bg-BG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an inner 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outer loops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/>
              <a:t> 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/>
              <a:t>Avoid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C# Jump Statements – </a:t>
            </a:r>
            <a:r>
              <a:rPr lang="en-US" sz="3600" dirty="0" smtClean="0"/>
              <a:t>Example</a:t>
            </a:r>
            <a:endParaRPr lang="bg-BG" sz="3600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755650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(outer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outer &gt;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4184650" y="2533962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3736294" y="4005942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2307772" y="4712313"/>
            <a:ext cx="3733800" cy="1329259"/>
          </a:xfrm>
          <a:custGeom>
            <a:avLst/>
            <a:gdLst/>
            <a:ahLst/>
            <a:cxnLst>
              <a:cxn ang="0">
                <a:pos x="1633" y="0"/>
              </a:cxn>
              <a:cxn ang="0">
                <a:pos x="2166" y="112"/>
              </a:cxn>
              <a:cxn ang="0">
                <a:pos x="2330" y="327"/>
              </a:cxn>
              <a:cxn ang="0">
                <a:pos x="2201" y="593"/>
              </a:cxn>
              <a:cxn ang="0">
                <a:pos x="1533" y="723"/>
              </a:cxn>
              <a:cxn ang="0">
                <a:pos x="0" y="756"/>
              </a:cxn>
            </a:cxnLst>
            <a:rect l="0" t="0" r="r" b="b"/>
            <a:pathLst>
              <a:path w="2336" h="756">
                <a:moveTo>
                  <a:pt x="1633" y="0"/>
                </a:moveTo>
                <a:cubicBezTo>
                  <a:pt x="1722" y="19"/>
                  <a:pt x="2050" y="58"/>
                  <a:pt x="2166" y="112"/>
                </a:cubicBezTo>
                <a:cubicBezTo>
                  <a:pt x="2282" y="166"/>
                  <a:pt x="2324" y="247"/>
                  <a:pt x="2330" y="327"/>
                </a:cubicBezTo>
                <a:cubicBezTo>
                  <a:pt x="2336" y="407"/>
                  <a:pt x="2334" y="527"/>
                  <a:pt x="2201" y="593"/>
                </a:cubicBezTo>
                <a:cubicBezTo>
                  <a:pt x="2068" y="659"/>
                  <a:pt x="1900" y="696"/>
                  <a:pt x="1533" y="723"/>
                </a:cubicBezTo>
                <a:cubicBezTo>
                  <a:pt x="1166" y="750"/>
                  <a:pt x="319" y="749"/>
                  <a:pt x="0" y="756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381000" y="4162737"/>
            <a:ext cx="1290638" cy="527804"/>
          </a:xfrm>
          <a:prstGeom prst="wedgeRoundRectCallout">
            <a:avLst>
              <a:gd name="adj1" fmla="val 11904"/>
              <a:gd name="adj2" fmla="val 2967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Label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514600"/>
            <a:ext cx="7561263" cy="37810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=1 ; a &lt;= 9; a++)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Console.WriteLine("{0}{1}{2}{3}",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715000" y="2278499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0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8390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i.ehow.com/images/GlobalPhoto/Articles/4519796/happyface_Full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3733800"/>
            <a:ext cx="2286000" cy="2286000"/>
          </a:xfrm>
          <a:prstGeom prst="rect">
            <a:avLst/>
          </a:prstGeom>
          <a:noFill/>
          <a:effectLst>
            <a:softEdge rad="127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981200"/>
            <a:ext cx="835342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1060938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5384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C# supports </a:t>
            </a:r>
            <a:r>
              <a:rPr lang="en-US" dirty="0" smtClean="0"/>
              <a:t>four </a:t>
            </a:r>
            <a:r>
              <a:rPr lang="en-US" dirty="0"/>
              <a:t>types of loops: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Nested loops can be used </a:t>
            </a:r>
            <a:r>
              <a:rPr lang="en-US" dirty="0"/>
              <a:t>to implement more complex logic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can control </a:t>
            </a:r>
            <a:r>
              <a:rPr lang="en-US" dirty="0"/>
              <a:t>the loop execution</a:t>
            </a:r>
          </a:p>
        </p:txBody>
      </p:sp>
      <p:pic>
        <p:nvPicPr>
          <p:cNvPr id="4" name="Picture 2" descr="http://www.shallowsky.com/blog/images/NautilusCutawaySpir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2042236"/>
            <a:ext cx="2438400" cy="1843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45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728820">
            <a:off x="6903562" y="4312763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499034" y="4842435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3214058" y="3976059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47" name="Picture 7" descr="http://www.pixelatedpalette.com/images/174_Briar_Pa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7717" y="838200"/>
            <a:ext cx="5773683" cy="196215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  <p:sp>
        <p:nvSpPr>
          <p:cNvPr id="9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4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the numbers from 1 to N.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time.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console a sequence of N integer numbers and returns the minimal and maximal of them.</a:t>
            </a:r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N!/K! for given N and K (1&lt;N&lt;K).</a:t>
            </a:r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N!*K! / (K-N)! for given N and K (1&lt;N&lt;K).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/>
              <a:t>Write a program that, for a </a:t>
            </a:r>
            <a:r>
              <a:rPr lang="en-US" sz="2800" dirty="0" smtClean="0"/>
              <a:t>given two </a:t>
            </a:r>
            <a:r>
              <a:rPr lang="en-US" sz="2800" dirty="0"/>
              <a:t>integer numbers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and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, calculates the sum</a:t>
            </a:r>
            <a:br>
              <a:rPr lang="en-US" sz="2800" dirty="0"/>
            </a:br>
            <a:r>
              <a:rPr lang="en-US" sz="2800" noProof="1">
                <a:latin typeface="Consolas" pitchFamily="49" charset="0"/>
                <a:cs typeface="Consolas" pitchFamily="49" charset="0"/>
              </a:rPr>
              <a:t>S = 1 + 1!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/X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2!/X</a:t>
            </a:r>
            <a:r>
              <a:rPr lang="en-US" sz="2800" baseline="30000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N!/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noProof="1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 smtClean="0"/>
              <a:t>Write a program that reads a number N and calculates the sum of the first N members of the sequence of Fibonacci: </a:t>
            </a:r>
            <a:r>
              <a:rPr lang="bg-BG" sz="2800" dirty="0" smtClean="0"/>
              <a:t>0, 1, 1, 2, 3, 5, 8, 13, 21, 34, 55, 89, 144, 233, 377, …</a:t>
            </a:r>
            <a:endParaRPr lang="en-US" sz="2800" dirty="0" smtClean="0"/>
          </a:p>
          <a:p>
            <a:pPr marL="52070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Each member of the Fibonacci sequence (except the              first two) is a sum of the previous two members.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calculates the greatest common divisor (GCD) of given two numbers. Use the Euclidean algorithm (find it in Internet).</a:t>
            </a:r>
            <a:endParaRPr lang="en-US" sz="2800" baseline="30000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8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combinatorial mathematics, </a:t>
            </a:r>
            <a:r>
              <a:rPr lang="en-US" sz="2800" dirty="0"/>
              <a:t>the Catalan numbers are calculated by the following formula</a:t>
            </a:r>
            <a:r>
              <a:rPr lang="en-US" sz="2800" dirty="0" smtClean="0"/>
              <a:t>:</a:t>
            </a:r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533400" indent="-53340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Catalan </a:t>
            </a:r>
            <a:r>
              <a:rPr lang="en-US" sz="2800" dirty="0"/>
              <a:t>number by given N</a:t>
            </a:r>
            <a:r>
              <a:rPr lang="en-US" sz="2800" dirty="0" smtClean="0"/>
              <a:t>.</a:t>
            </a:r>
          </a:p>
          <a:p>
            <a:pPr marL="542925" lvl="0" indent="-542925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9"/>
            </a:pPr>
            <a:r>
              <a:rPr lang="en-US" sz="2800" dirty="0" smtClean="0"/>
              <a:t>Write a program that prints all possible cards from a standard deck of 52 cards (without jokers). The cards should be printed with their English names. Use nested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sz="2800" dirty="0" smtClean="0"/>
              <a:t>.</a:t>
            </a:r>
          </a:p>
        </p:txBody>
      </p:sp>
      <p:pic>
        <p:nvPicPr>
          <p:cNvPr id="548870" name="Picture 6" descr="C_n = \frac{1}{n+1}{2n\choose n} = \frac{(2n)!}{(n+1)!\,n!} \qquad\mbox{ for }n\ge 0."/>
          <p:cNvPicPr>
            <a:picLocks noChangeAspect="1" noChangeArrowheads="1"/>
          </p:cNvPicPr>
          <p:nvPr/>
        </p:nvPicPr>
        <p:blipFill>
          <a:blip r:embed="rId2" cstate="screen"/>
          <a:srcRect l="-2236" t="-12500" r="-1751" b="-7292"/>
          <a:stretch>
            <a:fillRect/>
          </a:stretch>
        </p:blipFill>
        <p:spPr bwMode="auto">
          <a:xfrm>
            <a:off x="1066800" y="2190750"/>
            <a:ext cx="7086600" cy="109537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268413"/>
            <a:ext cx="8351838" cy="2312987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2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program that reads from the console a positive integer number N (N &lt; 20) and outputs a matrix like the following:</a:t>
            </a:r>
          </a:p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	N = 3			N = 4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Group 134"/>
          <p:cNvGraphicFramePr>
            <a:graphicFrameLocks noGrp="1"/>
          </p:cNvGraphicFramePr>
          <p:nvPr>
            <p:ph idx="1"/>
          </p:nvPr>
        </p:nvGraphicFramePr>
        <p:xfrm>
          <a:off x="914400" y="3810000"/>
          <a:ext cx="18288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34"/>
          <p:cNvGraphicFramePr>
            <a:graphicFrameLocks/>
          </p:cNvGraphicFramePr>
          <p:nvPr/>
        </p:nvGraphicFramePr>
        <p:xfrm>
          <a:off x="4038600" y="3810635"/>
          <a:ext cx="2133600" cy="2157984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* Write a program that calculates for given N how many trailing zeros present at the end of the number N!. Examples: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/>
              <a:t>	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 = 10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N! = 36288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2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N = 20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N! = 243290200817664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4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Does your program work for N = 50 000?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Hint: The trailing zeros in N! are equal to the number of its prime divisors of value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. Think why!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4"/>
            </a:pPr>
            <a:r>
              <a:rPr lang="en-US" sz="2800" dirty="0" smtClean="0"/>
              <a:t>* Write a program that reads a positive integer number N (N &lt; 20) from console and outputs in the console the numbers 1 ... N numbers arranged as a spiral.</a:t>
            </a:r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800" dirty="0" smtClean="0"/>
              <a:t>		Example for N = 4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876300" y="3886200"/>
          <a:ext cx="2590800" cy="2157984"/>
        </p:xfrm>
        <a:graphic>
          <a:graphicData uri="http://schemas.openxmlformats.org/drawingml/2006/table">
            <a:tbl>
              <a:tblPr/>
              <a:tblGrid>
                <a:gridCol w="678180"/>
                <a:gridCol w="678180"/>
                <a:gridCol w="678180"/>
                <a:gridCol w="55626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oundRect">
            <a:avLst>
              <a:gd name="adj" fmla="val 2481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00667" y="4267200"/>
            <a:ext cx="64801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67325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52600" y="10602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sum 1");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("+{0}",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8668</TotalTime>
  <Words>2865</Words>
  <Application>Microsoft Office PowerPoint</Application>
  <PresentationFormat>On-screen Show (4:3)</PresentationFormat>
  <Paragraphs>556</Paragraphs>
  <Slides>62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Telerik Master Template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Calculating Sum 1..N</vt:lpstr>
      <vt:lpstr>Prime Number – Example</vt:lpstr>
      <vt:lpstr>Checking Whether a Number Is Prime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Factorial with BigInteger – Example</vt:lpstr>
      <vt:lpstr>Factorial (do ... while)</vt:lpstr>
      <vt:lpstr>Product[N..M] – Example</vt:lpstr>
      <vt:lpstr>Product of the Numbers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continue Operator</vt:lpstr>
      <vt:lpstr>Using continue Operator</vt:lpstr>
      <vt:lpstr>foreach Loop</vt:lpstr>
      <vt:lpstr>For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C# Jump Statements</vt:lpstr>
      <vt:lpstr>C# Jump Statements – Example</vt:lpstr>
      <vt:lpstr>Loops – More Examples</vt:lpstr>
      <vt:lpstr>Nested Loops – Examples</vt:lpstr>
      <vt:lpstr>Happy Numbers</vt:lpstr>
      <vt:lpstr>Nested Loops – Examples</vt:lpstr>
      <vt:lpstr>TOTO 6/49</vt:lpstr>
      <vt:lpstr>Summary</vt:lpstr>
      <vt:lpstr>Loops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Svetlin Nakov</cp:lastModifiedBy>
  <cp:revision>620</cp:revision>
  <dcterms:created xsi:type="dcterms:W3CDTF">2007-12-08T16:03:35Z</dcterms:created>
  <dcterms:modified xsi:type="dcterms:W3CDTF">2011-11-26T05:49:59Z</dcterms:modified>
</cp:coreProperties>
</file>