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2"/>
  </p:sldMasterIdLst>
  <p:notesMasterIdLst>
    <p:notesMasterId r:id="rId78"/>
  </p:notesMasterIdLst>
  <p:handoutMasterIdLst>
    <p:handoutMasterId r:id="rId79"/>
  </p:handoutMasterIdLst>
  <p:sldIdLst>
    <p:sldId id="320" r:id="rId43"/>
    <p:sldId id="441" r:id="rId44"/>
    <p:sldId id="451" r:id="rId45"/>
    <p:sldId id="452" r:id="rId46"/>
    <p:sldId id="442" r:id="rId47"/>
    <p:sldId id="453" r:id="rId48"/>
    <p:sldId id="479" r:id="rId49"/>
    <p:sldId id="454" r:id="rId50"/>
    <p:sldId id="455" r:id="rId51"/>
    <p:sldId id="456" r:id="rId52"/>
    <p:sldId id="457" r:id="rId53"/>
    <p:sldId id="443" r:id="rId54"/>
    <p:sldId id="458" r:id="rId55"/>
    <p:sldId id="459" r:id="rId56"/>
    <p:sldId id="460" r:id="rId57"/>
    <p:sldId id="461" r:id="rId58"/>
    <p:sldId id="462" r:id="rId59"/>
    <p:sldId id="444" r:id="rId60"/>
    <p:sldId id="463" r:id="rId61"/>
    <p:sldId id="464" r:id="rId62"/>
    <p:sldId id="465" r:id="rId63"/>
    <p:sldId id="466" r:id="rId64"/>
    <p:sldId id="445" r:id="rId65"/>
    <p:sldId id="467" r:id="rId66"/>
    <p:sldId id="468" r:id="rId67"/>
    <p:sldId id="470" r:id="rId68"/>
    <p:sldId id="471" r:id="rId69"/>
    <p:sldId id="446" r:id="rId70"/>
    <p:sldId id="472" r:id="rId71"/>
    <p:sldId id="473" r:id="rId72"/>
    <p:sldId id="474" r:id="rId73"/>
    <p:sldId id="475" r:id="rId74"/>
    <p:sldId id="476" r:id="rId75"/>
    <p:sldId id="477" r:id="rId76"/>
    <p:sldId id="478" r:id="rId7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4223F9-62BA-400F-886A-D4E35CDE39B6}">
          <p14:sldIdLst>
            <p14:sldId id="320"/>
            <p14:sldId id="441"/>
            <p14:sldId id="451"/>
            <p14:sldId id="452"/>
            <p14:sldId id="442"/>
            <p14:sldId id="453"/>
            <p14:sldId id="479"/>
            <p14:sldId id="454"/>
            <p14:sldId id="455"/>
            <p14:sldId id="456"/>
            <p14:sldId id="457"/>
            <p14:sldId id="443"/>
            <p14:sldId id="458"/>
            <p14:sldId id="459"/>
            <p14:sldId id="460"/>
            <p14:sldId id="461"/>
            <p14:sldId id="462"/>
            <p14:sldId id="444"/>
            <p14:sldId id="463"/>
            <p14:sldId id="464"/>
            <p14:sldId id="465"/>
            <p14:sldId id="466"/>
            <p14:sldId id="445"/>
            <p14:sldId id="467"/>
            <p14:sldId id="468"/>
            <p14:sldId id="470"/>
            <p14:sldId id="471"/>
            <p14:sldId id="446"/>
            <p14:sldId id="472"/>
            <p14:sldId id="473"/>
            <p14:sldId id="474"/>
            <p14:sldId id="475"/>
            <p14:sldId id="476"/>
            <p14:sldId id="477"/>
            <p14:sldId id="47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D5E31D"/>
    <a:srgbClr val="BD3545"/>
    <a:srgbClr val="584FCD"/>
    <a:srgbClr val="B52DA2"/>
    <a:srgbClr val="E820ED"/>
    <a:srgbClr val="9ED000"/>
    <a:srgbClr val="F4FCD8"/>
    <a:srgbClr val="E8F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9" autoAdjust="0"/>
    <p:restoredTop sz="89946" autoAdjust="0"/>
  </p:normalViewPr>
  <p:slideViewPr>
    <p:cSldViewPr>
      <p:cViewPr>
        <p:scale>
          <a:sx n="80" d="100"/>
          <a:sy n="80" d="100"/>
        </p:scale>
        <p:origin x="-1206" y="-5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slideMaster" Target="slideMasters/slideMaster1.xml"/><Relationship Id="rId47" Type="http://schemas.openxmlformats.org/officeDocument/2006/relationships/slide" Target="slides/slide5.xml"/><Relationship Id="rId50" Type="http://schemas.openxmlformats.org/officeDocument/2006/relationships/slide" Target="slides/slide8.xml"/><Relationship Id="rId55" Type="http://schemas.openxmlformats.org/officeDocument/2006/relationships/slide" Target="slides/slide13.xml"/><Relationship Id="rId63" Type="http://schemas.openxmlformats.org/officeDocument/2006/relationships/slide" Target="slides/slide21.xml"/><Relationship Id="rId68" Type="http://schemas.openxmlformats.org/officeDocument/2006/relationships/slide" Target="slides/slide26.xml"/><Relationship Id="rId76" Type="http://schemas.openxmlformats.org/officeDocument/2006/relationships/slide" Target="slides/slide34.xml"/><Relationship Id="rId7" Type="http://schemas.openxmlformats.org/officeDocument/2006/relationships/customXml" Target="../customXml/item7.xml"/><Relationship Id="rId71" Type="http://schemas.openxmlformats.org/officeDocument/2006/relationships/slide" Target="slides/slide29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slide" Target="slides/slide3.xml"/><Relationship Id="rId53" Type="http://schemas.openxmlformats.org/officeDocument/2006/relationships/slide" Target="slides/slide11.xml"/><Relationship Id="rId58" Type="http://schemas.openxmlformats.org/officeDocument/2006/relationships/slide" Target="slides/slide16.xml"/><Relationship Id="rId66" Type="http://schemas.openxmlformats.org/officeDocument/2006/relationships/slide" Target="slides/slide24.xml"/><Relationship Id="rId74" Type="http://schemas.openxmlformats.org/officeDocument/2006/relationships/slide" Target="slides/slide32.xml"/><Relationship Id="rId79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61" Type="http://schemas.openxmlformats.org/officeDocument/2006/relationships/slide" Target="slides/slide19.xml"/><Relationship Id="rId82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2.xml"/><Relationship Id="rId52" Type="http://schemas.openxmlformats.org/officeDocument/2006/relationships/slide" Target="slides/slide10.xml"/><Relationship Id="rId60" Type="http://schemas.openxmlformats.org/officeDocument/2006/relationships/slide" Target="slides/slide18.xml"/><Relationship Id="rId65" Type="http://schemas.openxmlformats.org/officeDocument/2006/relationships/slide" Target="slides/slide23.xml"/><Relationship Id="rId73" Type="http://schemas.openxmlformats.org/officeDocument/2006/relationships/slide" Target="slides/slide31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slide" Target="slides/slide1.xml"/><Relationship Id="rId48" Type="http://schemas.openxmlformats.org/officeDocument/2006/relationships/slide" Target="slides/slide6.xml"/><Relationship Id="rId56" Type="http://schemas.openxmlformats.org/officeDocument/2006/relationships/slide" Target="slides/slide14.xml"/><Relationship Id="rId64" Type="http://schemas.openxmlformats.org/officeDocument/2006/relationships/slide" Target="slides/slide22.xml"/><Relationship Id="rId69" Type="http://schemas.openxmlformats.org/officeDocument/2006/relationships/slide" Target="slides/slide27.xml"/><Relationship Id="rId77" Type="http://schemas.openxmlformats.org/officeDocument/2006/relationships/slide" Target="slides/slide35.xml"/><Relationship Id="rId8" Type="http://schemas.openxmlformats.org/officeDocument/2006/relationships/customXml" Target="../customXml/item8.xml"/><Relationship Id="rId51" Type="http://schemas.openxmlformats.org/officeDocument/2006/relationships/slide" Target="slides/slide9.xml"/><Relationship Id="rId72" Type="http://schemas.openxmlformats.org/officeDocument/2006/relationships/slide" Target="slides/slide30.xml"/><Relationship Id="rId80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slide" Target="slides/slide4.xml"/><Relationship Id="rId59" Type="http://schemas.openxmlformats.org/officeDocument/2006/relationships/slide" Target="slides/slide17.xml"/><Relationship Id="rId67" Type="http://schemas.openxmlformats.org/officeDocument/2006/relationships/slide" Target="slides/slide25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slide" Target="slides/slide12.xml"/><Relationship Id="rId62" Type="http://schemas.openxmlformats.org/officeDocument/2006/relationships/slide" Target="slides/slide20.xml"/><Relationship Id="rId70" Type="http://schemas.openxmlformats.org/officeDocument/2006/relationships/slide" Target="slides/slide28.xml"/><Relationship Id="rId75" Type="http://schemas.openxmlformats.org/officeDocument/2006/relationships/slide" Target="slides/slide33.xml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7.xml"/><Relationship Id="rId57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11/26/2012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11/26/2012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23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971800"/>
            <a:ext cx="8229600" cy="762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C# Test Preparation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0000" endPos="50000" dist="12700" dir="5400000" sy="-100000" algn="bl" rotWithShape="0"/>
              </a:effectLst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800600"/>
            <a:ext cx="3853295" cy="533400"/>
          </a:xfrm>
        </p:spPr>
        <p:txBody>
          <a:bodyPr/>
          <a:lstStyle/>
          <a:p>
            <a:r>
              <a:rPr lang="en-US" dirty="0" smtClean="0"/>
              <a:t>Asya Georgieva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6812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59860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257800"/>
            <a:ext cx="3838864" cy="461665"/>
          </a:xfrm>
        </p:spPr>
        <p:txBody>
          <a:bodyPr/>
          <a:lstStyle/>
          <a:p>
            <a:r>
              <a:rPr lang="en-US" dirty="0" smtClean="0"/>
              <a:t>QA Trainer</a:t>
            </a:r>
            <a:endParaRPr lang="en-US" dirty="0"/>
          </a:p>
        </p:txBody>
      </p:sp>
      <p:sp>
        <p:nvSpPr>
          <p:cNvPr id="12" name="TextBox 10"/>
          <p:cNvSpPr txBox="1"/>
          <p:nvPr/>
        </p:nvSpPr>
        <p:spPr>
          <a:xfrm rot="21402176">
            <a:off x="681216" y="1052763"/>
            <a:ext cx="5880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300" b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http://telerikacademy.com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41440" y="457200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191000"/>
            <a:ext cx="3810000" cy="24518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698" name="Picture 2" descr="c, c#, fil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62" y="2186049"/>
            <a:ext cx="13716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1600200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087" y="2362200"/>
            <a:ext cx="7478711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800" dirty="0"/>
              <a:t>double a = 0.2;</a:t>
            </a:r>
            <a:endParaRPr lang="en-US" sz="1800" dirty="0"/>
          </a:p>
          <a:p>
            <a:r>
              <a:rPr lang="bg-BG" sz="1800" dirty="0"/>
              <a:t>decimal b = 0.3m;</a:t>
            </a:r>
            <a:endParaRPr lang="en-US" sz="1800" dirty="0"/>
          </a:p>
          <a:p>
            <a:r>
              <a:rPr lang="bg-BG" sz="1800" dirty="0"/>
              <a:t>Console.WriteLine(a+b);</a:t>
            </a:r>
            <a:endParaRPr lang="nn-NO" sz="18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3429000" y="3752671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4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Compilation error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Run-time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error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3657600"/>
            <a:ext cx="2895600" cy="1832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3000" b="1" dirty="0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0.5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null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3725263" y="3805121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578" name="Picture 2" descr="black board, calculate, math, school, tutoria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5225638"/>
            <a:ext cx="129540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35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1600200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087" y="2286000"/>
            <a:ext cx="747871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effectLst/>
              </a:rPr>
              <a:t>string </a:t>
            </a:r>
            <a:r>
              <a:rPr lang="bg-BG" sz="1800" dirty="0" smtClean="0">
                <a:effectLst/>
              </a:rPr>
              <a:t>a </a:t>
            </a:r>
            <a:r>
              <a:rPr lang="bg-BG" sz="1800" dirty="0">
                <a:effectLst/>
              </a:rPr>
              <a:t>= "1";</a:t>
            </a:r>
            <a:endParaRPr lang="en-US" sz="1800" dirty="0">
              <a:effectLst/>
            </a:endParaRPr>
          </a:p>
          <a:p>
            <a:r>
              <a:rPr lang="bg-BG" sz="1800" dirty="0">
                <a:effectLst/>
              </a:rPr>
              <a:t>long b = 1L;</a:t>
            </a:r>
            <a:endParaRPr lang="en-US" sz="1800" dirty="0">
              <a:effectLst/>
            </a:endParaRPr>
          </a:p>
          <a:p>
            <a:r>
              <a:rPr lang="bg-BG" sz="1800" dirty="0">
                <a:effectLst/>
              </a:rPr>
              <a:t>Console.WriteLine(b + a);</a:t>
            </a:r>
            <a:endParaRPr lang="nn-NO" sz="1800" b="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3657600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4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4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Compilation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4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Run-time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" y="3653945"/>
            <a:ext cx="2362200" cy="1832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3000" b="1" dirty="0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11L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1L1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978725" y="37051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554" name="Picture 2" descr="2+2=4, blackboard, calculate, education, math, schoo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895" y="5257800"/>
            <a:ext cx="1342903" cy="134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5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038600"/>
            <a:ext cx="7924800" cy="1265792"/>
          </a:xfrm>
        </p:spPr>
        <p:txBody>
          <a:bodyPr/>
          <a:lstStyle/>
          <a:p>
            <a:r>
              <a:rPr lang="en-US" dirty="0"/>
              <a:t>Operators, Expressions and Statements</a:t>
            </a:r>
          </a:p>
        </p:txBody>
      </p:sp>
      <p:pic>
        <p:nvPicPr>
          <p:cNvPr id="3074" name="Picture 2" descr="http://img.ehowcdn.com/article-new/ehow/images/a08/3p/iq/explain-math-variables-expressions-florida-800x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752600"/>
            <a:ext cx="2552986" cy="169773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4000" y="1219200"/>
            <a:ext cx="2590800" cy="2350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05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685800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087" y="1447800"/>
            <a:ext cx="7478711" cy="29238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800" dirty="0">
                <a:effectLst/>
              </a:rPr>
              <a:t>byte number = 0;</a:t>
            </a:r>
            <a:endParaRPr lang="en-US" sz="1800" dirty="0">
              <a:effectLst/>
            </a:endParaRPr>
          </a:p>
          <a:p>
            <a:r>
              <a:rPr lang="bg-BG" sz="1800" dirty="0">
                <a:effectLst/>
              </a:rPr>
              <a:t>for (int i = 0; i &lt;= 32; i++)</a:t>
            </a:r>
            <a:endParaRPr lang="en-US" sz="1800" dirty="0">
              <a:effectLst/>
            </a:endParaRPr>
          </a:p>
          <a:p>
            <a:r>
              <a:rPr lang="bg-BG" sz="1800" dirty="0">
                <a:effectLst/>
              </a:rPr>
              <a:t>{</a:t>
            </a:r>
            <a:endParaRPr lang="en-US" sz="1800" dirty="0">
              <a:effectLst/>
            </a:endParaRPr>
          </a:p>
          <a:p>
            <a:r>
              <a:rPr lang="bg-BG" sz="1800" dirty="0">
                <a:effectLst/>
              </a:rPr>
              <a:t>   number &gt;&gt;= i;</a:t>
            </a:r>
            <a:endParaRPr lang="en-US" sz="1800" dirty="0">
              <a:effectLst/>
            </a:endParaRPr>
          </a:p>
          <a:p>
            <a:r>
              <a:rPr lang="bg-BG" sz="1800" dirty="0">
                <a:effectLst/>
              </a:rPr>
              <a:t>   for (int j = 0; j &gt;= -32; j--)</a:t>
            </a:r>
            <a:endParaRPr lang="en-US" sz="1800" dirty="0">
              <a:effectLst/>
            </a:endParaRPr>
          </a:p>
          <a:p>
            <a:r>
              <a:rPr lang="bg-BG" sz="1800" dirty="0">
                <a:effectLst/>
              </a:rPr>
              <a:t>   {</a:t>
            </a:r>
            <a:endParaRPr lang="en-US" sz="1800" dirty="0">
              <a:effectLst/>
            </a:endParaRPr>
          </a:p>
          <a:p>
            <a:r>
              <a:rPr lang="bg-BG" sz="1800" dirty="0">
                <a:effectLst/>
              </a:rPr>
              <a:t>      number &lt;&lt;= Math.Abs(j);</a:t>
            </a:r>
            <a:endParaRPr lang="en-US" sz="1800" dirty="0">
              <a:effectLst/>
            </a:endParaRPr>
          </a:p>
          <a:p>
            <a:r>
              <a:rPr lang="bg-BG" sz="1800" dirty="0">
                <a:effectLst/>
              </a:rPr>
              <a:t>   }</a:t>
            </a:r>
            <a:endParaRPr lang="en-US" sz="1800" dirty="0">
              <a:effectLst/>
            </a:endParaRPr>
          </a:p>
          <a:p>
            <a:r>
              <a:rPr lang="bg-BG" sz="1800" dirty="0">
                <a:effectLst/>
              </a:rPr>
              <a:t>}</a:t>
            </a:r>
            <a:endParaRPr lang="en-US" sz="1800" dirty="0">
              <a:effectLst/>
            </a:endParaRPr>
          </a:p>
          <a:p>
            <a:r>
              <a:rPr lang="bg-BG" sz="1800" dirty="0">
                <a:effectLst/>
              </a:rPr>
              <a:t>Console.WriteLine(number);</a:t>
            </a:r>
            <a:endParaRPr lang="nn-NO" sz="1800" b="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2400" y="4419600"/>
            <a:ext cx="4038600" cy="219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255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itchFamily="34" charset="0"/>
              </a:rPr>
              <a:t>Compilation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itchFamily="34" charset="0"/>
              </a:rPr>
              <a:t>Run-time error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4495800"/>
            <a:ext cx="2362200" cy="20610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itchFamily="34" charset="0"/>
              </a:rPr>
              <a:t>True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itchFamily="34" charset="0"/>
              </a:rPr>
              <a:t>False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alibri" pitchFamily="34" charset="0"/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1500250" y="451955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562600" y="1692234"/>
            <a:ext cx="3298649" cy="953453"/>
          </a:xfrm>
          <a:prstGeom prst="wedgeRoundRectCallout">
            <a:avLst>
              <a:gd name="adj1" fmla="val -65523"/>
              <a:gd name="adj2" fmla="val 896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shifted left/right is always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26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685800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087" y="1447800"/>
            <a:ext cx="7478711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800" dirty="0">
                <a:effectLst/>
              </a:rPr>
              <a:t>byte b1 = 1;</a:t>
            </a:r>
            <a:endParaRPr lang="en-US" sz="1800" dirty="0">
              <a:effectLst/>
            </a:endParaRPr>
          </a:p>
          <a:p>
            <a:r>
              <a:rPr lang="bg-BG" sz="1800" dirty="0">
                <a:effectLst/>
              </a:rPr>
              <a:t>int i1 = 2;            </a:t>
            </a:r>
            <a:endParaRPr lang="en-US" sz="1800" dirty="0">
              <a:effectLst/>
            </a:endParaRPr>
          </a:p>
          <a:p>
            <a:r>
              <a:rPr lang="bg-BG" sz="1800" dirty="0">
                <a:effectLst/>
              </a:rPr>
              <a:t>int result1 = b1 &lt;&lt; i1;</a:t>
            </a:r>
            <a:endParaRPr lang="en-US" sz="1800" dirty="0">
              <a:effectLst/>
            </a:endParaRPr>
          </a:p>
          <a:p>
            <a:r>
              <a:rPr lang="bg-BG" sz="1800" dirty="0">
                <a:effectLst/>
              </a:rPr>
              <a:t>int result2 = i1 &lt;&lt; b1;</a:t>
            </a:r>
            <a:endParaRPr lang="en-US" sz="1800" dirty="0">
              <a:effectLst/>
            </a:endParaRPr>
          </a:p>
          <a:p>
            <a:r>
              <a:rPr lang="bg-BG" sz="1800" dirty="0">
                <a:effectLst/>
              </a:rPr>
              <a:t>int result3 = (i1 + b1) &lt;&lt; (i1 - b1);</a:t>
            </a:r>
            <a:endParaRPr lang="en-US" sz="1800" dirty="0">
              <a:effectLst/>
            </a:endParaRPr>
          </a:p>
          <a:p>
            <a:r>
              <a:rPr lang="bg-BG" sz="1800" dirty="0">
                <a:effectLst/>
              </a:rPr>
              <a:t>Console.WriteLine("{0}, {1}, {2}",result1,result2,result3);</a:t>
            </a:r>
            <a:endParaRPr lang="nn-NO" sz="18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63984" y="3733800"/>
            <a:ext cx="26274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4, 4, 6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6, 6, 6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0, 0, 0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1, 1, 1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bg-B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9200" y="3733800"/>
            <a:ext cx="2971800" cy="2514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4, 6, 4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4, 6, 6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6,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6,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6, 4, 4 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4, 4, 4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5050975" y="3751956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1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685800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500512" y="2036326"/>
            <a:ext cx="4452488" cy="37548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800" dirty="0">
                <a:effectLst/>
              </a:rPr>
              <a:t>double first = 0.0f;</a:t>
            </a:r>
            <a:endParaRPr lang="en-US" sz="1800" dirty="0">
              <a:effectLst/>
            </a:endParaRPr>
          </a:p>
          <a:p>
            <a:r>
              <a:rPr lang="bg-BG" sz="1800" dirty="0">
                <a:effectLst/>
              </a:rPr>
              <a:t>double second = 0.0;</a:t>
            </a:r>
            <a:endParaRPr lang="en-US" sz="1800" dirty="0">
              <a:effectLst/>
            </a:endParaRPr>
          </a:p>
          <a:p>
            <a:r>
              <a:rPr lang="bg-BG" sz="1800" dirty="0">
                <a:effectLst/>
              </a:rPr>
              <a:t> </a:t>
            </a:r>
            <a:endParaRPr lang="en-US" sz="1800" dirty="0">
              <a:effectLst/>
            </a:endParaRPr>
          </a:p>
          <a:p>
            <a:r>
              <a:rPr lang="bg-BG" sz="1800" dirty="0">
                <a:effectLst/>
              </a:rPr>
              <a:t>for (int i = 0; i &lt; 12; i++)</a:t>
            </a:r>
            <a:endParaRPr lang="en-US" sz="1800" dirty="0">
              <a:effectLst/>
            </a:endParaRPr>
          </a:p>
          <a:p>
            <a:r>
              <a:rPr lang="bg-BG" sz="1800" dirty="0">
                <a:effectLst/>
              </a:rPr>
              <a:t>{</a:t>
            </a:r>
            <a:endParaRPr lang="en-US" sz="1800" dirty="0">
              <a:effectLst/>
            </a:endParaRPr>
          </a:p>
          <a:p>
            <a:r>
              <a:rPr lang="bg-BG" sz="1800" dirty="0">
                <a:effectLst/>
              </a:rPr>
              <a:t>    first += 0.1;</a:t>
            </a:r>
            <a:endParaRPr lang="en-US" sz="1800" dirty="0">
              <a:effectLst/>
            </a:endParaRPr>
          </a:p>
          <a:p>
            <a:r>
              <a:rPr lang="bg-BG" sz="1800" dirty="0">
                <a:effectLst/>
              </a:rPr>
              <a:t>}</a:t>
            </a:r>
            <a:endParaRPr lang="en-US" sz="1800" dirty="0">
              <a:effectLst/>
            </a:endParaRPr>
          </a:p>
          <a:p>
            <a:r>
              <a:rPr lang="bg-BG" sz="1800" dirty="0">
                <a:effectLst/>
              </a:rPr>
              <a:t> </a:t>
            </a:r>
            <a:endParaRPr lang="en-US" sz="1800" dirty="0">
              <a:effectLst/>
            </a:endParaRPr>
          </a:p>
          <a:p>
            <a:r>
              <a:rPr lang="bg-BG" sz="1800" dirty="0">
                <a:effectLst/>
              </a:rPr>
              <a:t>for (int i = 0; i &lt; 4; i++)</a:t>
            </a:r>
            <a:endParaRPr lang="en-US" sz="1800" dirty="0">
              <a:effectLst/>
            </a:endParaRPr>
          </a:p>
          <a:p>
            <a:r>
              <a:rPr lang="bg-BG" sz="1800" dirty="0">
                <a:effectLst/>
              </a:rPr>
              <a:t>{</a:t>
            </a:r>
            <a:endParaRPr lang="en-US" sz="1800" dirty="0">
              <a:effectLst/>
            </a:endParaRPr>
          </a:p>
          <a:p>
            <a:r>
              <a:rPr lang="bg-BG" sz="1800" dirty="0">
                <a:effectLst/>
              </a:rPr>
              <a:t>    second += 0.3;</a:t>
            </a:r>
            <a:endParaRPr lang="en-US" sz="1800" dirty="0">
              <a:effectLst/>
            </a:endParaRPr>
          </a:p>
          <a:p>
            <a:r>
              <a:rPr lang="bg-BG" sz="1800" dirty="0">
                <a:effectLst/>
              </a:rPr>
              <a:t>}</a:t>
            </a:r>
            <a:endParaRPr lang="en-US" sz="1800" dirty="0">
              <a:effectLst/>
            </a:endParaRPr>
          </a:p>
          <a:p>
            <a:r>
              <a:rPr lang="bg-BG" sz="1800" dirty="0">
                <a:effectLst/>
              </a:rPr>
              <a:t>Console.WriteLine(first==second);</a:t>
            </a:r>
            <a:endParaRPr lang="nn-NO" sz="18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3000" y="1578685"/>
            <a:ext cx="411480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2147483647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–2147483647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True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False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Compile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time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error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3.402823E+38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3.402823E+38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5205350" y="3657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2438400" y="5826484"/>
            <a:ext cx="838200" cy="527804"/>
          </a:xfrm>
          <a:prstGeom prst="wedgeRoundRectCallout">
            <a:avLst>
              <a:gd name="adj1" fmla="val 21887"/>
              <a:gd name="adj2" fmla="val -8217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473532" y="5826484"/>
            <a:ext cx="838200" cy="527804"/>
          </a:xfrm>
          <a:prstGeom prst="wedgeRoundRectCallout">
            <a:avLst>
              <a:gd name="adj1" fmla="val 21887"/>
              <a:gd name="adj2" fmla="val -8217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36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685800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424312" y="1688617"/>
            <a:ext cx="4452488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bg-BG" sz="1800" dirty="0">
                <a:effectLst/>
              </a:rPr>
              <a:t>int n1 = 4;</a:t>
            </a:r>
            <a:endParaRPr lang="en-US" sz="1800" dirty="0">
              <a:effectLst/>
            </a:endParaRPr>
          </a:p>
          <a:p>
            <a:pPr>
              <a:spcAft>
                <a:spcPts val="0"/>
              </a:spcAft>
            </a:pPr>
            <a:r>
              <a:rPr lang="bg-BG" sz="1800" dirty="0">
                <a:effectLst/>
              </a:rPr>
              <a:t>int n2 = 6;</a:t>
            </a:r>
            <a:endParaRPr lang="en-US" sz="1800" dirty="0">
              <a:effectLst/>
            </a:endParaRPr>
          </a:p>
          <a:p>
            <a:pPr>
              <a:spcAft>
                <a:spcPts val="0"/>
              </a:spcAft>
            </a:pPr>
            <a:r>
              <a:rPr lang="bg-BG" sz="1800" dirty="0">
                <a:effectLst/>
              </a:rPr>
              <a:t>int n3 = 8</a:t>
            </a:r>
            <a:r>
              <a:rPr lang="bg-BG" sz="1800" dirty="0" smtClean="0">
                <a:effectLst/>
              </a:rPr>
              <a:t>;</a:t>
            </a:r>
            <a:endParaRPr lang="en-US" sz="1800" dirty="0">
              <a:effectLst/>
            </a:endParaRPr>
          </a:p>
          <a:p>
            <a:pPr>
              <a:spcAft>
                <a:spcPts val="0"/>
              </a:spcAft>
            </a:pPr>
            <a:r>
              <a:rPr lang="bg-BG" sz="1800" dirty="0">
                <a:effectLst/>
              </a:rPr>
              <a:t>int result1 = n1 ^ n2 &amp; n3;</a:t>
            </a:r>
            <a:endParaRPr lang="en-US" sz="1800" dirty="0">
              <a:effectLst/>
            </a:endParaRPr>
          </a:p>
          <a:p>
            <a:pPr>
              <a:spcAft>
                <a:spcPts val="0"/>
              </a:spcAft>
            </a:pPr>
            <a:r>
              <a:rPr lang="bg-BG" sz="1800" dirty="0">
                <a:effectLst/>
              </a:rPr>
              <a:t>int result2 = (n1 ^ n2) &amp; n3;</a:t>
            </a:r>
            <a:endParaRPr lang="en-US" sz="1800" dirty="0">
              <a:effectLst/>
            </a:endParaRPr>
          </a:p>
          <a:p>
            <a:pPr>
              <a:spcAft>
                <a:spcPts val="0"/>
              </a:spcAft>
            </a:pPr>
            <a:r>
              <a:rPr lang="bg-BG" sz="1800" dirty="0">
                <a:effectLst/>
              </a:rPr>
              <a:t>int result3 = n1 ^ (n2 &amp; n3);</a:t>
            </a:r>
            <a:endParaRPr lang="en-US" sz="1800" dirty="0">
              <a:effectLst/>
            </a:endParaRPr>
          </a:p>
          <a:p>
            <a:pPr>
              <a:spcAft>
                <a:spcPts val="0"/>
              </a:spcAft>
            </a:pPr>
            <a:r>
              <a:rPr lang="bg-BG" sz="1800" dirty="0">
                <a:effectLst/>
              </a:rPr>
              <a:t> </a:t>
            </a:r>
            <a:endParaRPr lang="en-US" sz="1800" dirty="0">
              <a:effectLst/>
            </a:endParaRPr>
          </a:p>
          <a:p>
            <a:pPr>
              <a:spcAft>
                <a:spcPts val="0"/>
              </a:spcAft>
            </a:pPr>
            <a:r>
              <a:rPr lang="bg-BG" sz="1800" dirty="0">
                <a:effectLst/>
              </a:rPr>
              <a:t>bool equal12 = result1 == result2;</a:t>
            </a:r>
            <a:endParaRPr lang="en-US" sz="1800" dirty="0">
              <a:effectLst/>
            </a:endParaRPr>
          </a:p>
          <a:p>
            <a:pPr>
              <a:spcAft>
                <a:spcPts val="0"/>
              </a:spcAft>
            </a:pPr>
            <a:r>
              <a:rPr lang="bg-BG" sz="1800" dirty="0">
                <a:effectLst/>
              </a:rPr>
              <a:t>bool equal13 = result1 == result3;</a:t>
            </a:r>
            <a:endParaRPr lang="en-US" sz="1800" dirty="0">
              <a:effectLst/>
            </a:endParaRPr>
          </a:p>
          <a:p>
            <a:pPr>
              <a:spcAft>
                <a:spcPts val="0"/>
              </a:spcAft>
            </a:pPr>
            <a:r>
              <a:rPr lang="bg-BG" sz="1800" dirty="0">
                <a:effectLst/>
              </a:rPr>
              <a:t>bool equal23 = result2 == result3;</a:t>
            </a:r>
            <a:endParaRPr lang="en-US" sz="1800" dirty="0">
              <a:effectLst/>
            </a:endParaRPr>
          </a:p>
          <a:p>
            <a:pPr>
              <a:spcAft>
                <a:spcPts val="0"/>
              </a:spcAft>
            </a:pPr>
            <a:r>
              <a:rPr lang="bg-BG" sz="1800" dirty="0">
                <a:effectLst/>
              </a:rPr>
              <a:t>Console.WriteLine("{0}, {1}, {2}", equal12, equal13, equal23);</a:t>
            </a:r>
            <a:endParaRPr lang="nn-NO" sz="18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3000" y="1295400"/>
            <a:ext cx="4114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a-DK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True, True, True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a-DK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True, True, False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a-DK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True, False, True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a-DK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True, False, False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a-DK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False, True, True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a-DK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False, False, True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a-DK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False, False, False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False, True, False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Compilation error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Run-time error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5205349" y="4900186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828800" y="1219200"/>
            <a:ext cx="821756" cy="527804"/>
          </a:xfrm>
          <a:prstGeom prst="wedgeRoundRectCallout">
            <a:avLst>
              <a:gd name="adj1" fmla="val -44210"/>
              <a:gd name="adj2" fmla="val 753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2251366" y="1644751"/>
            <a:ext cx="796634" cy="527804"/>
          </a:xfrm>
          <a:prstGeom prst="wedgeRoundRectCallout">
            <a:avLst>
              <a:gd name="adj1" fmla="val -99839"/>
              <a:gd name="adj2" fmla="val 460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110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2218074" y="2069617"/>
            <a:ext cx="936449" cy="527804"/>
          </a:xfrm>
          <a:prstGeom prst="wedgeRoundRectCallout">
            <a:avLst>
              <a:gd name="adj1" fmla="val -84244"/>
              <a:gd name="adj2" fmla="val 190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3591297" y="1846613"/>
            <a:ext cx="599703" cy="527804"/>
          </a:xfrm>
          <a:prstGeom prst="wedgeRoundRectCallout">
            <a:avLst>
              <a:gd name="adj1" fmla="val -1875"/>
              <a:gd name="adj2" fmla="val 9557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4062351" y="2324955"/>
            <a:ext cx="599703" cy="527804"/>
          </a:xfrm>
          <a:prstGeom prst="wedgeRoundRectCallout">
            <a:avLst>
              <a:gd name="adj1" fmla="val -35538"/>
              <a:gd name="adj2" fmla="val 708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4576948" y="2749983"/>
            <a:ext cx="599703" cy="527804"/>
          </a:xfrm>
          <a:prstGeom prst="wedgeRoundRectCallout">
            <a:avLst>
              <a:gd name="adj1" fmla="val -116727"/>
              <a:gd name="adj2" fmla="val 483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1676400" y="5257800"/>
            <a:ext cx="3298649" cy="1379101"/>
          </a:xfrm>
          <a:prstGeom prst="wedgeRoundRectCallout">
            <a:avLst>
              <a:gd name="adj1" fmla="val 23758"/>
              <a:gd name="adj2" fmla="val -7564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Bitwise AND has higher priority than bitwise XOR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21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42" y="1192480"/>
            <a:ext cx="8686800" cy="807591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087" y="2000071"/>
            <a:ext cx="747871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/>
              </a:rPr>
              <a:t>int a = 3;</a:t>
            </a:r>
          </a:p>
          <a:p>
            <a:r>
              <a:rPr lang="en-US" sz="1800" dirty="0">
                <a:effectLst/>
              </a:rPr>
              <a:t>int b = </a:t>
            </a:r>
            <a:r>
              <a:rPr lang="en-US" sz="1800" dirty="0" smtClean="0">
                <a:effectLst/>
              </a:rPr>
              <a:t>5;</a:t>
            </a:r>
            <a:endParaRPr lang="en-US" sz="1800" dirty="0">
              <a:effectLst/>
            </a:endParaRPr>
          </a:p>
          <a:p>
            <a:r>
              <a:rPr lang="en-US" sz="1800" dirty="0">
                <a:effectLst/>
              </a:rPr>
              <a:t>int result = a+++ ++b;</a:t>
            </a:r>
          </a:p>
          <a:p>
            <a:r>
              <a:rPr lang="bg-BG" sz="1800" dirty="0">
                <a:effectLst/>
              </a:rPr>
              <a:t>Console.WriteLine("{0} {1} {2}", ++a, b++, --result);</a:t>
            </a:r>
            <a:endParaRPr lang="nn-NO" sz="18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0" y="3598343"/>
            <a:ext cx="2708564" cy="234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5 8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bg-BG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5 6 8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7 8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799" y="3429000"/>
            <a:ext cx="3639789" cy="3356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4 6 9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4 5 8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4 6 8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5 6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Compilation error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4706589" y="41910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434" name="Picture 2" descr="design, draw, math, openofficeor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105398"/>
            <a:ext cx="1371602" cy="137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60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0"/>
            <a:ext cx="7924800" cy="685800"/>
          </a:xfrm>
        </p:spPr>
        <p:txBody>
          <a:bodyPr/>
          <a:lstStyle/>
          <a:p>
            <a:r>
              <a:rPr lang="en-US" dirty="0"/>
              <a:t>Console Input and Output</a:t>
            </a:r>
          </a:p>
        </p:txBody>
      </p:sp>
      <p:pic>
        <p:nvPicPr>
          <p:cNvPr id="26627" name="Picture 3" descr="C:\Users\ageorgieva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3657600" cy="152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1Right"/>
            <a:lightRig rig="threePt" dir="t"/>
          </a:scene3d>
          <a:extLst/>
        </p:spPr>
      </p:pic>
      <p:pic>
        <p:nvPicPr>
          <p:cNvPr id="26628" name="Picture 4" descr="C:\Users\ageorgieva\Desktop\Untitled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195" y="2209800"/>
            <a:ext cx="3521205" cy="152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  <a:extLst/>
        </p:spPr>
      </p:pic>
    </p:spTree>
    <p:extLst>
      <p:ext uri="{BB962C8B-B14F-4D97-AF65-F5344CB8AC3E}">
        <p14:creationId xmlns:p14="http://schemas.microsoft.com/office/powerpoint/2010/main" val="109236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066800"/>
          </a:xfrm>
        </p:spPr>
        <p:txBody>
          <a:bodyPr/>
          <a:lstStyle/>
          <a:p>
            <a:r>
              <a:rPr lang="en-US" dirty="0"/>
              <a:t>Indicate the correct statement for the following code line?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32645" y="2145268"/>
            <a:ext cx="7478711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800" dirty="0">
                <a:effectLst/>
              </a:rPr>
              <a:t>Console.Write("Full line{0}", 1, 2);</a:t>
            </a:r>
            <a:endParaRPr lang="nn-NO" sz="1800" dirty="0"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2723511"/>
            <a:ext cx="8305800" cy="367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Next print operation will result in a run-time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Next print operation will start on the same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line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This is an invalid method call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This print operation will cause run-time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This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will cause compilation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There is no Write method in the Console class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13" name="Oval 12"/>
          <p:cNvSpPr/>
          <p:nvPr>
            <p:custDataLst>
              <p:custData r:id="rId1"/>
            </p:custDataLst>
          </p:nvPr>
        </p:nvSpPr>
        <p:spPr>
          <a:xfrm>
            <a:off x="797625" y="378625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8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575" y="1676400"/>
            <a:ext cx="5564851" cy="2285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648200"/>
            <a:ext cx="7924800" cy="1219200"/>
          </a:xfrm>
        </p:spPr>
        <p:txBody>
          <a:bodyPr/>
          <a:lstStyle/>
          <a:p>
            <a:r>
              <a:rPr lang="en-US" dirty="0" smtClean="0"/>
              <a:t>Introduction to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29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066800"/>
          </a:xfrm>
        </p:spPr>
        <p:txBody>
          <a:bodyPr/>
          <a:lstStyle/>
          <a:p>
            <a:r>
              <a:rPr lang="en-US" dirty="0"/>
              <a:t>Which line of code should be used if we want to ensure that the decimal separator is "."?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2133600"/>
            <a:ext cx="8305800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Console.OutputEncoding = Encoding.UTF8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;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Console.SetDecimalSeparator('.');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Console.DecimalSeparator = '.';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Console.CurrentCulture = CultureInfo.InvariantCulture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;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double.Parse(1.2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);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Thread.CurrentThread.CurrentCulture = CultureInfo.InvariantCulture;	</a:t>
            </a:r>
          </a:p>
        </p:txBody>
      </p:sp>
      <p:sp>
        <p:nvSpPr>
          <p:cNvPr id="13" name="Oval 12"/>
          <p:cNvSpPr/>
          <p:nvPr>
            <p:custDataLst>
              <p:custData r:id="rId1"/>
            </p:custDataLst>
          </p:nvPr>
        </p:nvSpPr>
        <p:spPr>
          <a:xfrm>
            <a:off x="750125" y="524592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2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495800"/>
          </a:xfrm>
        </p:spPr>
        <p:txBody>
          <a:bodyPr/>
          <a:lstStyle/>
          <a:p>
            <a:r>
              <a:rPr lang="en-US" dirty="0"/>
              <a:t>What will Console.ReadLine() return when there aren't any available lines to read</a:t>
            </a:r>
            <a:r>
              <a:rPr lang="en-US" dirty="0" smtClean="0"/>
              <a:t>?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800" dirty="0">
                <a:cs typeface="Consolas" pitchFamily="49" charset="0"/>
              </a:rPr>
              <a:t>""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800" dirty="0">
                <a:cs typeface="Consolas" pitchFamily="49" charset="0"/>
              </a:rPr>
              <a:t>"\0"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800" dirty="0">
                <a:cs typeface="Consolas" pitchFamily="49" charset="0"/>
              </a:rPr>
              <a:t>'\0'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800" dirty="0">
                <a:cs typeface="Consolas" pitchFamily="49" charset="0"/>
              </a:rPr>
              <a:t>null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800" dirty="0">
                <a:cs typeface="Consolas" pitchFamily="49" charset="0"/>
              </a:rPr>
              <a:t>Compile time error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800" dirty="0">
                <a:cs typeface="Consolas" pitchFamily="49" charset="0"/>
              </a:rPr>
              <a:t>Run-time 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3" name="Oval 12"/>
          <p:cNvSpPr/>
          <p:nvPr>
            <p:custDataLst>
              <p:custData r:id="rId1"/>
            </p:custDataLst>
          </p:nvPr>
        </p:nvSpPr>
        <p:spPr>
          <a:xfrm>
            <a:off x="502722" y="4038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366" name="Picture 6" descr="C:\Users\ageorgieva\Desktop\Untitled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00400"/>
            <a:ext cx="2667000" cy="2053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82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1600200"/>
          </a:xfrm>
        </p:spPr>
        <p:txBody>
          <a:bodyPr/>
          <a:lstStyle/>
          <a:p>
            <a:r>
              <a:rPr lang="en-US" dirty="0"/>
              <a:t>How many consecutive intervals will be printed between the two digits (1 and 2) after the execution of the following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087" y="2362200"/>
            <a:ext cx="7478711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800" dirty="0" smtClean="0">
                <a:effectLst/>
              </a:rPr>
              <a:t>int </a:t>
            </a:r>
            <a:r>
              <a:rPr lang="bg-BG" sz="1800" dirty="0">
                <a:effectLst/>
              </a:rPr>
              <a:t>a = 1;</a:t>
            </a:r>
            <a:endParaRPr lang="en-US" sz="1800" dirty="0">
              <a:effectLst/>
            </a:endParaRPr>
          </a:p>
          <a:p>
            <a:r>
              <a:rPr lang="bg-BG" sz="1800" dirty="0" smtClean="0">
                <a:effectLst/>
              </a:rPr>
              <a:t>int </a:t>
            </a:r>
            <a:r>
              <a:rPr lang="bg-BG" sz="1800" dirty="0">
                <a:effectLst/>
              </a:rPr>
              <a:t>b = 2;</a:t>
            </a:r>
            <a:endParaRPr lang="en-US" sz="1800" dirty="0">
              <a:effectLst/>
            </a:endParaRPr>
          </a:p>
          <a:p>
            <a:r>
              <a:rPr lang="bg-BG" sz="1800" dirty="0" smtClean="0">
                <a:effectLst/>
              </a:rPr>
              <a:t>Console.Write</a:t>
            </a:r>
            <a:r>
              <a:rPr lang="bg-BG" sz="1800" dirty="0">
                <a:effectLst/>
              </a:rPr>
              <a:t>("{0,-10}{1,10}", a, b</a:t>
            </a:r>
            <a:r>
              <a:rPr lang="bg-BG" sz="1800" dirty="0" smtClean="0">
                <a:effectLst/>
              </a:rPr>
              <a:t>);</a:t>
            </a:r>
            <a:endParaRPr lang="en-US" sz="1800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3429000"/>
            <a:ext cx="7086600" cy="320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This code will cause run-time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803565" y="5516087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029694"/>
            <a:ext cx="2057400" cy="1165195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24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81600"/>
            <a:ext cx="7924800" cy="685800"/>
          </a:xfrm>
        </p:spPr>
        <p:txBody>
          <a:bodyPr/>
          <a:lstStyle/>
          <a:p>
            <a:r>
              <a:rPr lang="en-US" dirty="0"/>
              <a:t>Conditional Statements</a:t>
            </a:r>
          </a:p>
        </p:txBody>
      </p:sp>
      <p:pic>
        <p:nvPicPr>
          <p:cNvPr id="27652" name="Picture 4" descr="C:\Users\ageorgieva\Desktop\Untitle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66825"/>
            <a:ext cx="3352800" cy="3381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1Right"/>
            <a:lightRig rig="threePt" dir="t"/>
          </a:scene3d>
          <a:extLst/>
        </p:spPr>
      </p:pic>
    </p:spTree>
    <p:extLst>
      <p:ext uri="{BB962C8B-B14F-4D97-AF65-F5344CB8AC3E}">
        <p14:creationId xmlns:p14="http://schemas.microsoft.com/office/powerpoint/2010/main" val="1163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685800"/>
          </a:xfrm>
        </p:spPr>
        <p:txBody>
          <a:bodyPr/>
          <a:lstStyle/>
          <a:p>
            <a:r>
              <a:rPr lang="en-US" dirty="0" smtClean="0"/>
              <a:t>What will the following code result in?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32645" y="1524000"/>
            <a:ext cx="7478711" cy="29546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bool isTrue = true;</a:t>
            </a:r>
          </a:p>
          <a:p>
            <a:r>
              <a:rPr lang="en-US" sz="1800" dirty="0"/>
              <a:t>bool isFalse = false;</a:t>
            </a:r>
          </a:p>
          <a:p>
            <a:r>
              <a:rPr lang="en-US" sz="1800" dirty="0"/>
              <a:t>if (!!(!(isTrue &amp;&amp; isFalse) || !(isTrue || isFalse)))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Console.WriteLine(isFalse);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else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Console.WriteLine(isTrue);</a:t>
            </a:r>
          </a:p>
          <a:p>
            <a:r>
              <a:rPr lang="en-US" sz="1800" dirty="0"/>
              <a:t>}</a:t>
            </a:r>
            <a:endParaRPr lang="en-US" sz="18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6036" y="4648200"/>
            <a:ext cx="4461164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Compilation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Runtime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None of the answers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4419600"/>
            <a:ext cx="2362200" cy="22896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false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True 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true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False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1120238" y="6092744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3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685800"/>
          </a:xfrm>
        </p:spPr>
        <p:txBody>
          <a:bodyPr/>
          <a:lstStyle/>
          <a:p>
            <a:r>
              <a:rPr lang="en-US" dirty="0" smtClean="0"/>
              <a:t>What will the following code result in?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742972" y="1447800"/>
            <a:ext cx="2990828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int i = 1;</a:t>
            </a:r>
          </a:p>
          <a:p>
            <a:r>
              <a:rPr lang="en-US" sz="1800" dirty="0"/>
              <a:t>int j = 1;</a:t>
            </a:r>
          </a:p>
          <a:p>
            <a:r>
              <a:rPr lang="en-US" sz="1800" dirty="0"/>
              <a:t>switch (i)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</a:t>
            </a:r>
            <a:r>
              <a:rPr lang="en-US" sz="1800" dirty="0" smtClean="0"/>
              <a:t> case </a:t>
            </a:r>
            <a:r>
              <a:rPr lang="en-US" sz="1800" dirty="0"/>
              <a:t>1: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   i </a:t>
            </a:r>
            <a:r>
              <a:rPr lang="en-US" sz="1800" dirty="0"/>
              <a:t>= 1;</a:t>
            </a:r>
          </a:p>
          <a:p>
            <a:r>
              <a:rPr lang="en-US" sz="1800" dirty="0"/>
              <a:t>       </a:t>
            </a:r>
            <a:r>
              <a:rPr lang="en-US" sz="1800" dirty="0" smtClean="0"/>
              <a:t>break</a:t>
            </a:r>
            <a:r>
              <a:rPr lang="en-US" sz="1800" dirty="0"/>
              <a:t>;</a:t>
            </a:r>
          </a:p>
          <a:p>
            <a:r>
              <a:rPr lang="en-US" sz="1800" dirty="0"/>
              <a:t>    case j:</a:t>
            </a:r>
          </a:p>
          <a:p>
            <a:r>
              <a:rPr lang="en-US" sz="1800" dirty="0"/>
              <a:t>       </a:t>
            </a:r>
            <a:r>
              <a:rPr lang="en-US" sz="1800" dirty="0" smtClean="0"/>
              <a:t>i </a:t>
            </a:r>
            <a:r>
              <a:rPr lang="en-US" sz="1800" dirty="0"/>
              <a:t>= 2;</a:t>
            </a:r>
          </a:p>
          <a:p>
            <a:r>
              <a:rPr lang="en-US" sz="1800" dirty="0"/>
              <a:t>       </a:t>
            </a:r>
            <a:r>
              <a:rPr lang="en-US" sz="1800" dirty="0" smtClean="0"/>
              <a:t>break</a:t>
            </a:r>
            <a:r>
              <a:rPr lang="en-US" sz="1800" dirty="0"/>
              <a:t>;</a:t>
            </a:r>
          </a:p>
          <a:p>
            <a:r>
              <a:rPr lang="en-US" sz="1800" dirty="0"/>
              <a:t>    case i:</a:t>
            </a:r>
          </a:p>
          <a:p>
            <a:r>
              <a:rPr lang="en-US" sz="1800" dirty="0"/>
              <a:t>       </a:t>
            </a:r>
            <a:r>
              <a:rPr lang="en-US" sz="1800" dirty="0" smtClean="0"/>
              <a:t>i </a:t>
            </a:r>
            <a:r>
              <a:rPr lang="en-US" sz="1800" dirty="0"/>
              <a:t>= 3;</a:t>
            </a:r>
          </a:p>
          <a:p>
            <a:r>
              <a:rPr lang="en-US" sz="1800" dirty="0"/>
              <a:t>       </a:t>
            </a:r>
            <a:r>
              <a:rPr lang="en-US" sz="1800" dirty="0" smtClean="0"/>
              <a:t>break</a:t>
            </a:r>
            <a:r>
              <a:rPr lang="en-US" sz="1800" dirty="0"/>
              <a:t>;</a:t>
            </a:r>
          </a:p>
          <a:p>
            <a:r>
              <a:rPr lang="en-US" sz="1800" dirty="0"/>
              <a:t>    default:</a:t>
            </a:r>
          </a:p>
          <a:p>
            <a:r>
              <a:rPr lang="en-US" sz="1800" dirty="0"/>
              <a:t>       </a:t>
            </a:r>
            <a:r>
              <a:rPr lang="en-US" sz="1800" dirty="0" smtClean="0"/>
              <a:t>i </a:t>
            </a:r>
            <a:r>
              <a:rPr lang="en-US" sz="1800" dirty="0"/>
              <a:t>= 4;</a:t>
            </a:r>
          </a:p>
          <a:p>
            <a:r>
              <a:rPr lang="en-US" sz="1800" dirty="0"/>
              <a:t>       </a:t>
            </a:r>
            <a:r>
              <a:rPr lang="en-US" sz="1800" dirty="0" smtClean="0"/>
              <a:t>break</a:t>
            </a:r>
            <a:r>
              <a:rPr lang="en-US" sz="1800" dirty="0"/>
              <a:t>;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Console.WriteLine(i);</a:t>
            </a:r>
            <a:endParaRPr lang="en-US" sz="18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0836" y="1973282"/>
            <a:ext cx="44611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1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2 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3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4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Compilation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Run-time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None of the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answers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4191000" y="4199807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289" name="Picture 1" descr="C:\Users\ageorgieva\Desktop\Untitled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250" y="1981199"/>
            <a:ext cx="1717016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2541675" y="1295400"/>
            <a:ext cx="3298649" cy="953453"/>
          </a:xfrm>
          <a:prstGeom prst="wedgeRoundRectCallout">
            <a:avLst>
              <a:gd name="adj1" fmla="val -41403"/>
              <a:gd name="adj2" fmla="val 9000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case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value must be a constant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7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600200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087" y="1600200"/>
            <a:ext cx="7478711" cy="26161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int number = 5;</a:t>
            </a:r>
          </a:p>
          <a:p>
            <a:r>
              <a:rPr lang="en-US" sz="1800" dirty="0"/>
              <a:t>if (number++ == ++number)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Console.WriteLine(number + 1);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else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Console.WriteLine(number + 2);</a:t>
            </a:r>
          </a:p>
          <a:p>
            <a:r>
              <a:rPr lang="en-US" sz="1800" dirty="0"/>
              <a:t>}</a:t>
            </a:r>
            <a:endParaRPr lang="nn-NO" sz="18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4638" y="4343400"/>
            <a:ext cx="46897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s-E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Compilation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Run-time </a:t>
            </a:r>
            <a:r>
              <a:rPr lang="es-E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error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4263545"/>
            <a:ext cx="2362200" cy="22896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4114800" y="4386944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0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685800"/>
          </a:xfrm>
        </p:spPr>
        <p:txBody>
          <a:bodyPr/>
          <a:lstStyle/>
          <a:p>
            <a:r>
              <a:rPr lang="en-US" dirty="0" smtClean="0"/>
              <a:t>What will the following code result in?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742972" y="1973282"/>
            <a:ext cx="3371828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int? number = new int?();</a:t>
            </a:r>
          </a:p>
          <a:p>
            <a:r>
              <a:rPr lang="en-US" sz="1800" dirty="0"/>
              <a:t>switch (number)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case 1: Console.Write(1</a:t>
            </a:r>
            <a:r>
              <a:rPr lang="en-US" sz="1800" dirty="0" smtClean="0"/>
              <a:t>); break</a:t>
            </a:r>
            <a:r>
              <a:rPr lang="en-US" sz="1800" dirty="0"/>
              <a:t>;</a:t>
            </a:r>
          </a:p>
          <a:p>
            <a:r>
              <a:rPr lang="en-US" sz="1800" dirty="0"/>
              <a:t>    case 2: Console.Write(2</a:t>
            </a:r>
            <a:r>
              <a:rPr lang="en-US" sz="1800" dirty="0" smtClean="0"/>
              <a:t>); break</a:t>
            </a:r>
            <a:r>
              <a:rPr lang="en-US" sz="1800" dirty="0"/>
              <a:t>;</a:t>
            </a:r>
          </a:p>
          <a:p>
            <a:r>
              <a:rPr lang="en-US" sz="1800" dirty="0"/>
              <a:t>    case 3: Console.Write(3</a:t>
            </a:r>
            <a:r>
              <a:rPr lang="en-US" sz="1800" dirty="0" smtClean="0"/>
              <a:t>); break</a:t>
            </a:r>
            <a:r>
              <a:rPr lang="en-US" sz="1800" dirty="0"/>
              <a:t>;</a:t>
            </a:r>
          </a:p>
          <a:p>
            <a:r>
              <a:rPr lang="en-US" sz="1800" dirty="0"/>
              <a:t>    case null: Console.Write(4</a:t>
            </a:r>
            <a:r>
              <a:rPr lang="en-US" sz="1800" dirty="0" smtClean="0"/>
              <a:t>); break</a:t>
            </a:r>
            <a:r>
              <a:rPr lang="en-US" sz="1800" dirty="0"/>
              <a:t>;</a:t>
            </a:r>
          </a:p>
          <a:p>
            <a:r>
              <a:rPr lang="en-US" sz="1800" dirty="0"/>
              <a:t>    default: Console.Write(5</a:t>
            </a:r>
            <a:r>
              <a:rPr lang="en-US" sz="1800" dirty="0" smtClean="0"/>
              <a:t>); break</a:t>
            </a:r>
            <a:r>
              <a:rPr lang="en-US" sz="1800" dirty="0"/>
              <a:t>;</a:t>
            </a:r>
          </a:p>
          <a:p>
            <a:r>
              <a:rPr lang="en-US" sz="1800" dirty="0"/>
              <a:t>}</a:t>
            </a:r>
            <a:endParaRPr lang="en-US" sz="18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54236" y="1973282"/>
            <a:ext cx="44611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Compilation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Run-time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None of the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answers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4748150" y="3657592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42" name="Picture 2" descr="C:\Users\ageorgieva\Desktop\Untitled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296792"/>
            <a:ext cx="1868632" cy="135289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80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t2.gstatic.com/images?q=tbn:ANd9GcSbw3rwSzYP-Ss5aVXwNe_Y__9i8akR8-q9iR0-A0w-BcHGVRkQnL87XP_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1590259"/>
            <a:ext cx="3276600" cy="31341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0"/>
            <a:ext cx="7924800" cy="685800"/>
          </a:xfrm>
        </p:spPr>
        <p:txBody>
          <a:bodyPr/>
          <a:lstStyle/>
          <a:p>
            <a:r>
              <a:rPr lang="en-US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225320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066800"/>
          </a:xfrm>
        </p:spPr>
        <p:txBody>
          <a:bodyPr/>
          <a:lstStyle/>
          <a:p>
            <a:r>
              <a:rPr lang="en-US" dirty="0"/>
              <a:t>Try your luck. What will be written on the console when the following code is executed?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533401" y="1939766"/>
            <a:ext cx="8077199" cy="21082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int toto = 1;</a:t>
            </a:r>
          </a:p>
          <a:p>
            <a:r>
              <a:rPr lang="en-US" sz="1700" dirty="0"/>
              <a:t>for (int i = 2; i &lt;= 4; i++, toto++)</a:t>
            </a:r>
          </a:p>
          <a:p>
            <a:pPr>
              <a:lnSpc>
                <a:spcPts val="1600"/>
              </a:lnSpc>
            </a:pPr>
            <a:r>
              <a:rPr lang="en-US" sz="1700" dirty="0"/>
              <a:t>{</a:t>
            </a:r>
          </a:p>
          <a:p>
            <a:pPr>
              <a:lnSpc>
                <a:spcPts val="1600"/>
              </a:lnSpc>
            </a:pPr>
            <a:r>
              <a:rPr lang="en-US" sz="1700" dirty="0"/>
              <a:t>    for (int j = i - 1; j &lt; i + 1; j += 2, toto += i &lt; j ? 1 : -1)</a:t>
            </a:r>
          </a:p>
          <a:p>
            <a:pPr>
              <a:lnSpc>
                <a:spcPts val="1600"/>
              </a:lnSpc>
            </a:pPr>
            <a:r>
              <a:rPr lang="en-US" sz="1700" dirty="0"/>
              <a:t>    {</a:t>
            </a:r>
          </a:p>
          <a:p>
            <a:pPr>
              <a:lnSpc>
                <a:spcPts val="1600"/>
              </a:lnSpc>
            </a:pPr>
            <a:r>
              <a:rPr lang="en-US" sz="1700" dirty="0"/>
              <a:t>        toto &lt;&lt;= 2;</a:t>
            </a:r>
          </a:p>
          <a:p>
            <a:pPr>
              <a:lnSpc>
                <a:spcPts val="1600"/>
              </a:lnSpc>
            </a:pPr>
            <a:r>
              <a:rPr lang="en-US" sz="1700" dirty="0"/>
              <a:t>    }</a:t>
            </a:r>
          </a:p>
          <a:p>
            <a:pPr>
              <a:lnSpc>
                <a:spcPts val="1600"/>
              </a:lnSpc>
            </a:pPr>
            <a:r>
              <a:rPr lang="en-US" sz="1700" dirty="0"/>
              <a:t>}</a:t>
            </a:r>
          </a:p>
          <a:p>
            <a:r>
              <a:rPr lang="en-US" sz="1700" dirty="0"/>
              <a:t>Console.WriteLine(toto - 57);</a:t>
            </a:r>
            <a:endParaRPr lang="nn-NO" sz="17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25638" y="4191000"/>
            <a:ext cx="17941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42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4212770"/>
            <a:ext cx="2362200" cy="22896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-49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-42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-35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4489369" y="5889724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219" name="Picture 3" descr="http://coachdawnwrites.com/wp-content/uploads/2011/02/four-leaf-clov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774" y="4679841"/>
            <a:ext cx="1559626" cy="15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04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1722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Indicate </a:t>
            </a:r>
            <a:r>
              <a:rPr lang="en-US" dirty="0"/>
              <a:t>the incorrect purpose of the Framework Class Library (FCL</a:t>
            </a:r>
            <a:r>
              <a:rPr lang="en-US" dirty="0" smtClean="0"/>
              <a:t>)?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800" dirty="0"/>
              <a:t>Provides functionality for creating console </a:t>
            </a:r>
            <a:r>
              <a:rPr lang="en-US" sz="2800" dirty="0" smtClean="0"/>
              <a:t>applications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800" dirty="0"/>
              <a:t>Provides functionality for creating WPF and Silverlight rich-media </a:t>
            </a:r>
            <a:r>
              <a:rPr lang="en-US" sz="2800" dirty="0" smtClean="0"/>
              <a:t>applications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800" dirty="0"/>
              <a:t>Provides functionality for creating iOS and Android </a:t>
            </a:r>
            <a:r>
              <a:rPr lang="en-US" sz="2800" dirty="0" smtClean="0"/>
              <a:t>applications</a:t>
            </a:r>
            <a:endParaRPr lang="en-US" sz="2800" dirty="0"/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800" dirty="0"/>
              <a:t>Provides functionality for creating Windows Forms GUI applications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800" dirty="0"/>
              <a:t>Provides functionality for creating web applications (dynamic Web sites</a:t>
            </a:r>
            <a:r>
              <a:rPr lang="en-US" sz="2800" dirty="0" smtClean="0"/>
              <a:t>)</a:t>
            </a:r>
            <a:endParaRPr lang="en-US" dirty="0" smtClean="0"/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90449" y="36508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0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600200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087" y="1600200"/>
            <a:ext cx="7478711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int count = 0;</a:t>
            </a:r>
          </a:p>
          <a:p>
            <a:r>
              <a:rPr lang="nn-NO" sz="1800" dirty="0"/>
              <a:t>for (int i = 1, j = 2; i &lt; j; i++, j++)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count++;</a:t>
            </a:r>
          </a:p>
          <a:p>
            <a:r>
              <a:rPr lang="en-US" sz="1800" dirty="0"/>
              <a:t>    if (i == 3) i++; break;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Console.WriteLine(count);</a:t>
            </a:r>
            <a:endParaRPr lang="nn-NO" sz="18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1400" y="3886200"/>
            <a:ext cx="46897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Compilation </a:t>
            </a:r>
            <a:r>
              <a:rPr lang="es-E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Run-time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Endless loop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3962400"/>
            <a:ext cx="2362200" cy="18341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1195450" y="4551588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5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066800"/>
          </a:xfrm>
        </p:spPr>
        <p:txBody>
          <a:bodyPr/>
          <a:lstStyle/>
          <a:p>
            <a:r>
              <a:rPr lang="en-US" dirty="0" smtClean="0"/>
              <a:t>What will be printed on the console when the following code is executed?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674687" y="2438400"/>
            <a:ext cx="4659313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string[] elements = { "ab", "12" };</a:t>
            </a:r>
          </a:p>
          <a:p>
            <a:r>
              <a:rPr lang="en-US" sz="1800" dirty="0"/>
              <a:t>foreach (var e in elements)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foreach (var ch in e)</a:t>
            </a:r>
          </a:p>
          <a:p>
            <a:r>
              <a:rPr lang="en-US" sz="1800" dirty="0"/>
              <a:t>    {</a:t>
            </a:r>
          </a:p>
          <a:p>
            <a:r>
              <a:rPr lang="en-US" sz="1800" dirty="0"/>
              <a:t>        Console.Write(ch);</a:t>
            </a:r>
          </a:p>
          <a:p>
            <a:r>
              <a:rPr lang="en-US" sz="1800" dirty="0"/>
              <a:t>    }</a:t>
            </a:r>
          </a:p>
          <a:p>
            <a:r>
              <a:rPr lang="en-US" sz="1800" dirty="0"/>
              <a:t>    Console.Write(e);</a:t>
            </a:r>
          </a:p>
          <a:p>
            <a:r>
              <a:rPr lang="en-US" sz="1800" dirty="0"/>
              <a:t>}</a:t>
            </a:r>
            <a:endParaRPr lang="nn-NO" sz="18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1752600"/>
            <a:ext cx="3470562" cy="4711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e-D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ab12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e-D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12ab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e-D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abab1212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e-D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ab12ab12</a:t>
            </a:r>
            <a:endParaRPr lang="de-DE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e-D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12ab12ab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e-D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Endless loop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e-D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Run-time </a:t>
            </a:r>
            <a:r>
              <a:rPr lang="de-D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e-D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Compilation error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5603175" y="2821152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2" descr="C:\Trash\spiral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185579">
            <a:off x="1050981" y="5445081"/>
            <a:ext cx="2031283" cy="11617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385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600200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087" y="1600200"/>
            <a:ext cx="7478711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int n = 4, f = 0;</a:t>
            </a:r>
          </a:p>
          <a:p>
            <a:r>
              <a:rPr lang="pt-BR" sz="1800" dirty="0"/>
              <a:t>do</a:t>
            </a:r>
          </a:p>
          <a:p>
            <a:r>
              <a:rPr lang="pt-BR" sz="1800" dirty="0"/>
              <a:t>{</a:t>
            </a:r>
          </a:p>
          <a:p>
            <a:r>
              <a:rPr lang="pt-BR" sz="1800" dirty="0"/>
              <a:t>  f *= n;</a:t>
            </a:r>
          </a:p>
          <a:p>
            <a:r>
              <a:rPr lang="pt-BR" sz="1800" dirty="0"/>
              <a:t>  n--;</a:t>
            </a:r>
          </a:p>
          <a:p>
            <a:r>
              <a:rPr lang="pt-BR" sz="1800" dirty="0"/>
              <a:t>}</a:t>
            </a:r>
          </a:p>
          <a:p>
            <a:r>
              <a:rPr lang="pt-BR" sz="1800" dirty="0"/>
              <a:t>while (n &gt; 0);</a:t>
            </a:r>
          </a:p>
          <a:p>
            <a:r>
              <a:rPr lang="pt-BR" sz="1800" dirty="0"/>
              <a:t>Console.WriteLine(f);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1400" y="4198505"/>
            <a:ext cx="4689762" cy="212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s-E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120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s-E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Compilation 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s-E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Run-time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Endless loop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3962400"/>
            <a:ext cx="2362200" cy="2743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</a:t>
            </a:r>
          </a:p>
          <a:p>
            <a:pPr marL="357188" lvl="1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1195450" y="398615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0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685800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087" y="1828800"/>
            <a:ext cx="747871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1800" dirty="0"/>
              <a:t>for (int i = 1; i &lt;= 4; i = i * 2)</a:t>
            </a:r>
          </a:p>
          <a:p>
            <a:r>
              <a:rPr lang="nn-NO" sz="1800" dirty="0"/>
              <a:t>{</a:t>
            </a:r>
          </a:p>
          <a:p>
            <a:r>
              <a:rPr lang="nn-NO" sz="1800" dirty="0"/>
              <a:t>  Console.Write(i + " ");</a:t>
            </a:r>
          </a:p>
          <a:p>
            <a:r>
              <a:rPr lang="nn-NO" sz="18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99261" y="3706809"/>
            <a:ext cx="4349339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</a:t>
            </a:r>
            <a:r>
              <a:rPr lang="es-E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s-E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Compilation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s-E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Run-time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Endless loop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3429000"/>
            <a:ext cx="2590800" cy="2743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2 4 6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2 4 8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57188" lvl="1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3774375" y="371005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3" descr="C:\Trash\cycle.pn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477000" y="5622263"/>
            <a:ext cx="1912569" cy="778537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57129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685800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087" y="1981200"/>
            <a:ext cx="7478711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1800" dirty="0"/>
              <a:t>int sum = 0;</a:t>
            </a:r>
          </a:p>
          <a:p>
            <a:r>
              <a:rPr lang="nn-NO" sz="1800" dirty="0"/>
              <a:t>while (sum &lt; 10)</a:t>
            </a:r>
          </a:p>
          <a:p>
            <a:r>
              <a:rPr lang="nn-NO" sz="1800" dirty="0"/>
              <a:t>  for (int i = 0; i &lt;= 2; i++)</a:t>
            </a:r>
          </a:p>
          <a:p>
            <a:r>
              <a:rPr lang="nn-NO" sz="1800" dirty="0"/>
              <a:t>    sum += i;</a:t>
            </a:r>
          </a:p>
          <a:p>
            <a:r>
              <a:rPr lang="nn-NO" sz="1800" dirty="0"/>
              <a:t>Console.WriteLine(sum);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6461" y="3859209"/>
            <a:ext cx="4349339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Compilation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Run-time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Endless loop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3810000"/>
            <a:ext cx="2590800" cy="2286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4255325" y="3859209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9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27000"/>
            <a:ext cx="7086600" cy="838200"/>
          </a:xfrm>
        </p:spPr>
        <p:txBody>
          <a:bodyPr/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C# Test Preparation</a:t>
            </a:r>
            <a:endParaRPr lang="en-US" sz="3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5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181600"/>
          </a:xfrm>
        </p:spPr>
        <p:txBody>
          <a:bodyPr/>
          <a:lstStyle/>
          <a:p>
            <a:r>
              <a:rPr lang="en-US" dirty="0"/>
              <a:t>Indicate the incorrect purpose of the Visual Studio IDE?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Edit images		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Design user interface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Write code in many languages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Execute / test / debug applications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Browse help and </a:t>
            </a:r>
            <a:r>
              <a:rPr lang="en-US" dirty="0" smtClean="0"/>
              <a:t>web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Edit excel </a:t>
            </a:r>
            <a:r>
              <a:rPr lang="en-US" dirty="0" smtClean="0"/>
              <a:t>documents</a:t>
            </a:r>
            <a:endParaRPr lang="en-US" dirty="0"/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Manage </a:t>
            </a:r>
            <a:r>
              <a:rPr lang="en-US" dirty="0"/>
              <a:t>project's </a:t>
            </a:r>
            <a:r>
              <a:rPr lang="en-US" dirty="0" smtClean="0"/>
              <a:t>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57200" y="45720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1" descr="C:\Trash\vs2010-logo-small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102431"/>
            <a:ext cx="2321718" cy="990600"/>
          </a:xfrm>
          <a:prstGeom prst="roundRect">
            <a:avLst>
              <a:gd name="adj" fmla="val 1172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79992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495800"/>
            <a:ext cx="7924800" cy="1143001"/>
          </a:xfrm>
        </p:spPr>
        <p:txBody>
          <a:bodyPr/>
          <a:lstStyle/>
          <a:p>
            <a:r>
              <a:rPr lang="en-US" dirty="0"/>
              <a:t>Primitive Data Types and Variables</a:t>
            </a:r>
          </a:p>
        </p:txBody>
      </p:sp>
      <p:pic>
        <p:nvPicPr>
          <p:cNvPr id="7" name="Picture 2" descr="Binary Design by LPF Systems."/>
          <p:cNvPicPr>
            <a:picLocks noChangeAspect="1" noChangeArrowheads="1"/>
          </p:cNvPicPr>
          <p:nvPr/>
        </p:nvPicPr>
        <p:blipFill>
          <a:blip r:embed="rId2" cstate="screen">
            <a:lum bright="20000" contrast="30000"/>
          </a:blip>
          <a:srcRect/>
          <a:stretch>
            <a:fillRect/>
          </a:stretch>
        </p:blipFill>
        <p:spPr bwMode="auto">
          <a:xfrm>
            <a:off x="2445549" y="1447800"/>
            <a:ext cx="4252902" cy="27079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5804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81600"/>
          </a:xfrm>
        </p:spPr>
        <p:txBody>
          <a:bodyPr/>
          <a:lstStyle/>
          <a:p>
            <a:r>
              <a:rPr lang="en-US" dirty="0"/>
              <a:t>What will the following code result 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571500" y="2018705"/>
            <a:ext cx="567690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800" dirty="0"/>
              <a:t>char zero = '0';</a:t>
            </a:r>
            <a:endParaRPr lang="en-US" sz="1800" dirty="0"/>
          </a:p>
          <a:p>
            <a:r>
              <a:rPr lang="bg-BG" sz="1800" dirty="0"/>
              <a:t>char one = '1';</a:t>
            </a:r>
            <a:endParaRPr lang="en-US" sz="1800" dirty="0"/>
          </a:p>
          <a:p>
            <a:r>
              <a:rPr lang="bg-BG" sz="1800" dirty="0"/>
              <a:t>char two = '2';</a:t>
            </a:r>
            <a:endParaRPr lang="en-US" sz="1800" dirty="0"/>
          </a:p>
          <a:p>
            <a:r>
              <a:rPr lang="bg-BG" sz="1800" dirty="0"/>
              <a:t>char three = '3';</a:t>
            </a:r>
            <a:endParaRPr lang="en-US" sz="1800" dirty="0"/>
          </a:p>
          <a:p>
            <a:r>
              <a:rPr lang="bg-BG" sz="1800" dirty="0"/>
              <a:t>char four = '4';</a:t>
            </a:r>
            <a:endParaRPr lang="en-US" sz="1800" dirty="0"/>
          </a:p>
          <a:p>
            <a:r>
              <a:rPr lang="bg-BG" sz="1800" dirty="0"/>
              <a:t>char five = '5';</a:t>
            </a:r>
            <a:endParaRPr lang="en-US" sz="1800" dirty="0"/>
          </a:p>
          <a:p>
            <a:r>
              <a:rPr lang="bg-BG" sz="1800" dirty="0"/>
              <a:t>char six = '6';</a:t>
            </a:r>
            <a:endParaRPr lang="en-US" sz="1800" dirty="0"/>
          </a:p>
          <a:p>
            <a:r>
              <a:rPr lang="bg-BG" sz="1800" dirty="0"/>
              <a:t>char seven = '7';</a:t>
            </a:r>
            <a:endParaRPr lang="en-US" sz="1800" dirty="0"/>
          </a:p>
          <a:p>
            <a:r>
              <a:rPr lang="bg-BG" sz="1800" dirty="0"/>
              <a:t>char eight = '8';</a:t>
            </a:r>
            <a:endParaRPr lang="en-US" sz="1800" dirty="0"/>
          </a:p>
          <a:p>
            <a:r>
              <a:rPr lang="bg-BG" sz="1800" dirty="0"/>
              <a:t>char nine = '9';</a:t>
            </a:r>
            <a:endParaRPr lang="en-US" sz="1800" dirty="0"/>
          </a:p>
          <a:p>
            <a:r>
              <a:rPr lang="bg-BG" sz="1800" dirty="0"/>
              <a:t> </a:t>
            </a:r>
            <a:endParaRPr lang="en-US" sz="1800" dirty="0"/>
          </a:p>
          <a:p>
            <a:r>
              <a:rPr lang="bg-BG" sz="1800" dirty="0"/>
              <a:t>string ns = (nine + two + five).ToString</a:t>
            </a:r>
            <a:r>
              <a:rPr lang="bg-BG" sz="1800" dirty="0" smtClean="0"/>
              <a:t>();</a:t>
            </a:r>
            <a:endParaRPr lang="en-US" sz="1800" dirty="0"/>
          </a:p>
          <a:p>
            <a:r>
              <a:rPr lang="bg-BG" sz="1800" dirty="0"/>
              <a:t>int n = ((nine - '0') * 10 + two - '0</a:t>
            </a:r>
            <a:r>
              <a:rPr lang="bg-BG" sz="1800" dirty="0" smtClean="0"/>
              <a:t>')</a:t>
            </a:r>
            <a:endParaRPr lang="en-US" sz="1800" dirty="0" smtClean="0"/>
          </a:p>
          <a:p>
            <a:r>
              <a:rPr lang="bg-BG" sz="1800" dirty="0" smtClean="0"/>
              <a:t> </a:t>
            </a:r>
            <a:r>
              <a:rPr lang="bg-BG" sz="1800" dirty="0"/>
              <a:t>* 10 + five - '0';</a:t>
            </a:r>
            <a:endParaRPr lang="en-US" sz="1800" dirty="0"/>
          </a:p>
          <a:p>
            <a:r>
              <a:rPr lang="bg-BG" sz="1800" dirty="0"/>
              <a:t>Console.WriteLine(n==ns);</a:t>
            </a:r>
            <a:endParaRPr lang="en-US" sz="1800" noProof="1"/>
          </a:p>
        </p:txBody>
      </p:sp>
      <p:sp>
        <p:nvSpPr>
          <p:cNvPr id="5" name="TextBox 4"/>
          <p:cNvSpPr txBox="1"/>
          <p:nvPr/>
        </p:nvSpPr>
        <p:spPr>
          <a:xfrm>
            <a:off x="6096000" y="1828800"/>
            <a:ext cx="2743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bg-BG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True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bg-BG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False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bg-BG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925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bg-BG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1850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bg-BG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Run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-</a:t>
            </a:r>
            <a:r>
              <a:rPr lang="bg-BG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time </a:t>
            </a:r>
            <a:r>
              <a:rPr lang="bg-BG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error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Compile time error</a:t>
            </a:r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6386950" y="547452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4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685800"/>
          </a:xfrm>
        </p:spPr>
        <p:txBody>
          <a:bodyPr/>
          <a:lstStyle/>
          <a:p>
            <a:r>
              <a:rPr lang="en-US" dirty="0"/>
              <a:t>What will the following code result 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1162050" y="1561505"/>
            <a:ext cx="681990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800" dirty="0"/>
              <a:t>char zero = '0';</a:t>
            </a:r>
            <a:endParaRPr lang="en-US" sz="1800" dirty="0"/>
          </a:p>
          <a:p>
            <a:r>
              <a:rPr lang="bg-BG" sz="1800" dirty="0"/>
              <a:t>char one = '1';</a:t>
            </a:r>
            <a:endParaRPr lang="en-US" sz="1800" dirty="0"/>
          </a:p>
          <a:p>
            <a:r>
              <a:rPr lang="bg-BG" sz="1800" dirty="0"/>
              <a:t>char two = '2';</a:t>
            </a:r>
            <a:endParaRPr lang="en-US" sz="1800" dirty="0"/>
          </a:p>
          <a:p>
            <a:r>
              <a:rPr lang="bg-BG" sz="1800" dirty="0"/>
              <a:t>char three = '3';</a:t>
            </a:r>
            <a:endParaRPr lang="en-US" sz="1800" dirty="0"/>
          </a:p>
          <a:p>
            <a:r>
              <a:rPr lang="bg-BG" sz="1800" dirty="0"/>
              <a:t>char four = '4';</a:t>
            </a:r>
            <a:endParaRPr lang="en-US" sz="1800" dirty="0"/>
          </a:p>
          <a:p>
            <a:r>
              <a:rPr lang="bg-BG" sz="1800" dirty="0"/>
              <a:t>char five = '5';</a:t>
            </a:r>
            <a:endParaRPr lang="en-US" sz="1800" dirty="0"/>
          </a:p>
          <a:p>
            <a:r>
              <a:rPr lang="bg-BG" sz="1800" dirty="0"/>
              <a:t>char six = '6';</a:t>
            </a:r>
            <a:endParaRPr lang="en-US" sz="1800" dirty="0"/>
          </a:p>
          <a:p>
            <a:r>
              <a:rPr lang="bg-BG" sz="1800" dirty="0"/>
              <a:t>char seven = '7';</a:t>
            </a:r>
            <a:endParaRPr lang="en-US" sz="1800" dirty="0"/>
          </a:p>
          <a:p>
            <a:r>
              <a:rPr lang="bg-BG" sz="1800" dirty="0"/>
              <a:t>char eight = '8';</a:t>
            </a:r>
            <a:endParaRPr lang="en-US" sz="1800" dirty="0"/>
          </a:p>
          <a:p>
            <a:r>
              <a:rPr lang="bg-BG" sz="1800" dirty="0"/>
              <a:t>char nine = '9';</a:t>
            </a:r>
            <a:endParaRPr lang="en-US" sz="1800" dirty="0"/>
          </a:p>
          <a:p>
            <a:r>
              <a:rPr lang="bg-BG" sz="1800" dirty="0"/>
              <a:t> </a:t>
            </a:r>
            <a:endParaRPr lang="en-US" sz="1800" dirty="0"/>
          </a:p>
          <a:p>
            <a:r>
              <a:rPr lang="bg-BG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</a:t>
            </a:r>
            <a:r>
              <a:rPr lang="bg-BG" sz="1800" dirty="0"/>
              <a:t> ns = (nine + two + five).ToString</a:t>
            </a:r>
            <a:r>
              <a:rPr lang="bg-BG" sz="1800" dirty="0" smtClean="0"/>
              <a:t>();</a:t>
            </a:r>
            <a:endParaRPr lang="en-US" sz="1800" dirty="0"/>
          </a:p>
          <a:p>
            <a:r>
              <a:rPr lang="bg-BG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</a:t>
            </a:r>
            <a:r>
              <a:rPr lang="bg-BG" sz="1800" dirty="0"/>
              <a:t> n = ((nine - '0') * 10 + two - '0</a:t>
            </a:r>
            <a:r>
              <a:rPr lang="bg-BG" sz="1800" dirty="0" smtClean="0"/>
              <a:t>')</a:t>
            </a:r>
            <a:endParaRPr lang="en-US" sz="1800" dirty="0" smtClean="0"/>
          </a:p>
          <a:p>
            <a:r>
              <a:rPr lang="bg-BG" sz="1800" dirty="0" smtClean="0"/>
              <a:t> </a:t>
            </a:r>
            <a:r>
              <a:rPr lang="bg-BG" sz="1800" dirty="0"/>
              <a:t>* 10 + five - '0';</a:t>
            </a:r>
            <a:endParaRPr lang="en-US" sz="1800" dirty="0"/>
          </a:p>
          <a:p>
            <a:r>
              <a:rPr lang="bg-BG" sz="1800" dirty="0" smtClean="0"/>
              <a:t>Console.WriteLine(</a:t>
            </a:r>
            <a:r>
              <a:rPr lang="en-US" sz="1800" dirty="0"/>
              <a:t>n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.ToString()</a:t>
            </a:r>
            <a:r>
              <a:rPr lang="bg-BG" sz="1800" dirty="0"/>
              <a:t>==ns);</a:t>
            </a:r>
            <a:endParaRPr lang="en-US" sz="1800" noProof="1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019800" y="5447347"/>
            <a:ext cx="2971800" cy="953453"/>
          </a:xfrm>
          <a:prstGeom prst="wedgeRoundRectCallout">
            <a:avLst>
              <a:gd name="adj1" fmla="val -100888"/>
              <a:gd name="adj2" fmla="val 13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int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type should be converted to </a:t>
            </a: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string</a:t>
            </a:r>
            <a:endParaRPr lang="bg-BG" sz="24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629400" y="3685163"/>
            <a:ext cx="2038350" cy="953453"/>
          </a:xfrm>
          <a:prstGeom prst="wedgeRoundRectCallout">
            <a:avLst>
              <a:gd name="adj1" fmla="val -81426"/>
              <a:gd name="adj2" fmla="val 13209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will be the result?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12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1981200"/>
          </a:xfrm>
        </p:spPr>
        <p:txBody>
          <a:bodyPr/>
          <a:lstStyle/>
          <a:p>
            <a:r>
              <a:rPr lang="en-US" dirty="0"/>
              <a:t>What will the following code result 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32645" y="2323505"/>
            <a:ext cx="7478711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1800" dirty="0" smtClean="0"/>
              <a:t>int i = 0x10; </a:t>
            </a:r>
          </a:p>
          <a:p>
            <a:r>
              <a:rPr lang="nn-NO" sz="1800" dirty="0" smtClean="0"/>
              <a:t>int j = 0x2;</a:t>
            </a:r>
          </a:p>
          <a:p>
            <a:r>
              <a:rPr lang="nn-NO" sz="1800" dirty="0" smtClean="0"/>
              <a:t>Console.WriteLine(i&lt;&lt;j);</a:t>
            </a:r>
            <a:endParaRPr lang="nn-NO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3505200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4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Compilation error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4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4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64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4419600" y="46482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3559076"/>
            <a:ext cx="342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Run-time error</a:t>
            </a:r>
          </a:p>
        </p:txBody>
      </p:sp>
      <p:pic>
        <p:nvPicPr>
          <p:cNvPr id="13" name="Picture 2" descr="http://static.howstuffworks.com/gif/bytes-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64134" y="5334001"/>
            <a:ext cx="2165466" cy="970726"/>
          </a:xfrm>
          <a:prstGeom prst="roundRect">
            <a:avLst>
              <a:gd name="adj" fmla="val 102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2590801" y="1819452"/>
            <a:ext cx="685800" cy="527804"/>
          </a:xfrm>
          <a:prstGeom prst="wedgeRoundRectCallout">
            <a:avLst>
              <a:gd name="adj1" fmla="val -56409"/>
              <a:gd name="adj2" fmla="val 8207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3134097" y="2209800"/>
            <a:ext cx="675903" cy="527804"/>
          </a:xfrm>
          <a:prstGeom prst="wedgeRoundRectCallout">
            <a:avLst>
              <a:gd name="adj1" fmla="val -130551"/>
              <a:gd name="adj2" fmla="val 5507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50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4145"/>
            <a:ext cx="8686800" cy="1676400"/>
          </a:xfrm>
        </p:spPr>
        <p:txBody>
          <a:bodyPr/>
          <a:lstStyle/>
          <a:p>
            <a:r>
              <a:rPr lang="en-US" dirty="0"/>
              <a:t>What will the following code result 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088" y="2243650"/>
            <a:ext cx="7478711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string str = </a:t>
            </a:r>
            <a:r>
              <a:rPr lang="en-US" sz="1800" dirty="0" smtClean="0"/>
              <a:t>@"\\//\""\'\""";</a:t>
            </a:r>
            <a:endParaRPr lang="en-US" sz="1800" dirty="0"/>
          </a:p>
          <a:p>
            <a:r>
              <a:rPr lang="bg-BG" sz="1800" dirty="0"/>
              <a:t>Console.WriteLine(str);</a:t>
            </a:r>
            <a:endParaRPr lang="nn-NO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038600" y="3196745"/>
            <a:ext cx="403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\//"'"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\\/"'"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Compilation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Run-time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1358" y="3196745"/>
            <a:ext cx="3429000" cy="28992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\\//\"\'\"</a:t>
            </a:r>
            <a:endParaRPr lang="en-US" sz="3000" b="1" dirty="0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\//"'"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\/"'"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4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\\//"'"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1073725" y="325482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23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Props1.xml><?xml version="1.0" encoding="utf-8"?>
<ds:datastoreItem xmlns:ds="http://schemas.openxmlformats.org/officeDocument/2006/customXml" ds:itemID="{A9E4DE38-7694-44F8-8DB6-B2CF36E12BE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2ED33FE-94D7-4A54-A64B-A956FFBCA2E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B1DDAF2-F3CB-42DC-A68C-2CBA9A3869E9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70D4DD19-627C-4C9B-9A1C-E79DB8F4AA0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6CD8507E-DD91-47C4-BCB7-9111AB1C4D9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98E5FF9D-1C43-40A8-923E-3AA22B9EBD15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97AC978F-4947-4AB9-A255-CD7C4F5A714A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85E33CD8-A1A1-42AC-B948-CD07B014CB6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268FB23A-A06E-4629-B396-C1B3FC6640BE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BCF1377-29DA-4100-924B-55E0A23C738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602033FA-5B77-4519-8A1C-D52892A4931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10D0639-0BDE-45B6-A7E7-596904310692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8A30D810-A325-49EE-8AD7-9E74D5141C6F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178BB56F-BABC-4D02-B5E8-BD0B70C47D5A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C1B481DD-3002-4536-89A3-C190E63347FF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E2CC3642-9EC8-44F4-9DBC-FA2A89E58EE1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DE1F0069-D9DF-45FA-A793-EF9B5A7B6B45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3E0C7833-85E9-42C6-834B-1C23B7CEF9ED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8B752BFA-8DC2-4BEE-8BA9-02063F7CA447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D6618F7B-19A4-45D1-8AE8-3CBEB1CFA45E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0FEAC770-498B-45B7-ABBE-372523FD62B4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62D98BF2-F64F-4BF0-81F1-D74FA69D567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9831552-885F-4FBA-9B6D-5C0FAB3155B0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C316FEE9-74E8-4EEA-BE8C-8BD825D0B0F6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114F74C2-7176-458B-AD4B-956CC6225ACF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4C1E5638-9D28-459C-84BE-39D22AF5C373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82A2EB6F-D701-427A-93FF-C27574F3BB0A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6434D94E-9552-4A49-AE87-7FE6BCB06454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264CB0B4-B865-4FCA-AB3F-B36D9147DAB4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9A460453-F969-4D09-A8C0-03274EEADE77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5FEA8020-ABB2-4D49-A355-EC2FA164BCC8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9E68A095-30A9-4398-944C-F74BA1532E07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605F40D9-CC0F-46A1-89EB-4F40F225371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FC9EAF8-EBA2-411C-956D-B2C9993CAC3C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305439FD-5041-4812-9C34-47A715AE5C9A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01AD6D8D-8F2A-4F66-900F-EE7F699EC1E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A47D5DF-62C1-4B6A-8539-C2C95EC9F57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A8AB502-85CB-4CD1-8FFB-73444A01585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6EC296E-D3A4-457C-8718-B7F5CAD4A78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892BE59-D651-42A8-AFFA-D6F5905F65D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657ADB9-4D57-43E4-9DA1-983E0139529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6363</TotalTime>
  <Words>1677</Words>
  <Application>Microsoft Office PowerPoint</Application>
  <PresentationFormat>On-screen Show (4:3)</PresentationFormat>
  <Paragraphs>482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Telerik Academy</vt:lpstr>
      <vt:lpstr>C# Test Preparation</vt:lpstr>
      <vt:lpstr>Introduction to Programming</vt:lpstr>
      <vt:lpstr>Question</vt:lpstr>
      <vt:lpstr>Question</vt:lpstr>
      <vt:lpstr>Primitive Data Types and Variables</vt:lpstr>
      <vt:lpstr>Question</vt:lpstr>
      <vt:lpstr>Answer</vt:lpstr>
      <vt:lpstr>Question</vt:lpstr>
      <vt:lpstr>Question</vt:lpstr>
      <vt:lpstr>Question</vt:lpstr>
      <vt:lpstr>Question</vt:lpstr>
      <vt:lpstr>Operators, Expressions and Statements</vt:lpstr>
      <vt:lpstr>Question</vt:lpstr>
      <vt:lpstr>Question</vt:lpstr>
      <vt:lpstr>Question</vt:lpstr>
      <vt:lpstr>Question</vt:lpstr>
      <vt:lpstr>Question</vt:lpstr>
      <vt:lpstr>Console Input and Output</vt:lpstr>
      <vt:lpstr>Question</vt:lpstr>
      <vt:lpstr>Question</vt:lpstr>
      <vt:lpstr>Question</vt:lpstr>
      <vt:lpstr>Question</vt:lpstr>
      <vt:lpstr>Conditional Statements</vt:lpstr>
      <vt:lpstr>Question</vt:lpstr>
      <vt:lpstr>Question</vt:lpstr>
      <vt:lpstr>Question</vt:lpstr>
      <vt:lpstr>Question</vt:lpstr>
      <vt:lpstr>Loops</vt:lpstr>
      <vt:lpstr>Question</vt:lpstr>
      <vt:lpstr>Question</vt:lpstr>
      <vt:lpstr>Question</vt:lpstr>
      <vt:lpstr>Question</vt:lpstr>
      <vt:lpstr>Question</vt:lpstr>
      <vt:lpstr>Question</vt:lpstr>
      <vt:lpstr>C# Test Preparation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Asya Georgieva</cp:lastModifiedBy>
  <cp:revision>1011</cp:revision>
  <dcterms:created xsi:type="dcterms:W3CDTF">2007-12-08T16:03:35Z</dcterms:created>
  <dcterms:modified xsi:type="dcterms:W3CDTF">2012-11-26T14:52:03Z</dcterms:modified>
  <cp:category>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