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50"/>
  </p:sldMasterIdLst>
  <p:notesMasterIdLst>
    <p:notesMasterId r:id="rId124"/>
  </p:notesMasterIdLst>
  <p:handoutMasterIdLst>
    <p:handoutMasterId r:id="rId125"/>
  </p:handoutMasterIdLst>
  <p:sldIdLst>
    <p:sldId id="320" r:id="rId51"/>
    <p:sldId id="322" r:id="rId52"/>
    <p:sldId id="332" r:id="rId53"/>
    <p:sldId id="324" r:id="rId54"/>
    <p:sldId id="336" r:id="rId55"/>
    <p:sldId id="361" r:id="rId56"/>
    <p:sldId id="362" r:id="rId57"/>
    <p:sldId id="365" r:id="rId58"/>
    <p:sldId id="366" r:id="rId59"/>
    <p:sldId id="368" r:id="rId60"/>
    <p:sldId id="370" r:id="rId61"/>
    <p:sldId id="372" r:id="rId62"/>
    <p:sldId id="373" r:id="rId63"/>
    <p:sldId id="374" r:id="rId64"/>
    <p:sldId id="409" r:id="rId65"/>
    <p:sldId id="375" r:id="rId66"/>
    <p:sldId id="408" r:id="rId67"/>
    <p:sldId id="376" r:id="rId68"/>
    <p:sldId id="380" r:id="rId69"/>
    <p:sldId id="381" r:id="rId70"/>
    <p:sldId id="434" r:id="rId71"/>
    <p:sldId id="382" r:id="rId72"/>
    <p:sldId id="403" r:id="rId73"/>
    <p:sldId id="337" r:id="rId74"/>
    <p:sldId id="338" r:id="rId75"/>
    <p:sldId id="328" r:id="rId76"/>
    <p:sldId id="340" r:id="rId77"/>
    <p:sldId id="329" r:id="rId78"/>
    <p:sldId id="341" r:id="rId79"/>
    <p:sldId id="347" r:id="rId80"/>
    <p:sldId id="348" r:id="rId81"/>
    <p:sldId id="404" r:id="rId82"/>
    <p:sldId id="343" r:id="rId83"/>
    <p:sldId id="350" r:id="rId84"/>
    <p:sldId id="357" r:id="rId85"/>
    <p:sldId id="435" r:id="rId86"/>
    <p:sldId id="344" r:id="rId87"/>
    <p:sldId id="353" r:id="rId88"/>
    <p:sldId id="345" r:id="rId89"/>
    <p:sldId id="358" r:id="rId90"/>
    <p:sldId id="406" r:id="rId91"/>
    <p:sldId id="359" r:id="rId92"/>
    <p:sldId id="426" r:id="rId93"/>
    <p:sldId id="427" r:id="rId94"/>
    <p:sldId id="428" r:id="rId95"/>
    <p:sldId id="429" r:id="rId96"/>
    <p:sldId id="430" r:id="rId97"/>
    <p:sldId id="431" r:id="rId98"/>
    <p:sldId id="432" r:id="rId99"/>
    <p:sldId id="433" r:id="rId100"/>
    <p:sldId id="383" r:id="rId101"/>
    <p:sldId id="384" r:id="rId102"/>
    <p:sldId id="385" r:id="rId103"/>
    <p:sldId id="388" r:id="rId104"/>
    <p:sldId id="391" r:id="rId105"/>
    <p:sldId id="392" r:id="rId106"/>
    <p:sldId id="400" r:id="rId107"/>
    <p:sldId id="401" r:id="rId108"/>
    <p:sldId id="398" r:id="rId109"/>
    <p:sldId id="399" r:id="rId110"/>
    <p:sldId id="407" r:id="rId111"/>
    <p:sldId id="421" r:id="rId112"/>
    <p:sldId id="411" r:id="rId113"/>
    <p:sldId id="412" r:id="rId114"/>
    <p:sldId id="413" r:id="rId115"/>
    <p:sldId id="414" r:id="rId116"/>
    <p:sldId id="415" r:id="rId117"/>
    <p:sldId id="418" r:id="rId118"/>
    <p:sldId id="417" r:id="rId119"/>
    <p:sldId id="419" r:id="rId120"/>
    <p:sldId id="422" r:id="rId121"/>
    <p:sldId id="420" r:id="rId122"/>
    <p:sldId id="436" r:id="rId123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D5E31D"/>
    <a:srgbClr val="BD3545"/>
    <a:srgbClr val="584FCD"/>
    <a:srgbClr val="B52DA2"/>
    <a:srgbClr val="E820ED"/>
    <a:srgbClr val="9ED000"/>
    <a:srgbClr val="F4FCD8"/>
    <a:srgbClr val="E8FF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953" autoAdjust="0"/>
    <p:restoredTop sz="89946" autoAdjust="0"/>
  </p:normalViewPr>
  <p:slideViewPr>
    <p:cSldViewPr>
      <p:cViewPr>
        <p:scale>
          <a:sx n="100" d="100"/>
          <a:sy n="100" d="100"/>
        </p:scale>
        <p:origin x="-1140" y="-3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0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117" Type="http://schemas.openxmlformats.org/officeDocument/2006/relationships/slide" Target="slides/slide6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slide" Target="slides/slide13.xml"/><Relationship Id="rId68" Type="http://schemas.openxmlformats.org/officeDocument/2006/relationships/slide" Target="slides/slide18.xml"/><Relationship Id="rId84" Type="http://schemas.openxmlformats.org/officeDocument/2006/relationships/slide" Target="slides/slide34.xml"/><Relationship Id="rId89" Type="http://schemas.openxmlformats.org/officeDocument/2006/relationships/slide" Target="slides/slide39.xml"/><Relationship Id="rId112" Type="http://schemas.openxmlformats.org/officeDocument/2006/relationships/slide" Target="slides/slide62.xml"/><Relationship Id="rId16" Type="http://schemas.openxmlformats.org/officeDocument/2006/relationships/customXml" Target="../customXml/item16.xml"/><Relationship Id="rId107" Type="http://schemas.openxmlformats.org/officeDocument/2006/relationships/slide" Target="slides/slide5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slide" Target="slides/slide3.xml"/><Relationship Id="rId58" Type="http://schemas.openxmlformats.org/officeDocument/2006/relationships/slide" Target="slides/slide8.xml"/><Relationship Id="rId74" Type="http://schemas.openxmlformats.org/officeDocument/2006/relationships/slide" Target="slides/slide24.xml"/><Relationship Id="rId79" Type="http://schemas.openxmlformats.org/officeDocument/2006/relationships/slide" Target="slides/slide29.xml"/><Relationship Id="rId102" Type="http://schemas.openxmlformats.org/officeDocument/2006/relationships/slide" Target="slides/slide52.xml"/><Relationship Id="rId123" Type="http://schemas.openxmlformats.org/officeDocument/2006/relationships/slide" Target="slides/slide73.xml"/><Relationship Id="rId128" Type="http://schemas.openxmlformats.org/officeDocument/2006/relationships/theme" Target="theme/theme1.xml"/><Relationship Id="rId5" Type="http://schemas.openxmlformats.org/officeDocument/2006/relationships/customXml" Target="../customXml/item5.xml"/><Relationship Id="rId90" Type="http://schemas.openxmlformats.org/officeDocument/2006/relationships/slide" Target="slides/slide40.xml"/><Relationship Id="rId95" Type="http://schemas.openxmlformats.org/officeDocument/2006/relationships/slide" Target="slides/slide45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slide" Target="slides/slide6.xml"/><Relationship Id="rId64" Type="http://schemas.openxmlformats.org/officeDocument/2006/relationships/slide" Target="slides/slide14.xml"/><Relationship Id="rId69" Type="http://schemas.openxmlformats.org/officeDocument/2006/relationships/slide" Target="slides/slide19.xml"/><Relationship Id="rId77" Type="http://schemas.openxmlformats.org/officeDocument/2006/relationships/slide" Target="slides/slide27.xml"/><Relationship Id="rId100" Type="http://schemas.openxmlformats.org/officeDocument/2006/relationships/slide" Target="slides/slide50.xml"/><Relationship Id="rId105" Type="http://schemas.openxmlformats.org/officeDocument/2006/relationships/slide" Target="slides/slide55.xml"/><Relationship Id="rId113" Type="http://schemas.openxmlformats.org/officeDocument/2006/relationships/slide" Target="slides/slide63.xml"/><Relationship Id="rId118" Type="http://schemas.openxmlformats.org/officeDocument/2006/relationships/slide" Target="slides/slide68.xml"/><Relationship Id="rId126" Type="http://schemas.openxmlformats.org/officeDocument/2006/relationships/presProps" Target="presProps.xml"/><Relationship Id="rId8" Type="http://schemas.openxmlformats.org/officeDocument/2006/relationships/customXml" Target="../customXml/item8.xml"/><Relationship Id="rId51" Type="http://schemas.openxmlformats.org/officeDocument/2006/relationships/slide" Target="slides/slide1.xml"/><Relationship Id="rId72" Type="http://schemas.openxmlformats.org/officeDocument/2006/relationships/slide" Target="slides/slide22.xml"/><Relationship Id="rId80" Type="http://schemas.openxmlformats.org/officeDocument/2006/relationships/slide" Target="slides/slide30.xml"/><Relationship Id="rId85" Type="http://schemas.openxmlformats.org/officeDocument/2006/relationships/slide" Target="slides/slide35.xml"/><Relationship Id="rId93" Type="http://schemas.openxmlformats.org/officeDocument/2006/relationships/slide" Target="slides/slide43.xml"/><Relationship Id="rId98" Type="http://schemas.openxmlformats.org/officeDocument/2006/relationships/slide" Target="slides/slide48.xml"/><Relationship Id="rId121" Type="http://schemas.openxmlformats.org/officeDocument/2006/relationships/slide" Target="slides/slide7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slide" Target="slides/slide9.xml"/><Relationship Id="rId67" Type="http://schemas.openxmlformats.org/officeDocument/2006/relationships/slide" Target="slides/slide17.xml"/><Relationship Id="rId103" Type="http://schemas.openxmlformats.org/officeDocument/2006/relationships/slide" Target="slides/slide53.xml"/><Relationship Id="rId108" Type="http://schemas.openxmlformats.org/officeDocument/2006/relationships/slide" Target="slides/slide58.xml"/><Relationship Id="rId116" Type="http://schemas.openxmlformats.org/officeDocument/2006/relationships/slide" Target="slides/slide66.xml"/><Relationship Id="rId124" Type="http://schemas.openxmlformats.org/officeDocument/2006/relationships/notesMaster" Target="notesMasters/notesMaster1.xml"/><Relationship Id="rId129" Type="http://schemas.openxmlformats.org/officeDocument/2006/relationships/tableStyles" Target="tableStyles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slide" Target="slides/slide4.xml"/><Relationship Id="rId62" Type="http://schemas.openxmlformats.org/officeDocument/2006/relationships/slide" Target="slides/slide12.xml"/><Relationship Id="rId70" Type="http://schemas.openxmlformats.org/officeDocument/2006/relationships/slide" Target="slides/slide20.xml"/><Relationship Id="rId75" Type="http://schemas.openxmlformats.org/officeDocument/2006/relationships/slide" Target="slides/slide25.xml"/><Relationship Id="rId83" Type="http://schemas.openxmlformats.org/officeDocument/2006/relationships/slide" Target="slides/slide33.xml"/><Relationship Id="rId88" Type="http://schemas.openxmlformats.org/officeDocument/2006/relationships/slide" Target="slides/slide38.xml"/><Relationship Id="rId91" Type="http://schemas.openxmlformats.org/officeDocument/2006/relationships/slide" Target="slides/slide41.xml"/><Relationship Id="rId96" Type="http://schemas.openxmlformats.org/officeDocument/2006/relationships/slide" Target="slides/slide46.xml"/><Relationship Id="rId111" Type="http://schemas.openxmlformats.org/officeDocument/2006/relationships/slide" Target="slides/slide6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slide" Target="slides/slide7.xml"/><Relationship Id="rId106" Type="http://schemas.openxmlformats.org/officeDocument/2006/relationships/slide" Target="slides/slide56.xml"/><Relationship Id="rId114" Type="http://schemas.openxmlformats.org/officeDocument/2006/relationships/slide" Target="slides/slide64.xml"/><Relationship Id="rId119" Type="http://schemas.openxmlformats.org/officeDocument/2006/relationships/slide" Target="slides/slide69.xml"/><Relationship Id="rId127" Type="http://schemas.openxmlformats.org/officeDocument/2006/relationships/viewProps" Target="viewProps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slide" Target="slides/slide2.xml"/><Relationship Id="rId60" Type="http://schemas.openxmlformats.org/officeDocument/2006/relationships/slide" Target="slides/slide10.xml"/><Relationship Id="rId65" Type="http://schemas.openxmlformats.org/officeDocument/2006/relationships/slide" Target="slides/slide15.xml"/><Relationship Id="rId73" Type="http://schemas.openxmlformats.org/officeDocument/2006/relationships/slide" Target="slides/slide23.xml"/><Relationship Id="rId78" Type="http://schemas.openxmlformats.org/officeDocument/2006/relationships/slide" Target="slides/slide28.xml"/><Relationship Id="rId81" Type="http://schemas.openxmlformats.org/officeDocument/2006/relationships/slide" Target="slides/slide31.xml"/><Relationship Id="rId86" Type="http://schemas.openxmlformats.org/officeDocument/2006/relationships/slide" Target="slides/slide36.xml"/><Relationship Id="rId94" Type="http://schemas.openxmlformats.org/officeDocument/2006/relationships/slide" Target="slides/slide44.xml"/><Relationship Id="rId99" Type="http://schemas.openxmlformats.org/officeDocument/2006/relationships/slide" Target="slides/slide49.xml"/><Relationship Id="rId101" Type="http://schemas.openxmlformats.org/officeDocument/2006/relationships/slide" Target="slides/slide51.xml"/><Relationship Id="rId122" Type="http://schemas.openxmlformats.org/officeDocument/2006/relationships/slide" Target="slides/slide72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slide" Target="slides/slide59.xml"/><Relationship Id="rId34" Type="http://schemas.openxmlformats.org/officeDocument/2006/relationships/customXml" Target="../customXml/item34.xml"/><Relationship Id="rId50" Type="http://schemas.openxmlformats.org/officeDocument/2006/relationships/slideMaster" Target="slideMasters/slideMaster1.xml"/><Relationship Id="rId55" Type="http://schemas.openxmlformats.org/officeDocument/2006/relationships/slide" Target="slides/slide5.xml"/><Relationship Id="rId76" Type="http://schemas.openxmlformats.org/officeDocument/2006/relationships/slide" Target="slides/slide26.xml"/><Relationship Id="rId97" Type="http://schemas.openxmlformats.org/officeDocument/2006/relationships/slide" Target="slides/slide47.xml"/><Relationship Id="rId104" Type="http://schemas.openxmlformats.org/officeDocument/2006/relationships/slide" Target="slides/slide54.xml"/><Relationship Id="rId120" Type="http://schemas.openxmlformats.org/officeDocument/2006/relationships/slide" Target="slides/slide70.xml"/><Relationship Id="rId125" Type="http://schemas.openxmlformats.org/officeDocument/2006/relationships/handoutMaster" Target="handoutMasters/handoutMaster1.xml"/><Relationship Id="rId7" Type="http://schemas.openxmlformats.org/officeDocument/2006/relationships/customXml" Target="../customXml/item7.xml"/><Relationship Id="rId71" Type="http://schemas.openxmlformats.org/officeDocument/2006/relationships/slide" Target="slides/slide21.xml"/><Relationship Id="rId92" Type="http://schemas.openxmlformats.org/officeDocument/2006/relationships/slide" Target="slides/slide4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slide" Target="slides/slide16.xml"/><Relationship Id="rId87" Type="http://schemas.openxmlformats.org/officeDocument/2006/relationships/slide" Target="slides/slide37.xml"/><Relationship Id="rId110" Type="http://schemas.openxmlformats.org/officeDocument/2006/relationships/slide" Target="slides/slide60.xml"/><Relationship Id="rId115" Type="http://schemas.openxmlformats.org/officeDocument/2006/relationships/slide" Target="slides/slide65.xml"/><Relationship Id="rId61" Type="http://schemas.openxmlformats.org/officeDocument/2006/relationships/slide" Target="slides/slide11.xml"/><Relationship Id="rId82" Type="http://schemas.openxmlformats.org/officeDocument/2006/relationships/slide" Target="slides/slide3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31-Oct-12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31-Oct-12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122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133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624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3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3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33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4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3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3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4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2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2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3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3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2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4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2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4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3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3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1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1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2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3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microsoft.com/office/2007/relationships/hdphoto" Target="../media/hdphoto3.wdp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4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45.xml"/><Relationship Id="rId2" Type="http://schemas.openxmlformats.org/officeDocument/2006/relationships/customXml" Target="../../customXml/item48.xml"/><Relationship Id="rId1" Type="http://schemas.openxmlformats.org/officeDocument/2006/relationships/customXml" Target="../../customXml/item25.xml"/><Relationship Id="rId5" Type="http://schemas.openxmlformats.org/officeDocument/2006/relationships/image" Target="../media/image44.png"/><Relationship Id="rId4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23.xml"/><Relationship Id="rId1" Type="http://schemas.openxmlformats.org/officeDocument/2006/relationships/customXml" Target="../../customXml/item14.xml"/><Relationship Id="rId4" Type="http://schemas.openxmlformats.org/officeDocument/2006/relationships/image" Target="../media/image45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2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4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1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447622"/>
            <a:ext cx="8229600" cy="1514778"/>
          </a:xfrm>
        </p:spPr>
        <p:txBody>
          <a:bodyPr/>
          <a:lstStyle/>
          <a:p>
            <a:r>
              <a:rPr lang="en-US" smtClean="0"/>
              <a:t>HTML </a:t>
            </a:r>
            <a:r>
              <a:rPr lang="en-US" dirty="0"/>
              <a:t>Basics </a:t>
            </a:r>
            <a:r>
              <a:rPr lang="en-US" dirty="0" smtClean="0"/>
              <a:t>Test</a:t>
            </a:r>
            <a:br>
              <a:rPr lang="en-US" dirty="0" smtClean="0"/>
            </a:br>
            <a:r>
              <a:rPr lang="en-US" dirty="0" smtClean="0"/>
              <a:t>Preparation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000" stA="20000" endPos="50000" dist="12700" dir="5400000" sy="-100000" algn="bl" rotWithShape="0"/>
              </a:effectLst>
            </a:endParaRP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800600"/>
            <a:ext cx="3853295" cy="533400"/>
          </a:xfrm>
        </p:spPr>
        <p:txBody>
          <a:bodyPr/>
          <a:lstStyle/>
          <a:p>
            <a:r>
              <a:rPr lang="en-US" dirty="0" smtClean="0"/>
              <a:t>Asya Georgieva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6812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59860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257800"/>
            <a:ext cx="3838864" cy="461665"/>
          </a:xfrm>
        </p:spPr>
        <p:txBody>
          <a:bodyPr/>
          <a:lstStyle/>
          <a:p>
            <a:r>
              <a:rPr lang="en-US" dirty="0" smtClean="0"/>
              <a:t>QA Trainer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4648200"/>
            <a:ext cx="3975100" cy="1749484"/>
          </a:xfrm>
          <a:prstGeom prst="roundRect">
            <a:avLst>
              <a:gd name="adj" fmla="val 5778"/>
            </a:avLst>
          </a:prstGeom>
          <a:noFill/>
          <a:ln>
            <a:solidFill>
              <a:schemeClr val="accent5">
                <a:lumMod val="60000"/>
                <a:lumOff val="40000"/>
                <a:alpha val="50000"/>
              </a:schemeClr>
            </a:solidFill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0"/>
          <p:cNvSpPr txBox="1"/>
          <p:nvPr/>
        </p:nvSpPr>
        <p:spPr>
          <a:xfrm rot="20778478">
            <a:off x="574407" y="1311731"/>
            <a:ext cx="588041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630238" indent="-273050" eaLnBrk="0" hangingPunct="0">
              <a:spcBef>
                <a:spcPct val="20000"/>
              </a:spcBef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spcBef>
                <a:spcPct val="20000"/>
              </a:spcBef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spcBef>
                <a:spcPct val="20000"/>
              </a:spcBef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spcBef>
                <a:spcPct val="20000"/>
              </a:spcBef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300" dirty="0" smtClean="0">
                <a:hlinkClick r:id="rId3"/>
              </a:rPr>
              <a:t>http://academy.telerik.com</a:t>
            </a:r>
            <a:r>
              <a:rPr lang="en-US" sz="2300" dirty="0" smtClean="0"/>
              <a:t> </a:t>
            </a:r>
            <a:endParaRPr lang="en-US" sz="2300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1801" y="644055"/>
            <a:ext cx="1420882" cy="1550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5002395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What is the correct way for making a checkbox?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&lt;input type="check" /&gt;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&lt;check</a:t>
            </a:r>
            <a:r>
              <a:rPr lang="en-US" sz="3200" dirty="0" smtClean="0"/>
              <a:t>&gt;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&lt;checkbox</a:t>
            </a:r>
            <a:r>
              <a:rPr lang="en-US" sz="3200" dirty="0" smtClean="0"/>
              <a:t>&gt;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&lt;input type="checkbox" /&gt;</a:t>
            </a:r>
          </a:p>
          <a:p>
            <a:pPr marL="0" indent="0">
              <a:buNone/>
            </a:pPr>
            <a:endParaRPr lang="en-US" sz="3200" dirty="0">
              <a:effectLst/>
            </a:endParaRP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22945" y="516014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198" name="Picture 6" descr="C:\Users\ageorgieva\Desktop\checkbo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6400" y="1921640"/>
            <a:ext cx="32512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51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95735"/>
            <a:ext cx="8686800" cy="5052665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What is the correct way for making a </a:t>
            </a:r>
            <a:r>
              <a:rPr lang="en-US" sz="3200" dirty="0" smtClean="0"/>
              <a:t>textbox input field?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</a:t>
            </a:r>
            <a:r>
              <a:rPr lang="en-US" sz="3200" dirty="0" err="1"/>
              <a:t>textfield</a:t>
            </a:r>
            <a:r>
              <a:rPr lang="en-US" sz="3200" dirty="0"/>
              <a:t>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</a:t>
            </a:r>
            <a:r>
              <a:rPr lang="en-US" sz="3200" dirty="0" err="1"/>
              <a:t>textinput</a:t>
            </a:r>
            <a:r>
              <a:rPr lang="en-US" sz="3200" dirty="0"/>
              <a:t> type="text" </a:t>
            </a:r>
            <a:r>
              <a:rPr lang="en-US" sz="3200" dirty="0" smtClean="0"/>
              <a:t>/&gt;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&lt;input type="text" /&gt;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&lt;input type="</a:t>
            </a:r>
            <a:r>
              <a:rPr lang="en-US" sz="3200" dirty="0" err="1"/>
              <a:t>textfield</a:t>
            </a:r>
            <a:r>
              <a:rPr lang="en-US" sz="3200" dirty="0"/>
              <a:t>" </a:t>
            </a:r>
            <a:r>
              <a:rPr lang="en-US" sz="3200" dirty="0" smtClean="0"/>
              <a:t>/&gt;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&lt;div type="text" /&gt;</a:t>
            </a:r>
            <a:endParaRPr lang="en-US" sz="3200" dirty="0"/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13365" y="4057088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219" name="Picture 3" descr="C:\Users\ageorgieva\Desktop\html-form-input-textbox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1754655">
            <a:off x="5319017" y="2792452"/>
            <a:ext cx="3436745" cy="6612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52007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33624"/>
            <a:ext cx="8686800" cy="4257576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Which is of the following is the tag for making </a:t>
            </a:r>
            <a:r>
              <a:rPr lang="en-US" sz="3200" dirty="0" smtClean="0"/>
              <a:t>a text area?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&lt;</a:t>
            </a:r>
            <a:r>
              <a:rPr lang="en-US" sz="3200" dirty="0"/>
              <a:t>input type="textbox" /&gt;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&lt;input type="textarea" </a:t>
            </a:r>
            <a:r>
              <a:rPr lang="en-US" sz="3200" dirty="0" smtClean="0"/>
              <a:t>/&gt;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&lt;textarea</a:t>
            </a:r>
            <a:r>
              <a:rPr lang="en-US" sz="3200" dirty="0" smtClean="0"/>
              <a:t>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&lt;input </a:t>
            </a:r>
            <a:r>
              <a:rPr lang="en-US" sz="3200" dirty="0" smtClean="0"/>
              <a:t>type="</a:t>
            </a:r>
            <a:r>
              <a:rPr lang="en-US" sz="3200" dirty="0" err="1" smtClean="0"/>
              <a:t>textarea</a:t>
            </a:r>
            <a:r>
              <a:rPr lang="en-US" sz="3200" dirty="0" smtClean="0"/>
              <a:t>’ /&gt;</a:t>
            </a:r>
            <a:endParaRPr lang="en-US" sz="3200" dirty="0"/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01494" y="4407989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267" name="Picture 3" descr="C:\Users\ageorgieva\Desktop\accessories-text-edi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690231">
            <a:off x="6198326" y="2908740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82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05846"/>
            <a:ext cx="8686800" cy="4257576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3200" dirty="0" smtClean="0"/>
              <a:t>What is the correct way for inserting an </a:t>
            </a:r>
            <a:r>
              <a:rPr lang="en-US" sz="3200" dirty="0"/>
              <a:t>image?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2800" dirty="0" smtClean="0"/>
              <a:t>&lt;image src="image.gif“ alt="TelerikAcademy" /&gt;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2800" dirty="0" smtClean="0"/>
              <a:t>&lt;img alt=" TelerikAcademy"&gt;image.gif&lt;/img&gt;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2800" dirty="0" smtClean="0"/>
              <a:t>&lt;img href="image.gif" alt=" TelerikAcademy" /&gt;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2800" dirty="0" smtClean="0"/>
              <a:t>&lt;img src="image.gif" alt=" TelerikAcademy" /&gt;</a:t>
            </a: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492508" y="503971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82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05847"/>
            <a:ext cx="8686800" cy="4539704"/>
          </a:xfrm>
        </p:spPr>
        <p:txBody>
          <a:bodyPr/>
          <a:lstStyle/>
          <a:p>
            <a:pPr lvl="0"/>
            <a:r>
              <a:rPr lang="en-US" sz="3200" dirty="0"/>
              <a:t>What we gain, when we write valid HTML code?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/>
              <a:t>The code becomes more understandable to other developers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/>
              <a:t>The browser will not understand invalid HTML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/>
              <a:t>The browser renders valid HTML faster than invalid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 smtClean="0"/>
              <a:t>It's always cooler </a:t>
            </a:r>
            <a:r>
              <a:rPr lang="en-US" sz="2800" dirty="0"/>
              <a:t>to be valid</a:t>
            </a:r>
            <a:r>
              <a:rPr lang="en-US" sz="2800" dirty="0" smtClean="0"/>
              <a:t>!</a:t>
            </a:r>
            <a:endParaRPr lang="en-US" sz="2800" dirty="0"/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496065" y="420983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54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5324535"/>
          </a:xfrm>
        </p:spPr>
        <p:txBody>
          <a:bodyPr/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The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&lt;!DOCTYPE&gt;</a:t>
            </a:r>
            <a:r>
              <a:rPr lang="en-US" sz="3200" dirty="0"/>
              <a:t> declaration is not an HTML </a:t>
            </a:r>
            <a:r>
              <a:rPr lang="en-US" sz="3200" dirty="0" smtClean="0"/>
              <a:t>tag</a:t>
            </a:r>
          </a:p>
          <a:p>
            <a:pPr lvl="1"/>
            <a:r>
              <a:rPr lang="en-US" sz="3200" dirty="0" smtClean="0"/>
              <a:t>It </a:t>
            </a:r>
            <a:r>
              <a:rPr lang="en-US" sz="3200" dirty="0"/>
              <a:t>is an instruction </a:t>
            </a:r>
            <a:r>
              <a:rPr lang="en-US" sz="3200" dirty="0" smtClean="0"/>
              <a:t>to</a:t>
            </a:r>
            <a:br>
              <a:rPr lang="en-US" sz="3200" dirty="0" smtClean="0"/>
            </a:br>
            <a:r>
              <a:rPr lang="en-US" sz="3200" dirty="0" smtClean="0"/>
              <a:t>the web browser </a:t>
            </a:r>
            <a:br>
              <a:rPr lang="en-US" sz="3200" dirty="0" smtClean="0"/>
            </a:br>
            <a:r>
              <a:rPr lang="en-US" sz="3200" dirty="0" smtClean="0"/>
              <a:t>about what</a:t>
            </a:r>
            <a:br>
              <a:rPr lang="en-US" sz="3200" dirty="0" smtClean="0"/>
            </a:br>
            <a:r>
              <a:rPr lang="en-US" sz="3200" dirty="0" smtClean="0"/>
              <a:t>version </a:t>
            </a:r>
            <a:r>
              <a:rPr lang="en-US" sz="3200" dirty="0"/>
              <a:t>of </a:t>
            </a:r>
            <a:r>
              <a:rPr lang="en-US" sz="3200" dirty="0" smtClean="0"/>
              <a:t>HTML</a:t>
            </a:r>
            <a:br>
              <a:rPr lang="en-US" sz="3200" dirty="0" smtClean="0"/>
            </a:br>
            <a:r>
              <a:rPr lang="en-US" sz="3200" dirty="0" smtClean="0"/>
              <a:t>the </a:t>
            </a:r>
            <a:r>
              <a:rPr lang="en-US" sz="3200" dirty="0"/>
              <a:t>page is written </a:t>
            </a:r>
            <a:r>
              <a:rPr lang="en-US" sz="3200" dirty="0" smtClean="0"/>
              <a:t>in</a:t>
            </a:r>
          </a:p>
          <a:p>
            <a:r>
              <a:rPr lang="en-US" sz="3200" dirty="0"/>
              <a:t>T</a:t>
            </a:r>
            <a:r>
              <a:rPr lang="en-US" sz="3200" dirty="0" smtClean="0"/>
              <a:t>he browser handles the</a:t>
            </a:r>
            <a:br>
              <a:rPr lang="en-US" sz="3200" dirty="0" smtClean="0"/>
            </a:br>
            <a:r>
              <a:rPr lang="en-US" sz="3200" dirty="0" smtClean="0"/>
              <a:t>page accordingly to its</a:t>
            </a:r>
            <a:br>
              <a:rPr lang="en-US" sz="3200" dirty="0" smtClean="0"/>
            </a:br>
            <a:r>
              <a:rPr lang="en-US" sz="3200" dirty="0" smtClean="0"/>
              <a:t>Doctype declaration</a:t>
            </a:r>
            <a:endParaRPr lang="en-US" sz="3200" dirty="0"/>
          </a:p>
        </p:txBody>
      </p:sp>
      <p:pic>
        <p:nvPicPr>
          <p:cNvPr id="7" name="Picture 6" descr="C:\pics\presentations\web-design\HTML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77973" y="2514600"/>
            <a:ext cx="3571875" cy="3333750"/>
          </a:xfrm>
          <a:prstGeom prst="rect">
            <a:avLst/>
          </a:prstGeom>
          <a:noFill/>
          <a:effectLst>
            <a:glow rad="1016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42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053691"/>
          </a:xfrm>
        </p:spPr>
        <p:txBody>
          <a:bodyPr/>
          <a:lstStyle/>
          <a:p>
            <a:pPr lvl="0"/>
            <a:r>
              <a:rPr lang="en-US" sz="3200" dirty="0"/>
              <a:t>Image tags should </a:t>
            </a:r>
            <a:r>
              <a:rPr lang="en-US" sz="3200" dirty="0" smtClean="0"/>
              <a:t>have </a:t>
            </a:r>
            <a:r>
              <a:rPr lang="en-US" sz="3200" dirty="0"/>
              <a:t>either </a:t>
            </a:r>
            <a:r>
              <a:rPr lang="en-US" sz="3200" dirty="0" smtClean="0"/>
              <a:t>their width </a:t>
            </a:r>
            <a:r>
              <a:rPr lang="en-US" sz="3200" dirty="0"/>
              <a:t>or </a:t>
            </a:r>
            <a:r>
              <a:rPr lang="en-US" sz="3200" dirty="0" smtClean="0"/>
              <a:t>their height set. </a:t>
            </a:r>
            <a:r>
              <a:rPr lang="en-US" sz="3200" dirty="0"/>
              <a:t>Why is that?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/>
              <a:t>When </a:t>
            </a:r>
            <a:r>
              <a:rPr lang="en-US" sz="2800" dirty="0" smtClean="0"/>
              <a:t>lower than </a:t>
            </a:r>
            <a:r>
              <a:rPr lang="en-US" sz="2800" dirty="0"/>
              <a:t>the actual</a:t>
            </a:r>
            <a:r>
              <a:rPr lang="en-US" sz="2800" dirty="0" smtClean="0"/>
              <a:t> height/width is given, </a:t>
            </a:r>
            <a:r>
              <a:rPr lang="en-US" sz="2800" dirty="0"/>
              <a:t>the browser downloads a smaller image file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/>
              <a:t>The browser should know the space for the image, to load the other content below/near it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/>
              <a:t>When width/height is not set, the images is </a:t>
            </a:r>
            <a:r>
              <a:rPr lang="en-US" sz="2800" dirty="0" smtClean="0"/>
              <a:t>with default </a:t>
            </a:r>
            <a:r>
              <a:rPr lang="en-US" sz="2800" dirty="0"/>
              <a:t>width and </a:t>
            </a:r>
            <a:r>
              <a:rPr lang="en-US" sz="2800" dirty="0" smtClean="0"/>
              <a:t>height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/>
              <a:t>, and it does not show</a:t>
            </a:r>
          </a:p>
          <a:p>
            <a:pPr marL="0" indent="0">
              <a:buNone/>
            </a:pPr>
            <a:endParaRPr lang="en-US" sz="3200" dirty="0">
              <a:effectLst/>
            </a:endParaRP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484188" y="3462338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3595856"/>
          </a:xfrm>
        </p:spPr>
        <p:txBody>
          <a:bodyPr/>
          <a:lstStyle/>
          <a:p>
            <a:pPr lvl="0"/>
            <a:r>
              <a:rPr lang="en-US" sz="3200" dirty="0" smtClean="0"/>
              <a:t>If </a:t>
            </a:r>
            <a:r>
              <a:rPr lang="en-US" sz="3200" dirty="0"/>
              <a:t>height and width are set, the space required for the image is </a:t>
            </a:r>
            <a:r>
              <a:rPr lang="en-US" sz="3200" dirty="0" smtClean="0"/>
              <a:t>reserved when the </a:t>
            </a:r>
            <a:r>
              <a:rPr lang="en-US" sz="3200" dirty="0"/>
              <a:t>page is </a:t>
            </a:r>
            <a:r>
              <a:rPr lang="en-US" sz="3200" dirty="0" smtClean="0"/>
              <a:t>loaded</a:t>
            </a:r>
          </a:p>
          <a:p>
            <a:pPr lvl="1"/>
            <a:r>
              <a:rPr lang="en-US" sz="3200" dirty="0"/>
              <a:t>W</a:t>
            </a:r>
            <a:r>
              <a:rPr lang="en-US" sz="3200" dirty="0" smtClean="0"/>
              <a:t>ithout them, </a:t>
            </a:r>
            <a:r>
              <a:rPr lang="en-US" sz="3200" dirty="0"/>
              <a:t>the browser does not </a:t>
            </a:r>
            <a:r>
              <a:rPr lang="en-US" sz="3200" dirty="0" smtClean="0"/>
              <a:t>know the </a:t>
            </a:r>
            <a:r>
              <a:rPr lang="en-US" sz="3200" dirty="0"/>
              <a:t>size of the image</a:t>
            </a:r>
            <a:r>
              <a:rPr lang="en-US" sz="3200" dirty="0" smtClean="0"/>
              <a:t>,</a:t>
            </a:r>
            <a:br>
              <a:rPr lang="en-US" sz="3200" dirty="0" smtClean="0"/>
            </a:br>
            <a:r>
              <a:rPr lang="en-US" sz="3200" dirty="0" smtClean="0"/>
              <a:t>and </a:t>
            </a:r>
            <a:r>
              <a:rPr lang="en-US" sz="3200" dirty="0"/>
              <a:t>cannot </a:t>
            </a:r>
            <a:r>
              <a:rPr lang="en-US" sz="3200" dirty="0" smtClean="0"/>
              <a:t>reserve</a:t>
            </a:r>
            <a:br>
              <a:rPr lang="en-US" sz="3200" dirty="0" smtClean="0"/>
            </a:br>
            <a:r>
              <a:rPr lang="en-US" sz="3200" dirty="0" smtClean="0"/>
              <a:t>the </a:t>
            </a:r>
            <a:r>
              <a:rPr lang="en-US" sz="3200" dirty="0"/>
              <a:t>appropriate </a:t>
            </a:r>
            <a:r>
              <a:rPr lang="en-US" sz="3200" dirty="0" smtClean="0"/>
              <a:t>space</a:t>
            </a:r>
            <a:endParaRPr lang="en-US" sz="3200" dirty="0">
              <a:effectLst/>
            </a:endParaRPr>
          </a:p>
        </p:txBody>
      </p:sp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80" b="97690" l="2000" r="98000">
                        <a14:foregroundMark x1="18571" y1="20462" x2="26000" y2="31023"/>
                        <a14:foregroundMark x1="28857" y1="50495" x2="42857" y2="683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4953000" y="3556000"/>
            <a:ext cx="3676650" cy="3182930"/>
          </a:xfrm>
          <a:prstGeom prst="rect">
            <a:avLst/>
          </a:prstGeom>
          <a:noFill/>
          <a:ln>
            <a:noFill/>
          </a:ln>
          <a:effectLst>
            <a:glow rad="50800">
              <a:srgbClr val="E820ED">
                <a:alpha val="40000"/>
              </a:srgbClr>
            </a:glow>
            <a:outerShdw dist="35921" dir="2700000" algn="ctr" rotWithShape="0">
              <a:schemeClr val="bg2"/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006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432256"/>
          </a:xfrm>
        </p:spPr>
        <p:txBody>
          <a:bodyPr/>
          <a:lstStyle/>
          <a:p>
            <a:pPr lvl="0">
              <a:spcBef>
                <a:spcPts val="800"/>
              </a:spcBef>
              <a:spcAft>
                <a:spcPts val="800"/>
              </a:spcAft>
            </a:pPr>
            <a:r>
              <a:rPr lang="en-US" sz="3200" dirty="0"/>
              <a:t>How do you comment out HTML markup?</a:t>
            </a:r>
          </a:p>
          <a:p>
            <a:pPr marL="871538" lvl="1" indent="-51435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sz="3200" dirty="0"/>
              <a:t>&lt;-Telerik Academy-&gt;</a:t>
            </a:r>
          </a:p>
          <a:p>
            <a:pPr marL="871538" lvl="1" indent="-51435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sz="3200" dirty="0"/>
              <a:t>&lt;-- Telerik Academy --&gt;</a:t>
            </a:r>
          </a:p>
          <a:p>
            <a:pPr marL="871538" lvl="1" indent="-51435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sz="3200" dirty="0"/>
              <a:t>&lt;!-- Telerik Academy --&gt;</a:t>
            </a:r>
          </a:p>
          <a:p>
            <a:pPr marL="871538" lvl="1" indent="-51435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sz="3200" dirty="0"/>
              <a:t>&lt; Telerik Academy </a:t>
            </a:r>
            <a:r>
              <a:rPr lang="en-US" sz="3200" dirty="0" smtClean="0"/>
              <a:t>/&gt;</a:t>
            </a:r>
          </a:p>
          <a:p>
            <a:pPr marL="871538" lvl="1" indent="-51435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sz="3200" dirty="0" smtClean="0"/>
              <a:t>//Telerik Academy</a:t>
            </a:r>
          </a:p>
          <a:p>
            <a:pPr marL="871538" lvl="1" indent="-51435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sz="3200" dirty="0" smtClean="0"/>
              <a:t>/* Telerik Academy */</a:t>
            </a:r>
          </a:p>
          <a:p>
            <a:pPr marL="871538" lvl="1" indent="-51435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sz="3200" dirty="0" smtClean="0"/>
              <a:t># Telerik Academy #</a:t>
            </a:r>
            <a:endParaRPr lang="en-US" sz="3200" dirty="0"/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12380" y="295232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67400" y="2335128"/>
            <a:ext cx="2438400" cy="2438400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877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28135"/>
            <a:ext cx="8763000" cy="4196020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Which of the following is the correct use of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&lt;title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 tag?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&lt;title="Telerik Academy"&gt;&lt;/title&gt;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</a:t>
            </a:r>
            <a:r>
              <a:rPr lang="en-US" sz="3200" dirty="0" smtClean="0"/>
              <a:t>title=Telerik </a:t>
            </a:r>
            <a:r>
              <a:rPr lang="en-US" sz="3200" dirty="0"/>
              <a:t>Academy </a:t>
            </a:r>
            <a:r>
              <a:rPr lang="en-US" sz="3200" dirty="0" smtClean="0"/>
              <a:t>/&gt;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&lt;title</a:t>
            </a:r>
            <a:r>
              <a:rPr lang="en-US" sz="3200" dirty="0" smtClean="0"/>
              <a:t>="Telerik Academy"/</a:t>
            </a:r>
            <a:r>
              <a:rPr lang="en-US" sz="3200" dirty="0"/>
              <a:t>title&gt;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</a:t>
            </a:r>
            <a:r>
              <a:rPr lang="en-US" sz="3200" dirty="0" smtClean="0"/>
              <a:t>title&gt;Telerik Academy&lt;/</a:t>
            </a:r>
            <a:r>
              <a:rPr lang="en-US" sz="3200" dirty="0"/>
              <a:t>title</a:t>
            </a:r>
            <a:r>
              <a:rPr lang="en-US" sz="3200" dirty="0" smtClean="0"/>
              <a:t>&gt;</a:t>
            </a:r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22871" y="500196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363" name="Picture 3" descr="C:\Users\ageorgieva\Desktop\Blog-Comment-System2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15384">
            <a:off x="6973167" y="3300832"/>
            <a:ext cx="1771176" cy="1328470"/>
          </a:xfrm>
          <a:prstGeom prst="rect">
            <a:avLst/>
          </a:prstGeom>
          <a:noFill/>
          <a:effectLst>
            <a:glow rad="101600">
              <a:schemeClr val="accent5">
                <a:lumMod val="20000"/>
                <a:lumOff val="80000"/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25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036448"/>
            <a:ext cx="7924800" cy="685801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Fundamentals</a:t>
            </a:r>
          </a:p>
        </p:txBody>
      </p:sp>
      <p:pic>
        <p:nvPicPr>
          <p:cNvPr id="1028" name="Picture 4" descr="box, brick, file, format, lego, modu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67000" y="10668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763000" cy="4196020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Which of the following tags mean most to search engines?</a:t>
            </a:r>
            <a:endParaRPr lang="en-US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Heading 1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Header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Paragraph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All of </a:t>
            </a:r>
            <a:r>
              <a:rPr lang="en-US" sz="3200" dirty="0" smtClean="0"/>
              <a:t>above</a:t>
            </a:r>
            <a:endParaRPr lang="en-US" sz="3200" dirty="0"/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498894" y="27432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460968">
            <a:off x="4788952" y="3026994"/>
            <a:ext cx="3885384" cy="277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75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33490"/>
            <a:ext cx="8763000" cy="4991110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&lt;title&gt;</a:t>
            </a:r>
            <a:r>
              <a:rPr lang="en-US" dirty="0"/>
              <a:t> </a:t>
            </a:r>
            <a:r>
              <a:rPr lang="en-US" dirty="0" smtClean="0"/>
              <a:t>tag:</a:t>
            </a:r>
            <a:endParaRPr lang="en-US" dirty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Displays </a:t>
            </a:r>
            <a:r>
              <a:rPr lang="en-US" dirty="0"/>
              <a:t>a title for the page in search-engine </a:t>
            </a:r>
            <a:r>
              <a:rPr lang="en-US" dirty="0" smtClean="0"/>
              <a:t>results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&lt;h1&gt;</a:t>
            </a:r>
            <a:r>
              <a:rPr lang="en-US" dirty="0" smtClean="0"/>
              <a:t> tag – primary heading of a document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Used by search engines</a:t>
            </a: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Include only one per page in XHTML 1.1</a:t>
            </a: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Many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h1</a:t>
            </a:r>
            <a:r>
              <a:rPr lang="en-US" dirty="0" smtClean="0"/>
              <a:t> in HTML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5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pic>
        <p:nvPicPr>
          <p:cNvPr id="8" name="Picture 2" descr="C:\Users\ageorgieva\Desktop\1351254234_search_us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9468">
            <a:off x="7611202" y="5249003"/>
            <a:ext cx="920756" cy="920754"/>
          </a:xfrm>
          <a:prstGeom prst="rect">
            <a:avLst/>
          </a:prstGeom>
          <a:noFill/>
          <a:effectLst>
            <a:glow rad="101600">
              <a:schemeClr val="accent6">
                <a:lumMod val="20000"/>
                <a:lumOff val="80000"/>
                <a:alpha val="6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05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442242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What are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div&gt;</a:t>
            </a:r>
            <a:r>
              <a:rPr lang="en-US" sz="2800" dirty="0"/>
              <a:t> </a:t>
            </a:r>
            <a:r>
              <a:rPr lang="en-US" dirty="0" smtClean="0"/>
              <a:t>tags </a:t>
            </a:r>
            <a:r>
              <a:rPr lang="en-US" dirty="0"/>
              <a:t>used for?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To replace paragraphs. i.e.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&lt;p&gt;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To logically divide the paragraphs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To logically divide the document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To provide space between tables</a:t>
            </a:r>
          </a:p>
          <a:p>
            <a:pPr marL="0" indent="0">
              <a:buNone/>
            </a:pPr>
            <a:endParaRPr lang="en-US" dirty="0">
              <a:effectLst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00665" y="3953382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2" descr="C:\Users\ageorgieva\Desktop\1351165595_application-xm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077574">
            <a:off x="7370264" y="2626838"/>
            <a:ext cx="1300162" cy="130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75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2708434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The HTML div tag is used for defining a section of your document. </a:t>
            </a:r>
            <a:endParaRPr lang="en-US" dirty="0" smtClean="0"/>
          </a:p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With </a:t>
            </a:r>
            <a:r>
              <a:rPr lang="en-US" dirty="0"/>
              <a:t>the div tag, you can group large sections of HTML elements together and format them with CSS</a:t>
            </a:r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/>
        </p:nvSpPr>
        <p:spPr>
          <a:xfrm>
            <a:off x="609600" y="4038600"/>
            <a:ext cx="7848600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en-US" noProof="1"/>
              <a:t>&lt;div style="text-align:center"&gt;</a:t>
            </a:r>
          </a:p>
          <a:p>
            <a:pPr>
              <a:spcAft>
                <a:spcPts val="0"/>
              </a:spcAft>
            </a:pPr>
            <a:r>
              <a:rPr lang="en-US" noProof="1"/>
              <a:t>  &lt;p&gt;Navigation section&lt;/p&gt;</a:t>
            </a:r>
          </a:p>
          <a:p>
            <a:pPr>
              <a:spcAft>
                <a:spcPts val="0"/>
              </a:spcAft>
            </a:pPr>
            <a:r>
              <a:rPr lang="en-US" noProof="1"/>
              <a:t>&lt;/div</a:t>
            </a:r>
            <a:r>
              <a:rPr lang="en-US" noProof="1" smtClean="0"/>
              <a:t>&gt;</a:t>
            </a:r>
            <a:endParaRPr lang="en-US" noProof="1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noProof="1"/>
              <a:t>&lt;div style="border:1px </a:t>
            </a:r>
            <a:r>
              <a:rPr lang="en-US" noProof="1" smtClean="0"/>
              <a:t>solid </a:t>
            </a:r>
            <a:r>
              <a:rPr lang="en-US" noProof="1"/>
              <a:t>black"&gt;</a:t>
            </a:r>
          </a:p>
          <a:p>
            <a:pPr>
              <a:spcAft>
                <a:spcPts val="0"/>
              </a:spcAft>
            </a:pPr>
            <a:r>
              <a:rPr lang="en-US" noProof="1"/>
              <a:t>  &lt;p&gt;Content section&lt;/p&gt;</a:t>
            </a:r>
          </a:p>
          <a:p>
            <a:pPr>
              <a:spcAft>
                <a:spcPts val="0"/>
              </a:spcAft>
            </a:pPr>
            <a:r>
              <a:rPr lang="en-US" noProof="1"/>
              <a:t>&lt;/div&gt;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29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4560223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HTML Elements are combination </a:t>
            </a:r>
            <a:r>
              <a:rPr lang="en-US" sz="3200" dirty="0" smtClean="0"/>
              <a:t>of: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Tags and </a:t>
            </a:r>
            <a:r>
              <a:rPr lang="en-US" sz="3200" dirty="0"/>
              <a:t>ids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Attributes and </a:t>
            </a:r>
            <a:r>
              <a:rPr lang="en-US" sz="3200" dirty="0"/>
              <a:t>classes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Tag and classes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Tags and attributes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Classes and names</a:t>
            </a:r>
            <a:endParaRPr lang="en-US" sz="3200" dirty="0"/>
          </a:p>
        </p:txBody>
      </p:sp>
      <p:sp>
        <p:nvSpPr>
          <p:cNvPr id="7" name="Oval 6"/>
          <p:cNvSpPr/>
          <p:nvPr>
            <p:custDataLst>
              <p:custData r:id="rId1"/>
            </p:custDataLst>
          </p:nvPr>
        </p:nvSpPr>
        <p:spPr>
          <a:xfrm>
            <a:off x="533855" y="4528456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410" name="Picture 2" descr="http://www.dimensionsinfo.com/wp-content/uploads/2009/11/Rubiks-Cube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744052">
            <a:off x="5815438" y="2665853"/>
            <a:ext cx="2523744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26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1"/>
            <a:ext cx="8686800" cy="5334000"/>
          </a:xfrm>
        </p:spPr>
        <p:txBody>
          <a:bodyPr/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The </a:t>
            </a:r>
            <a:r>
              <a:rPr lang="en-US" sz="3200" dirty="0" smtClean="0"/>
              <a:t>HTML element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&lt;html&gt;</a:t>
            </a:r>
            <a:r>
              <a:rPr lang="en-US" sz="3200" dirty="0" smtClean="0"/>
              <a:t> is: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 smtClean="0"/>
              <a:t>Used to mark the beginning and middle of a HTML document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 smtClean="0"/>
              <a:t>Used to mark the beginning and ending of a HTML document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 smtClean="0"/>
              <a:t>Used </a:t>
            </a:r>
            <a:r>
              <a:rPr lang="en-US" dirty="0"/>
              <a:t>to mark the beginning of a HTML document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Used to mark the ending of a HTML document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Used to mark the middle of a HTML document</a:t>
            </a:r>
          </a:p>
          <a:p>
            <a:pPr marL="871538" lvl="1" indent="-514350">
              <a:buFont typeface="+mj-lt"/>
              <a:buAutoNum type="alphaLcParenR"/>
            </a:pPr>
            <a:endParaRPr lang="en-US" sz="3200" dirty="0"/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496888" y="2846388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95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Answer</a:t>
            </a:r>
            <a:endParaRPr lang="bg-BG" dirty="0"/>
          </a:p>
        </p:txBody>
      </p:sp>
      <p:sp>
        <p:nvSpPr>
          <p:cNvPr id="10" name="Text Placeholder 6"/>
          <p:cNvSpPr>
            <a:spLocks noGrp="1"/>
          </p:cNvSpPr>
          <p:nvPr/>
        </p:nvSpPr>
        <p:spPr>
          <a:xfrm>
            <a:off x="685800" y="1157148"/>
            <a:ext cx="251460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noProof="1"/>
              <a:t>&lt;!DOCTYPE html&gt;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noProof="1" smtClean="0"/>
              <a:t>  &lt;</a:t>
            </a:r>
            <a:r>
              <a:rPr lang="en-US" noProof="1"/>
              <a:t>html&gt;</a:t>
            </a:r>
          </a:p>
          <a:p>
            <a:pPr marL="0" lvl="1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head&gt;</a:t>
            </a: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. . .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&lt;/title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&lt;/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head&gt;</a:t>
            </a: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. . .</a:t>
            </a: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&lt;/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body&gt;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noProof="1" smtClean="0"/>
              <a:t>  &lt;/</a:t>
            </a:r>
            <a:r>
              <a:rPr lang="en-US" noProof="1"/>
              <a:t>html</a:t>
            </a:r>
            <a:r>
              <a:rPr lang="en-US" noProof="1" smtClean="0"/>
              <a:t>&gt;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52800" y="1341468"/>
            <a:ext cx="5257800" cy="462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lvl="1" indent="-273050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An HTML element starts with a start tag / opening </a:t>
            </a: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tag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630238" lvl="1" indent="-273050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An HTML element ends with an end tag / closing </a:t>
            </a: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tag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630238" lvl="1" indent="-273050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element content is everything between the start and the end </a:t>
            </a: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tag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630238" lvl="1" indent="-273050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Some HTML elements have empty content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07177"/>
            <a:ext cx="8686800" cy="4560223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HTML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body&gt;</a:t>
            </a:r>
            <a:r>
              <a:rPr lang="en-US" sz="3200" dirty="0"/>
              <a:t> </a:t>
            </a:r>
            <a:r>
              <a:rPr lang="en-US" sz="3200" dirty="0" smtClean="0"/>
              <a:t>element </a:t>
            </a:r>
            <a:r>
              <a:rPr lang="en-US" sz="3200" dirty="0"/>
              <a:t>contains: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All the </a:t>
            </a:r>
            <a:r>
              <a:rPr lang="en-US" sz="3200" dirty="0"/>
              <a:t>visible to the user markup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All the </a:t>
            </a:r>
            <a:r>
              <a:rPr lang="en-US" sz="3200" dirty="0"/>
              <a:t>invisible  to the user markup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Resources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Attributes 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Scripts and data</a:t>
            </a:r>
            <a:endParaRPr lang="en-US" sz="3200" dirty="0"/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17850" y="21336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434" name="Picture 2" descr="C:\Users\ageorgieva\Desktop\1351254714_Box_cont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081324">
            <a:off x="6107678" y="4037580"/>
            <a:ext cx="1748465" cy="1748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66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1914198"/>
            <a:ext cx="4953000" cy="3648402"/>
          </a:xfrm>
        </p:spPr>
        <p:txBody>
          <a:bodyPr/>
          <a:lstStyle/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 tag defines the document's body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 element contains all the contents of an HTML document, such as text, hyperlinks, images, tables, lists, etc.</a:t>
            </a: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533400" y="1250296"/>
            <a:ext cx="320040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noProof="1" smtClean="0"/>
              <a:t>&lt;!DOCTYPE html&gt;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noProof="1" smtClean="0"/>
              <a:t>  &lt;html&gt;</a:t>
            </a:r>
          </a:p>
          <a:p>
            <a:pPr marL="0" lvl="1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&lt;head&gt;</a:t>
            </a: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&lt;title&gt;</a:t>
            </a: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. . .</a:t>
            </a: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&lt;/title&gt;</a:t>
            </a:r>
          </a:p>
          <a:p>
            <a:pPr marL="0" lvl="1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&lt;/head&gt;</a:t>
            </a: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&lt;body&gt;</a:t>
            </a: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&lt;!--Content--&gt;</a:t>
            </a: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&lt;/body&gt;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noProof="1" smtClean="0"/>
              <a:t>  &lt;/html&gt;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029200" y="1676400"/>
            <a:ext cx="327660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1,2,3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2,3,4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3,4,5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1,5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3,4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4,5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84775"/>
          </a:xfrm>
        </p:spPr>
        <p:txBody>
          <a:bodyPr/>
          <a:lstStyle/>
          <a:p>
            <a:pPr lvl="0"/>
            <a:r>
              <a:rPr lang="en-US" sz="3200" dirty="0"/>
              <a:t>Which of the following are block </a:t>
            </a:r>
            <a:r>
              <a:rPr lang="en-US" sz="3200" dirty="0" smtClean="0"/>
              <a:t>elements?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1752600"/>
            <a:ext cx="3886200" cy="3760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,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3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871538" lvl="1" indent="-514350" eaLnBrk="0" hangingPunct="0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&lt;span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&lt;em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ul&gt;</a:t>
            </a:r>
          </a:p>
        </p:txBody>
      </p:sp>
      <p:sp>
        <p:nvSpPr>
          <p:cNvPr id="10" name="Oval 9"/>
          <p:cNvSpPr/>
          <p:nvPr>
            <p:custDataLst>
              <p:custData r:id="rId1"/>
            </p:custDataLst>
          </p:nvPr>
        </p:nvSpPr>
        <p:spPr>
          <a:xfrm>
            <a:off x="5326665" y="40386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98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419600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What does HTML stand for?</a:t>
            </a:r>
          </a:p>
          <a:p>
            <a:pPr marL="871538" lvl="1" indent="-51435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/>
              <a:t>Hyperlinks and Text Markup </a:t>
            </a:r>
            <a:r>
              <a:rPr lang="en-US" dirty="0" smtClean="0"/>
              <a:t>Language</a:t>
            </a:r>
          </a:p>
          <a:p>
            <a:pPr marL="871538" lvl="1" indent="-51435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 smtClean="0"/>
              <a:t>Hyper Text </a:t>
            </a:r>
            <a:r>
              <a:rPr lang="en-US" dirty="0"/>
              <a:t>Markup </a:t>
            </a:r>
            <a:r>
              <a:rPr lang="en-US" dirty="0" smtClean="0"/>
              <a:t>Language</a:t>
            </a:r>
          </a:p>
          <a:p>
            <a:pPr marL="871538" lvl="1" indent="-51435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/>
              <a:t>Home Tool Markup </a:t>
            </a:r>
            <a:r>
              <a:rPr lang="en-US" dirty="0" smtClean="0"/>
              <a:t>Language</a:t>
            </a:r>
          </a:p>
          <a:p>
            <a:pPr marL="871538" lvl="1" indent="-51435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 smtClean="0"/>
              <a:t>Hyperlinks Tool </a:t>
            </a:r>
            <a:r>
              <a:rPr lang="en-US" dirty="0"/>
              <a:t>Markup Language</a:t>
            </a:r>
            <a:endParaRPr lang="en-US" dirty="0" smtClean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Picture 2" descr="application, process, run, runtime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10548" y="2819400"/>
            <a:ext cx="2209800" cy="22098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>
            <p:custDataLst>
              <p:custData r:id="rId1"/>
            </p:custDataLst>
          </p:nvPr>
        </p:nvSpPr>
        <p:spPr>
          <a:xfrm>
            <a:off x="491706" y="313714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6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72440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Block level elements normally start (and end) with a new line when displayed in a </a:t>
            </a:r>
            <a:r>
              <a:rPr lang="en-US" dirty="0" smtClean="0"/>
              <a:t>browser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Examples: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&lt;h1&gt;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&lt;ul&gt;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&lt;table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Inline </a:t>
            </a:r>
            <a:r>
              <a:rPr lang="en-US" dirty="0"/>
              <a:t>elements are normally displayed without starting a new </a:t>
            </a:r>
            <a:r>
              <a:rPr lang="en-US" dirty="0" smtClean="0"/>
              <a:t>line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Examples</a:t>
            </a:r>
            <a:r>
              <a:rPr lang="en-US" dirty="0"/>
              <a:t>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span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63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638800" y="2057400"/>
            <a:ext cx="2286000" cy="4426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1,2,3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4,5,6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1,3,4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5,6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2,6, 7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1,2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4,6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1"/>
            <a:ext cx="8686800" cy="1641475"/>
          </a:xfrm>
        </p:spPr>
        <p:txBody>
          <a:bodyPr/>
          <a:lstStyle/>
          <a:p>
            <a:pPr lvl="0"/>
            <a:r>
              <a:rPr lang="en-US" sz="3200" dirty="0"/>
              <a:t>Which of the following are </a:t>
            </a:r>
            <a:r>
              <a:rPr lang="en-US" sz="3200" dirty="0" smtClean="0"/>
              <a:t>HTML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3200" dirty="0" smtClean="0"/>
              <a:t> </a:t>
            </a:r>
            <a:r>
              <a:rPr lang="en-US" sz="3200" dirty="0"/>
              <a:t>semantic tags for layout</a:t>
            </a:r>
            <a:r>
              <a:rPr lang="en-US" sz="3200" dirty="0" smtClean="0"/>
              <a:t>?</a:t>
            </a:r>
            <a:endParaRPr lang="en-US" sz="3200" dirty="0"/>
          </a:p>
          <a:p>
            <a:pPr marL="871538" lvl="1" indent="-514350">
              <a:buFont typeface="+mj-lt"/>
              <a:buAutoNum type="alphaLcParenR"/>
            </a:pP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2057400"/>
            <a:ext cx="4953000" cy="439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&lt;nav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&lt;section&gt;</a:t>
            </a:r>
            <a:r>
              <a:rPr lang="en-US" sz="2800" dirty="0"/>
              <a:t>,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footer&gt;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&lt;span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section&gt;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&lt;em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header&gt;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&lt;footer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&lt;nav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header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&lt;article&gt;</a:t>
            </a:r>
            <a:r>
              <a:rPr lang="en-US" sz="2800" dirty="0"/>
              <a:t>,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&lt;nav&gt;</a:t>
            </a:r>
          </a:p>
        </p:txBody>
      </p:sp>
      <p:sp>
        <p:nvSpPr>
          <p:cNvPr id="9" name="Oval 8"/>
          <p:cNvSpPr/>
          <p:nvPr>
            <p:custDataLst>
              <p:custData r:id="rId1"/>
            </p:custDataLst>
          </p:nvPr>
        </p:nvSpPr>
        <p:spPr>
          <a:xfrm>
            <a:off x="5907088" y="4594225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68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399"/>
            <a:ext cx="8686800" cy="4800601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Some </a:t>
            </a:r>
            <a:r>
              <a:rPr lang="en-US" dirty="0"/>
              <a:t>of the new semantic elements in </a:t>
            </a:r>
            <a:r>
              <a:rPr lang="en-US" dirty="0" smtClean="0"/>
              <a:t>HTML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 are: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&lt;article&gt;</a:t>
            </a:r>
            <a:r>
              <a:rPr lang="en-US" dirty="0">
                <a:solidFill>
                  <a:srgbClr val="EBFFD2"/>
                </a:solidFill>
              </a:rPr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time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&gt;,</a:t>
            </a:r>
            <a:b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&lt;figure&gt;</a:t>
            </a:r>
            <a:r>
              <a:rPr lang="en-US" dirty="0" smtClean="0">
                <a:solidFill>
                  <a:srgbClr val="EBFFD2"/>
                </a:solidFill>
              </a:rPr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&lt;footer&gt;</a:t>
            </a:r>
            <a:r>
              <a:rPr lang="en-US" dirty="0" smtClean="0">
                <a:solidFill>
                  <a:srgbClr val="EBFFD2"/>
                </a:solidFill>
              </a:rPr>
              <a:t>,</a:t>
            </a:r>
            <a:br>
              <a:rPr lang="en-US" dirty="0" smtClean="0">
                <a:solidFill>
                  <a:srgbClr val="EBFFD2"/>
                </a:solidFill>
              </a:rPr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&lt;header&gt;</a:t>
            </a:r>
            <a:r>
              <a:rPr lang="en-US" dirty="0" smtClean="0">
                <a:solidFill>
                  <a:srgbClr val="EBFFD2"/>
                </a:solidFill>
              </a:rPr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&lt;aside&gt;</a:t>
            </a:r>
            <a:b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&lt;section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&lt;nav&gt;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43600" y="2626201"/>
            <a:ext cx="2438400" cy="333121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355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750018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Which of the following tags you can use to make a list that shows the items with numbers</a:t>
            </a:r>
            <a:r>
              <a:rPr lang="en-US" sz="3200" dirty="0" smtClean="0"/>
              <a:t>?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&lt;ul&gt;&lt;/ul&gt;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&lt;ol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&gt;&lt;/ol&gt;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&lt;dl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&gt;&lt;/dl&gt;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&lt;list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&gt;&lt;/list&gt;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29623" y="384666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458" name="Picture 2" descr="C:\Users\ageorgieva\Desktop\1351254812_preferences-contact-li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098478">
            <a:off x="5390033" y="3256432"/>
            <a:ext cx="2160344" cy="2160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98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560223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What tag is used to create a Definition list</a:t>
            </a:r>
            <a:r>
              <a:rPr lang="en-US" sz="3200" dirty="0" smtClean="0"/>
              <a:t>?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&lt;dt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&gt;&lt;/dt&gt;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&lt;dd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&gt;&lt;/dd&gt;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&lt;dl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&gt;&lt;/dl&gt;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&gt;&lt;/di&gt;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&lt;dl&gt;&lt;di&gt;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31697" y="38227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482" name="Picture 2" descr="C:\Users\ageorgieva\Desktop\1351255053_stock_tas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449091">
            <a:off x="5383218" y="3173419"/>
            <a:ext cx="2096328" cy="209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75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0"/>
            <a:ext cx="79248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4" descr="table, window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24200" y="144780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80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1"/>
            <a:ext cx="8686800" cy="1077218"/>
          </a:xfrm>
        </p:spPr>
        <p:txBody>
          <a:bodyPr/>
          <a:lstStyle/>
          <a:p>
            <a:pPr lvl="0"/>
            <a:r>
              <a:rPr lang="en-US" sz="3200" dirty="0"/>
              <a:t>Which of these tags are related to the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dirty="0"/>
              <a:t> tags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2057400"/>
            <a:ext cx="3352800" cy="4529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ttable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&lt;tfoot&gt;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&lt;tt&gt;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10200" y="2362200"/>
            <a:ext cx="2842160" cy="3965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1,2,4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2,3,4</a:t>
            </a:r>
            <a:endParaRPr lang="en-US" sz="3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4,5,6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5,6,7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6,7,8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1,4,5</a:t>
            </a:r>
            <a:endParaRPr lang="en-US" sz="3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2,4,6</a:t>
            </a:r>
            <a:endParaRPr lang="en-US" sz="3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9" name="Oval 8"/>
          <p:cNvSpPr/>
          <p:nvPr>
            <p:custDataLst>
              <p:custData r:id="rId1"/>
            </p:custDataLst>
          </p:nvPr>
        </p:nvSpPr>
        <p:spPr>
          <a:xfrm>
            <a:off x="5691188" y="3508375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4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1143000"/>
          </a:xfrm>
        </p:spPr>
        <p:txBody>
          <a:bodyPr/>
          <a:lstStyle/>
          <a:p>
            <a:pPr lvl="0"/>
            <a:r>
              <a:rPr lang="en-US" sz="3200" dirty="0"/>
              <a:t>Which of the following code blocks will visualize the table:</a:t>
            </a:r>
          </a:p>
          <a:p>
            <a:pPr marL="357188" lvl="1" indent="0">
              <a:buNone/>
            </a:pPr>
            <a:endParaRPr lang="en-US" sz="3200" dirty="0"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86400" y="5867400"/>
            <a:ext cx="2819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To be continued…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900" y="2514600"/>
            <a:ext cx="3124200" cy="2982192"/>
          </a:xfrm>
          <a:prstGeom prst="rect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2198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838201"/>
            <a:ext cx="8686800" cy="6019800"/>
          </a:xfrm>
        </p:spPr>
        <p:txBody>
          <a:bodyPr/>
          <a:lstStyle/>
          <a:p>
            <a:pPr marL="871538" lvl="1" indent="-514350">
              <a:buFont typeface="+mj-lt"/>
              <a:buAutoNum type="alphaLcParenR"/>
            </a:pPr>
            <a:r>
              <a:rPr lang="en-US" sz="3200" dirty="0" smtClean="0">
                <a:effectLst/>
              </a:rPr>
              <a:t> </a:t>
            </a:r>
          </a:p>
          <a:p>
            <a:pPr marL="871538" lvl="1" indent="-514350">
              <a:buFont typeface="+mj-lt"/>
              <a:buAutoNum type="alphaLcParenR"/>
            </a:pPr>
            <a:endParaRPr lang="en-US" sz="3200" dirty="0" smtClean="0">
              <a:effectLst/>
            </a:endParaRPr>
          </a:p>
          <a:p>
            <a:pPr marL="871538" lvl="1" indent="-514350">
              <a:spcBef>
                <a:spcPts val="1800"/>
              </a:spcBef>
              <a:buFont typeface="+mj-lt"/>
              <a:buAutoNum type="alphaLcParenR"/>
            </a:pPr>
            <a:r>
              <a:rPr lang="en-US" sz="3200" dirty="0">
                <a:effectLst/>
              </a:rPr>
              <a:t> </a:t>
            </a:r>
            <a:endParaRPr lang="en-US" sz="3200" dirty="0" smtClean="0">
              <a:effectLst/>
            </a:endParaRPr>
          </a:p>
          <a:p>
            <a:pPr marL="871538" lvl="1" indent="-514350">
              <a:buFont typeface="+mj-lt"/>
              <a:buAutoNum type="alphaLcParenR"/>
            </a:pPr>
            <a:endParaRPr lang="en-US" sz="3200" dirty="0" smtClean="0">
              <a:effectLst/>
            </a:endParaRPr>
          </a:p>
          <a:p>
            <a:pPr marL="871538" lvl="1" indent="-514350">
              <a:spcBef>
                <a:spcPts val="1800"/>
              </a:spcBef>
              <a:buFont typeface="+mj-lt"/>
              <a:buAutoNum type="alphaLcParenR"/>
            </a:pPr>
            <a:r>
              <a:rPr lang="en-US" sz="3200" dirty="0" smtClean="0">
                <a:effectLst/>
              </a:rPr>
              <a:t> </a:t>
            </a:r>
          </a:p>
          <a:p>
            <a:pPr marL="871538" lvl="1" indent="-514350">
              <a:buFont typeface="+mj-lt"/>
              <a:buAutoNum type="alphaLcParenR"/>
            </a:pPr>
            <a:endParaRPr lang="en-US" sz="3200" dirty="0" smtClean="0">
              <a:effectLst/>
            </a:endParaRPr>
          </a:p>
          <a:p>
            <a:pPr marL="871538" lvl="1" indent="-514350">
              <a:spcBef>
                <a:spcPts val="1800"/>
              </a:spcBef>
              <a:buFont typeface="+mj-lt"/>
              <a:buAutoNum type="alphaLcParenR"/>
            </a:pPr>
            <a:r>
              <a:rPr lang="en-US" sz="3200" dirty="0" smtClean="0">
                <a:effectLst/>
              </a:rPr>
              <a:t>  </a:t>
            </a:r>
          </a:p>
          <a:p>
            <a:pPr marL="871538" lvl="1" indent="-51435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lphaLcParenR"/>
            </a:pPr>
            <a:endParaRPr lang="en-US" sz="3200" dirty="0"/>
          </a:p>
          <a:p>
            <a:pPr marL="871538" lvl="1" indent="-514350">
              <a:buFont typeface="+mj-lt"/>
              <a:buAutoNum type="alphaLcParenR"/>
            </a:pPr>
            <a:endParaRPr lang="en-US" sz="3200" dirty="0" smtClean="0">
              <a:effectLst/>
            </a:endParaRPr>
          </a:p>
          <a:p>
            <a:pPr marL="871538" lvl="1" indent="-514350">
              <a:buFont typeface="+mj-lt"/>
              <a:buAutoNum type="alphaLcParenR"/>
            </a:pPr>
            <a:endParaRPr lang="en-US" sz="3200" dirty="0">
              <a:effectLst/>
            </a:endParaRPr>
          </a:p>
          <a:p>
            <a:pPr marL="871538" lvl="1" indent="-514350">
              <a:buFont typeface="+mj-lt"/>
              <a:buAutoNum type="alphaLcParenR"/>
            </a:pPr>
            <a:endParaRPr lang="en-US" sz="3200" dirty="0" smtClean="0">
              <a:effectLst/>
            </a:endParaRPr>
          </a:p>
          <a:p>
            <a:pPr marL="871538" lvl="1" indent="-514350">
              <a:buFont typeface="+mj-lt"/>
              <a:buAutoNum type="alphaLcParenR"/>
            </a:pPr>
            <a:endParaRPr lang="en-US" sz="3200" dirty="0">
              <a:effectLst/>
            </a:endParaRPr>
          </a:p>
          <a:p>
            <a:pPr marL="357188" lvl="1" indent="0">
              <a:buNone/>
            </a:pPr>
            <a:r>
              <a:rPr lang="en-US" sz="3200" dirty="0" smtClean="0">
                <a:effectLst/>
              </a:rPr>
              <a:t>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/>
        </p:nvSpPr>
        <p:spPr>
          <a:xfrm>
            <a:off x="1219200" y="812800"/>
            <a:ext cx="73787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800" dirty="0"/>
              <a:t>&lt;table cellpadding="22" border="1"&gt;</a:t>
            </a:r>
          </a:p>
          <a:p>
            <a:pPr lvl="0"/>
            <a:r>
              <a:rPr lang="en-US" sz="1800" dirty="0"/>
              <a:t>   &lt;tr&gt;&lt;th&gt;HTML&lt;/th&gt;&lt;</a:t>
            </a:r>
            <a:r>
              <a:rPr lang="en-US" sz="1800" dirty="0" smtClean="0"/>
              <a:t>th&gt;HTML</a:t>
            </a:r>
            <a:r>
              <a:rPr lang="en-US" sz="1800" dirty="0"/>
              <a:t>&lt;/th&gt;&lt;/tr&gt;</a:t>
            </a:r>
          </a:p>
          <a:p>
            <a:pPr lvl="0"/>
            <a:r>
              <a:rPr lang="en-US" sz="1800" dirty="0"/>
              <a:t>   &lt;tr&gt;&lt;td&gt;HTML&lt;/td&gt;&lt;</a:t>
            </a:r>
            <a:r>
              <a:rPr lang="en-US" sz="1800" dirty="0" smtClean="0"/>
              <a:t>td&gt;HTML</a:t>
            </a:r>
            <a:r>
              <a:rPr lang="en-US" sz="1800" dirty="0"/>
              <a:t>&lt;/td&gt;&lt;/tr&gt;</a:t>
            </a:r>
          </a:p>
          <a:p>
            <a:pPr lvl="0"/>
            <a:r>
              <a:rPr lang="en-US" sz="1800" dirty="0"/>
              <a:t>   </a:t>
            </a:r>
            <a:r>
              <a:rPr lang="en-US" sz="1800" dirty="0" smtClean="0"/>
              <a:t>&lt;</a:t>
            </a:r>
            <a:r>
              <a:rPr lang="en-US" sz="1800" dirty="0"/>
              <a:t>tr&gt;&lt;td colspan="2"&gt;&lt;/td&gt;&lt;/tr&gt;</a:t>
            </a:r>
          </a:p>
          <a:p>
            <a:pPr lvl="0"/>
            <a:r>
              <a:rPr lang="en-US" sz="1800" dirty="0"/>
              <a:t>&lt;/table&gt;</a:t>
            </a:r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1219200" y="2297569"/>
            <a:ext cx="73787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800" dirty="0"/>
              <a:t>&lt;table cellpadding="22" border="1"&gt;</a:t>
            </a:r>
          </a:p>
          <a:p>
            <a:pPr lvl="0"/>
            <a:r>
              <a:rPr lang="en-US" sz="1800" dirty="0"/>
              <a:t>   &lt;tr&gt;&lt;</a:t>
            </a:r>
            <a:r>
              <a:rPr lang="en-US" sz="1800" dirty="0" smtClean="0"/>
              <a:t>td&gt;HTML</a:t>
            </a:r>
            <a:r>
              <a:rPr lang="en-US" sz="1800" dirty="0"/>
              <a:t>&lt;/</a:t>
            </a:r>
            <a:r>
              <a:rPr lang="en-US" sz="1800" dirty="0" smtClean="0"/>
              <a:t>td&gt;&lt;td&gt;HTML</a:t>
            </a:r>
            <a:r>
              <a:rPr lang="en-US" sz="1800" dirty="0"/>
              <a:t>&lt;/</a:t>
            </a:r>
            <a:r>
              <a:rPr lang="en-US" sz="1800" dirty="0" smtClean="0"/>
              <a:t>td&gt;&lt;/</a:t>
            </a:r>
            <a:r>
              <a:rPr lang="en-US" sz="1800" dirty="0"/>
              <a:t>tr&gt;</a:t>
            </a:r>
          </a:p>
          <a:p>
            <a:pPr lvl="0"/>
            <a:r>
              <a:rPr lang="en-US" sz="1800" dirty="0"/>
              <a:t>   &lt;tr&gt;&lt;td&gt;HTML&lt;/td&gt;&lt;</a:t>
            </a:r>
            <a:r>
              <a:rPr lang="en-US" sz="1800" dirty="0" smtClean="0"/>
              <a:t>td&gt;HTML</a:t>
            </a:r>
            <a:r>
              <a:rPr lang="en-US" sz="1800" dirty="0"/>
              <a:t>&lt;/td&gt;&lt;/tr&gt;</a:t>
            </a:r>
          </a:p>
          <a:p>
            <a:pPr lvl="0"/>
            <a:r>
              <a:rPr lang="en-US" sz="1800" dirty="0"/>
              <a:t>   &lt;tr&gt;&lt;td colspan="2"&gt;&lt;/td&gt;&lt;/tr&gt;</a:t>
            </a:r>
          </a:p>
          <a:p>
            <a:pPr lvl="0"/>
            <a:r>
              <a:rPr lang="en-US" sz="1800" dirty="0" smtClean="0"/>
              <a:t>&lt;/</a:t>
            </a:r>
            <a:r>
              <a:rPr lang="en-US" sz="1800" dirty="0"/>
              <a:t>table&gt;</a:t>
            </a:r>
          </a:p>
        </p:txBody>
      </p:sp>
      <p:sp>
        <p:nvSpPr>
          <p:cNvPr id="12" name="Oval 11"/>
          <p:cNvSpPr/>
          <p:nvPr>
            <p:custDataLst>
              <p:custData r:id="rId1"/>
            </p:custDataLst>
          </p:nvPr>
        </p:nvSpPr>
        <p:spPr>
          <a:xfrm>
            <a:off x="501650" y="878841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/>
        </p:nvSpPr>
        <p:spPr>
          <a:xfrm>
            <a:off x="1219200" y="3779341"/>
            <a:ext cx="73787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800" dirty="0"/>
              <a:t>&lt;table cellpadding="22" border="1"&gt;</a:t>
            </a:r>
          </a:p>
          <a:p>
            <a:pPr lvl="0"/>
            <a:r>
              <a:rPr lang="en-US" sz="1800" dirty="0"/>
              <a:t>   &lt;tr&gt;&lt;th&gt;HTML&lt;/th&gt;&lt;th&gt;HTML&lt;/th&gt;&lt;/tr&gt;</a:t>
            </a:r>
          </a:p>
          <a:p>
            <a:pPr lvl="0"/>
            <a:r>
              <a:rPr lang="en-US" sz="1800" dirty="0"/>
              <a:t>   &lt;tr&gt;&lt;</a:t>
            </a:r>
            <a:r>
              <a:rPr lang="en-US" sz="1800" dirty="0" smtClean="0"/>
              <a:t>th&gt;HTML</a:t>
            </a:r>
            <a:r>
              <a:rPr lang="en-US" sz="1800" dirty="0"/>
              <a:t>&lt;/</a:t>
            </a:r>
            <a:r>
              <a:rPr lang="en-US" sz="1800" dirty="0" smtClean="0"/>
              <a:t>th&gt;&lt;th&gt;HTML</a:t>
            </a:r>
            <a:r>
              <a:rPr lang="en-US" sz="1800" dirty="0"/>
              <a:t>&lt;/</a:t>
            </a:r>
            <a:r>
              <a:rPr lang="en-US" sz="1800" dirty="0" smtClean="0"/>
              <a:t>th&gt;&lt;/</a:t>
            </a:r>
            <a:r>
              <a:rPr lang="en-US" sz="1800" dirty="0"/>
              <a:t>tr&gt;</a:t>
            </a:r>
          </a:p>
          <a:p>
            <a:pPr lvl="0"/>
            <a:r>
              <a:rPr lang="en-US" sz="1800" dirty="0"/>
              <a:t>   &lt;tr&gt;&lt;td colspan="2"&gt;&lt;/td&gt;&lt;/tr&gt;</a:t>
            </a:r>
          </a:p>
          <a:p>
            <a:pPr lvl="0"/>
            <a:r>
              <a:rPr lang="en-US" sz="1800" dirty="0"/>
              <a:t>&lt;/table&gt;</a:t>
            </a:r>
          </a:p>
        </p:txBody>
      </p:sp>
      <p:sp>
        <p:nvSpPr>
          <p:cNvPr id="13" name="Text Placeholder 6"/>
          <p:cNvSpPr>
            <a:spLocks noGrp="1"/>
          </p:cNvSpPr>
          <p:nvPr/>
        </p:nvSpPr>
        <p:spPr>
          <a:xfrm>
            <a:off x="1219200" y="5269369"/>
            <a:ext cx="73787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800" dirty="0"/>
              <a:t>&lt;table cellpadding="22" border="1"&gt;</a:t>
            </a:r>
          </a:p>
          <a:p>
            <a:pPr lvl="0"/>
            <a:r>
              <a:rPr lang="en-US" sz="1800" dirty="0"/>
              <a:t>   &lt;tr&gt;&lt;th &gt;HTML&lt;/th</a:t>
            </a:r>
            <a:r>
              <a:rPr lang="en-US" sz="1800" dirty="0" smtClean="0"/>
              <a:t>&gt;&lt;td&gt;HTML</a:t>
            </a:r>
            <a:r>
              <a:rPr lang="en-US" sz="1800" dirty="0"/>
              <a:t>&lt;/</a:t>
            </a:r>
            <a:r>
              <a:rPr lang="en-US" sz="1800" dirty="0" smtClean="0"/>
              <a:t>td&gt;&lt;/</a:t>
            </a:r>
            <a:r>
              <a:rPr lang="en-US" sz="1800" dirty="0"/>
              <a:t>tr&gt;</a:t>
            </a:r>
          </a:p>
          <a:p>
            <a:pPr lvl="0"/>
            <a:r>
              <a:rPr lang="en-US" sz="1800" dirty="0"/>
              <a:t>   &lt;tr&gt;&lt;td &gt;HTML&lt;/td</a:t>
            </a:r>
            <a:r>
              <a:rPr lang="en-US" sz="1800" dirty="0" smtClean="0"/>
              <a:t>&gt;&lt;td&gt;HTML</a:t>
            </a:r>
            <a:r>
              <a:rPr lang="en-US" sz="1800" dirty="0"/>
              <a:t>&lt;/td&gt;&lt;/tr&gt;</a:t>
            </a:r>
          </a:p>
          <a:p>
            <a:pPr lvl="0"/>
            <a:r>
              <a:rPr lang="en-US" sz="1800" dirty="0"/>
              <a:t>   &lt;tr&gt;&lt;td colspan="2"&gt;&lt;/td&gt;&lt;/tr&gt;</a:t>
            </a:r>
          </a:p>
          <a:p>
            <a:pPr lvl="0"/>
            <a:r>
              <a:rPr lang="en-US" sz="1800" dirty="0"/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112069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1"/>
            <a:ext cx="8686800" cy="1295400"/>
          </a:xfrm>
        </p:spPr>
        <p:txBody>
          <a:bodyPr/>
          <a:lstStyle/>
          <a:p>
            <a:pPr lvl="0"/>
            <a:r>
              <a:rPr lang="en-US" sz="3200" dirty="0"/>
              <a:t>Which of the following </a:t>
            </a:r>
            <a:r>
              <a:rPr lang="en-US" sz="3200" dirty="0" smtClean="0"/>
              <a:t>tags is </a:t>
            </a:r>
            <a:r>
              <a:rPr lang="en-US" sz="3200" dirty="0"/>
              <a:t>the best to be placed in the missing position:</a:t>
            </a:r>
          </a:p>
          <a:p>
            <a:pPr marL="871538" lvl="1" indent="-514350">
              <a:buFont typeface="+mj-lt"/>
              <a:buAutoNum type="alphaLcParenR"/>
            </a:pPr>
            <a:endParaRPr lang="en-US" sz="3200" dirty="0">
              <a:effectLst/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261" t="-4666" r="-3261" b="-4666"/>
          <a:stretch/>
        </p:blipFill>
        <p:spPr>
          <a:xfrm>
            <a:off x="4381500" y="2882900"/>
            <a:ext cx="3733800" cy="2082800"/>
          </a:xfrm>
          <a:prstGeom prst="roundRect">
            <a:avLst>
              <a:gd name="adj" fmla="val 4667"/>
            </a:avLst>
          </a:prstGeom>
          <a:solidFill>
            <a:srgbClr val="FFFFFF"/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5791200" y="6152346"/>
            <a:ext cx="2819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continued…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2362200"/>
            <a:ext cx="3738747" cy="3888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tfood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tablefoot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footer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tfooter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tfoot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None of </a:t>
            </a:r>
            <a:r>
              <a:rPr lang="en-US" sz="3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above</a:t>
            </a:r>
            <a:endParaRPr lang="en-US" sz="3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198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382000" cy="3457357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200" dirty="0">
                <a:solidFill>
                  <a:srgbClr val="EBFFD2"/>
                </a:solidFill>
              </a:rPr>
              <a:t>What are attributes?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rgbClr val="EBFFD2"/>
                </a:solidFill>
              </a:rPr>
              <a:t>Properties of </a:t>
            </a:r>
            <a:r>
              <a:rPr lang="en-US" sz="3200" dirty="0" smtClean="0">
                <a:solidFill>
                  <a:srgbClr val="EBFFD2"/>
                </a:solidFill>
              </a:rPr>
              <a:t>the HTML </a:t>
            </a:r>
            <a:r>
              <a:rPr lang="en-US" sz="3200" dirty="0">
                <a:solidFill>
                  <a:srgbClr val="EBFFD2"/>
                </a:solidFill>
              </a:rPr>
              <a:t>Elements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rgbClr val="EBFFD2"/>
                </a:solidFill>
              </a:rPr>
              <a:t>The smallest piece </a:t>
            </a:r>
            <a:r>
              <a:rPr lang="en-US" sz="3200" dirty="0" smtClean="0">
                <a:solidFill>
                  <a:srgbClr val="EBFFD2"/>
                </a:solidFill>
              </a:rPr>
              <a:t>of </a:t>
            </a:r>
            <a:r>
              <a:rPr lang="en-US" sz="3200" dirty="0">
                <a:solidFill>
                  <a:srgbClr val="EBFFD2"/>
                </a:solidFill>
              </a:rPr>
              <a:t>HTML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rgbClr val="EBFFD2"/>
                </a:solidFill>
              </a:rPr>
              <a:t>Combination of </a:t>
            </a:r>
            <a:r>
              <a:rPr lang="en-US" sz="3200" dirty="0" smtClean="0">
                <a:solidFill>
                  <a:srgbClr val="EBFFD2"/>
                </a:solidFill>
              </a:rPr>
              <a:t>opening</a:t>
            </a:r>
            <a:br>
              <a:rPr lang="en-US" sz="3200" dirty="0" smtClean="0">
                <a:solidFill>
                  <a:srgbClr val="EBFFD2"/>
                </a:solidFill>
              </a:rPr>
            </a:br>
            <a:r>
              <a:rPr lang="en-US" sz="3200" dirty="0" smtClean="0">
                <a:solidFill>
                  <a:srgbClr val="EBFFD2"/>
                </a:solidFill>
              </a:rPr>
              <a:t>and </a:t>
            </a:r>
            <a:r>
              <a:rPr lang="en-US" sz="3200" dirty="0">
                <a:solidFill>
                  <a:srgbClr val="EBFFD2"/>
                </a:solidFill>
              </a:rPr>
              <a:t>closing </a:t>
            </a:r>
            <a:r>
              <a:rPr lang="en-US" sz="3200" dirty="0" smtClean="0">
                <a:solidFill>
                  <a:srgbClr val="EBFFD2"/>
                </a:solidFill>
              </a:rPr>
              <a:t>tags</a:t>
            </a:r>
            <a:endParaRPr lang="en-US" sz="3200" dirty="0">
              <a:solidFill>
                <a:srgbClr val="EBFFD2"/>
              </a:solidFill>
            </a:endParaRPr>
          </a:p>
        </p:txBody>
      </p:sp>
      <p:pic>
        <p:nvPicPr>
          <p:cNvPr id="4098" name="Picture 2" descr="html, new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400" y="4292600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>
            <p:custDataLst>
              <p:custData r:id="rId1"/>
            </p:custDataLst>
          </p:nvPr>
        </p:nvSpPr>
        <p:spPr>
          <a:xfrm>
            <a:off x="813163" y="24384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304800" y="914400"/>
            <a:ext cx="8534400" cy="56938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dirty="0"/>
              <a:t>&lt;table border="1"&gt;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dirty="0"/>
              <a:t>&lt;colgroup</a:t>
            </a:r>
            <a:r>
              <a:rPr lang="en-US" sz="1800" dirty="0" smtClean="0"/>
              <a:t>&gt;&lt;</a:t>
            </a:r>
            <a:r>
              <a:rPr lang="en-US" sz="1800" dirty="0"/>
              <a:t>col style="width:100px" /&gt;&lt;col/&gt;&lt;/colgroup&gt;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dirty="0" smtClean="0"/>
              <a:t>  &lt;</a:t>
            </a:r>
            <a:r>
              <a:rPr lang="en-US" sz="1800" dirty="0"/>
              <a:t>thead</a:t>
            </a:r>
            <a:r>
              <a:rPr lang="en-US" sz="1800" dirty="0" smtClean="0"/>
              <a:t>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dirty="0" smtClean="0"/>
              <a:t>    &lt;</a:t>
            </a:r>
            <a:r>
              <a:rPr lang="en-US" sz="1800" dirty="0"/>
              <a:t>tr</a:t>
            </a:r>
            <a:r>
              <a:rPr lang="en-US" sz="1800" dirty="0" smtClean="0"/>
              <a:t>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dirty="0"/>
              <a:t> </a:t>
            </a:r>
            <a:r>
              <a:rPr lang="en-US" sz="1800" dirty="0" smtClean="0"/>
              <a:t>     &lt;</a:t>
            </a:r>
            <a:r>
              <a:rPr lang="en-US" sz="1800" dirty="0"/>
              <a:t>th&gt;First Name&lt;/th</a:t>
            </a:r>
            <a:r>
              <a:rPr lang="en-US" sz="1800" dirty="0" smtClean="0"/>
              <a:t>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dirty="0"/>
              <a:t> </a:t>
            </a:r>
            <a:r>
              <a:rPr lang="en-US" sz="1800" dirty="0" smtClean="0"/>
              <a:t>     &lt;th&gt;Second Name</a:t>
            </a:r>
            <a:r>
              <a:rPr lang="en-US" sz="1800" dirty="0"/>
              <a:t>&lt;/th</a:t>
            </a:r>
            <a:r>
              <a:rPr lang="en-US" sz="1800" dirty="0" smtClean="0"/>
              <a:t>&gt;</a:t>
            </a:r>
          </a:p>
          <a:p>
            <a:pPr>
              <a:spcAft>
                <a:spcPts val="0"/>
              </a:spcAft>
            </a:pPr>
            <a:r>
              <a:rPr lang="en-US" sz="1800" dirty="0" smtClean="0"/>
              <a:t>      &lt;</a:t>
            </a:r>
            <a:r>
              <a:rPr lang="en-US" sz="1800" dirty="0"/>
              <a:t>th&gt;Score&lt;/th</a:t>
            </a:r>
            <a:r>
              <a:rPr lang="en-US" sz="1800" dirty="0" smtClean="0"/>
              <a:t>&gt;</a:t>
            </a:r>
          </a:p>
          <a:p>
            <a:pPr>
              <a:spcAft>
                <a:spcPts val="0"/>
              </a:spcAft>
            </a:pPr>
            <a:r>
              <a:rPr lang="en-US" sz="1800" dirty="0"/>
              <a:t> </a:t>
            </a:r>
            <a:r>
              <a:rPr lang="en-US" sz="1800" dirty="0" smtClean="0"/>
              <a:t>   &lt;/</a:t>
            </a:r>
            <a:r>
              <a:rPr lang="en-US" sz="1800" dirty="0"/>
              <a:t>tr&gt;</a:t>
            </a:r>
          </a:p>
          <a:p>
            <a:pPr>
              <a:spcAft>
                <a:spcPts val="0"/>
              </a:spcAft>
            </a:pPr>
            <a:r>
              <a:rPr lang="en-US" sz="1800" dirty="0" smtClean="0"/>
              <a:t>  &lt;/</a:t>
            </a:r>
            <a:r>
              <a:rPr lang="en-US" sz="1800" dirty="0"/>
              <a:t>thead&gt;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&lt;…&gt;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dirty="0" smtClean="0"/>
              <a:t>    &lt;</a:t>
            </a:r>
            <a:r>
              <a:rPr lang="en-US" sz="1800" dirty="0"/>
              <a:t>tr</a:t>
            </a:r>
            <a:r>
              <a:rPr lang="en-US" sz="1800" dirty="0" smtClean="0"/>
              <a:t>&gt;&lt;</a:t>
            </a:r>
            <a:r>
              <a:rPr lang="en-US" sz="1800" dirty="0"/>
              <a:t>td colspan="2"&gt;Average score</a:t>
            </a:r>
            <a:r>
              <a:rPr lang="en-US" sz="1800" dirty="0" smtClean="0"/>
              <a:t>:&lt;/</a:t>
            </a:r>
            <a:r>
              <a:rPr lang="en-US" sz="1800" dirty="0"/>
              <a:t>td</a:t>
            </a:r>
            <a:r>
              <a:rPr lang="en-US" sz="1800" dirty="0" smtClean="0"/>
              <a:t>&gt;&lt;</a:t>
            </a:r>
            <a:r>
              <a:rPr lang="en-US" sz="1800" dirty="0"/>
              <a:t>td&gt;4.00&lt;/td&gt;&lt;/tr&gt;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dirty="0" smtClean="0"/>
              <a:t> 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&lt;/…&gt;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dirty="0"/>
              <a:t>  </a:t>
            </a:r>
            <a:r>
              <a:rPr lang="en-US" sz="1800" dirty="0" smtClean="0"/>
              <a:t>&lt;/tbody&gt;</a:t>
            </a:r>
            <a:endParaRPr lang="en-US" sz="18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dirty="0" smtClean="0"/>
              <a:t>   &lt;</a:t>
            </a:r>
            <a:r>
              <a:rPr lang="en-US" sz="1800" dirty="0"/>
              <a:t>tr&gt;&lt;td&gt;Doncho&lt;/td&gt;&lt;td&gt;Minkov&lt;/td&gt;&lt;td&gt;4.00&lt;/td&gt;&lt;/tr&gt;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dirty="0" smtClean="0"/>
              <a:t>   &lt;</a:t>
            </a:r>
            <a:r>
              <a:rPr lang="en-US" sz="1800" dirty="0"/>
              <a:t>tr&gt;&lt;td&gt;Nikolay&lt;/td&gt;&lt;td&gt;Kostov&lt;/td&gt;&lt;td&gt;3.00&lt;/td&gt;&lt;/tr&gt;</a:t>
            </a:r>
          </a:p>
          <a:p>
            <a:pPr>
              <a:spcAft>
                <a:spcPts val="0"/>
              </a:spcAft>
            </a:pPr>
            <a:r>
              <a:rPr lang="en-US" sz="1800" dirty="0" smtClean="0"/>
              <a:t>   &lt;</a:t>
            </a:r>
            <a:r>
              <a:rPr lang="en-US" sz="1800" dirty="0"/>
              <a:t>tr&gt;&lt;td&gt;Asya&lt;/td&gt;&lt;td&gt;Georgieva&lt;/td&gt;&lt;td&gt;5.00&lt;/td&gt;&lt;/tr&gt;</a:t>
            </a:r>
          </a:p>
          <a:p>
            <a:pPr>
              <a:spcAft>
                <a:spcPts val="0"/>
              </a:spcAft>
            </a:pPr>
            <a:r>
              <a:rPr lang="en-US" sz="1800" dirty="0" smtClean="0"/>
              <a:t>  &lt;/tbody&gt;</a:t>
            </a:r>
            <a:endParaRPr lang="en-US" sz="18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dirty="0"/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286834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Question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1"/>
            <a:ext cx="8686800" cy="1295400"/>
          </a:xfrm>
        </p:spPr>
        <p:txBody>
          <a:bodyPr/>
          <a:lstStyle/>
          <a:p>
            <a:pPr lvl="0"/>
            <a:r>
              <a:rPr lang="en-US" sz="3200" dirty="0"/>
              <a:t>Which of the following </a:t>
            </a:r>
            <a:r>
              <a:rPr lang="en-US" sz="3200" dirty="0" smtClean="0"/>
              <a:t>tags is </a:t>
            </a:r>
            <a:r>
              <a:rPr lang="en-US" sz="3200" dirty="0"/>
              <a:t>the best to be placed in the missing position:</a:t>
            </a:r>
          </a:p>
          <a:p>
            <a:pPr marL="871538" lvl="1" indent="-514350">
              <a:buFont typeface="+mj-lt"/>
              <a:buAutoNum type="alphaLcParenR"/>
            </a:pPr>
            <a:endParaRPr lang="en-US" sz="3200" dirty="0"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2362200"/>
            <a:ext cx="3738747" cy="3888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tfood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tablefoot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footer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tfooter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tfoot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None of </a:t>
            </a:r>
            <a:r>
              <a:rPr lang="en-US" sz="3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above</a:t>
            </a:r>
            <a:endParaRPr lang="en-US" sz="3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9" name="Oval 8"/>
          <p:cNvSpPr/>
          <p:nvPr>
            <p:custDataLst>
              <p:custData r:id="rId1"/>
            </p:custDataLst>
          </p:nvPr>
        </p:nvSpPr>
        <p:spPr>
          <a:xfrm>
            <a:off x="644106" y="4601953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/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261" t="-4666" r="-3261" b="-4666"/>
          <a:stretch/>
        </p:blipFill>
        <p:spPr>
          <a:xfrm>
            <a:off x="4381500" y="2882900"/>
            <a:ext cx="3733800" cy="2082800"/>
          </a:xfrm>
          <a:prstGeom prst="roundRect">
            <a:avLst>
              <a:gd name="adj" fmla="val 4667"/>
            </a:avLst>
          </a:prstGeom>
          <a:solidFill>
            <a:srgbClr val="FFFFFF"/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1548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0291"/>
            <a:ext cx="5105400" cy="990600"/>
          </a:xfrm>
        </p:spPr>
        <p:txBody>
          <a:bodyPr/>
          <a:lstStyle/>
          <a:p>
            <a:pPr lvl="0"/>
            <a:r>
              <a:rPr lang="en-US" sz="3200" dirty="0"/>
              <a:t>What table attribute </a:t>
            </a:r>
            <a:r>
              <a:rPr lang="en-US" sz="3200" dirty="0" smtClean="0"/>
              <a:t>is </a:t>
            </a:r>
            <a:r>
              <a:rPr lang="en-US" sz="3200" dirty="0"/>
              <a:t>used </a:t>
            </a:r>
            <a:r>
              <a:rPr lang="en-US" sz="3200" dirty="0" smtClean="0"/>
              <a:t>in </a:t>
            </a:r>
            <a:r>
              <a:rPr lang="en-US" sz="3200" dirty="0"/>
              <a:t>the picture</a:t>
            </a:r>
            <a:r>
              <a:rPr lang="en-US" sz="3200" dirty="0" smtClean="0"/>
              <a:t>: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2203291"/>
            <a:ext cx="8001000" cy="4349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200"/>
              </a:spcBef>
              <a:spcAft>
                <a:spcPts val="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 err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cellspacing</a:t>
            </a: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= </a:t>
            </a: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and cellpadding = </a:t>
            </a: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3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871538" lvl="1" indent="-514350" eaLnBrk="0" hangingPunct="0">
              <a:lnSpc>
                <a:spcPts val="3800"/>
              </a:lnSpc>
              <a:spcBef>
                <a:spcPts val="200"/>
              </a:spcBef>
              <a:spcAft>
                <a:spcPts val="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cellpadding </a:t>
            </a: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= </a:t>
            </a: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and </a:t>
            </a:r>
            <a:r>
              <a:rPr lang="en-US" sz="3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cellspacing = </a:t>
            </a: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200"/>
              </a:spcBef>
              <a:spcAft>
                <a:spcPts val="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 err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cellspacing</a:t>
            </a: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cellpadding = </a:t>
            </a: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  <a:endParaRPr lang="en-US" sz="3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871538" lvl="1" indent="-514350" eaLnBrk="0" hangingPunct="0">
              <a:lnSpc>
                <a:spcPts val="3800"/>
              </a:lnSpc>
              <a:spcBef>
                <a:spcPts val="200"/>
              </a:spcBef>
              <a:spcAft>
                <a:spcPts val="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 err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cellmargin</a:t>
            </a:r>
            <a:endParaRPr lang="en-US" sz="3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871538" lvl="1" indent="-514350" eaLnBrk="0" hangingPunct="0">
              <a:lnSpc>
                <a:spcPts val="3800"/>
              </a:lnSpc>
              <a:spcBef>
                <a:spcPts val="200"/>
              </a:spcBef>
              <a:spcAft>
                <a:spcPts val="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cellpadding</a:t>
            </a:r>
            <a:endParaRPr lang="en-US" sz="3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871538" lvl="1" indent="-514350" eaLnBrk="0" hangingPunct="0">
              <a:lnSpc>
                <a:spcPts val="3800"/>
              </a:lnSpc>
              <a:spcBef>
                <a:spcPts val="200"/>
              </a:spcBef>
              <a:spcAft>
                <a:spcPts val="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margin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200"/>
              </a:spcBef>
              <a:spcAft>
                <a:spcPts val="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padding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200"/>
              </a:spcBef>
              <a:spcAft>
                <a:spcPts val="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None of the above</a:t>
            </a:r>
          </a:p>
        </p:txBody>
      </p:sp>
      <p:sp>
        <p:nvSpPr>
          <p:cNvPr id="10" name="Oval 9"/>
          <p:cNvSpPr/>
          <p:nvPr>
            <p:custDataLst>
              <p:custData r:id="rId1"/>
            </p:custDataLst>
          </p:nvPr>
        </p:nvSpPr>
        <p:spPr>
          <a:xfrm>
            <a:off x="663795" y="3273649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8156" y="1288891"/>
            <a:ext cx="2259262" cy="762000"/>
          </a:xfrm>
          <a:prstGeom prst="roundRect">
            <a:avLst>
              <a:gd name="adj" fmla="val 3502"/>
            </a:avLst>
          </a:prstGeom>
        </p:spPr>
      </p:pic>
    </p:spTree>
    <p:extLst>
      <p:ext uri="{BB962C8B-B14F-4D97-AF65-F5344CB8AC3E}">
        <p14:creationId xmlns:p14="http://schemas.microsoft.com/office/powerpoint/2010/main" val="210352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44025"/>
            <a:ext cx="8686800" cy="584775"/>
          </a:xfrm>
        </p:spPr>
        <p:txBody>
          <a:bodyPr/>
          <a:lstStyle/>
          <a:p>
            <a:r>
              <a:rPr lang="en-US" sz="3200" dirty="0"/>
              <a:t>Is this code valid</a:t>
            </a:r>
            <a:r>
              <a:rPr lang="en-US" sz="3200" dirty="0" smtClean="0"/>
              <a:t>?</a:t>
            </a:r>
            <a:endParaRPr lang="en-US" sz="3200" dirty="0">
              <a:effectLst/>
            </a:endParaRP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457200" y="2057400"/>
            <a:ext cx="83058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effectLst/>
              </a:rPr>
              <a:t>&lt;!DOCTYPE html&gt;</a:t>
            </a:r>
          </a:p>
          <a:p>
            <a:r>
              <a:rPr lang="en-US" sz="1800" dirty="0" smtClean="0">
                <a:effectLst/>
              </a:rPr>
              <a:t>&lt;</a:t>
            </a:r>
            <a:r>
              <a:rPr lang="en-US" sz="1800" dirty="0">
                <a:effectLst/>
              </a:rPr>
              <a:t>html&gt;</a:t>
            </a:r>
          </a:p>
          <a:p>
            <a:r>
              <a:rPr lang="en-US" sz="1800" dirty="0" smtClean="0">
                <a:effectLst/>
              </a:rPr>
              <a:t>&lt;</a:t>
            </a:r>
            <a:r>
              <a:rPr lang="en-US" sz="1800" dirty="0">
                <a:effectLst/>
              </a:rPr>
              <a:t>head&gt;&lt;</a:t>
            </a:r>
            <a:r>
              <a:rPr lang="en-US" sz="1800" dirty="0" smtClean="0">
                <a:effectLst/>
              </a:rPr>
              <a:t>title&gt;</a:t>
            </a:r>
            <a:r>
              <a:rPr lang="en-US" sz="1800" dirty="0" err="1" smtClean="0">
                <a:effectLst/>
              </a:rPr>
              <a:t>Telerik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>
                <a:effectLst/>
              </a:rPr>
              <a:t>Academy&lt;/title&gt;&lt;/head&gt;</a:t>
            </a:r>
          </a:p>
          <a:p>
            <a:r>
              <a:rPr lang="en-US" sz="1800" dirty="0" smtClean="0">
                <a:effectLst/>
              </a:rPr>
              <a:t> &lt;</a:t>
            </a:r>
            <a:r>
              <a:rPr lang="en-US" sz="1800" dirty="0">
                <a:effectLst/>
              </a:rPr>
              <a:t>body&gt;</a:t>
            </a:r>
          </a:p>
          <a:p>
            <a:r>
              <a:rPr lang="en-US" sz="1800" dirty="0" smtClean="0">
                <a:effectLst/>
              </a:rPr>
              <a:t>  &lt;h1&gt;</a:t>
            </a:r>
            <a:r>
              <a:rPr lang="en-US" sz="1800" dirty="0" err="1" smtClean="0">
                <a:effectLst/>
              </a:rPr>
              <a:t>Telerik</a:t>
            </a:r>
            <a:r>
              <a:rPr lang="en-US" sz="1800" dirty="0" smtClean="0">
                <a:effectLst/>
              </a:rPr>
              <a:t> Academy</a:t>
            </a:r>
            <a:r>
              <a:rPr lang="en-US" sz="1800" dirty="0">
                <a:effectLst/>
              </a:rPr>
              <a:t>&lt;/h1&gt;</a:t>
            </a:r>
          </a:p>
          <a:p>
            <a:r>
              <a:rPr lang="en-US" sz="1800" dirty="0">
                <a:effectLst/>
              </a:rPr>
              <a:t>  </a:t>
            </a:r>
            <a:r>
              <a:rPr lang="en-US" sz="1800" dirty="0" smtClean="0">
                <a:effectLst/>
              </a:rPr>
              <a:t>  &lt;</a:t>
            </a:r>
            <a:r>
              <a:rPr lang="en-US" sz="1800" dirty="0">
                <a:effectLst/>
              </a:rPr>
              <a:t>li&gt;Home&lt;/li&gt;</a:t>
            </a:r>
          </a:p>
          <a:p>
            <a:r>
              <a:rPr lang="en-US" sz="1800" dirty="0" smtClean="0">
                <a:effectLst/>
              </a:rPr>
              <a:t>    &lt;</a:t>
            </a:r>
            <a:r>
              <a:rPr lang="en-US" sz="1800" dirty="0">
                <a:effectLst/>
              </a:rPr>
              <a:t>li&gt;Software Academy&lt;/li&gt;</a:t>
            </a:r>
          </a:p>
          <a:p>
            <a:r>
              <a:rPr lang="en-US" sz="1800" dirty="0">
                <a:effectLst/>
              </a:rPr>
              <a:t>    &lt;li&gt;Courses&lt;/li&gt;</a:t>
            </a:r>
          </a:p>
          <a:p>
            <a:r>
              <a:rPr lang="en-US" sz="1800" dirty="0">
                <a:effectLst/>
              </a:rPr>
              <a:t>    &lt;li&gt;BG coder&lt;/li&gt;</a:t>
            </a:r>
          </a:p>
          <a:p>
            <a:r>
              <a:rPr lang="en-US" sz="1800" dirty="0" smtClean="0">
                <a:effectLst/>
              </a:rPr>
              <a:t>    &lt;</a:t>
            </a:r>
            <a:r>
              <a:rPr lang="en-US" sz="1800" dirty="0">
                <a:effectLst/>
              </a:rPr>
              <a:t>li&gt;About&lt;/li&gt;</a:t>
            </a:r>
          </a:p>
          <a:p>
            <a:r>
              <a:rPr lang="en-US" sz="1800" dirty="0" smtClean="0">
                <a:effectLst/>
              </a:rPr>
              <a:t> &lt;/</a:t>
            </a:r>
            <a:r>
              <a:rPr lang="en-US" sz="1800" dirty="0">
                <a:effectLst/>
              </a:rPr>
              <a:t>body&gt;</a:t>
            </a:r>
          </a:p>
          <a:p>
            <a:r>
              <a:rPr lang="en-US" sz="1800" dirty="0">
                <a:effectLst/>
              </a:rPr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5000" y="6228546"/>
            <a:ext cx="2819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continued…</a:t>
            </a:r>
          </a:p>
        </p:txBody>
      </p:sp>
    </p:spTree>
    <p:extLst>
      <p:ext uri="{BB962C8B-B14F-4D97-AF65-F5344CB8AC3E}">
        <p14:creationId xmlns:p14="http://schemas.microsoft.com/office/powerpoint/2010/main" val="108211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362201"/>
            <a:ext cx="8686800" cy="2021066"/>
          </a:xfrm>
        </p:spPr>
        <p:txBody>
          <a:bodyPr/>
          <a:lstStyle/>
          <a:p>
            <a:r>
              <a:rPr lang="en-US" sz="3200" dirty="0"/>
              <a:t>Is </a:t>
            </a:r>
            <a:r>
              <a:rPr lang="en-US" sz="3200" dirty="0" smtClean="0"/>
              <a:t>this </a:t>
            </a:r>
            <a:r>
              <a:rPr lang="en-US" sz="3200" dirty="0"/>
              <a:t>code </a:t>
            </a:r>
            <a:r>
              <a:rPr lang="en-US" sz="3200" dirty="0" smtClean="0"/>
              <a:t>valid?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Yes</a:t>
            </a:r>
            <a:r>
              <a:rPr lang="en-US" sz="3200" dirty="0"/>
              <a:t>, it is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No, it </a:t>
            </a:r>
            <a:r>
              <a:rPr lang="en-US" sz="3200" dirty="0" smtClean="0"/>
              <a:t>isn’t</a:t>
            </a:r>
            <a:endParaRPr lang="en-US" sz="3200" dirty="0">
              <a:effectLst/>
            </a:endParaRPr>
          </a:p>
        </p:txBody>
      </p:sp>
      <p:pic>
        <p:nvPicPr>
          <p:cNvPr id="24578" name="Picture 2" descr="C:\Users\ageorgieva\Desktop\1351256627_Che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43600" y="4267200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79" name="Picture 3" descr="C:\Users\ageorgieva\Desktop\1351256657_Dele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57600" y="38100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>
            <p:custDataLst>
              <p:custData r:id="rId1"/>
            </p:custDataLst>
          </p:nvPr>
        </p:nvSpPr>
        <p:spPr>
          <a:xfrm>
            <a:off x="534806" y="3768634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77908">
            <a:off x="5086005" y="2362200"/>
            <a:ext cx="1959666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820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257800"/>
            <a:ext cx="8686800" cy="1046697"/>
          </a:xfrm>
        </p:spPr>
        <p:txBody>
          <a:bodyPr/>
          <a:lstStyle/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&lt;ul&gt;</a:t>
            </a:r>
            <a:r>
              <a:rPr lang="en-US" dirty="0"/>
              <a:t> tag together with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en-US" dirty="0"/>
              <a:t> tag </a:t>
            </a:r>
            <a:r>
              <a:rPr lang="en-US" dirty="0" smtClean="0"/>
              <a:t>creates unordered </a:t>
            </a:r>
            <a:r>
              <a:rPr lang="en-US" dirty="0"/>
              <a:t>lists.</a:t>
            </a: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457200" y="1143000"/>
            <a:ext cx="83058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effectLst/>
              </a:rPr>
              <a:t>&lt;!DOCTYPE html&gt;</a:t>
            </a:r>
          </a:p>
          <a:p>
            <a:r>
              <a:rPr lang="en-US" sz="1800" dirty="0" smtClean="0">
                <a:effectLst/>
              </a:rPr>
              <a:t>&lt;</a:t>
            </a:r>
            <a:r>
              <a:rPr lang="en-US" sz="1800" dirty="0">
                <a:effectLst/>
              </a:rPr>
              <a:t>html&gt;</a:t>
            </a:r>
          </a:p>
          <a:p>
            <a:r>
              <a:rPr lang="en-US" sz="1800" dirty="0" smtClean="0">
                <a:effectLst/>
              </a:rPr>
              <a:t>&lt;</a:t>
            </a:r>
            <a:r>
              <a:rPr lang="en-US" sz="1800" dirty="0">
                <a:effectLst/>
              </a:rPr>
              <a:t>head&gt;&lt;</a:t>
            </a:r>
            <a:r>
              <a:rPr lang="en-US" sz="1800" dirty="0" smtClean="0">
                <a:effectLst/>
              </a:rPr>
              <a:t>title&gt;</a:t>
            </a:r>
            <a:r>
              <a:rPr lang="en-US" sz="1800" dirty="0" err="1" smtClean="0">
                <a:effectLst/>
              </a:rPr>
              <a:t>Telerik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>
                <a:effectLst/>
              </a:rPr>
              <a:t>Academy&lt;/title&gt;&lt;/head&gt;</a:t>
            </a:r>
          </a:p>
          <a:p>
            <a:r>
              <a:rPr lang="en-US" sz="1800" dirty="0" smtClean="0">
                <a:effectLst/>
              </a:rPr>
              <a:t> &lt;</a:t>
            </a:r>
            <a:r>
              <a:rPr lang="en-US" sz="1800" dirty="0">
                <a:effectLst/>
              </a:rPr>
              <a:t>body&gt;</a:t>
            </a:r>
          </a:p>
          <a:p>
            <a:r>
              <a:rPr lang="en-US" sz="1800" dirty="0" smtClean="0">
                <a:effectLst/>
              </a:rPr>
              <a:t>  &lt;h1&gt;</a:t>
            </a:r>
            <a:r>
              <a:rPr lang="en-US" sz="1800" dirty="0" err="1" smtClean="0">
                <a:effectLst/>
              </a:rPr>
              <a:t>Telerik</a:t>
            </a:r>
            <a:r>
              <a:rPr lang="en-US" sz="1800" dirty="0" smtClean="0">
                <a:effectLst/>
              </a:rPr>
              <a:t> Academy</a:t>
            </a:r>
            <a:r>
              <a:rPr lang="en-US" sz="1800" dirty="0">
                <a:effectLst/>
              </a:rPr>
              <a:t>&lt;/h1</a:t>
            </a:r>
            <a:r>
              <a:rPr lang="en-US" sz="1800" dirty="0" smtClean="0">
                <a:effectLst/>
              </a:rPr>
              <a:t>&gt;</a:t>
            </a:r>
          </a:p>
          <a:p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   &lt;ul&gt;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  <a:effectLst/>
            </a:endParaRPr>
          </a:p>
          <a:p>
            <a:r>
              <a:rPr lang="en-US" sz="1800" dirty="0">
                <a:effectLst/>
              </a:rPr>
              <a:t>  </a:t>
            </a:r>
            <a:r>
              <a:rPr lang="en-US" sz="1800" dirty="0" smtClean="0">
                <a:effectLst/>
              </a:rPr>
              <a:t>  &lt;</a:t>
            </a:r>
            <a:r>
              <a:rPr lang="en-US" sz="1800" dirty="0">
                <a:effectLst/>
              </a:rPr>
              <a:t>li&gt;Home&lt;/li&gt;</a:t>
            </a:r>
          </a:p>
          <a:p>
            <a:r>
              <a:rPr lang="en-US" sz="1800" dirty="0" smtClean="0">
                <a:effectLst/>
              </a:rPr>
              <a:t>    &lt;</a:t>
            </a:r>
            <a:r>
              <a:rPr lang="en-US" sz="1800" dirty="0">
                <a:effectLst/>
              </a:rPr>
              <a:t>li&gt;Software Academy&lt;/li&gt;</a:t>
            </a:r>
          </a:p>
          <a:p>
            <a:r>
              <a:rPr lang="en-US" sz="1800" dirty="0">
                <a:effectLst/>
              </a:rPr>
              <a:t>    &lt;li&gt;Courses&lt;/li&gt;</a:t>
            </a:r>
          </a:p>
          <a:p>
            <a:r>
              <a:rPr lang="en-US" sz="1800" dirty="0">
                <a:effectLst/>
              </a:rPr>
              <a:t>    &lt;li&gt;BG coder&lt;/li&gt;</a:t>
            </a:r>
          </a:p>
          <a:p>
            <a:r>
              <a:rPr lang="en-US" sz="1800" dirty="0" smtClean="0">
                <a:effectLst/>
              </a:rPr>
              <a:t>    &lt;</a:t>
            </a:r>
            <a:r>
              <a:rPr lang="en-US" sz="1800" dirty="0">
                <a:effectLst/>
              </a:rPr>
              <a:t>li&gt;About&lt;/li</a:t>
            </a:r>
            <a:r>
              <a:rPr lang="en-US" sz="1800" dirty="0" smtClean="0">
                <a:effectLst/>
              </a:rPr>
              <a:t>&gt;</a:t>
            </a:r>
          </a:p>
          <a:p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  &lt;/ul&gt;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  <a:effectLst/>
            </a:endParaRPr>
          </a:p>
          <a:p>
            <a:r>
              <a:rPr lang="en-US" sz="1800" dirty="0" smtClean="0">
                <a:effectLst/>
              </a:rPr>
              <a:t> &lt;/</a:t>
            </a:r>
            <a:r>
              <a:rPr lang="en-US" sz="1800" dirty="0">
                <a:effectLst/>
              </a:rPr>
              <a:t>body&gt;</a:t>
            </a:r>
          </a:p>
          <a:p>
            <a:r>
              <a:rPr lang="en-US" sz="1800" dirty="0">
                <a:effectLst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37885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67349"/>
            <a:ext cx="8686800" cy="584775"/>
          </a:xfrm>
        </p:spPr>
        <p:txBody>
          <a:bodyPr/>
          <a:lstStyle/>
          <a:p>
            <a:pPr lvl="0"/>
            <a:r>
              <a:rPr lang="en-US" sz="3200" dirty="0"/>
              <a:t>What is wrong with the following code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609600" y="1929348"/>
            <a:ext cx="7924800" cy="39395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&lt;!DOCTYPE html4&gt;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   &lt;title&gt;Example&lt;/title&gt;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   &lt;div id="my-div"&gt;                                  </a:t>
            </a:r>
          </a:p>
          <a:p>
            <a:r>
              <a:rPr lang="en-US" dirty="0"/>
              <a:t>      &lt;div id="sub-div"&gt;                                 </a:t>
            </a:r>
          </a:p>
          <a:p>
            <a:r>
              <a:rPr lang="en-US" dirty="0"/>
              <a:t>         &lt;h1&gt;Section 1&lt;/h1&gt;                                 </a:t>
            </a:r>
          </a:p>
          <a:p>
            <a:r>
              <a:rPr lang="en-US" dirty="0"/>
              <a:t>         &lt;p&gt;Content paragraph&lt;/p&gt;                           </a:t>
            </a:r>
          </a:p>
          <a:p>
            <a:r>
              <a:rPr lang="en-US" dirty="0"/>
              <a:t>         &lt;p&gt;Here's another content article&lt;/p&gt;              </a:t>
            </a:r>
          </a:p>
          <a:p>
            <a:pPr>
              <a:spcBef>
                <a:spcPts val="400"/>
              </a:spcBef>
            </a:pPr>
            <a:r>
              <a:rPr lang="en-US" dirty="0"/>
              <a:t>      &lt;/div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15000" y="5390346"/>
            <a:ext cx="2819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continued…</a:t>
            </a:r>
          </a:p>
        </p:txBody>
      </p:sp>
    </p:spTree>
    <p:extLst>
      <p:ext uri="{BB962C8B-B14F-4D97-AF65-F5344CB8AC3E}">
        <p14:creationId xmlns:p14="http://schemas.microsoft.com/office/powerpoint/2010/main" val="330040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495300" y="914400"/>
            <a:ext cx="81534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     &lt;</a:t>
            </a:r>
            <a:r>
              <a:rPr lang="en-US" dirty="0"/>
              <a:t>div&gt;                                              </a:t>
            </a:r>
          </a:p>
          <a:p>
            <a:r>
              <a:rPr lang="en-US" dirty="0"/>
              <a:t>         &lt;h1&gt;Section 2&lt;/h1&gt;                                 </a:t>
            </a:r>
          </a:p>
          <a:p>
            <a:r>
              <a:rPr lang="en-US" dirty="0"/>
              <a:t>         &lt;p&gt;Content paragraph&lt;/p&gt;                           </a:t>
            </a:r>
          </a:p>
          <a:p>
            <a:r>
              <a:rPr lang="en-US" dirty="0"/>
              <a:t>         &lt;p&gt;Here's another content article&lt;/p&gt;              </a:t>
            </a:r>
          </a:p>
          <a:p>
            <a:r>
              <a:rPr lang="en-US" dirty="0"/>
              <a:t>      &lt;/div&gt;                                             </a:t>
            </a:r>
          </a:p>
          <a:p>
            <a:r>
              <a:rPr lang="en-US" dirty="0"/>
              <a:t>      &lt;table cellpadding="22"&gt;                           </a:t>
            </a:r>
          </a:p>
          <a:p>
            <a:r>
              <a:rPr lang="en-US" dirty="0"/>
              <a:t>         &lt;tr&gt;                                               </a:t>
            </a:r>
          </a:p>
          <a:p>
            <a:r>
              <a:rPr lang="en-US" dirty="0"/>
              <a:t>            &lt;th&gt;Telerik&lt;/th&gt;                                   </a:t>
            </a:r>
          </a:p>
          <a:p>
            <a:r>
              <a:rPr lang="en-US" dirty="0"/>
              <a:t>            &lt;th&gt;Academy&lt;/th&gt;                                   </a:t>
            </a:r>
          </a:p>
          <a:p>
            <a:r>
              <a:rPr lang="en-US" dirty="0"/>
              <a:t>         &lt;/tr&gt;                                              </a:t>
            </a:r>
          </a:p>
          <a:p>
            <a:r>
              <a:rPr lang="en-US" dirty="0"/>
              <a:t>         &lt;tr&gt;                                               </a:t>
            </a:r>
          </a:p>
          <a:p>
            <a:r>
              <a:rPr lang="en-US" dirty="0"/>
              <a:t>            &lt;td colspan="2"&gt;&lt;/td&gt;                              </a:t>
            </a:r>
          </a:p>
          <a:p>
            <a:r>
              <a:rPr lang="en-US" dirty="0"/>
              <a:t>         &lt;/tr&gt;                                              </a:t>
            </a:r>
          </a:p>
          <a:p>
            <a:r>
              <a:rPr lang="en-US" dirty="0"/>
              <a:t>      &lt;/table&gt;</a:t>
            </a:r>
          </a:p>
          <a:p>
            <a:r>
              <a:rPr lang="en-US" dirty="0"/>
              <a:t>   &lt;/div&gt;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03900" y="6219081"/>
            <a:ext cx="2819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continued…</a:t>
            </a:r>
          </a:p>
        </p:txBody>
      </p:sp>
    </p:spTree>
    <p:extLst>
      <p:ext uri="{BB962C8B-B14F-4D97-AF65-F5344CB8AC3E}">
        <p14:creationId xmlns:p14="http://schemas.microsoft.com/office/powerpoint/2010/main" val="215218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1"/>
            <a:ext cx="8686800" cy="3740511"/>
          </a:xfrm>
        </p:spPr>
        <p:txBody>
          <a:bodyPr/>
          <a:lstStyle/>
          <a:p>
            <a:pPr lvl="0"/>
            <a:r>
              <a:rPr lang="en-US" sz="3200" dirty="0"/>
              <a:t>What is wrong with the following code?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/>
              <a:t>The Doctype should have more attributes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/>
              <a:t>The D</a:t>
            </a:r>
            <a:r>
              <a:rPr lang="en-US" sz="3200" dirty="0" smtClean="0"/>
              <a:t>octype </a:t>
            </a:r>
            <a:r>
              <a:rPr lang="en-US" sz="3200" dirty="0"/>
              <a:t>should be &lt;!DOCTYPE html5&gt;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/>
              <a:t>The D</a:t>
            </a:r>
            <a:r>
              <a:rPr lang="en-US" sz="3200" dirty="0" smtClean="0"/>
              <a:t>octype </a:t>
            </a:r>
            <a:r>
              <a:rPr lang="en-US" sz="3200" dirty="0"/>
              <a:t>should be &lt;!DOCTYPE html&gt;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/>
              <a:t>The  Ids must be the same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/>
              <a:t>No errors</a:t>
            </a: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14560" y="3522663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602" name="Picture 2" descr="C:\Users\ageorgieva\Desktop\1351257028_gnome-mime-text-htm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89376">
            <a:off x="6425604" y="4818017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33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19291"/>
          </a:xfrm>
        </p:spPr>
        <p:txBody>
          <a:bodyPr/>
          <a:lstStyle/>
          <a:p>
            <a:pPr lvl="0"/>
            <a:r>
              <a:rPr lang="en-US" sz="3200" dirty="0"/>
              <a:t>What is wrong with the following code?</a:t>
            </a:r>
          </a:p>
          <a:p>
            <a:pPr marL="871538" lvl="1" indent="-514350">
              <a:buFont typeface="+mj-lt"/>
              <a:buAutoNum type="alphaLcParenR"/>
            </a:pPr>
            <a:endParaRPr lang="en-US" sz="3200" dirty="0">
              <a:effectLst/>
            </a:endParaRP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342900" y="1571685"/>
            <a:ext cx="84582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&lt;</a:t>
            </a:r>
            <a:r>
              <a:rPr lang="en-US" sz="1800" dirty="0"/>
              <a:t>table cellpadding="15" border="1"&gt;</a:t>
            </a:r>
          </a:p>
          <a:p>
            <a:r>
              <a:rPr lang="en-US" sz="1800" dirty="0"/>
              <a:t>  &lt;tr&gt;</a:t>
            </a:r>
          </a:p>
          <a:p>
            <a:r>
              <a:rPr lang="en-US" sz="1800" dirty="0"/>
              <a:t>    &lt;td valign="top"&gt;1&lt;/td&gt;</a:t>
            </a:r>
          </a:p>
          <a:p>
            <a:r>
              <a:rPr lang="en-US" sz="1800" dirty="0"/>
              <a:t>    </a:t>
            </a:r>
            <a:r>
              <a:rPr lang="en-US" sz="1800" dirty="0" smtClean="0"/>
              <a:t> &lt;</a:t>
            </a:r>
            <a:r>
              <a:rPr lang="en-US" sz="1800" dirty="0"/>
              <a:t>td&gt;</a:t>
            </a:r>
          </a:p>
          <a:p>
            <a:r>
              <a:rPr lang="en-US" sz="1800" dirty="0"/>
              <a:t>      &lt;table class="</a:t>
            </a:r>
            <a:r>
              <a:rPr lang="en-US" sz="1800" dirty="0" smtClean="0"/>
              <a:t>main-table</a:t>
            </a:r>
            <a:r>
              <a:rPr lang="en-US" sz="1800" dirty="0"/>
              <a:t>"</a:t>
            </a:r>
            <a:r>
              <a:rPr lang="en-US" sz="1800" dirty="0" smtClean="0"/>
              <a:t> cellpadding</a:t>
            </a:r>
            <a:r>
              <a:rPr lang="en-US" sz="1800" dirty="0"/>
              <a:t>="15" border="1"&gt;</a:t>
            </a:r>
          </a:p>
          <a:p>
            <a:r>
              <a:rPr lang="en-US" sz="1800" dirty="0"/>
              <a:t>       </a:t>
            </a:r>
            <a:r>
              <a:rPr lang="en-US" sz="1800" dirty="0" smtClean="0"/>
              <a:t>&lt;</a:t>
            </a:r>
            <a:r>
              <a:rPr lang="en-US" sz="1800" dirty="0"/>
              <a:t>tr&gt;&lt;</a:t>
            </a:r>
            <a:r>
              <a:rPr lang="en-US" sz="1800" dirty="0" smtClean="0"/>
              <a:t>td&gt;2&lt;/</a:t>
            </a:r>
            <a:r>
              <a:rPr lang="en-US" sz="1800" dirty="0"/>
              <a:t>td&gt;</a:t>
            </a:r>
          </a:p>
          <a:p>
            <a:r>
              <a:rPr lang="en-US" sz="1800" dirty="0"/>
              <a:t>   	</a:t>
            </a:r>
            <a:r>
              <a:rPr lang="en-US" sz="1800" dirty="0" smtClean="0"/>
              <a:t> &lt;</a:t>
            </a:r>
            <a:r>
              <a:rPr lang="en-US" sz="1800" dirty="0"/>
              <a:t>td&gt;</a:t>
            </a:r>
          </a:p>
          <a:p>
            <a:r>
              <a:rPr lang="en-US" sz="1800" dirty="0"/>
              <a:t>	  </a:t>
            </a:r>
            <a:r>
              <a:rPr lang="en-US" sz="1800" dirty="0" smtClean="0"/>
              <a:t>&lt;</a:t>
            </a:r>
            <a:r>
              <a:rPr lang="en-US" sz="1800" dirty="0"/>
              <a:t>table class="main-table" cellpadding="</a:t>
            </a:r>
            <a:r>
              <a:rPr lang="en-US" sz="1800" dirty="0" smtClean="0"/>
              <a:t>15</a:t>
            </a:r>
            <a:r>
              <a:rPr lang="en-US" sz="1800" dirty="0"/>
              <a:t>"</a:t>
            </a:r>
            <a:r>
              <a:rPr lang="en-US" sz="1800" dirty="0" smtClean="0"/>
              <a:t> border</a:t>
            </a:r>
            <a:r>
              <a:rPr lang="en-US" sz="1800" dirty="0"/>
              <a:t>="1"&gt;</a:t>
            </a:r>
          </a:p>
          <a:p>
            <a:r>
              <a:rPr lang="en-US" sz="1800" dirty="0"/>
              <a:t>	</a:t>
            </a:r>
            <a:r>
              <a:rPr lang="en-US" sz="1800" dirty="0" smtClean="0"/>
              <a:t>   &lt;</a:t>
            </a:r>
            <a:r>
              <a:rPr lang="en-US" sz="1800" dirty="0"/>
              <a:t>tr</a:t>
            </a:r>
            <a:r>
              <a:rPr lang="en-US" sz="1800" dirty="0" smtClean="0"/>
              <a:t>&gt;&lt;</a:t>
            </a:r>
            <a:r>
              <a:rPr lang="en-US" sz="1800" dirty="0"/>
              <a:t>td&gt;4&lt;td</a:t>
            </a:r>
            <a:r>
              <a:rPr lang="en-US" sz="1800" dirty="0" smtClean="0"/>
              <a:t>&gt;&lt;</a:t>
            </a:r>
            <a:r>
              <a:rPr lang="en-US" sz="1800" dirty="0"/>
              <a:t>td&gt;5&lt;/td</a:t>
            </a:r>
            <a:r>
              <a:rPr lang="en-US" sz="1800" dirty="0" smtClean="0"/>
              <a:t>&gt;&lt;/</a:t>
            </a:r>
            <a:r>
              <a:rPr lang="en-US" sz="1800" dirty="0"/>
              <a:t>tr&gt;</a:t>
            </a:r>
          </a:p>
          <a:p>
            <a:r>
              <a:rPr lang="en-US" sz="1800" dirty="0"/>
              <a:t>	 </a:t>
            </a:r>
            <a:r>
              <a:rPr lang="en-US" sz="1800" dirty="0" smtClean="0"/>
              <a:t> &lt;/</a:t>
            </a:r>
            <a:r>
              <a:rPr lang="en-US" sz="1800" dirty="0"/>
              <a:t>table&gt;</a:t>
            </a:r>
          </a:p>
          <a:p>
            <a:r>
              <a:rPr lang="en-US" sz="1800" dirty="0" smtClean="0"/>
              <a:t>        &lt;/</a:t>
            </a:r>
            <a:r>
              <a:rPr lang="en-US" sz="1800" dirty="0"/>
              <a:t>td&gt;</a:t>
            </a:r>
          </a:p>
          <a:p>
            <a:r>
              <a:rPr lang="en-US" sz="1800" dirty="0"/>
              <a:t>       </a:t>
            </a:r>
            <a:r>
              <a:rPr lang="en-US" sz="1800" dirty="0" smtClean="0"/>
              <a:t>&lt;/</a:t>
            </a:r>
            <a:r>
              <a:rPr lang="en-US" sz="1800" dirty="0"/>
              <a:t>tr&gt;</a:t>
            </a:r>
          </a:p>
          <a:p>
            <a:r>
              <a:rPr lang="en-US" sz="1800" dirty="0"/>
              <a:t>      &lt;/table&gt;</a:t>
            </a:r>
          </a:p>
          <a:p>
            <a:r>
              <a:rPr lang="en-US" sz="1800" dirty="0"/>
              <a:t>    &lt;/td&gt;</a:t>
            </a:r>
          </a:p>
          <a:p>
            <a:r>
              <a:rPr lang="en-US" sz="1800" dirty="0"/>
              <a:t>  &lt;/tr&gt;</a:t>
            </a:r>
          </a:p>
          <a:p>
            <a:r>
              <a:rPr lang="en-US" sz="1800" dirty="0"/>
              <a:t>&lt;/table</a:t>
            </a:r>
            <a:r>
              <a:rPr lang="en-US" sz="1800" dirty="0" smtClean="0"/>
              <a:t>&gt;</a:t>
            </a:r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5715000" y="6228546"/>
            <a:ext cx="2819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continued…</a:t>
            </a:r>
          </a:p>
        </p:txBody>
      </p:sp>
    </p:spTree>
    <p:extLst>
      <p:ext uri="{BB962C8B-B14F-4D97-AF65-F5344CB8AC3E}">
        <p14:creationId xmlns:p14="http://schemas.microsoft.com/office/powerpoint/2010/main" val="321778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52160"/>
            <a:ext cx="8686800" cy="4996240"/>
          </a:xfrm>
        </p:spPr>
        <p:txBody>
          <a:bodyPr/>
          <a:lstStyle/>
          <a:p>
            <a:r>
              <a:rPr lang="en-US" sz="3200" dirty="0"/>
              <a:t>The value of the attributes is surrounded </a:t>
            </a:r>
            <a:r>
              <a:rPr lang="en-US" sz="3200" dirty="0" smtClean="0"/>
              <a:t>by:</a:t>
            </a:r>
            <a:endParaRPr lang="en-US" sz="3200" dirty="0"/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“ </a:t>
            </a:r>
            <a:r>
              <a:rPr lang="en-US" sz="3200" dirty="0"/>
              <a:t>” or ‘ ’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/>
              <a:t>" </a:t>
            </a:r>
            <a:r>
              <a:rPr lang="en-US" sz="3200" dirty="0" smtClean="0"/>
              <a:t>" </a:t>
            </a:r>
            <a:r>
              <a:rPr lang="en-US" sz="3200" dirty="0"/>
              <a:t>or ``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“ ’ </a:t>
            </a:r>
            <a:r>
              <a:rPr lang="en-US" sz="3200" dirty="0"/>
              <a:t>or ‘ </a:t>
            </a:r>
            <a:r>
              <a:rPr lang="en-US" sz="3200" dirty="0" smtClean="0"/>
              <a:t>”</a:t>
            </a:r>
            <a:endParaRPr lang="en-US" sz="3200" dirty="0"/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/>
              <a:t>“ </a:t>
            </a:r>
            <a:r>
              <a:rPr lang="en-US" sz="3200" dirty="0" smtClean="0"/>
              <a:t>‘</a:t>
            </a:r>
            <a:endParaRPr lang="en-US" sz="3200" dirty="0"/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" " </a:t>
            </a:r>
            <a:r>
              <a:rPr lang="en-US" sz="3200" dirty="0"/>
              <a:t>or '</a:t>
            </a:r>
            <a:r>
              <a:rPr lang="en-US" sz="3200" dirty="0" smtClean="0"/>
              <a:t> '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/>
              <a:t>"</a:t>
            </a:r>
            <a:r>
              <a:rPr lang="en-US" sz="3200" dirty="0" smtClean="0"/>
              <a:t> ” or </a:t>
            </a:r>
            <a:r>
              <a:rPr lang="en-US" sz="3200" dirty="0"/>
              <a:t>'</a:t>
            </a:r>
            <a:r>
              <a:rPr lang="en-US" sz="3200" dirty="0" smtClean="0"/>
              <a:t> '</a:t>
            </a:r>
          </a:p>
        </p:txBody>
      </p:sp>
      <p:sp>
        <p:nvSpPr>
          <p:cNvPr id="7" name="Oval 6"/>
          <p:cNvSpPr/>
          <p:nvPr>
            <p:custDataLst>
              <p:custData r:id="rId1"/>
            </p:custDataLst>
          </p:nvPr>
        </p:nvSpPr>
        <p:spPr>
          <a:xfrm>
            <a:off x="445618" y="4963884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4" descr="updat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24400" y="3122384"/>
            <a:ext cx="2133600" cy="213360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41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91483"/>
            <a:ext cx="8686800" cy="4247317"/>
          </a:xfrm>
        </p:spPr>
        <p:txBody>
          <a:bodyPr/>
          <a:lstStyle/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There are duplicated classes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There is a tag, which is not closed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There is a tag, which is now opened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There is no such attribute  like “</a:t>
            </a:r>
            <a:r>
              <a:rPr lang="en-US" sz="3200" dirty="0" err="1" smtClean="0"/>
              <a:t>valign</a:t>
            </a:r>
            <a:r>
              <a:rPr lang="en-US" sz="3200" dirty="0" smtClean="0"/>
              <a:t>”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There is no such attribute  like “</a:t>
            </a:r>
            <a:r>
              <a:rPr lang="en-US" sz="3200" dirty="0" err="1" smtClean="0"/>
              <a:t>valign</a:t>
            </a:r>
            <a:r>
              <a:rPr lang="en-US" sz="3200" dirty="0" smtClean="0"/>
              <a:t>” with value “top” (</a:t>
            </a:r>
            <a:r>
              <a:rPr lang="en-US" sz="3200" dirty="0" err="1" smtClean="0"/>
              <a:t>valign</a:t>
            </a:r>
            <a:r>
              <a:rPr lang="en-US" sz="3200" dirty="0" smtClean="0"/>
              <a:t>="top")</a:t>
            </a:r>
            <a:endParaRPr lang="en-US" sz="3200" dirty="0"/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15212" y="21844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126636">
            <a:off x="7311606" y="1378329"/>
            <a:ext cx="1246978" cy="8906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reflection blurRad="12700" stA="38000" endPos="28000" dist="5000" dir="5400000" sy="-100000" algn="bl" rotWithShape="0"/>
          </a:effectLst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238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250534"/>
            <a:ext cx="79248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00338" y="1745334"/>
            <a:ext cx="3743325" cy="304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433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1"/>
            <a:ext cx="8686800" cy="3565079"/>
          </a:xfrm>
        </p:spPr>
        <p:txBody>
          <a:bodyPr/>
          <a:lstStyle/>
          <a:p>
            <a:pPr lvl="0"/>
            <a:r>
              <a:rPr lang="en-US" sz="3200" dirty="0"/>
              <a:t>What does the “</a:t>
            </a:r>
            <a:r>
              <a:rPr lang="en-US" sz="3200" dirty="0" smtClean="0"/>
              <a:t>action” </a:t>
            </a:r>
            <a:r>
              <a:rPr lang="en-US" sz="3200" dirty="0"/>
              <a:t>attribute tells in the form tag?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How the form data should be sent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Where the form data should be sent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Whose the form data should be sent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What the form data should be sent</a:t>
            </a:r>
            <a:endParaRPr lang="en-US" sz="3200" dirty="0">
              <a:effectLst/>
            </a:endParaRP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14350" y="3362325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2" descr="C:\Users\ageorgieva\Desktop\1351255751_app_4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763777">
            <a:off x="7952589" y="4547535"/>
            <a:ext cx="724196" cy="72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27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68921"/>
            <a:ext cx="8686800" cy="3565079"/>
          </a:xfrm>
        </p:spPr>
        <p:txBody>
          <a:bodyPr/>
          <a:lstStyle/>
          <a:p>
            <a:pPr lvl="0"/>
            <a:r>
              <a:rPr lang="en-US" sz="3200" dirty="0" smtClean="0"/>
              <a:t>What does the “method” attribute tells in the form tag?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Where the form data should be sent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Whose the form data should be sent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How the form data should be sent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What the form data should be sent	</a:t>
            </a:r>
            <a:endParaRPr lang="en-US" sz="3200" dirty="0"/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488950" y="409061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27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1"/>
            <a:ext cx="8686800" cy="685799"/>
          </a:xfrm>
        </p:spPr>
        <p:txBody>
          <a:bodyPr/>
          <a:lstStyle/>
          <a:p>
            <a:pPr lvl="0"/>
            <a:r>
              <a:rPr lang="en-US" sz="3200" dirty="0"/>
              <a:t>What is wrong with the following code?</a:t>
            </a:r>
          </a:p>
          <a:p>
            <a:pPr marL="871538" lvl="1" indent="-514350">
              <a:buFont typeface="+mj-lt"/>
              <a:buAutoNum type="alphaLcParenR"/>
            </a:pPr>
            <a:endParaRPr lang="en-US" sz="3200" dirty="0">
              <a:effectLst/>
            </a:endParaRP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609600" y="2362200"/>
            <a:ext cx="37338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&lt;h1&gt;Telerik Academy&lt;/h1&gt;</a:t>
            </a:r>
          </a:p>
          <a:p>
            <a:r>
              <a:rPr lang="en-US" dirty="0"/>
              <a:t>&lt;div&gt;</a:t>
            </a:r>
          </a:p>
          <a:p>
            <a:r>
              <a:rPr lang="en-US" dirty="0" smtClean="0"/>
              <a:t> &lt;</a:t>
            </a:r>
            <a:r>
              <a:rPr lang="en-US" dirty="0"/>
              <a:t>img src="image.png" /&gt;</a:t>
            </a:r>
          </a:p>
          <a:p>
            <a:r>
              <a:rPr lang="en-US" dirty="0" smtClean="0"/>
              <a:t>  &lt;</a:t>
            </a:r>
            <a:r>
              <a:rPr lang="en-US" dirty="0"/>
              <a:t>h2&gt;HTML course&lt;/h2&gt;</a:t>
            </a:r>
          </a:p>
          <a:p>
            <a:r>
              <a:rPr lang="en-US" dirty="0" smtClean="0"/>
              <a:t>  &lt;</a:t>
            </a:r>
            <a:r>
              <a:rPr lang="en-US" dirty="0"/>
              <a:t>h3&gt;C# course&lt;/h3&gt;</a:t>
            </a:r>
          </a:p>
          <a:p>
            <a:r>
              <a:rPr lang="en-US" dirty="0" smtClean="0"/>
              <a:t>  &lt;</a:t>
            </a:r>
            <a:r>
              <a:rPr lang="en-US" dirty="0"/>
              <a:t>span&gt;Students&lt;span&gt;</a:t>
            </a:r>
          </a:p>
          <a:p>
            <a:r>
              <a:rPr lang="en-US" dirty="0" smtClean="0"/>
              <a:t>  &lt;br&gt;</a:t>
            </a:r>
            <a:endParaRPr lang="en-US" dirty="0"/>
          </a:p>
          <a:p>
            <a:r>
              <a:rPr lang="en-US" dirty="0" smtClean="0"/>
              <a:t>   &lt;</a:t>
            </a:r>
            <a:r>
              <a:rPr lang="en-US" dirty="0"/>
              <a:t>span&gt;Age&lt;span&gt;</a:t>
            </a:r>
          </a:p>
          <a:p>
            <a:r>
              <a:rPr lang="en-US" dirty="0" smtClean="0"/>
              <a:t>  &lt;/</a:t>
            </a:r>
            <a:r>
              <a:rPr lang="en-US" dirty="0"/>
              <a:t>br&gt;</a:t>
            </a:r>
          </a:p>
          <a:p>
            <a:r>
              <a:rPr lang="en-US" dirty="0"/>
              <a:t>&lt;/div&gt;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95800" y="2724250"/>
            <a:ext cx="4191000" cy="2503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&lt;/br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tag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&lt;img&gt; </a:t>
            </a: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tag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 </a:t>
            </a:r>
            <a:r>
              <a:rPr lang="en-US" sz="3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tag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src</a:t>
            </a:r>
            <a:r>
              <a:rPr lang="en-US" sz="3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attribute</a:t>
            </a:r>
            <a:endParaRPr lang="en-US" sz="3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9" name="Oval 8"/>
          <p:cNvSpPr/>
          <p:nvPr>
            <p:custDataLst>
              <p:custData r:id="rId1"/>
            </p:custDataLst>
          </p:nvPr>
        </p:nvSpPr>
        <p:spPr>
          <a:xfrm>
            <a:off x="4789488" y="27432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29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077218"/>
          </a:xfrm>
        </p:spPr>
        <p:txBody>
          <a:bodyPr/>
          <a:lstStyle/>
          <a:p>
            <a:r>
              <a:rPr lang="en-US" sz="3200" dirty="0" smtClean="0"/>
              <a:t>What </a:t>
            </a:r>
            <a:r>
              <a:rPr lang="en-US" sz="3200" dirty="0"/>
              <a:t>is the best way to insert </a:t>
            </a:r>
            <a:r>
              <a:rPr lang="en-US" sz="3200" dirty="0" smtClean="0"/>
              <a:t>an input </a:t>
            </a:r>
            <a:r>
              <a:rPr lang="en-US" sz="3200" dirty="0"/>
              <a:t>element </a:t>
            </a:r>
            <a:r>
              <a:rPr lang="en-US" sz="3200" dirty="0" smtClean="0"/>
              <a:t>that is </a:t>
            </a:r>
            <a:r>
              <a:rPr lang="en-US" sz="3200" dirty="0"/>
              <a:t>not </a:t>
            </a:r>
            <a:r>
              <a:rPr lang="en-US" sz="3200" dirty="0" smtClean="0"/>
              <a:t>shown </a:t>
            </a:r>
            <a:r>
              <a:rPr lang="en-US" sz="3200" dirty="0"/>
              <a:t>on the page?  </a:t>
            </a: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914400" y="2286000"/>
            <a:ext cx="73152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&lt;input type</a:t>
            </a:r>
            <a:r>
              <a:rPr lang="en-US" dirty="0" smtClean="0"/>
              <a:t>=</a:t>
            </a:r>
            <a:r>
              <a:rPr lang="en-US" dirty="0"/>
              <a:t>"</a:t>
            </a:r>
            <a:r>
              <a:rPr lang="en-US" sz="24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…</a:t>
            </a:r>
            <a:r>
              <a:rPr lang="en-US" dirty="0" smtClean="0"/>
              <a:t>" </a:t>
            </a:r>
            <a:r>
              <a:rPr lang="en-US" dirty="0"/>
              <a:t>name="Account"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value</a:t>
            </a:r>
            <a:r>
              <a:rPr lang="en-US" dirty="0"/>
              <a:t>="This is </a:t>
            </a:r>
            <a:r>
              <a:rPr lang="en-US" dirty="0" smtClean="0"/>
              <a:t>your Account</a:t>
            </a:r>
            <a:r>
              <a:rPr lang="en-US" dirty="0"/>
              <a:t>" /&gt;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800" y="3276600"/>
            <a:ext cx="7315200" cy="3144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hidden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invisible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secret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private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cover</a:t>
            </a:r>
          </a:p>
        </p:txBody>
      </p:sp>
      <p:sp>
        <p:nvSpPr>
          <p:cNvPr id="9" name="Oval 8"/>
          <p:cNvSpPr/>
          <p:nvPr>
            <p:custDataLst>
              <p:custData r:id="rId1"/>
            </p:custDataLst>
          </p:nvPr>
        </p:nvSpPr>
        <p:spPr>
          <a:xfrm>
            <a:off x="971550" y="33274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626" name="Picture 2" descr="C:\Users\ageorgieva\Desktop\1351257123_preferences-desktop-cryptograph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036861">
            <a:off x="5616833" y="4054939"/>
            <a:ext cx="1640477" cy="164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47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1"/>
            <a:ext cx="8686800" cy="1219199"/>
          </a:xfrm>
        </p:spPr>
        <p:txBody>
          <a:bodyPr/>
          <a:lstStyle/>
          <a:p>
            <a:pPr lvl="0"/>
            <a:r>
              <a:rPr lang="en-US" sz="3200" dirty="0"/>
              <a:t>Which of the following tags is the most appropriate for the missing position:</a:t>
            </a:r>
          </a:p>
          <a:p>
            <a:pPr marL="871538" lvl="1" indent="-514350">
              <a:buFont typeface="+mj-lt"/>
              <a:buAutoNum type="alphaLcParenR"/>
            </a:pPr>
            <a:endParaRPr lang="en-US" sz="3200" dirty="0"/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533400" y="2286000"/>
            <a:ext cx="5638800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</a:t>
            </a:r>
            <a:r>
              <a:rPr lang="en-US" dirty="0" smtClean="0"/>
              <a:t>&gt;&lt;title&gt;&lt;/title&gt;&lt;/head&gt;</a:t>
            </a:r>
          </a:p>
          <a:p>
            <a:r>
              <a:rPr lang="en-US" dirty="0" smtClean="0"/>
              <a:t>&lt;body&gt;</a:t>
            </a:r>
            <a:endParaRPr lang="en-US" dirty="0"/>
          </a:p>
          <a:p>
            <a:r>
              <a:rPr lang="en-US" dirty="0" smtClean="0"/>
              <a:t>&lt;</a:t>
            </a:r>
            <a:r>
              <a:rPr lang="en-US" dirty="0"/>
              <a:t>form method="</a:t>
            </a:r>
            <a:r>
              <a:rPr lang="en-US" dirty="0" smtClean="0"/>
              <a:t>post</a:t>
            </a:r>
            <a:r>
              <a:rPr lang="en-US" dirty="0"/>
              <a:t>"</a:t>
            </a:r>
            <a:r>
              <a:rPr lang="en-US" dirty="0" smtClean="0"/>
              <a:t> action</a:t>
            </a:r>
            <a:r>
              <a:rPr lang="en-US" dirty="0"/>
              <a:t>="form.aspx</a:t>
            </a:r>
            <a:r>
              <a:rPr lang="en-US" dirty="0" smtClean="0"/>
              <a:t>"&gt; </a:t>
            </a:r>
          </a:p>
          <a:p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&lt;…&gt;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  &lt;legend&gt;Personal Information&lt;/</a:t>
            </a:r>
            <a:r>
              <a:rPr lang="en-US" dirty="0"/>
              <a:t>legend&gt;</a:t>
            </a:r>
          </a:p>
          <a:p>
            <a:r>
              <a:rPr lang="en-US" dirty="0"/>
              <a:t>   </a:t>
            </a:r>
            <a:r>
              <a:rPr lang="en-US" dirty="0" smtClean="0"/>
              <a:t>&lt;</a:t>
            </a:r>
            <a:r>
              <a:rPr lang="en-US" dirty="0"/>
              <a:t>input type="text" id="Name" /&gt;</a:t>
            </a:r>
          </a:p>
          <a:p>
            <a:r>
              <a:rPr lang="en-US" dirty="0"/>
              <a:t>   </a:t>
            </a:r>
            <a:r>
              <a:rPr lang="en-US" dirty="0" smtClean="0"/>
              <a:t>&lt;</a:t>
            </a:r>
            <a:r>
              <a:rPr lang="en-US" dirty="0"/>
              <a:t>input type="text" id="Email" /&gt;</a:t>
            </a:r>
          </a:p>
          <a:p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&lt;/…&gt;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/>
              <a:t>&lt;/form&gt;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52902" y="2826208"/>
            <a:ext cx="2838698" cy="3144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fieldset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textarea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 err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inputset</a:t>
            </a:r>
            <a:endParaRPr lang="en-US" sz="3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 err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formset</a:t>
            </a:r>
            <a:endParaRPr lang="en-US" sz="3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 err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legendset</a:t>
            </a:r>
            <a:endParaRPr lang="en-US" sz="3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8" name="Oval 7"/>
          <p:cNvSpPr/>
          <p:nvPr>
            <p:custDataLst>
              <p:custData r:id="rId1"/>
            </p:custDataLst>
          </p:nvPr>
        </p:nvSpPr>
        <p:spPr>
          <a:xfrm>
            <a:off x="6445250" y="2852738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6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582"/>
            <a:ext cx="8686800" cy="1077218"/>
          </a:xfrm>
        </p:spPr>
        <p:txBody>
          <a:bodyPr/>
          <a:lstStyle/>
          <a:p>
            <a:pPr lvl="0"/>
            <a:r>
              <a:rPr lang="en-US" sz="3200" dirty="0"/>
              <a:t>Which is the most appropriate tag for the missing position 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685800" y="2590800"/>
            <a:ext cx="7924800" cy="29546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effectLst/>
              </a:rPr>
              <a:t>&lt;</a:t>
            </a:r>
            <a:r>
              <a:rPr lang="en-US" dirty="0"/>
              <a:t>label for="classes"&gt;Countries&lt;/label&gt;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</a:t>
            </a:r>
            <a:r>
              <a:rPr lang="en-US" dirty="0" smtClean="0"/>
              <a:t>&lt;</a:t>
            </a:r>
            <a:r>
              <a:rPr lang="en-US" sz="2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…</a:t>
            </a:r>
            <a:r>
              <a:rPr lang="en-US" dirty="0" smtClean="0"/>
              <a:t> multiple="multiple" id="classes"&gt;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  &lt;option value="geo"&gt;Bulgaria&lt;/option&gt;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  &lt;option value="math"&gt;Italy&lt;/option&gt;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  &lt;</a:t>
            </a:r>
            <a:r>
              <a:rPr lang="en-US" dirty="0"/>
              <a:t>option value="</a:t>
            </a:r>
            <a:r>
              <a:rPr lang="en-US" dirty="0" err="1"/>
              <a:t>eng</a:t>
            </a:r>
            <a:r>
              <a:rPr lang="en-US" dirty="0"/>
              <a:t>"&gt;Spain&lt;/option&gt;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 </a:t>
            </a:r>
            <a:r>
              <a:rPr lang="en-US" dirty="0"/>
              <a:t>&lt;/</a:t>
            </a:r>
            <a:r>
              <a:rPr lang="en-US" sz="2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…</a:t>
            </a:r>
            <a:r>
              <a:rPr lang="en-US" dirty="0"/>
              <a:t>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5000" y="6096000"/>
            <a:ext cx="2819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To be </a:t>
            </a:r>
            <a:r>
              <a:rPr lang="en-US" b="1" i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continued</a:t>
            </a:r>
            <a:r>
              <a:rPr lang="en-US" b="1" i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2576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1"/>
            <a:ext cx="8686800" cy="5029199"/>
          </a:xfrm>
        </p:spPr>
        <p:txBody>
          <a:bodyPr/>
          <a:lstStyle/>
          <a:p>
            <a:pPr lvl="0"/>
            <a:r>
              <a:rPr lang="en-US" sz="3200" dirty="0"/>
              <a:t>Which is the most appropriate tag for the missing position ?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form</a:t>
            </a:r>
            <a:endParaRPr lang="en-US" sz="3200" dirty="0"/>
          </a:p>
          <a:p>
            <a:pPr marL="871538" lvl="1" indent="-514350">
              <a:buFont typeface="+mj-lt"/>
              <a:buAutoNum type="alphaLcParenR"/>
            </a:pPr>
            <a:r>
              <a:rPr lang="bg-BG" sz="3200" dirty="0" err="1" smtClean="0"/>
              <a:t>fieldset</a:t>
            </a:r>
            <a:endParaRPr lang="en-US" sz="3200" dirty="0"/>
          </a:p>
          <a:p>
            <a:pPr marL="871538" lvl="1" indent="-514350">
              <a:buFont typeface="+mj-lt"/>
              <a:buAutoNum type="alphaLcParenR"/>
            </a:pPr>
            <a:r>
              <a:rPr lang="bg-BG" sz="3200" dirty="0" err="1" smtClean="0"/>
              <a:t>legend</a:t>
            </a:r>
            <a:endParaRPr lang="en-US" sz="3200" dirty="0"/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selected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select</a:t>
            </a:r>
            <a:endParaRPr lang="en-US" sz="3200" dirty="0"/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/>
              <a:t>textarea</a:t>
            </a:r>
          </a:p>
          <a:p>
            <a:pPr marL="0" indent="0">
              <a:buNone/>
            </a:pPr>
            <a:endParaRPr lang="en-US" sz="3200" dirty="0">
              <a:effectLst/>
            </a:endParaRPr>
          </a:p>
          <a:p>
            <a:pPr marL="871538" lvl="1" indent="-514350">
              <a:buFont typeface="+mj-lt"/>
              <a:buAutoNum type="alphaLcParenR"/>
            </a:pPr>
            <a:endParaRPr lang="en-US" sz="3200" dirty="0">
              <a:effectLst/>
            </a:endParaRP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16247" y="38100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651" name="Picture 3" descr="C:\Users\ageorgieva\Desktop\puzzle 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02934">
            <a:off x="5346486" y="275568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04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46861"/>
            <a:ext cx="8686800" cy="584775"/>
          </a:xfrm>
        </p:spPr>
        <p:txBody>
          <a:bodyPr/>
          <a:lstStyle/>
          <a:p>
            <a:r>
              <a:rPr lang="en-US" sz="3200" dirty="0"/>
              <a:t>Is this code valid</a:t>
            </a:r>
            <a:r>
              <a:rPr lang="en-US" sz="3200" dirty="0" smtClean="0"/>
              <a:t>?</a:t>
            </a:r>
            <a:endParaRPr lang="en-US" sz="3200" dirty="0">
              <a:effectLst/>
            </a:endParaRP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304800" y="1474887"/>
            <a:ext cx="8458200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effectLst/>
              </a:rPr>
              <a:t>&lt;!DOCTYPE html&gt;</a:t>
            </a:r>
          </a:p>
          <a:p>
            <a:r>
              <a:rPr lang="en-US" sz="1800" dirty="0">
                <a:effectLst/>
              </a:rPr>
              <a:t>&lt;html</a:t>
            </a:r>
            <a:r>
              <a:rPr lang="en-US" sz="1800" dirty="0" smtClean="0">
                <a:effectLst/>
              </a:rPr>
              <a:t>&gt;&lt;</a:t>
            </a:r>
            <a:r>
              <a:rPr lang="en-US" sz="1800" dirty="0">
                <a:effectLst/>
              </a:rPr>
              <a:t>head</a:t>
            </a:r>
            <a:r>
              <a:rPr lang="en-US" sz="1800" dirty="0" smtClean="0">
                <a:effectLst/>
              </a:rPr>
              <a:t>&gt;&lt;title&gt;Example&lt;/</a:t>
            </a:r>
            <a:r>
              <a:rPr lang="en-US" sz="1800" dirty="0">
                <a:effectLst/>
              </a:rPr>
              <a:t>title</a:t>
            </a:r>
            <a:r>
              <a:rPr lang="en-US" sz="1800" dirty="0" smtClean="0">
                <a:effectLst/>
              </a:rPr>
              <a:t>&gt;&lt;/</a:t>
            </a:r>
            <a:r>
              <a:rPr lang="en-US" sz="1800" dirty="0">
                <a:effectLst/>
              </a:rPr>
              <a:t>head</a:t>
            </a:r>
            <a:r>
              <a:rPr lang="en-US" sz="1800" dirty="0" smtClean="0">
                <a:effectLst/>
              </a:rPr>
              <a:t>&gt;</a:t>
            </a:r>
          </a:p>
          <a:p>
            <a:r>
              <a:rPr lang="en-US" sz="1800" dirty="0" smtClean="0">
                <a:effectLst/>
              </a:rPr>
              <a:t> &lt;body&gt;</a:t>
            </a:r>
          </a:p>
          <a:p>
            <a:r>
              <a:rPr lang="en-US" sz="1800" dirty="0" smtClean="0">
                <a:effectLst/>
              </a:rPr>
              <a:t>  &lt;h1&gt;Parts</a:t>
            </a:r>
            <a:r>
              <a:rPr lang="en-US" sz="1800" dirty="0">
                <a:effectLst/>
              </a:rPr>
              <a:t>&lt;/</a:t>
            </a:r>
            <a:r>
              <a:rPr lang="en-US" sz="1800" dirty="0" smtClean="0">
                <a:effectLst/>
              </a:rPr>
              <a:t>h1&gt;</a:t>
            </a:r>
            <a:endParaRPr lang="en-US" sz="1800" dirty="0">
              <a:effectLst/>
            </a:endParaRPr>
          </a:p>
          <a:p>
            <a:r>
              <a:rPr lang="en-US" sz="1800" dirty="0" smtClean="0">
                <a:effectLst/>
              </a:rPr>
              <a:t>  &lt;</a:t>
            </a:r>
            <a:r>
              <a:rPr lang="en-US" sz="1800" dirty="0">
                <a:effectLst/>
              </a:rPr>
              <a:t>ul&gt;</a:t>
            </a:r>
          </a:p>
          <a:p>
            <a:r>
              <a:rPr lang="en-US" sz="1800" dirty="0">
                <a:effectLst/>
              </a:rPr>
              <a:t>   </a:t>
            </a:r>
            <a:r>
              <a:rPr lang="en-US" sz="1800" dirty="0" smtClean="0">
                <a:effectLst/>
              </a:rPr>
              <a:t>&lt;</a:t>
            </a:r>
            <a:r>
              <a:rPr lang="en-US" sz="1800" dirty="0">
                <a:effectLst/>
              </a:rPr>
              <a:t>li&gt;Part 1&lt;/li&gt;</a:t>
            </a:r>
          </a:p>
          <a:p>
            <a:r>
              <a:rPr lang="en-US" sz="1800" dirty="0">
                <a:effectLst/>
              </a:rPr>
              <a:t>  </a:t>
            </a:r>
            <a:r>
              <a:rPr lang="en-US" sz="1800" dirty="0" smtClean="0">
                <a:effectLst/>
              </a:rPr>
              <a:t> &lt;</a:t>
            </a:r>
            <a:r>
              <a:rPr lang="en-US" sz="1800" dirty="0">
                <a:effectLst/>
              </a:rPr>
              <a:t>li&gt;Part 2&lt;/li&gt;</a:t>
            </a:r>
          </a:p>
          <a:p>
            <a:r>
              <a:rPr lang="en-US" sz="1800" dirty="0">
                <a:effectLst/>
              </a:rPr>
              <a:t>  </a:t>
            </a:r>
            <a:r>
              <a:rPr lang="en-US" sz="1800" dirty="0" smtClean="0">
                <a:effectLst/>
              </a:rPr>
              <a:t> &lt;</a:t>
            </a:r>
            <a:r>
              <a:rPr lang="en-US" sz="1800" dirty="0">
                <a:effectLst/>
              </a:rPr>
              <a:t>li&gt;Part </a:t>
            </a:r>
            <a:r>
              <a:rPr lang="en-US" sz="1800" dirty="0" smtClean="0">
                <a:effectLst/>
              </a:rPr>
              <a:t>3</a:t>
            </a:r>
          </a:p>
          <a:p>
            <a:r>
              <a:rPr lang="en-US" sz="1800" dirty="0" smtClean="0">
                <a:effectLst/>
              </a:rPr>
              <a:t>    &lt;ul</a:t>
            </a:r>
            <a:r>
              <a:rPr lang="en-US" sz="1800" dirty="0">
                <a:effectLst/>
              </a:rPr>
              <a:t>&gt;</a:t>
            </a:r>
          </a:p>
          <a:p>
            <a:r>
              <a:rPr lang="en-US" sz="1800" dirty="0">
                <a:effectLst/>
              </a:rPr>
              <a:t> </a:t>
            </a:r>
            <a:r>
              <a:rPr lang="en-US" sz="1800" dirty="0" smtClean="0">
                <a:effectLst/>
              </a:rPr>
              <a:t>    &lt;</a:t>
            </a:r>
            <a:r>
              <a:rPr lang="en-US" sz="1800" dirty="0">
                <a:effectLst/>
              </a:rPr>
              <a:t>li&gt;Part 3.1&lt;/li&gt;</a:t>
            </a:r>
          </a:p>
          <a:p>
            <a:r>
              <a:rPr lang="en-US" sz="1800" dirty="0" smtClean="0">
                <a:effectLst/>
              </a:rPr>
              <a:t>    &lt;/</a:t>
            </a:r>
            <a:r>
              <a:rPr lang="en-US" sz="1800" dirty="0">
                <a:effectLst/>
              </a:rPr>
              <a:t>li&gt;</a:t>
            </a:r>
          </a:p>
          <a:p>
            <a:r>
              <a:rPr lang="en-US" sz="1800" dirty="0">
                <a:effectLst/>
              </a:rPr>
              <a:t>  </a:t>
            </a:r>
            <a:r>
              <a:rPr lang="en-US" sz="1800" dirty="0" smtClean="0">
                <a:effectLst/>
              </a:rPr>
              <a:t> &lt;/</a:t>
            </a:r>
            <a:r>
              <a:rPr lang="en-US" sz="1800" dirty="0">
                <a:effectLst/>
              </a:rPr>
              <a:t>ul&gt;</a:t>
            </a:r>
          </a:p>
          <a:p>
            <a:r>
              <a:rPr lang="en-US" sz="1800" dirty="0">
                <a:effectLst/>
              </a:rPr>
              <a:t>  </a:t>
            </a:r>
            <a:r>
              <a:rPr lang="en-US" sz="1800" dirty="0" smtClean="0">
                <a:effectLst/>
              </a:rPr>
              <a:t> &lt;</a:t>
            </a:r>
            <a:r>
              <a:rPr lang="en-US" sz="1800" dirty="0">
                <a:effectLst/>
              </a:rPr>
              <a:t>li&gt;Part 4</a:t>
            </a:r>
          </a:p>
          <a:p>
            <a:r>
              <a:rPr lang="en-US" sz="1800" dirty="0" smtClean="0">
                <a:effectLst/>
              </a:rPr>
              <a:t>    &lt;</a:t>
            </a:r>
            <a:r>
              <a:rPr lang="en-US" sz="1800" dirty="0">
                <a:effectLst/>
              </a:rPr>
              <a:t>ul</a:t>
            </a:r>
            <a:r>
              <a:rPr lang="en-US" sz="1800" dirty="0" smtClean="0">
                <a:effectLst/>
              </a:rPr>
              <a:t>&gt;&lt;</a:t>
            </a:r>
            <a:r>
              <a:rPr lang="en-US" sz="1800" dirty="0">
                <a:effectLst/>
              </a:rPr>
              <a:t>li&gt;4.1&lt;/li</a:t>
            </a:r>
            <a:r>
              <a:rPr lang="en-US" sz="1800" dirty="0" smtClean="0">
                <a:effectLst/>
              </a:rPr>
              <a:t>&gt;&lt;/</a:t>
            </a:r>
            <a:r>
              <a:rPr lang="en-US" sz="1800" dirty="0">
                <a:effectLst/>
              </a:rPr>
              <a:t>ul&gt;</a:t>
            </a:r>
          </a:p>
          <a:p>
            <a:r>
              <a:rPr lang="en-US" sz="1800" dirty="0" smtClean="0">
                <a:effectLst/>
              </a:rPr>
              <a:t>   &lt;/</a:t>
            </a:r>
            <a:r>
              <a:rPr lang="en-US" sz="1800" dirty="0">
                <a:effectLst/>
              </a:rPr>
              <a:t>li&gt;</a:t>
            </a:r>
          </a:p>
          <a:p>
            <a:r>
              <a:rPr lang="en-US" sz="1800" dirty="0" smtClean="0">
                <a:effectLst/>
              </a:rPr>
              <a:t>  &lt;/</a:t>
            </a:r>
            <a:r>
              <a:rPr lang="en-US" sz="1800" dirty="0">
                <a:effectLst/>
              </a:rPr>
              <a:t>ul&gt;</a:t>
            </a:r>
          </a:p>
          <a:p>
            <a:r>
              <a:rPr lang="en-US" sz="1800" dirty="0">
                <a:effectLst/>
              </a:rPr>
              <a:t>&lt;/body&gt;</a:t>
            </a:r>
          </a:p>
          <a:p>
            <a:r>
              <a:rPr lang="en-US" sz="1800" dirty="0">
                <a:effectLst/>
              </a:rPr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56300" y="6076146"/>
            <a:ext cx="2819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continued…</a:t>
            </a:r>
          </a:p>
        </p:txBody>
      </p:sp>
    </p:spTree>
    <p:extLst>
      <p:ext uri="{BB962C8B-B14F-4D97-AF65-F5344CB8AC3E}">
        <p14:creationId xmlns:p14="http://schemas.microsoft.com/office/powerpoint/2010/main" val="323826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19535"/>
            <a:ext cx="8686800" cy="5052665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Which of the following </a:t>
            </a:r>
            <a:r>
              <a:rPr lang="en-US" sz="3200" dirty="0" smtClean="0"/>
              <a:t>tags </a:t>
            </a:r>
            <a:r>
              <a:rPr lang="en-US" sz="3200" dirty="0"/>
              <a:t>is </a:t>
            </a:r>
            <a:r>
              <a:rPr lang="en-US" sz="3200" dirty="0" smtClean="0"/>
              <a:t>used </a:t>
            </a:r>
            <a:r>
              <a:rPr lang="en-US" sz="3200" dirty="0"/>
              <a:t>for the largest heading</a:t>
            </a:r>
            <a:r>
              <a:rPr lang="en-US" sz="3200" dirty="0" smtClean="0"/>
              <a:t>: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&lt;h6</a:t>
            </a:r>
            <a:r>
              <a:rPr lang="en-US" sz="3200" dirty="0" smtClean="0"/>
              <a:t>&gt;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&lt;head</a:t>
            </a:r>
            <a:r>
              <a:rPr lang="en-US" sz="3200" dirty="0" smtClean="0"/>
              <a:t>&gt;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&lt;heading&gt;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&lt;header&gt;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&lt;h1</a:t>
            </a:r>
            <a:r>
              <a:rPr lang="en-US" sz="3200" dirty="0" smtClean="0"/>
              <a:t>&gt;</a:t>
            </a:r>
            <a:endParaRPr lang="en-US" sz="3200" dirty="0"/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09970" y="55626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 descr="C:\Users\ageorgieva\Desktop\1351237631_folder-htm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3000" y="3048000"/>
            <a:ext cx="2679700" cy="267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9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362201"/>
            <a:ext cx="8686800" cy="2021066"/>
          </a:xfrm>
        </p:spPr>
        <p:txBody>
          <a:bodyPr/>
          <a:lstStyle/>
          <a:p>
            <a:r>
              <a:rPr lang="en-US" sz="3200" dirty="0"/>
              <a:t>Is </a:t>
            </a:r>
            <a:r>
              <a:rPr lang="en-US" sz="3200" dirty="0" smtClean="0"/>
              <a:t>this </a:t>
            </a:r>
            <a:r>
              <a:rPr lang="en-US" sz="3200" dirty="0"/>
              <a:t>code </a:t>
            </a:r>
            <a:r>
              <a:rPr lang="en-US" sz="3200" dirty="0" smtClean="0"/>
              <a:t>valid?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Yes</a:t>
            </a:r>
            <a:r>
              <a:rPr lang="en-US" sz="3200" dirty="0"/>
              <a:t>, it is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No, it </a:t>
            </a:r>
            <a:r>
              <a:rPr lang="en-US" sz="3200" dirty="0" smtClean="0"/>
              <a:t>isn’t</a:t>
            </a:r>
            <a:endParaRPr lang="en-US" sz="3200" dirty="0">
              <a:effectLst/>
            </a:endParaRPr>
          </a:p>
        </p:txBody>
      </p:sp>
      <p:pic>
        <p:nvPicPr>
          <p:cNvPr id="24578" name="Picture 2" descr="C:\Users\ageorgieva\Desktop\1351256627_Che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43600" y="4267200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79" name="Picture 3" descr="C:\Users\ageorgieva\Desktop\1351256657_Dele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57600" y="38100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>
            <p:custDataLst>
              <p:custData r:id="rId1"/>
            </p:custDataLst>
          </p:nvPr>
        </p:nvSpPr>
        <p:spPr>
          <a:xfrm>
            <a:off x="517553" y="3785887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1953229">
            <a:off x="5690476" y="2111152"/>
            <a:ext cx="1629762" cy="2416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 rotWithShape="1">
          <a:blip r:embed="rId6" cstate="screen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1953229">
            <a:off x="5418926" y="3052578"/>
            <a:ext cx="1629762" cy="1406712"/>
          </a:xfrm>
          <a:prstGeom prst="ellipse">
            <a:avLst/>
          </a:prstGeom>
          <a:ln>
            <a:noFill/>
          </a:ln>
          <a:effectLst>
            <a:outerShdw dist="35921" dir="2700000" algn="ctr" rotWithShape="0">
              <a:schemeClr val="bg2"/>
            </a:outerShdw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494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304800" y="1219200"/>
            <a:ext cx="8458200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effectLst/>
              </a:rPr>
              <a:t>&lt;!DOCTYPE html&gt;</a:t>
            </a:r>
          </a:p>
          <a:p>
            <a:r>
              <a:rPr lang="en-US" sz="1800" dirty="0">
                <a:effectLst/>
              </a:rPr>
              <a:t>&lt;html</a:t>
            </a:r>
            <a:r>
              <a:rPr lang="en-US" sz="1800" dirty="0" smtClean="0">
                <a:effectLst/>
              </a:rPr>
              <a:t>&gt;&lt;</a:t>
            </a:r>
            <a:r>
              <a:rPr lang="en-US" sz="1800" dirty="0">
                <a:effectLst/>
              </a:rPr>
              <a:t>head</a:t>
            </a:r>
            <a:r>
              <a:rPr lang="en-US" sz="1800" dirty="0" smtClean="0">
                <a:effectLst/>
              </a:rPr>
              <a:t>&gt;&lt;title&gt;Example&lt;/</a:t>
            </a:r>
            <a:r>
              <a:rPr lang="en-US" sz="1800" dirty="0">
                <a:effectLst/>
              </a:rPr>
              <a:t>title</a:t>
            </a:r>
            <a:r>
              <a:rPr lang="en-US" sz="1800" dirty="0" smtClean="0">
                <a:effectLst/>
              </a:rPr>
              <a:t>&gt;&lt;/</a:t>
            </a:r>
            <a:r>
              <a:rPr lang="en-US" sz="1800" dirty="0">
                <a:effectLst/>
              </a:rPr>
              <a:t>head&gt;</a:t>
            </a:r>
          </a:p>
          <a:p>
            <a:r>
              <a:rPr lang="en-US" sz="1800" dirty="0" smtClean="0">
                <a:effectLst/>
              </a:rPr>
              <a:t> &lt;</a:t>
            </a:r>
            <a:r>
              <a:rPr lang="en-US" sz="1800" dirty="0">
                <a:effectLst/>
              </a:rPr>
              <a:t>body&gt;</a:t>
            </a:r>
          </a:p>
          <a:p>
            <a:r>
              <a:rPr lang="en-US" sz="1800" dirty="0" smtClean="0">
                <a:effectLst/>
              </a:rPr>
              <a:t>  &lt;</a:t>
            </a:r>
            <a:r>
              <a:rPr lang="en-US" sz="1800" dirty="0">
                <a:effectLst/>
              </a:rPr>
              <a:t>h4&gt;Parts&lt;/h4&gt;</a:t>
            </a:r>
          </a:p>
          <a:p>
            <a:r>
              <a:rPr lang="en-US" sz="1800" dirty="0" smtClean="0">
                <a:effectLst/>
              </a:rPr>
              <a:t>   &lt;</a:t>
            </a:r>
            <a:r>
              <a:rPr lang="en-US" sz="1800" dirty="0">
                <a:effectLst/>
              </a:rPr>
              <a:t>ul&gt;</a:t>
            </a:r>
          </a:p>
          <a:p>
            <a:r>
              <a:rPr lang="en-US" sz="1800" dirty="0">
                <a:effectLst/>
              </a:rPr>
              <a:t>   </a:t>
            </a:r>
            <a:r>
              <a:rPr lang="en-US" sz="1800" dirty="0" smtClean="0">
                <a:effectLst/>
              </a:rPr>
              <a:t> &lt;</a:t>
            </a:r>
            <a:r>
              <a:rPr lang="en-US" sz="1800" dirty="0">
                <a:effectLst/>
              </a:rPr>
              <a:t>li&gt;Part 1&lt;/li&gt;</a:t>
            </a:r>
          </a:p>
          <a:p>
            <a:r>
              <a:rPr lang="en-US" sz="1800" dirty="0">
                <a:effectLst/>
              </a:rPr>
              <a:t>  </a:t>
            </a:r>
            <a:r>
              <a:rPr lang="en-US" sz="1800" dirty="0" smtClean="0">
                <a:effectLst/>
              </a:rPr>
              <a:t>  &lt;</a:t>
            </a:r>
            <a:r>
              <a:rPr lang="en-US" sz="1800" dirty="0">
                <a:effectLst/>
              </a:rPr>
              <a:t>li&gt;Part 2&lt;/li&gt;</a:t>
            </a:r>
          </a:p>
          <a:p>
            <a:r>
              <a:rPr lang="en-US" sz="1800" dirty="0">
                <a:effectLst/>
              </a:rPr>
              <a:t>  </a:t>
            </a:r>
            <a:r>
              <a:rPr lang="en-US" sz="1800" dirty="0" smtClean="0">
                <a:effectLst/>
              </a:rPr>
              <a:t>  &lt;</a:t>
            </a:r>
            <a:r>
              <a:rPr lang="en-US" sz="1800" dirty="0">
                <a:effectLst/>
              </a:rPr>
              <a:t>li&gt;Part </a:t>
            </a:r>
            <a:r>
              <a:rPr lang="en-US" sz="1800" dirty="0" smtClean="0">
                <a:effectLst/>
              </a:rPr>
              <a:t>3</a:t>
            </a:r>
            <a:endParaRPr lang="en-US" sz="1800" dirty="0">
              <a:effectLst/>
            </a:endParaRPr>
          </a:p>
          <a:p>
            <a:r>
              <a:rPr lang="en-US" sz="1800" dirty="0">
                <a:effectLst/>
              </a:rPr>
              <a:t>     </a:t>
            </a:r>
            <a:r>
              <a:rPr lang="en-US" sz="1800" dirty="0" smtClean="0">
                <a:effectLst/>
              </a:rPr>
              <a:t>&lt;</a:t>
            </a:r>
            <a:r>
              <a:rPr lang="en-US" sz="1800" dirty="0" err="1" smtClean="0">
                <a:effectLst/>
              </a:rPr>
              <a:t>ul</a:t>
            </a:r>
            <a:r>
              <a:rPr lang="en-US" sz="1800" dirty="0">
                <a:effectLst/>
              </a:rPr>
              <a:t>&gt;</a:t>
            </a:r>
          </a:p>
          <a:p>
            <a:r>
              <a:rPr lang="en-US" sz="1800" dirty="0">
                <a:effectLst/>
              </a:rPr>
              <a:t> </a:t>
            </a:r>
            <a:r>
              <a:rPr lang="en-US" sz="1800" dirty="0" smtClean="0">
                <a:effectLst/>
              </a:rPr>
              <a:t>     &lt;</a:t>
            </a:r>
            <a:r>
              <a:rPr lang="en-US" sz="1800" dirty="0">
                <a:effectLst/>
              </a:rPr>
              <a:t>li&gt;Part 3.1&lt;/li</a:t>
            </a:r>
            <a:r>
              <a:rPr lang="en-US" sz="1800" dirty="0" smtClean="0">
                <a:effectLst/>
              </a:rPr>
              <a:t>&gt;</a:t>
            </a:r>
            <a:endParaRPr lang="en-US" sz="1800" dirty="0">
              <a:solidFill>
                <a:schemeClr val="tx2">
                  <a:lumMod val="75000"/>
                </a:schemeClr>
              </a:solidFill>
              <a:effectLst/>
            </a:endParaRPr>
          </a:p>
          <a:p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</a:rPr>
              <a:t>    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ul&gt;</a:t>
            </a:r>
          </a:p>
          <a:p>
            <a:r>
              <a:rPr lang="en-US" sz="1800" dirty="0" smtClean="0">
                <a:effectLst/>
              </a:rPr>
              <a:t>    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  <a:effectLst/>
              </a:rPr>
              <a:t>&lt;/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effectLst/>
              </a:rPr>
              <a:t>li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  <a:effectLst/>
              </a:rPr>
              <a:t>&gt;</a:t>
            </a:r>
          </a:p>
          <a:p>
            <a:r>
              <a:rPr lang="en-US" sz="1800" dirty="0" smtClean="0">
                <a:effectLst/>
              </a:rPr>
              <a:t>    &lt;li&gt;Part 4</a:t>
            </a:r>
          </a:p>
          <a:p>
            <a:r>
              <a:rPr lang="en-US" sz="1800" dirty="0" smtClean="0">
                <a:effectLst/>
              </a:rPr>
              <a:t>     &lt;</a:t>
            </a:r>
            <a:r>
              <a:rPr lang="en-US" sz="1800" dirty="0">
                <a:effectLst/>
              </a:rPr>
              <a:t>ul</a:t>
            </a:r>
            <a:r>
              <a:rPr lang="en-US" sz="1800" dirty="0" smtClean="0">
                <a:effectLst/>
              </a:rPr>
              <a:t>&gt;&lt;</a:t>
            </a:r>
            <a:r>
              <a:rPr lang="en-US" sz="1800" dirty="0">
                <a:effectLst/>
              </a:rPr>
              <a:t>li&gt;4.1&lt;/li</a:t>
            </a:r>
            <a:r>
              <a:rPr lang="en-US" sz="1800" dirty="0" smtClean="0">
                <a:effectLst/>
              </a:rPr>
              <a:t>&gt;&lt;/</a:t>
            </a:r>
            <a:r>
              <a:rPr lang="en-US" sz="1800" dirty="0">
                <a:effectLst/>
              </a:rPr>
              <a:t>ul&gt;</a:t>
            </a:r>
          </a:p>
          <a:p>
            <a:r>
              <a:rPr lang="en-US" sz="1800" dirty="0" smtClean="0">
                <a:effectLst/>
              </a:rPr>
              <a:t>    &lt;/</a:t>
            </a:r>
            <a:r>
              <a:rPr lang="en-US" sz="1800" dirty="0">
                <a:effectLst/>
              </a:rPr>
              <a:t>li&gt;</a:t>
            </a:r>
          </a:p>
          <a:p>
            <a:r>
              <a:rPr lang="en-US" sz="1800" dirty="0" smtClean="0">
                <a:effectLst/>
              </a:rPr>
              <a:t>   &lt;/</a:t>
            </a:r>
            <a:r>
              <a:rPr lang="en-US" sz="1800" dirty="0">
                <a:effectLst/>
              </a:rPr>
              <a:t>ul&gt;</a:t>
            </a:r>
          </a:p>
          <a:p>
            <a:r>
              <a:rPr lang="en-US" sz="1800" dirty="0">
                <a:effectLst/>
              </a:rPr>
              <a:t>&lt;/body&gt;</a:t>
            </a:r>
          </a:p>
          <a:p>
            <a:r>
              <a:rPr lang="en-US" sz="1800" dirty="0">
                <a:effectLst/>
              </a:rPr>
              <a:t>&lt;/html&gt;</a:t>
            </a:r>
          </a:p>
        </p:txBody>
      </p:sp>
      <p:sp>
        <p:nvSpPr>
          <p:cNvPr id="19" name="Curved Left Arrow 18"/>
          <p:cNvSpPr/>
          <p:nvPr/>
        </p:nvSpPr>
        <p:spPr>
          <a:xfrm>
            <a:off x="1752600" y="4087713"/>
            <a:ext cx="609600" cy="457200"/>
          </a:xfrm>
          <a:prstGeom prst="curved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54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250534"/>
            <a:ext cx="79248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Semantic HTML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http://www.swapconf.it/wp-content/uploads/2011/06/semantic_web_word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05679" y="2026456"/>
            <a:ext cx="5732643" cy="2621744"/>
          </a:xfrm>
          <a:prstGeom prst="roundRect">
            <a:avLst>
              <a:gd name="adj" fmla="val 8622"/>
            </a:avLst>
          </a:prstGeom>
          <a:noFill/>
          <a:ln w="28575">
            <a:solidFill>
              <a:srgbClr val="DDE7F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20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1"/>
            <a:ext cx="8686800" cy="4406334"/>
          </a:xfrm>
        </p:spPr>
        <p:txBody>
          <a:bodyPr/>
          <a:lstStyle/>
          <a:p>
            <a:r>
              <a:rPr lang="en-US" sz="2800" dirty="0"/>
              <a:t>What is </a:t>
            </a:r>
            <a:r>
              <a:rPr lang="en-US" sz="2800" dirty="0" smtClean="0"/>
              <a:t>CSS used for </a:t>
            </a:r>
            <a:r>
              <a:rPr lang="en-US" sz="2800" dirty="0" smtClean="0">
                <a:sym typeface="Wingdings" pitchFamily="2" charset="2"/>
              </a:rPr>
              <a:t>(</a:t>
            </a:r>
            <a:r>
              <a:rPr lang="en-US" sz="28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3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>
                <a:sym typeface="Wingdings" pitchFamily="2" charset="2"/>
              </a:rPr>
              <a:t>options</a:t>
            </a:r>
            <a:r>
              <a:rPr lang="en-US" sz="2800" dirty="0" smtClean="0">
                <a:sym typeface="Wingdings" pitchFamily="2" charset="2"/>
              </a:rPr>
              <a:t>)</a:t>
            </a:r>
            <a:r>
              <a:rPr lang="en-US" sz="2800" dirty="0" smtClean="0"/>
              <a:t>:</a:t>
            </a:r>
            <a:endParaRPr lang="en-US" sz="28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 smtClean="0"/>
              <a:t>Define </a:t>
            </a:r>
            <a:r>
              <a:rPr lang="en-US" dirty="0"/>
              <a:t>the layout of the elements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/>
              <a:t>Define the </a:t>
            </a:r>
            <a:r>
              <a:rPr lang="en-US" dirty="0" smtClean="0"/>
              <a:t>presentation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 smtClean="0"/>
              <a:t>Define the content of a web page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 smtClean="0"/>
              <a:t>Handles the request to the web server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/>
              <a:t>Define style </a:t>
            </a:r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9" name="Oval 8"/>
          <p:cNvSpPr/>
          <p:nvPr>
            <p:custDataLst>
              <p:custData r:id="rId1"/>
            </p:custDataLst>
          </p:nvPr>
        </p:nvSpPr>
        <p:spPr>
          <a:xfrm>
            <a:off x="482600" y="1954072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+mj-lt"/>
              <a:buAutoNum type="alphaLcParenR"/>
            </a:pPr>
            <a:endParaRPr lang="en-US" dirty="0"/>
          </a:p>
        </p:txBody>
      </p:sp>
      <p:sp>
        <p:nvSpPr>
          <p:cNvPr id="6" name="Oval 5"/>
          <p:cNvSpPr/>
          <p:nvPr>
            <p:custDataLst>
              <p:custData r:id="rId2"/>
            </p:custDataLst>
          </p:nvPr>
        </p:nvSpPr>
        <p:spPr>
          <a:xfrm>
            <a:off x="482600" y="3512096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+mj-lt"/>
              <a:buAutoNum type="alphaLcParenR"/>
            </a:pPr>
            <a:endParaRPr lang="en-US" dirty="0"/>
          </a:p>
        </p:txBody>
      </p:sp>
      <p:sp>
        <p:nvSpPr>
          <p:cNvPr id="7" name="Oval 6"/>
          <p:cNvSpPr/>
          <p:nvPr>
            <p:custDataLst>
              <p:custData r:id="rId3"/>
            </p:custDataLst>
          </p:nvPr>
        </p:nvSpPr>
        <p:spPr>
          <a:xfrm>
            <a:off x="499853" y="5105061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+mj-lt"/>
              <a:buAutoNum type="alphaLcParenR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53200" y="4952661"/>
            <a:ext cx="1456398" cy="145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72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190891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What </a:t>
            </a:r>
            <a:r>
              <a:rPr lang="en-US" sz="2800" dirty="0" smtClean="0"/>
              <a:t>does the semantic HTML give us:</a:t>
            </a:r>
            <a:endParaRPr lang="en-US" sz="28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 smtClean="0"/>
              <a:t>Improves server performance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 smtClean="0"/>
              <a:t>More difficult to </a:t>
            </a:r>
            <a:r>
              <a:rPr lang="en-US" dirty="0"/>
              <a:t>render </a:t>
            </a:r>
            <a:r>
              <a:rPr lang="en-US" dirty="0" smtClean="0"/>
              <a:t>by the browsers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/>
              <a:t>A way to show the SEO engines</a:t>
            </a:r>
            <a:br>
              <a:rPr lang="en-US" dirty="0"/>
            </a:br>
            <a:r>
              <a:rPr lang="en-US" dirty="0"/>
              <a:t>the correct </a:t>
            </a:r>
            <a:r>
              <a:rPr lang="en-US" dirty="0" smtClean="0"/>
              <a:t>content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/>
              <a:t>Easier to read by the </a:t>
            </a:r>
            <a:r>
              <a:rPr lang="en-US" dirty="0" smtClean="0"/>
              <a:t>developer</a:t>
            </a:r>
            <a:endParaRPr lang="en-US" dirty="0"/>
          </a:p>
        </p:txBody>
      </p:sp>
      <p:sp>
        <p:nvSpPr>
          <p:cNvPr id="9" name="Oval 8"/>
          <p:cNvSpPr/>
          <p:nvPr>
            <p:custDataLst>
              <p:custData r:id="rId1"/>
            </p:custDataLst>
          </p:nvPr>
        </p:nvSpPr>
        <p:spPr>
          <a:xfrm>
            <a:off x="508959" y="35306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+mj-lt"/>
              <a:buAutoNum type="alphaLcParenR"/>
            </a:pPr>
            <a:endParaRPr lang="en-US" dirty="0"/>
          </a:p>
        </p:txBody>
      </p:sp>
      <p:sp>
        <p:nvSpPr>
          <p:cNvPr id="6" name="Oval 5"/>
          <p:cNvSpPr/>
          <p:nvPr>
            <p:custDataLst>
              <p:custData r:id="rId2"/>
            </p:custDataLst>
          </p:nvPr>
        </p:nvSpPr>
        <p:spPr>
          <a:xfrm>
            <a:off x="491706" y="4821111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+mj-lt"/>
              <a:buAutoNum type="alphaLcParenR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10399" y="4140200"/>
            <a:ext cx="1290511" cy="129051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6973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56382"/>
            <a:ext cx="8686800" cy="1077218"/>
          </a:xfrm>
        </p:spPr>
        <p:txBody>
          <a:bodyPr/>
          <a:lstStyle/>
          <a:p>
            <a:r>
              <a:rPr lang="en-US" sz="3200" dirty="0" smtClean="0"/>
              <a:t>Which of the following tags is semantically the most appropriate?</a:t>
            </a:r>
            <a:endParaRPr lang="en-US" sz="3200" dirty="0">
              <a:effectLst/>
            </a:endParaRP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342900" y="2402681"/>
            <a:ext cx="845820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effectLst/>
              </a:rPr>
              <a:t>&lt;body&gt;</a:t>
            </a:r>
          </a:p>
          <a:p>
            <a:r>
              <a:rPr lang="en-US" sz="1800" dirty="0" smtClean="0">
                <a:effectLst/>
              </a:rPr>
              <a:t>   &lt;</a:t>
            </a:r>
            <a:r>
              <a:rPr lang="en-US" sz="1800" dirty="0">
                <a:effectLst/>
              </a:rPr>
              <a:t>header&gt;</a:t>
            </a:r>
          </a:p>
          <a:p>
            <a:r>
              <a:rPr lang="en-US" sz="1800" dirty="0" smtClean="0">
                <a:effectLst/>
              </a:rPr>
              <a:t>      &lt;h1&gt;Telerik Academy&lt;/</a:t>
            </a:r>
            <a:r>
              <a:rPr lang="en-US" sz="1800" dirty="0">
                <a:effectLst/>
              </a:rPr>
              <a:t>h1</a:t>
            </a:r>
            <a:r>
              <a:rPr lang="en-US" sz="1800" dirty="0" smtClean="0">
                <a:effectLst/>
              </a:rPr>
              <a:t>&gt;</a:t>
            </a:r>
          </a:p>
          <a:p>
            <a:r>
              <a:rPr lang="en-US" sz="1800" dirty="0">
                <a:effectLst/>
              </a:rPr>
              <a:t> </a:t>
            </a:r>
            <a:r>
              <a:rPr lang="en-US" sz="1800" dirty="0" smtClean="0">
                <a:effectLst/>
              </a:rPr>
              <a:t>       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&lt;…&gt;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  <a:effectLst/>
            </a:endParaRPr>
          </a:p>
          <a:p>
            <a:r>
              <a:rPr lang="en-US" sz="1800" dirty="0">
                <a:effectLst/>
              </a:rPr>
              <a:t>	</a:t>
            </a:r>
            <a:r>
              <a:rPr lang="en-US" sz="1800" dirty="0" smtClean="0">
                <a:effectLst/>
              </a:rPr>
              <a:t>     &lt;ul&gt;</a:t>
            </a:r>
          </a:p>
          <a:p>
            <a:r>
              <a:rPr lang="en-US" sz="1800" dirty="0">
                <a:effectLst/>
              </a:rPr>
              <a:t> </a:t>
            </a:r>
            <a:r>
              <a:rPr lang="en-US" sz="1800" dirty="0" smtClean="0">
                <a:effectLst/>
              </a:rPr>
              <a:t>              &lt;li&gt;&lt;a href="#"&gt;Home&lt;/a&gt;&lt;/li&gt;</a:t>
            </a:r>
          </a:p>
          <a:p>
            <a:r>
              <a:rPr lang="en-US" sz="1800" dirty="0" smtClean="0">
                <a:effectLst/>
              </a:rPr>
              <a:t>               </a:t>
            </a:r>
            <a:r>
              <a:rPr lang="en-US" sz="1800" dirty="0">
                <a:effectLst/>
              </a:rPr>
              <a:t>&lt;li&gt;&lt;a href="#"&gt;Software Academy&lt;/a&gt;&lt;/li&gt;	</a:t>
            </a:r>
          </a:p>
          <a:p>
            <a:r>
              <a:rPr lang="en-US" sz="1800" dirty="0">
                <a:effectLst/>
              </a:rPr>
              <a:t>               &lt;li&gt;&lt;a href="#"&gt;Courses&lt;/a&gt;&lt;/li&gt;</a:t>
            </a:r>
          </a:p>
          <a:p>
            <a:r>
              <a:rPr lang="en-US" sz="1800" dirty="0">
                <a:effectLst/>
              </a:rPr>
              <a:t>               &lt;li&gt;&lt;a href="#"&gt;Resources&lt;/a&gt;&lt;/li</a:t>
            </a:r>
            <a:r>
              <a:rPr lang="en-US" sz="1800" dirty="0" smtClean="0">
                <a:effectLst/>
              </a:rPr>
              <a:t>&gt;</a:t>
            </a:r>
          </a:p>
          <a:p>
            <a:r>
              <a:rPr lang="en-US" sz="1800" dirty="0">
                <a:effectLst/>
              </a:rPr>
              <a:t> </a:t>
            </a:r>
            <a:r>
              <a:rPr lang="en-US" sz="1800" dirty="0" smtClean="0">
                <a:effectLst/>
              </a:rPr>
              <a:t>           &lt;/ul&gt;</a:t>
            </a:r>
          </a:p>
          <a:p>
            <a:r>
              <a:rPr lang="en-US" sz="1800" dirty="0" smtClean="0">
                <a:effectLst/>
              </a:rPr>
              <a:t>        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&lt;/…&gt;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  <a:effectLst/>
            </a:endParaRPr>
          </a:p>
          <a:p>
            <a:r>
              <a:rPr lang="en-US" sz="1800" dirty="0" smtClean="0">
                <a:effectLst/>
              </a:rPr>
              <a:t>   &lt;/</a:t>
            </a:r>
            <a:r>
              <a:rPr lang="en-US" sz="1800" dirty="0">
                <a:effectLst/>
              </a:rPr>
              <a:t>header&gt;</a:t>
            </a:r>
          </a:p>
          <a:p>
            <a:r>
              <a:rPr lang="en-US" sz="1800" dirty="0">
                <a:effectLst/>
              </a:rPr>
              <a:t>&lt;/body&gt;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5000" y="6228546"/>
            <a:ext cx="2819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continued…</a:t>
            </a:r>
          </a:p>
        </p:txBody>
      </p:sp>
    </p:spTree>
    <p:extLst>
      <p:ext uri="{BB962C8B-B14F-4D97-AF65-F5344CB8AC3E}">
        <p14:creationId xmlns:p14="http://schemas.microsoft.com/office/powerpoint/2010/main" val="418313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365571"/>
          </a:xfrm>
        </p:spPr>
        <p:txBody>
          <a:bodyPr/>
          <a:lstStyle/>
          <a:p>
            <a:r>
              <a:rPr lang="en-US" dirty="0"/>
              <a:t>Which of the following tags is semantically the most appropriate</a:t>
            </a:r>
            <a:r>
              <a:rPr lang="en-US" dirty="0" smtClean="0"/>
              <a:t>?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&lt;div&gt;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headerItem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&lt;nav&gt;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&lt;section&gt;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&lt;details&gt;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&lt;content&gt;</a:t>
            </a:r>
          </a:p>
        </p:txBody>
      </p:sp>
      <p:sp>
        <p:nvSpPr>
          <p:cNvPr id="7" name="Oval 6"/>
          <p:cNvSpPr/>
          <p:nvPr>
            <p:custDataLst>
              <p:custData r:id="rId1"/>
            </p:custDataLst>
          </p:nvPr>
        </p:nvSpPr>
        <p:spPr>
          <a:xfrm>
            <a:off x="518886" y="4050375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+mj-lt"/>
              <a:buAutoNum type="alphaLcParenR"/>
            </a:pPr>
            <a:endParaRPr lang="en-US" dirty="0"/>
          </a:p>
        </p:txBody>
      </p:sp>
      <p:pic>
        <p:nvPicPr>
          <p:cNvPr id="2050" name="Picture 2" descr="http://3.bp.blogspot.com/_ARi82PTXlSk/S8SUpgfmTxI/AAAAAAAAAxc/lbsdUjXiAjM/s1600/semanticweb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284" r="-6558" b="-4284"/>
          <a:stretch/>
        </p:blipFill>
        <p:spPr bwMode="auto">
          <a:xfrm>
            <a:off x="5334000" y="2609850"/>
            <a:ext cx="2476502" cy="2919150"/>
          </a:xfrm>
          <a:prstGeom prst="roundRect">
            <a:avLst>
              <a:gd name="adj" fmla="val 8165"/>
            </a:avLst>
          </a:prstGeom>
          <a:solidFill>
            <a:srgbClr val="FFFFFF"/>
          </a:solidFill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173387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52500"/>
            <a:ext cx="8686800" cy="1077218"/>
          </a:xfrm>
        </p:spPr>
        <p:txBody>
          <a:bodyPr/>
          <a:lstStyle/>
          <a:p>
            <a:r>
              <a:rPr lang="en-US" sz="3200" dirty="0" smtClean="0"/>
              <a:t>Which of the following tags is semantically the most appropriate?</a:t>
            </a:r>
            <a:endParaRPr lang="en-US" sz="3200" dirty="0">
              <a:effectLst/>
            </a:endParaRP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381000" y="2171700"/>
            <a:ext cx="845820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effectLst/>
              </a:rPr>
              <a:t>&lt;body&gt;</a:t>
            </a:r>
          </a:p>
          <a:p>
            <a:r>
              <a:rPr lang="en-US" sz="1800" dirty="0" smtClean="0">
                <a:effectLst/>
              </a:rPr>
              <a:t>   &lt;</a:t>
            </a:r>
            <a:r>
              <a:rPr lang="en-US" sz="1800" dirty="0">
                <a:effectLst/>
              </a:rPr>
              <a:t>header&gt;</a:t>
            </a:r>
          </a:p>
          <a:p>
            <a:r>
              <a:rPr lang="en-US" sz="1800" dirty="0" smtClean="0">
                <a:effectLst/>
              </a:rPr>
              <a:t>      &lt;h1&gt;Telerik Academy&lt;/</a:t>
            </a:r>
            <a:r>
              <a:rPr lang="en-US" sz="1800" dirty="0">
                <a:effectLst/>
              </a:rPr>
              <a:t>h1</a:t>
            </a:r>
            <a:r>
              <a:rPr lang="en-US" sz="1800" dirty="0" smtClean="0">
                <a:effectLst/>
              </a:rPr>
              <a:t>&gt;</a:t>
            </a:r>
          </a:p>
          <a:p>
            <a:r>
              <a:rPr lang="en-US" sz="1800" dirty="0">
                <a:effectLst/>
              </a:rPr>
              <a:t> </a:t>
            </a:r>
            <a:r>
              <a:rPr lang="en-US" sz="1800" dirty="0" smtClean="0">
                <a:effectLst/>
              </a:rPr>
              <a:t>       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&lt;nav&gt;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  <a:effectLst/>
            </a:endParaRPr>
          </a:p>
          <a:p>
            <a:r>
              <a:rPr lang="en-US" sz="1800" dirty="0">
                <a:effectLst/>
              </a:rPr>
              <a:t>	</a:t>
            </a:r>
            <a:r>
              <a:rPr lang="en-US" sz="1800" dirty="0" smtClean="0">
                <a:effectLst/>
              </a:rPr>
              <a:t>     &lt;ul&gt;</a:t>
            </a:r>
          </a:p>
          <a:p>
            <a:r>
              <a:rPr lang="en-US" sz="1800" dirty="0">
                <a:effectLst/>
              </a:rPr>
              <a:t> </a:t>
            </a:r>
            <a:r>
              <a:rPr lang="en-US" sz="1800" dirty="0" smtClean="0">
                <a:effectLst/>
              </a:rPr>
              <a:t>              &lt;li&gt;&lt;a href="#"&gt;Home&lt;/a&gt;&lt;/li&gt;</a:t>
            </a:r>
          </a:p>
          <a:p>
            <a:r>
              <a:rPr lang="en-US" sz="1800" dirty="0" smtClean="0">
                <a:effectLst/>
              </a:rPr>
              <a:t>               &lt;</a:t>
            </a:r>
            <a:r>
              <a:rPr lang="en-US" sz="1800" dirty="0">
                <a:effectLst/>
              </a:rPr>
              <a:t>li&gt;&lt;a href="#"&gt;Software Academy&lt;/a&gt;&lt;/li&gt;	</a:t>
            </a:r>
          </a:p>
          <a:p>
            <a:r>
              <a:rPr lang="en-US" sz="1800" dirty="0" smtClean="0">
                <a:effectLst/>
              </a:rPr>
              <a:t>               &lt;</a:t>
            </a:r>
            <a:r>
              <a:rPr lang="en-US" sz="1800" dirty="0">
                <a:effectLst/>
              </a:rPr>
              <a:t>li&gt;&lt;a href="#"&gt;Courses&lt;/a&gt;&lt;/li</a:t>
            </a:r>
            <a:r>
              <a:rPr lang="en-US" sz="1800" dirty="0" smtClean="0">
                <a:effectLst/>
              </a:rPr>
              <a:t>&gt;</a:t>
            </a:r>
          </a:p>
          <a:p>
            <a:r>
              <a:rPr lang="en-US" sz="1800" dirty="0">
                <a:effectLst/>
              </a:rPr>
              <a:t> </a:t>
            </a:r>
            <a:r>
              <a:rPr lang="en-US" sz="1800" dirty="0" smtClean="0">
                <a:effectLst/>
              </a:rPr>
              <a:t>              &lt;</a:t>
            </a:r>
            <a:r>
              <a:rPr lang="en-US" sz="1800" dirty="0">
                <a:effectLst/>
              </a:rPr>
              <a:t>li&gt;&lt;a href="#"&gt;Resources&lt;/a&gt;&lt;/li&gt; 	</a:t>
            </a:r>
          </a:p>
          <a:p>
            <a:r>
              <a:rPr lang="en-US" sz="1800" dirty="0">
                <a:effectLst/>
              </a:rPr>
              <a:t>	</a:t>
            </a:r>
            <a:r>
              <a:rPr lang="en-US" sz="1800" dirty="0" smtClean="0">
                <a:effectLst/>
              </a:rPr>
              <a:t>     &lt;/</a:t>
            </a:r>
            <a:r>
              <a:rPr lang="en-US" sz="1800" dirty="0">
                <a:effectLst/>
              </a:rPr>
              <a:t>ul&gt;</a:t>
            </a:r>
          </a:p>
          <a:p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         &lt;/nav&gt;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  <a:effectLst/>
            </a:endParaRPr>
          </a:p>
          <a:p>
            <a:r>
              <a:rPr lang="en-US" sz="1800" dirty="0" smtClean="0">
                <a:effectLst/>
              </a:rPr>
              <a:t>   &lt;/</a:t>
            </a:r>
            <a:r>
              <a:rPr lang="en-US" sz="1800" dirty="0">
                <a:effectLst/>
              </a:rPr>
              <a:t>header&gt;</a:t>
            </a:r>
          </a:p>
          <a:p>
            <a:r>
              <a:rPr lang="en-US" sz="1800" dirty="0">
                <a:effectLst/>
              </a:rPr>
              <a:t>&lt;/body&gt;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2400" y="6011654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/>
              <a:t>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&lt;nav&gt;</a:t>
            </a:r>
            <a:r>
              <a:rPr lang="en-US" sz="2800" dirty="0"/>
              <a:t> tag defines a section of navigation </a:t>
            </a:r>
            <a:r>
              <a:rPr lang="en-US" sz="2800" dirty="0" smtClean="0"/>
              <a:t>links</a:t>
            </a:r>
            <a:endParaRPr lang="en-US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3535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1077218"/>
          </a:xfrm>
        </p:spPr>
        <p:txBody>
          <a:bodyPr/>
          <a:lstStyle/>
          <a:p>
            <a:r>
              <a:rPr lang="en-US" sz="3200" dirty="0" smtClean="0"/>
              <a:t>Combine the text and the tags so that the result is semantically correct markup?</a:t>
            </a:r>
            <a:endParaRPr lang="en-US" sz="3200" dirty="0">
              <a:effectLst/>
            </a:endParaRP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381000" y="2700278"/>
            <a:ext cx="84582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…</a:t>
            </a:r>
            <a:r>
              <a:rPr lang="ru-RU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&gt;</a:t>
            </a:r>
            <a:endParaRPr lang="en-US" sz="1800" dirty="0" smtClean="0">
              <a:solidFill>
                <a:schemeClr val="tx1">
                  <a:lumMod val="20000"/>
                  <a:lumOff val="80000"/>
                </a:schemeClr>
              </a:solidFill>
              <a:effectLst/>
            </a:endParaRPr>
          </a:p>
          <a:p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 </a:t>
            </a:r>
            <a:r>
              <a:rPr lang="ru-RU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…</a:t>
            </a:r>
            <a:r>
              <a:rPr lang="ru-RU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&gt;</a:t>
            </a:r>
            <a:r>
              <a:rPr lang="ru-RU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	</a:t>
            </a:r>
            <a:endParaRPr lang="en-US" sz="1800" dirty="0" smtClean="0">
              <a:solidFill>
                <a:schemeClr val="tx1">
                  <a:lumMod val="20000"/>
                  <a:lumOff val="80000"/>
                </a:schemeClr>
              </a:solidFill>
              <a:effectLst/>
            </a:endParaRPr>
          </a:p>
          <a:p>
            <a:r>
              <a:rPr lang="en-US" sz="1800" dirty="0">
                <a:effectLst/>
              </a:rPr>
              <a:t> </a:t>
            </a:r>
            <a:r>
              <a:rPr lang="en-US" sz="1800" dirty="0" smtClean="0">
                <a:effectLst/>
              </a:rPr>
              <a:t>   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&lt;…</a:t>
            </a:r>
            <a:r>
              <a:rPr lang="ru-RU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&gt;</a:t>
            </a:r>
            <a:r>
              <a:rPr lang="ru-RU" sz="1800" dirty="0" smtClean="0">
                <a:effectLst/>
              </a:rPr>
              <a:t>C</a:t>
            </a:r>
            <a:r>
              <a:rPr lang="ru-RU" sz="1800" dirty="0">
                <a:effectLst/>
              </a:rPr>
              <a:t># програмиране - част I</a:t>
            </a:r>
            <a:r>
              <a:rPr lang="ru-RU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…</a:t>
            </a:r>
            <a:r>
              <a:rPr lang="ru-RU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&gt;</a:t>
            </a:r>
            <a:endParaRPr lang="ru-RU" sz="1800" dirty="0">
              <a:solidFill>
                <a:schemeClr val="tx1">
                  <a:lumMod val="20000"/>
                  <a:lumOff val="80000"/>
                </a:schemeClr>
              </a:solidFill>
              <a:effectLst/>
            </a:endParaRPr>
          </a:p>
          <a:p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  </a:t>
            </a:r>
            <a:r>
              <a:rPr lang="ru-RU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…</a:t>
            </a:r>
            <a:r>
              <a:rPr lang="ru-RU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&gt;</a:t>
            </a:r>
            <a:r>
              <a:rPr lang="ru-RU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	</a:t>
            </a:r>
            <a:r>
              <a:rPr lang="ru-RU" sz="1800" dirty="0">
                <a:effectLst/>
              </a:rPr>
              <a:t>		</a:t>
            </a:r>
          </a:p>
          <a:p>
            <a:r>
              <a:rPr lang="en-US" sz="1800" dirty="0" smtClean="0">
                <a:effectLst/>
              </a:rPr>
              <a:t>      </a:t>
            </a:r>
            <a:r>
              <a:rPr lang="ru-RU" sz="1800" dirty="0" smtClean="0">
                <a:effectLst/>
              </a:rPr>
              <a:t>&lt;</a:t>
            </a:r>
            <a:r>
              <a:rPr lang="en-US" sz="1800" dirty="0">
                <a:effectLst/>
              </a:rPr>
              <a:t>p</a:t>
            </a:r>
            <a:r>
              <a:rPr lang="en-US" sz="1800" dirty="0" smtClean="0">
                <a:effectLst/>
              </a:rPr>
              <a:t>&gt; </a:t>
            </a:r>
            <a:r>
              <a:rPr lang="ru-RU" sz="1800" dirty="0" smtClean="0">
                <a:effectLst/>
              </a:rPr>
              <a:t>В </a:t>
            </a:r>
            <a:r>
              <a:rPr lang="ru-RU" sz="1800" dirty="0">
                <a:effectLst/>
              </a:rPr>
              <a:t>безплатния курс "HTML oснови" се изучават основите на </a:t>
            </a:r>
            <a:r>
              <a:rPr lang="en-US" sz="1800" dirty="0" smtClean="0">
                <a:effectLst/>
              </a:rPr>
              <a:t>  	   </a:t>
            </a:r>
            <a:r>
              <a:rPr lang="ru-RU" sz="1800" dirty="0" smtClean="0">
                <a:effectLst/>
              </a:rPr>
              <a:t>уеб </a:t>
            </a:r>
            <a:r>
              <a:rPr lang="ru-RU" sz="1800" dirty="0">
                <a:effectLst/>
              </a:rPr>
              <a:t>програмирането. Разглеждат се начални понятия за </a:t>
            </a:r>
            <a:r>
              <a:rPr lang="en-US" sz="1800" dirty="0" smtClean="0">
                <a:effectLst/>
              </a:rPr>
              <a:t>	  	   </a:t>
            </a:r>
            <a:r>
              <a:rPr lang="ru-RU" sz="1800" dirty="0" smtClean="0">
                <a:effectLst/>
              </a:rPr>
              <a:t>уеб</a:t>
            </a:r>
            <a:r>
              <a:rPr lang="ru-RU" sz="1800" dirty="0">
                <a:effectLst/>
              </a:rPr>
              <a:t>, като браузъри, уеб сървъри, системата </a:t>
            </a:r>
            <a:r>
              <a:rPr lang="ru-RU" sz="1800" dirty="0" smtClean="0">
                <a:effectLst/>
              </a:rPr>
              <a:t>клиент-</a:t>
            </a:r>
            <a:r>
              <a:rPr lang="en-US" sz="1800" dirty="0" smtClean="0">
                <a:effectLst/>
              </a:rPr>
              <a:t>	   	   </a:t>
            </a:r>
            <a:r>
              <a:rPr lang="ru-RU" sz="1800" dirty="0" smtClean="0">
                <a:effectLst/>
              </a:rPr>
              <a:t>сървър</a:t>
            </a:r>
            <a:r>
              <a:rPr lang="ru-RU" sz="1800" dirty="0">
                <a:effectLst/>
              </a:rPr>
              <a:t>, инструменти за разработка, езика HTML и </a:t>
            </a:r>
            <a:r>
              <a:rPr lang="en-US" sz="1800" dirty="0" smtClean="0">
                <a:effectLst/>
              </a:rPr>
              <a:t>	 	 	   </a:t>
            </a:r>
            <a:r>
              <a:rPr lang="ru-RU" sz="1800" dirty="0" smtClean="0">
                <a:effectLst/>
              </a:rPr>
              <a:t>др..</a:t>
            </a:r>
            <a:r>
              <a:rPr lang="en-US" sz="1800" dirty="0" smtClean="0">
                <a:effectLst/>
              </a:rPr>
              <a:t>&lt;/p&gt;</a:t>
            </a:r>
            <a:endParaRPr lang="ru-RU" sz="1800" dirty="0">
              <a:effectLst/>
            </a:endParaRPr>
          </a:p>
          <a:p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   </a:t>
            </a:r>
            <a:r>
              <a:rPr lang="ru-RU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…</a:t>
            </a:r>
            <a:r>
              <a:rPr lang="ru-RU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&gt;</a:t>
            </a:r>
            <a:endParaRPr lang="en-US" sz="1800" dirty="0" smtClean="0">
              <a:solidFill>
                <a:schemeClr val="tx1">
                  <a:lumMod val="20000"/>
                  <a:lumOff val="80000"/>
                </a:schemeClr>
              </a:solidFill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0" y="6228546"/>
            <a:ext cx="2819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continued…</a:t>
            </a:r>
          </a:p>
        </p:txBody>
      </p:sp>
    </p:spTree>
    <p:extLst>
      <p:ext uri="{BB962C8B-B14F-4D97-AF65-F5344CB8AC3E}">
        <p14:creationId xmlns:p14="http://schemas.microsoft.com/office/powerpoint/2010/main" val="68794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86145"/>
          </a:xfrm>
        </p:spPr>
        <p:txBody>
          <a:bodyPr/>
          <a:lstStyle/>
          <a:p>
            <a:r>
              <a:rPr lang="en-US" dirty="0"/>
              <a:t>Combine the text and the tags so that the result is semantically correct markup?</a:t>
            </a:r>
            <a:endParaRPr lang="en-US" dirty="0">
              <a:effectLst/>
            </a:endParaRP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&lt;article&gt;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&lt;header&gt;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&lt;h1&gt;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&lt;/h1&gt;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&lt;/header&gt;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&lt;/article&gt;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&lt;article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article&gt;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div&gt;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div&gt;</a:t>
            </a:r>
          </a:p>
        </p:txBody>
      </p:sp>
      <p:sp>
        <p:nvSpPr>
          <p:cNvPr id="7" name="Oval 6"/>
          <p:cNvSpPr/>
          <p:nvPr>
            <p:custDataLst>
              <p:custData r:id="rId1"/>
            </p:custDataLst>
          </p:nvPr>
        </p:nvSpPr>
        <p:spPr>
          <a:xfrm>
            <a:off x="501633" y="1974012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+mj-lt"/>
              <a:buAutoNum type="alphaL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29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257576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Which of the following tags is used  for inserting a line break?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&lt;br /&gt;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&lt;break /&gt;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</a:t>
            </a:r>
            <a:r>
              <a:rPr lang="en-US" sz="3200" dirty="0" err="1"/>
              <a:t>lb</a:t>
            </a:r>
            <a:r>
              <a:rPr lang="en-US" sz="3200" dirty="0"/>
              <a:t> </a:t>
            </a:r>
            <a:r>
              <a:rPr lang="en-US" sz="3200" dirty="0" smtClean="0"/>
              <a:t>/&gt;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</a:t>
            </a:r>
            <a:r>
              <a:rPr lang="en-US" sz="3200" dirty="0" err="1"/>
              <a:t>nl</a:t>
            </a:r>
            <a:r>
              <a:rPr lang="en-US" sz="3200" dirty="0" smtClean="0"/>
              <a:t>&gt;</a:t>
            </a:r>
            <a:endParaRPr lang="en-US" sz="3200" dirty="0"/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22890" y="25908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98" name="Picture 2" descr="C:\Users\ageorgieva\Desktop\1351237725_color-l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05400" y="3352800"/>
            <a:ext cx="2062164" cy="2062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28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1077218"/>
          </a:xfrm>
        </p:spPr>
        <p:txBody>
          <a:bodyPr/>
          <a:lstStyle/>
          <a:p>
            <a:r>
              <a:rPr lang="en-US" sz="3200" dirty="0"/>
              <a:t>Combine the text and the tags so that the result is semantically correct markup?</a:t>
            </a:r>
            <a:endParaRPr lang="en-US" sz="3200" dirty="0">
              <a:effectLst/>
            </a:endParaRP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381000" y="2700278"/>
            <a:ext cx="84582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>
                <a:effectLst/>
              </a:rPr>
              <a:t>&lt;</a:t>
            </a:r>
            <a:r>
              <a:rPr lang="ru-RU" sz="1800" dirty="0">
                <a:effectLst/>
              </a:rPr>
              <a:t>article</a:t>
            </a:r>
            <a:r>
              <a:rPr lang="ru-RU" sz="1800" dirty="0" smtClean="0">
                <a:effectLst/>
              </a:rPr>
              <a:t>&gt;</a:t>
            </a:r>
            <a:endParaRPr lang="en-US" sz="1800" dirty="0" smtClean="0">
              <a:effectLst/>
            </a:endParaRPr>
          </a:p>
          <a:p>
            <a:r>
              <a:rPr lang="en-US" sz="1800" dirty="0">
                <a:effectLst/>
              </a:rPr>
              <a:t>  </a:t>
            </a:r>
            <a:r>
              <a:rPr lang="ru-RU" sz="1800" dirty="0" smtClean="0">
                <a:effectLst/>
              </a:rPr>
              <a:t>&lt;</a:t>
            </a:r>
            <a:r>
              <a:rPr lang="ru-RU" sz="1800" dirty="0">
                <a:effectLst/>
              </a:rPr>
              <a:t>header&gt;	</a:t>
            </a:r>
            <a:endParaRPr lang="en-US" sz="1800" dirty="0" smtClean="0">
              <a:effectLst/>
            </a:endParaRPr>
          </a:p>
          <a:p>
            <a:r>
              <a:rPr lang="en-US" sz="1800" dirty="0">
                <a:effectLst/>
              </a:rPr>
              <a:t> </a:t>
            </a:r>
            <a:r>
              <a:rPr lang="en-US" sz="1800" dirty="0" smtClean="0">
                <a:effectLst/>
              </a:rPr>
              <a:t>    </a:t>
            </a:r>
            <a:r>
              <a:rPr lang="ru-RU" sz="1800" dirty="0" smtClean="0">
                <a:effectLst/>
              </a:rPr>
              <a:t>&lt;h</a:t>
            </a:r>
            <a:r>
              <a:rPr lang="en-US" sz="1800" dirty="0" smtClean="0">
                <a:effectLst/>
              </a:rPr>
              <a:t>1</a:t>
            </a:r>
            <a:r>
              <a:rPr lang="ru-RU" sz="1800" dirty="0" smtClean="0">
                <a:effectLst/>
              </a:rPr>
              <a:t>&gt;C</a:t>
            </a:r>
            <a:r>
              <a:rPr lang="ru-RU" sz="1800" dirty="0">
                <a:effectLst/>
              </a:rPr>
              <a:t># програмиране - част I&lt;/</a:t>
            </a:r>
            <a:r>
              <a:rPr lang="ru-RU" sz="1800" dirty="0" smtClean="0">
                <a:effectLst/>
              </a:rPr>
              <a:t>h</a:t>
            </a:r>
            <a:r>
              <a:rPr lang="en-US" sz="1800" dirty="0" smtClean="0">
                <a:effectLst/>
              </a:rPr>
              <a:t>1</a:t>
            </a:r>
            <a:r>
              <a:rPr lang="ru-RU" sz="1800" dirty="0" smtClean="0">
                <a:effectLst/>
              </a:rPr>
              <a:t>&gt;</a:t>
            </a:r>
            <a:endParaRPr lang="ru-RU" sz="1800" dirty="0">
              <a:effectLst/>
            </a:endParaRPr>
          </a:p>
          <a:p>
            <a:r>
              <a:rPr lang="en-US" sz="1800" dirty="0" smtClean="0">
                <a:effectLst/>
              </a:rPr>
              <a:t>  </a:t>
            </a:r>
            <a:r>
              <a:rPr lang="ru-RU" sz="1800" dirty="0" smtClean="0">
                <a:effectLst/>
              </a:rPr>
              <a:t>&lt;/</a:t>
            </a:r>
            <a:r>
              <a:rPr lang="ru-RU" sz="1800" dirty="0">
                <a:effectLst/>
              </a:rPr>
              <a:t>header&gt;			</a:t>
            </a:r>
          </a:p>
          <a:p>
            <a:r>
              <a:rPr lang="en-US" sz="1800" dirty="0" smtClean="0">
                <a:effectLst/>
              </a:rPr>
              <a:t>      </a:t>
            </a:r>
            <a:r>
              <a:rPr lang="ru-RU" sz="1800" dirty="0" smtClean="0">
                <a:effectLst/>
              </a:rPr>
              <a:t>&lt;</a:t>
            </a:r>
            <a:r>
              <a:rPr lang="en-US" sz="1800" dirty="0" smtClean="0">
                <a:effectLst/>
              </a:rPr>
              <a:t>p&gt;</a:t>
            </a:r>
            <a:r>
              <a:rPr lang="ru-RU" sz="1800" dirty="0" smtClean="0">
                <a:effectLst/>
              </a:rPr>
              <a:t>В </a:t>
            </a:r>
            <a:r>
              <a:rPr lang="ru-RU" sz="1800" dirty="0">
                <a:effectLst/>
              </a:rPr>
              <a:t>безплатния курс "HTML oснови" се изучават основите на </a:t>
            </a:r>
            <a:r>
              <a:rPr lang="en-US" sz="1800" dirty="0" smtClean="0">
                <a:effectLst/>
              </a:rPr>
              <a:t>  	  </a:t>
            </a:r>
            <a:r>
              <a:rPr lang="ru-RU" sz="1800" dirty="0" smtClean="0">
                <a:effectLst/>
              </a:rPr>
              <a:t>уеб </a:t>
            </a:r>
            <a:r>
              <a:rPr lang="ru-RU" sz="1800" dirty="0">
                <a:effectLst/>
              </a:rPr>
              <a:t>програмирането. Разглеждат се начални понятия за </a:t>
            </a:r>
            <a:r>
              <a:rPr lang="en-US" sz="1800" dirty="0" smtClean="0">
                <a:effectLst/>
              </a:rPr>
              <a:t>	  	  </a:t>
            </a:r>
            <a:r>
              <a:rPr lang="ru-RU" sz="1800" dirty="0" smtClean="0">
                <a:effectLst/>
              </a:rPr>
              <a:t>уеб</a:t>
            </a:r>
            <a:r>
              <a:rPr lang="ru-RU" sz="1800" dirty="0">
                <a:effectLst/>
              </a:rPr>
              <a:t>, като браузъри, уеб сървъри, системата </a:t>
            </a:r>
            <a:r>
              <a:rPr lang="ru-RU" sz="1800" dirty="0" smtClean="0">
                <a:effectLst/>
              </a:rPr>
              <a:t>клиент-</a:t>
            </a:r>
            <a:r>
              <a:rPr lang="en-US" sz="1800" dirty="0" smtClean="0">
                <a:effectLst/>
              </a:rPr>
              <a:t>	   	  </a:t>
            </a:r>
            <a:r>
              <a:rPr lang="ru-RU" sz="1800" dirty="0" smtClean="0">
                <a:effectLst/>
              </a:rPr>
              <a:t>сървър</a:t>
            </a:r>
            <a:r>
              <a:rPr lang="ru-RU" sz="1800" dirty="0">
                <a:effectLst/>
              </a:rPr>
              <a:t>, инструменти за разработка, езика HTML и </a:t>
            </a:r>
            <a:r>
              <a:rPr lang="en-US" sz="1800" dirty="0" smtClean="0">
                <a:effectLst/>
              </a:rPr>
              <a:t>	 	 	  </a:t>
            </a:r>
            <a:r>
              <a:rPr lang="ru-RU" sz="1800" dirty="0" smtClean="0">
                <a:effectLst/>
              </a:rPr>
              <a:t>др</a:t>
            </a:r>
            <a:r>
              <a:rPr lang="ru-RU" sz="1800" dirty="0">
                <a:effectLst/>
              </a:rPr>
              <a:t>..&lt;/p&gt;</a:t>
            </a:r>
          </a:p>
          <a:p>
            <a:r>
              <a:rPr lang="ru-RU" sz="1800" dirty="0" smtClean="0">
                <a:effectLst/>
              </a:rPr>
              <a:t>&lt;/</a:t>
            </a:r>
            <a:r>
              <a:rPr lang="ru-RU" sz="1800" dirty="0" err="1" smtClean="0">
                <a:effectLst/>
              </a:rPr>
              <a:t>article</a:t>
            </a:r>
            <a:r>
              <a:rPr lang="ru-RU" sz="1800" dirty="0" smtClean="0">
                <a:effectLst/>
              </a:rPr>
              <a:t>&gt;</a:t>
            </a:r>
            <a:endParaRPr lang="en-US" sz="18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9264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1077218"/>
          </a:xfrm>
        </p:spPr>
        <p:txBody>
          <a:bodyPr/>
          <a:lstStyle/>
          <a:p>
            <a:r>
              <a:rPr lang="en-US" sz="3200" dirty="0"/>
              <a:t>Combine the text and the tags so that the result is semantically correct markup?</a:t>
            </a:r>
            <a:endParaRPr lang="en-US" sz="3200" dirty="0">
              <a:effectLst/>
            </a:endParaRP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595086" y="2438400"/>
            <a:ext cx="3519714" cy="36779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&lt;…&gt;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  <a:effectLst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 smtClean="0">
                <a:effectLst/>
              </a:rPr>
              <a:t>  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&lt;…&gt;</a:t>
            </a:r>
            <a:r>
              <a:rPr lang="en-US" sz="1800" dirty="0" smtClean="0">
                <a:effectLst/>
              </a:rPr>
              <a:t>CSS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&lt;/…&gt;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  <a:effectLst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effectLst/>
              </a:rPr>
              <a:t>   </a:t>
            </a:r>
            <a:r>
              <a:rPr lang="en-US" sz="1800" dirty="0" smtClean="0">
                <a:effectLst/>
              </a:rPr>
              <a:t>  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&lt;…&gt;</a:t>
            </a:r>
            <a:r>
              <a:rPr lang="en-US" sz="1800" dirty="0" smtClean="0">
                <a:effectLst/>
              </a:rPr>
              <a:t>Cascading Style</a:t>
            </a:r>
            <a:br>
              <a:rPr lang="en-US" sz="1800" dirty="0" smtClean="0">
                <a:effectLst/>
              </a:rPr>
            </a:br>
            <a:r>
              <a:rPr lang="en-US" sz="1800" dirty="0" smtClean="0">
                <a:effectLst/>
              </a:rPr>
              <a:t>      Sheets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&lt;/…&gt;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   &lt;…&gt;</a:t>
            </a:r>
            <a:r>
              <a:rPr lang="en-US" sz="1800" dirty="0" smtClean="0">
                <a:effectLst/>
              </a:rPr>
              <a:t>PHP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&lt;/…&gt;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  <a:effectLst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effectLst/>
              </a:rPr>
              <a:t>     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&lt;…&gt;</a:t>
            </a:r>
            <a:r>
              <a:rPr lang="en-US" sz="1800" dirty="0" smtClean="0">
                <a:effectLst/>
              </a:rPr>
              <a:t>PHP:Hypertext</a:t>
            </a:r>
            <a:r>
              <a:rPr lang="en-US" sz="1800" dirty="0">
                <a:effectLst/>
              </a:rPr>
              <a:t> </a:t>
            </a:r>
            <a:r>
              <a:rPr lang="en-US" sz="1800" dirty="0" smtClean="0">
                <a:effectLst/>
              </a:rPr>
              <a:t/>
            </a:r>
            <a:br>
              <a:rPr lang="en-US" sz="1800" dirty="0" smtClean="0">
                <a:effectLst/>
              </a:rPr>
            </a:br>
            <a:r>
              <a:rPr lang="en-US" sz="1800" dirty="0" smtClean="0">
                <a:effectLst/>
              </a:rPr>
              <a:t>      Preprocessor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&lt;/…&gt;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 smtClean="0">
                <a:effectLst/>
              </a:rPr>
              <a:t>  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&lt;…&gt;</a:t>
            </a:r>
            <a:r>
              <a:rPr lang="en-US" sz="1800" dirty="0" smtClean="0">
                <a:effectLst/>
              </a:rPr>
              <a:t>HTML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&lt;/…&gt;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  <a:effectLst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effectLst/>
              </a:rPr>
              <a:t>     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&lt;…&gt;</a:t>
            </a:r>
            <a:r>
              <a:rPr lang="en-US" sz="1800" dirty="0" smtClean="0">
                <a:effectLst/>
              </a:rPr>
              <a:t>HyperText</a:t>
            </a:r>
            <a:r>
              <a:rPr lang="en-US" sz="1800" dirty="0">
                <a:effectLst/>
              </a:rPr>
              <a:t> </a:t>
            </a:r>
            <a:r>
              <a:rPr lang="en-US" sz="1800" dirty="0" smtClean="0">
                <a:effectLst/>
              </a:rPr>
              <a:t>Markup </a:t>
            </a:r>
            <a:br>
              <a:rPr lang="en-US" sz="1800" dirty="0" smtClean="0">
                <a:effectLst/>
              </a:rPr>
            </a:br>
            <a:r>
              <a:rPr lang="en-US" sz="1800" dirty="0" smtClean="0">
                <a:effectLst/>
              </a:rPr>
              <a:t>      Language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&lt;/…&gt;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  <a:effectLst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&lt;/…&gt;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67200" y="2590800"/>
            <a:ext cx="441960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&lt;dd&gt;&lt;dt&gt;&lt;/dt&gt;&lt;dl&gt;&lt;/dl&gt;&lt;/dd&gt;</a:t>
            </a:r>
            <a:endParaRPr lang="en-US" sz="28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 marL="871538" lvl="1" indent="-5143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&lt;dl&gt;&lt;td&gt;&lt;/td&gt;&lt;tr&gt;&lt;/tr&gt;&lt;/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dl&gt;</a:t>
            </a:r>
          </a:p>
          <a:p>
            <a:pPr marL="871538" lvl="1" indent="-5143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&lt;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dt&gt;&lt;dl&gt;&lt;/dl&gt;&lt;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dd&gt;&lt;/dd&gt;&lt;/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dt&gt;</a:t>
            </a:r>
          </a:p>
          <a:p>
            <a:pPr marL="871538" lvl="1" indent="-5143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&lt;dl&gt;&lt;dt&gt;&lt;/dt&gt;&lt;dd&gt;&lt;/dd&gt;&lt;/dl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&gt;</a:t>
            </a:r>
            <a:endParaRPr lang="en-US" sz="28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7" name="Oval 6"/>
          <p:cNvSpPr/>
          <p:nvPr>
            <p:custDataLst>
              <p:custData r:id="rId1"/>
            </p:custDataLst>
          </p:nvPr>
        </p:nvSpPr>
        <p:spPr>
          <a:xfrm>
            <a:off x="4554747" y="55626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10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954107"/>
          </a:xfrm>
        </p:spPr>
        <p:txBody>
          <a:bodyPr/>
          <a:lstStyle/>
          <a:p>
            <a:r>
              <a:rPr lang="en-US" sz="2800" dirty="0"/>
              <a:t>Combine the text and the tags so that the result is semantically correct markup</a:t>
            </a:r>
            <a:r>
              <a:rPr lang="en-US" sz="2800" dirty="0" smtClean="0"/>
              <a:t>?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Placeholder 6"/>
          <p:cNvSpPr>
            <a:spLocks noGrp="1"/>
          </p:cNvSpPr>
          <p:nvPr/>
        </p:nvSpPr>
        <p:spPr>
          <a:xfrm>
            <a:off x="914400" y="2514600"/>
            <a:ext cx="7329714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effectLst/>
              </a:rPr>
              <a:t>&lt;</a:t>
            </a:r>
            <a:r>
              <a:rPr lang="en-US" sz="1800" dirty="0" smtClean="0">
                <a:effectLst/>
              </a:rPr>
              <a:t>dl&gt;</a:t>
            </a:r>
            <a:endParaRPr lang="en-US" sz="1800" dirty="0">
              <a:effectLst/>
            </a:endParaRPr>
          </a:p>
          <a:p>
            <a:r>
              <a:rPr lang="en-US" sz="1800" dirty="0" smtClean="0">
                <a:effectLst/>
              </a:rPr>
              <a:t>   &lt;</a:t>
            </a:r>
            <a:r>
              <a:rPr lang="en-US" sz="1800" dirty="0">
                <a:effectLst/>
              </a:rPr>
              <a:t>dt&gt;CSS&lt;/dt&gt;</a:t>
            </a:r>
          </a:p>
          <a:p>
            <a:r>
              <a:rPr lang="en-US" sz="1800" dirty="0">
                <a:effectLst/>
              </a:rPr>
              <a:t>    </a:t>
            </a:r>
            <a:r>
              <a:rPr lang="en-US" sz="1800" dirty="0" smtClean="0">
                <a:effectLst/>
              </a:rPr>
              <a:t>  &lt;</a:t>
            </a:r>
            <a:r>
              <a:rPr lang="en-US" sz="1800" dirty="0">
                <a:effectLst/>
              </a:rPr>
              <a:t>dd&gt;Cascading </a:t>
            </a:r>
            <a:r>
              <a:rPr lang="en-US" sz="1800" dirty="0" smtClean="0">
                <a:effectLst/>
              </a:rPr>
              <a:t>Style</a:t>
            </a:r>
            <a:r>
              <a:rPr lang="en-US" sz="1800" dirty="0">
                <a:effectLst/>
              </a:rPr>
              <a:t> </a:t>
            </a:r>
            <a:r>
              <a:rPr lang="en-US" sz="1800" dirty="0" smtClean="0">
                <a:effectLst/>
              </a:rPr>
              <a:t>Sheets</a:t>
            </a:r>
            <a:r>
              <a:rPr lang="en-US" sz="1800" dirty="0">
                <a:effectLst/>
              </a:rPr>
              <a:t>&lt;/</a:t>
            </a:r>
            <a:r>
              <a:rPr lang="en-US" sz="1800" dirty="0" smtClean="0">
                <a:effectLst/>
              </a:rPr>
              <a:t>dd&gt;</a:t>
            </a:r>
          </a:p>
          <a:p>
            <a:r>
              <a:rPr lang="en-US" sz="1800" dirty="0" smtClean="0">
                <a:effectLst/>
              </a:rPr>
              <a:t>   &lt;</a:t>
            </a:r>
            <a:r>
              <a:rPr lang="en-US" sz="1800" dirty="0">
                <a:effectLst/>
              </a:rPr>
              <a:t>dt&gt;PHP&lt;/dt&gt;</a:t>
            </a:r>
          </a:p>
          <a:p>
            <a:r>
              <a:rPr lang="en-US" sz="1800" dirty="0">
                <a:effectLst/>
              </a:rPr>
              <a:t>      </a:t>
            </a:r>
            <a:r>
              <a:rPr lang="en-US" sz="1800" dirty="0" smtClean="0">
                <a:effectLst/>
              </a:rPr>
              <a:t>&lt;dd&gt;PHP:Hypertext Preprocessor</a:t>
            </a:r>
            <a:r>
              <a:rPr lang="en-US" sz="1800" dirty="0">
                <a:effectLst/>
              </a:rPr>
              <a:t>&lt;/</a:t>
            </a:r>
            <a:r>
              <a:rPr lang="en-US" sz="1800" dirty="0" smtClean="0">
                <a:effectLst/>
              </a:rPr>
              <a:t>dd&gt;</a:t>
            </a:r>
          </a:p>
          <a:p>
            <a:r>
              <a:rPr lang="en-US" sz="1800" dirty="0" smtClean="0">
                <a:effectLst/>
              </a:rPr>
              <a:t>   &lt;dt&gt;HTML&lt;/</a:t>
            </a:r>
            <a:r>
              <a:rPr lang="en-US" sz="1800" dirty="0">
                <a:effectLst/>
              </a:rPr>
              <a:t>dt&gt;</a:t>
            </a:r>
          </a:p>
          <a:p>
            <a:r>
              <a:rPr lang="en-US" sz="1800" dirty="0">
                <a:effectLst/>
              </a:rPr>
              <a:t>      &lt;dd&gt;HyperText Markup </a:t>
            </a:r>
            <a:r>
              <a:rPr lang="en-US" sz="1800" dirty="0" smtClean="0">
                <a:effectLst/>
              </a:rPr>
              <a:t>Language</a:t>
            </a:r>
            <a:r>
              <a:rPr lang="en-US" sz="1800" dirty="0">
                <a:effectLst/>
              </a:rPr>
              <a:t>&lt;/dd&gt;</a:t>
            </a:r>
          </a:p>
          <a:p>
            <a:r>
              <a:rPr lang="en-US" sz="1800" dirty="0" smtClean="0">
                <a:effectLst/>
              </a:rPr>
              <a:t>&lt;/</a:t>
            </a:r>
            <a:r>
              <a:rPr lang="en-US" sz="1800" dirty="0">
                <a:effectLst/>
              </a:rPr>
              <a:t>dl&gt;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5181600"/>
            <a:ext cx="8763000" cy="1039387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/>
              <a:t>A definition list is a list of items, with a description of each </a:t>
            </a:r>
            <a:r>
              <a:rPr lang="en-US" sz="2800" dirty="0" smtClean="0"/>
              <a:t>item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37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HTML Basics Test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067890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2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103961"/>
          </a:xfrm>
        </p:spPr>
        <p:txBody>
          <a:bodyPr/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What is the correct way for creating a hyperlink?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&lt;</a:t>
            </a:r>
            <a:r>
              <a:rPr lang="en-US" sz="3200" dirty="0"/>
              <a:t>a </a:t>
            </a:r>
            <a:r>
              <a:rPr lang="en-US" sz="3200" dirty="0" err="1"/>
              <a:t>url</a:t>
            </a:r>
            <a:r>
              <a:rPr lang="en-US" sz="3200" dirty="0"/>
              <a:t>=" http://</a:t>
            </a:r>
            <a:r>
              <a:rPr lang="en-US" sz="3200" dirty="0" smtClean="0"/>
              <a:t>telerikacademy.com </a:t>
            </a:r>
            <a:r>
              <a:rPr lang="en-US" sz="3200" dirty="0"/>
              <a:t>"&gt; Telerik  Academy &lt;/a</a:t>
            </a:r>
            <a:r>
              <a:rPr lang="en-US" sz="3200" dirty="0" smtClean="0"/>
              <a:t>&gt;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/>
              <a:t>&lt;a href="http://</a:t>
            </a:r>
            <a:r>
              <a:rPr lang="en-US" sz="3200" dirty="0" smtClean="0"/>
              <a:t>telerikacademy.com"&gt;</a:t>
            </a:r>
            <a:br>
              <a:rPr lang="en-US" sz="3200" dirty="0" smtClean="0"/>
            </a:br>
            <a:r>
              <a:rPr lang="en-US" sz="3200" dirty="0" smtClean="0"/>
              <a:t>Telerik  </a:t>
            </a:r>
            <a:r>
              <a:rPr lang="en-US" sz="3200" dirty="0"/>
              <a:t>Academy&lt;/a</a:t>
            </a:r>
            <a:r>
              <a:rPr lang="en-US" sz="3200" dirty="0" smtClean="0"/>
              <a:t>&gt;</a:t>
            </a:r>
            <a:endParaRPr lang="en-US" sz="3200" dirty="0"/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/>
              <a:t>&lt;a&gt; http://</a:t>
            </a:r>
            <a:r>
              <a:rPr lang="en-US" sz="3200" dirty="0" smtClean="0"/>
              <a:t>telerikacademy.com </a:t>
            </a:r>
            <a:r>
              <a:rPr lang="en-US" sz="3200" dirty="0"/>
              <a:t>&lt;/a&gt;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/>
              <a:t>&lt;a name=" http://</a:t>
            </a:r>
            <a:r>
              <a:rPr lang="en-US" sz="3200" dirty="0" smtClean="0"/>
              <a:t>telerikacademy.com </a:t>
            </a:r>
            <a:r>
              <a:rPr lang="en-US" sz="3200" dirty="0"/>
              <a:t>"&gt; Telerik  Academy &lt;/a</a:t>
            </a:r>
            <a:r>
              <a:rPr lang="en-US" sz="3200" dirty="0" smtClean="0"/>
              <a:t>&gt;</a:t>
            </a: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13365" y="339747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4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6294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257576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What is the correct way for creating an e-mail link?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&lt;mail href</a:t>
            </a:r>
            <a:r>
              <a:rPr lang="en-US" sz="3200" dirty="0" smtClean="0"/>
              <a:t>=“telerik@academy.com"&gt;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&lt;mail</a:t>
            </a:r>
            <a:r>
              <a:rPr lang="en-US" sz="3200" dirty="0" smtClean="0"/>
              <a:t>&gt;</a:t>
            </a:r>
            <a:r>
              <a:rPr lang="en-US" sz="3200" dirty="0"/>
              <a:t> </a:t>
            </a:r>
            <a:r>
              <a:rPr lang="en-US" sz="3200" dirty="0" smtClean="0"/>
              <a:t>telerik@academy.com&lt;/</a:t>
            </a:r>
            <a:r>
              <a:rPr lang="en-US" sz="3200" dirty="0"/>
              <a:t>mail&gt;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&lt;a href="mailto</a:t>
            </a:r>
            <a:r>
              <a:rPr lang="en-US" sz="3200" dirty="0" smtClean="0"/>
              <a:t>:</a:t>
            </a:r>
            <a:r>
              <a:rPr lang="en-US" sz="3200" dirty="0"/>
              <a:t> </a:t>
            </a:r>
            <a:r>
              <a:rPr lang="en-US" sz="3200" dirty="0" smtClean="0"/>
              <a:t>telerik@academy.com"&gt;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&lt;a href</a:t>
            </a:r>
            <a:r>
              <a:rPr lang="en-US" sz="3200" dirty="0" smtClean="0"/>
              <a:t>="telerik@academy.com"&gt;</a:t>
            </a: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01650" y="4088663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51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0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1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2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3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4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5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6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7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8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9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0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1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2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3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4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5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6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7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8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9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0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1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2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3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4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5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6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7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8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9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0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1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2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3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4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5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6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7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8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9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5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6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7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8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9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Props1.xml><?xml version="1.0" encoding="utf-8"?>
<ds:datastoreItem xmlns:ds="http://schemas.openxmlformats.org/officeDocument/2006/customXml" ds:itemID="{CBB52F77-6511-4179-B582-CE6DA6B9462E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DC573FAA-5385-47C0-8561-CD21DC5389F3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D54B1A23-34DA-4F15-A652-7B196349EAB5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264CB0B4-B865-4FCA-AB3F-B36D9147DAB4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85E33CD8-A1A1-42AC-B948-CD07B014CB6C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7D7A6D36-504E-4CD6-AD9B-5FB0934D0FF3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6DD5ADB5-7353-457B-BABE-371D88C31E19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56E9E1E2-96B7-4749-BA13-9D2C74BC8AED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2FC74270-7FEF-44BB-97BD-D6076870F888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B05DA2BF-CD87-42CD-9A62-71F77BE638ED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D25D9E12-7CF3-494E-9A85-D95033851601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9C93DE12-5521-45AD-8871-6A6096FE13F2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FB423CA9-07CE-4B4E-82C6-25A1A81F6A93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C4AC17FB-EA31-46DA-9326-306B08DE819F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E644BA97-AA55-4A3E-9378-4123FB3BBBA4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0C3A194A-985A-4ED5-BA6F-951090B701AC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1DE714BA-48C5-49BC-845B-73BBD4A7C29F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88DE9AA0-8CFD-4FC5-9A1C-5073CC3E6DFB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CEBB69C2-98DE-483E-BAC4-E976555BB3E8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16E1A62A-3A8C-4F4F-A0B1-765EA36DBB6A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C0ECD997-CDE8-4110-B8F5-362AFAEF8FA6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79AA1199-CEA5-43EE-AA2B-6B87CD854326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4120DB7-18FB-4FB5-80A4-759D536FB3FC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68E1B63B-345E-4015-BC74-384F4647AA37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76B75747-AB89-470C-BF1B-837893DADCE1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E5508815-1872-4ED0-BCAE-78B02B4911B0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05667DE8-4249-4859-9E89-A4174272D7E6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3D73FE60-4810-4F9B-9CB7-7D9C0BAE25E4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6B0D0A75-B74C-41FB-A0C3-B51E0EE4B525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027A4812-137D-4343-A1AC-6F1E29FFB639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6C1AD673-49E5-49EC-B75A-C1E14518B2C7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45104400-A3C7-4BDD-A4A3-875A9413834E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90142D8D-E0EB-4D18-9605-4361ED9A2DBE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5F8B7F50-48CD-4CB3-89D5-7AD0C50BADB9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FED6603E-8D48-493D-98D2-1E3906EB3267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5D57067A-5B27-4D19-A8E2-38DC1A06E587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452E2E0C-EB5C-4E93-B9FB-84265274ECBF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B500CB52-1A6A-4D13-9823-6A858B6BD1E3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B719623A-ED7C-45F6-B046-5E12D0DD5A7E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1B0ACE55-44DD-4F9C-BEF4-7172036D972F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511FFE29-6992-4BB6-8653-EDF89AA0CB5A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09AD6BED-5837-428D-A0B9-2C773D499A5A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7AE45B61-25BA-46F9-8D9C-932AC732E6D7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5FEA8020-ABB2-4D49-A355-EC2FA164BCC8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9E5C62F0-E91E-4DB0-9ECA-9AEE6EA423E8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0B68468F-56E4-44C6-A21D-76678DC5CBDE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A9932D26-3100-4BF5-A260-FF840AE51D71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4F66F8ED-F613-431D-8D00-3D6AA5F65007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F7970846-CEDD-4EBE-8F08-36DF7BA4513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3372</TotalTime>
  <Words>3520</Words>
  <Application>Microsoft Office PowerPoint</Application>
  <PresentationFormat>On-screen Show (4:3)</PresentationFormat>
  <Paragraphs>736</Paragraphs>
  <Slides>73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4" baseType="lpstr">
      <vt:lpstr>Telerik Academy</vt:lpstr>
      <vt:lpstr>HTML Basics Test Preparation </vt:lpstr>
      <vt:lpstr>Fundamentals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Answer</vt:lpstr>
      <vt:lpstr>Question</vt:lpstr>
      <vt:lpstr>Answer</vt:lpstr>
      <vt:lpstr>Question</vt:lpstr>
      <vt:lpstr>Question</vt:lpstr>
      <vt:lpstr>Question</vt:lpstr>
      <vt:lpstr>Question</vt:lpstr>
      <vt:lpstr>Question</vt:lpstr>
      <vt:lpstr>Answer</vt:lpstr>
      <vt:lpstr>Question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Question</vt:lpstr>
      <vt:lpstr>Tables</vt:lpstr>
      <vt:lpstr>Question</vt:lpstr>
      <vt:lpstr>Question</vt:lpstr>
      <vt:lpstr>Question</vt:lpstr>
      <vt:lpstr>Question</vt:lpstr>
      <vt:lpstr>Question</vt:lpstr>
      <vt:lpstr>Question Cont.</vt:lpstr>
      <vt:lpstr>Question</vt:lpstr>
      <vt:lpstr>Question</vt:lpstr>
      <vt:lpstr>Question</vt:lpstr>
      <vt:lpstr>Answer</vt:lpstr>
      <vt:lpstr>Question</vt:lpstr>
      <vt:lpstr>Question</vt:lpstr>
      <vt:lpstr>Question</vt:lpstr>
      <vt:lpstr>Question</vt:lpstr>
      <vt:lpstr>Question</vt:lpstr>
      <vt:lpstr>Forms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Answer</vt:lpstr>
      <vt:lpstr>Semantic HTML</vt:lpstr>
      <vt:lpstr>Question</vt:lpstr>
      <vt:lpstr>Question</vt:lpstr>
      <vt:lpstr>Question</vt:lpstr>
      <vt:lpstr>Question</vt:lpstr>
      <vt:lpstr>Answer</vt:lpstr>
      <vt:lpstr>Question</vt:lpstr>
      <vt:lpstr>Question</vt:lpstr>
      <vt:lpstr>Answer</vt:lpstr>
      <vt:lpstr>Question</vt:lpstr>
      <vt:lpstr>Answer</vt:lpstr>
      <vt:lpstr>Sample HTML Basics Test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Svetlin Nakov</dc:creator>
  <cp:keywords>telerik software academy, free courses for developers</cp:keywords>
  <cp:lastModifiedBy>Doncho Minkov</cp:lastModifiedBy>
  <cp:revision>986</cp:revision>
  <dcterms:created xsi:type="dcterms:W3CDTF">2007-12-08T16:03:35Z</dcterms:created>
  <dcterms:modified xsi:type="dcterms:W3CDTF">2012-10-31T10:06:56Z</dcterms:modified>
  <cp:category>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