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8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33" r:id="rId4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88" d="100"/>
          <a:sy n="88" d="100"/>
        </p:scale>
        <p:origin x="96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18.12.2012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18.12.2012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0879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B8C7-BEA7-47CE-8FD3-B5D9ED2B34AF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700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16FAC-D17E-41B6-8065-40EF4B5D4998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03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AE1A-7EAB-46F9-AD70-7530EBCE30F1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517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32FD00-9757-462C-AB3F-641876EDD14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5168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01032-09FC-48A1-AEEA-569C45640C5E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4592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17ACE-7042-4504-B31F-7EA154AC421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1762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93827-4D05-4487-A2E4-FFBD5EEDEBEA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618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113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718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0948-A2CF-4454-B1BF-E194BF1A26B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274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FB1BDC-3BC1-45AC-ACF7-6933A1569330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49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F5B2C-3498-408F-8465-6C18C836036C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9343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4534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2723D-0B00-4BE9-ADD0-996126A64FC1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9055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D9E49-ED08-48C3-903D-27238F8ECD77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602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www.nakov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search_algorith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Quicksort" TargetMode="External"/><Relationship Id="rId4" Type="http://schemas.openxmlformats.org/officeDocument/2006/relationships/hyperlink" Target="http://en.wikipedia.org/wiki/Merge_sort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eve_of_Eratosthen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10593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5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9" name="Picture 18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0" name="Picture 4" descr="http://gioco.net/matrice/matrix1.jpg"/>
          <p:cNvPicPr>
            <a:picLocks noChangeAspect="1" noChangeArrowheads="1"/>
          </p:cNvPicPr>
          <p:nvPr/>
        </p:nvPicPr>
        <p:blipFill>
          <a:blip r:embed="rId7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50229"/>
            <a:ext cx="45720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" descr="http://www.hrcpa.com/images/technology.jpg"/>
          <p:cNvPicPr>
            <a:picLocks noChangeAspect="1" noChangeArrowheads="1"/>
          </p:cNvPicPr>
          <p:nvPr/>
        </p:nvPicPr>
        <p:blipFill>
          <a:blip r:embed="rId8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15" y="1951284"/>
            <a:ext cx="4049485" cy="944316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457200" y="1828800"/>
            <a:ext cx="8229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Accessing Array Elements</a:t>
            </a:r>
            <a:endParaRPr lang="bg-BG" sz="5000" b="1" dirty="0" smtClean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714921"/>
            <a:ext cx="8229600" cy="569120"/>
          </a:xfrm>
        </p:spPr>
        <p:txBody>
          <a:bodyPr/>
          <a:lstStyle/>
          <a:p>
            <a:r>
              <a:rPr lang="en-US" dirty="0" smtClean="0"/>
              <a:t>Read and Modify Elements by Index</a:t>
            </a:r>
            <a:endParaRPr lang="en-US" dirty="0"/>
          </a:p>
        </p:txBody>
      </p:sp>
      <p:pic>
        <p:nvPicPr>
          <p:cNvPr id="61443" name="Picture 3" descr="http://www.elab-experience.com/product/image/38/micro_hot_pinset_ki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77" y="3657600"/>
            <a:ext cx="3552181" cy="2362200"/>
          </a:xfrm>
          <a:prstGeom prst="roundRect">
            <a:avLst>
              <a:gd name="adj" fmla="val 4587"/>
            </a:avLst>
          </a:prstGeom>
          <a:noFill/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37138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 indexer takes element’s index as parameter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22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Reversing </a:t>
            </a:r>
            <a:r>
              <a:rPr lang="en-US" dirty="0"/>
              <a:t>the contents of an array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1850172"/>
            <a:ext cx="770413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new int[] {1, 2, 3, 4, 5};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length = array.Length;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reversed = new int[length];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length; index++)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reversed[length-index-1]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7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972" y="1447800"/>
            <a:ext cx="5531628" cy="1143000"/>
          </a:xfrm>
        </p:spPr>
        <p:txBody>
          <a:bodyPr/>
          <a:lstStyle/>
          <a:p>
            <a:r>
              <a:rPr lang="en-US" dirty="0" smtClean="0"/>
              <a:t>Reversing an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172" y="2438400"/>
            <a:ext cx="4312428" cy="569121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zenlogic.org/programs/reversewriter_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309">
            <a:off x="5500253" y="3227708"/>
            <a:ext cx="2965892" cy="2965892"/>
          </a:xfrm>
          <a:prstGeom prst="rect">
            <a:avLst/>
          </a:prstGeom>
          <a:noFill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9654">
            <a:off x="742589" y="3350634"/>
            <a:ext cx="3547059" cy="2789503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9004"/>
            <a:ext cx="2200275" cy="2154196"/>
          </a:xfrm>
          <a:prstGeom prst="ellipse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3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39624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Arrays: Input and Output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457200" y="4965700"/>
            <a:ext cx="82296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Reading and Printing Arrays on the Console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7346" name="Picture 2" descr="http://www.dvision.be/Images/Cables/CABLE-46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81" t="-10062" r="-10247" b="-10692"/>
          <a:stretch>
            <a:fillRect/>
          </a:stretch>
        </p:blipFill>
        <p:spPr bwMode="auto">
          <a:xfrm>
            <a:off x="2895600" y="1371600"/>
            <a:ext cx="3200400" cy="18288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19701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Reading Arrays From the Console</a:t>
            </a:r>
            <a:endParaRPr lang="bg-BG" sz="3800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424862" cy="53292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length of the array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Next, create the array of given size and read its elements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900113" y="2464713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900113" y="4310896"/>
            <a:ext cx="7416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int[n];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i&lt;n; i++)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arr[i]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99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 Check – Example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12408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</a:t>
            </a:r>
            <a:r>
              <a:rPr lang="en-US" dirty="0"/>
              <a:t>array from the console and </a:t>
            </a:r>
            <a:br>
              <a:rPr lang="en-US" dirty="0"/>
            </a:br>
            <a:r>
              <a:rPr lang="en-US" dirty="0"/>
              <a:t>check if it is </a:t>
            </a:r>
            <a:r>
              <a:rPr lang="en-US" dirty="0" smtClean="0"/>
              <a:t>symmetric:</a:t>
            </a:r>
            <a:endParaRPr lang="bg-BG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684213" y="3581400"/>
            <a:ext cx="7704137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isSymmetric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i&lt;array.Length/2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!=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array[n-i-1])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isSymmetric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4922" name="Group 26"/>
          <p:cNvGraphicFramePr>
            <a:graphicFrameLocks noGrp="1"/>
          </p:cNvGraphicFramePr>
          <p:nvPr/>
        </p:nvGraphicFramePr>
        <p:xfrm>
          <a:off x="3059113" y="2739608"/>
          <a:ext cx="2160587" cy="426720"/>
        </p:xfrm>
        <a:graphic>
          <a:graphicData uri="http://schemas.openxmlformats.org/drawingml/2006/table">
            <a:tbl>
              <a:tblPr/>
              <a:tblGrid>
                <a:gridCol w="431800"/>
                <a:gridCol w="433387"/>
                <a:gridCol w="430213"/>
                <a:gridCol w="433387"/>
                <a:gridCol w="4318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23" name="AutoShape 27"/>
          <p:cNvCxnSpPr>
            <a:cxnSpLocks noChangeShapeType="1"/>
          </p:cNvCxnSpPr>
          <p:nvPr/>
        </p:nvCxnSpPr>
        <p:spPr bwMode="auto">
          <a:xfrm rot="16200000" flipH="1" flipV="1">
            <a:off x="4140200" y="1837908"/>
            <a:ext cx="1588" cy="1728788"/>
          </a:xfrm>
          <a:prstGeom prst="curvedConnector3">
            <a:avLst>
              <a:gd name="adj1" fmla="val -229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24" name="AutoShape 28"/>
          <p:cNvCxnSpPr>
            <a:cxnSpLocks noChangeShapeType="1"/>
          </p:cNvCxnSpPr>
          <p:nvPr/>
        </p:nvCxnSpPr>
        <p:spPr bwMode="auto">
          <a:xfrm rot="16200000" flipH="1" flipV="1">
            <a:off x="4139406" y="2270502"/>
            <a:ext cx="1588" cy="8636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graphicFrame>
        <p:nvGraphicFramePr>
          <p:cNvPr id="464942" name="Group 46"/>
          <p:cNvGraphicFramePr>
            <a:graphicFrameLocks noGrp="1"/>
          </p:cNvGraphicFramePr>
          <p:nvPr/>
        </p:nvGraphicFramePr>
        <p:xfrm>
          <a:off x="684213" y="2739608"/>
          <a:ext cx="1758950" cy="426720"/>
        </p:xfrm>
        <a:graphic>
          <a:graphicData uri="http://schemas.openxmlformats.org/drawingml/2006/table">
            <a:tbl>
              <a:tblPr/>
              <a:tblGrid>
                <a:gridCol w="439737"/>
                <a:gridCol w="439738"/>
                <a:gridCol w="439737"/>
                <a:gridCol w="439738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39" name="AutoShape 43"/>
          <p:cNvCxnSpPr>
            <a:cxnSpLocks noChangeShapeType="1"/>
          </p:cNvCxnSpPr>
          <p:nvPr/>
        </p:nvCxnSpPr>
        <p:spPr bwMode="auto">
          <a:xfrm rot="16200000" flipH="1" flipV="1">
            <a:off x="1558925" y="2042696"/>
            <a:ext cx="1588" cy="1319212"/>
          </a:xfrm>
          <a:prstGeom prst="curvedConnector3">
            <a:avLst>
              <a:gd name="adj1" fmla="val -242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40" name="AutoShape 44"/>
          <p:cNvCxnSpPr>
            <a:cxnSpLocks noChangeShapeType="1"/>
          </p:cNvCxnSpPr>
          <p:nvPr/>
        </p:nvCxnSpPr>
        <p:spPr bwMode="auto">
          <a:xfrm rot="16200000" flipH="1" flipV="1">
            <a:off x="1563688" y="2482433"/>
            <a:ext cx="1588" cy="439737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graphicFrame>
        <p:nvGraphicFramePr>
          <p:cNvPr id="464971" name="Group 75"/>
          <p:cNvGraphicFramePr>
            <a:graphicFrameLocks noGrp="1"/>
          </p:cNvGraphicFramePr>
          <p:nvPr/>
        </p:nvGraphicFramePr>
        <p:xfrm>
          <a:off x="5791200" y="2745958"/>
          <a:ext cx="2597150" cy="426720"/>
        </p:xfrm>
        <a:graphic>
          <a:graphicData uri="http://schemas.openxmlformats.org/drawingml/2006/table">
            <a:tbl>
              <a:tblPr/>
              <a:tblGrid>
                <a:gridCol w="431800"/>
                <a:gridCol w="433388"/>
                <a:gridCol w="433387"/>
                <a:gridCol w="433388"/>
                <a:gridCol w="433387"/>
                <a:gridCol w="4318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72" name="AutoShape 76"/>
          <p:cNvCxnSpPr>
            <a:cxnSpLocks noChangeShapeType="1"/>
          </p:cNvCxnSpPr>
          <p:nvPr/>
        </p:nvCxnSpPr>
        <p:spPr bwMode="auto">
          <a:xfrm rot="16200000" flipH="1" flipV="1">
            <a:off x="7088981" y="1625977"/>
            <a:ext cx="1588" cy="2165350"/>
          </a:xfrm>
          <a:prstGeom prst="curvedConnector3">
            <a:avLst>
              <a:gd name="adj1" fmla="val -311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73" name="AutoShape 77"/>
          <p:cNvCxnSpPr>
            <a:cxnSpLocks noChangeShapeType="1"/>
          </p:cNvCxnSpPr>
          <p:nvPr/>
        </p:nvCxnSpPr>
        <p:spPr bwMode="auto">
          <a:xfrm rot="16200000" flipH="1" flipV="1">
            <a:off x="7089775" y="2058571"/>
            <a:ext cx="1588" cy="1300162"/>
          </a:xfrm>
          <a:prstGeom prst="curvedConnector3">
            <a:avLst>
              <a:gd name="adj1" fmla="val -217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75" name="AutoShape 79"/>
          <p:cNvCxnSpPr>
            <a:cxnSpLocks noChangeShapeType="1"/>
          </p:cNvCxnSpPr>
          <p:nvPr/>
        </p:nvCxnSpPr>
        <p:spPr bwMode="auto">
          <a:xfrm rot="16200000" flipH="1" flipV="1">
            <a:off x="7089775" y="2491958"/>
            <a:ext cx="1588" cy="433388"/>
          </a:xfrm>
          <a:prstGeom prst="curvedConnector3">
            <a:avLst>
              <a:gd name="adj1" fmla="val -131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2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48548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Symmetry Check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5298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3249" name="Picture 1" descr="C:\Trash\symmet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6" y="1016794"/>
            <a:ext cx="4232274" cy="3174206"/>
          </a:xfrm>
          <a:prstGeom prst="roundRect">
            <a:avLst>
              <a:gd name="adj" fmla="val 677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562307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Process all elements of the array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Print each element to the console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Separate elements with white space or a new </a:t>
            </a:r>
            <a:r>
              <a:rPr lang="en-US" sz="3000" dirty="0" smtClean="0"/>
              <a:t>line</a:t>
            </a:r>
            <a:endParaRPr lang="en-US" sz="3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1825" y="3200400"/>
            <a:ext cx="790257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array = {"one", "two", "three"};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elements of the array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0; index &lt; array.Length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Print each element on a separate line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Console.WriteLine("element[{0}] =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index, array[index]);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40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</a:t>
            </a:r>
            <a:r>
              <a:rPr lang="en-US" dirty="0" smtClean="0"/>
              <a:t>Arrays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4892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0178" name="Picture 2" descr="http://imgsrv.kliv.com/image/kliv/UserFiles/Image/NewspaperPrintingPress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3366262"/>
            <a:ext cx="3581400" cy="2399538"/>
          </a:xfrm>
          <a:prstGeom prst="roundRect">
            <a:avLst>
              <a:gd name="adj" fmla="val 872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Declaring and Creating 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Accessing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Console </a:t>
            </a:r>
            <a:r>
              <a:rPr lang="en-US" dirty="0" smtClean="0"/>
              <a:t>Input and Output of Arrays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Iterating </a:t>
            </a:r>
            <a:r>
              <a:rPr lang="en-US" dirty="0" smtClean="0"/>
              <a:t>Over Arrays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Dynamic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</a:p>
          <a:p>
            <a:pPr marL="457200" indent="-457200">
              <a:lnSpc>
                <a:spcPct val="100000"/>
              </a:lnSpc>
            </a:pPr>
            <a:r>
              <a:rPr lang="en-US" dirty="0"/>
              <a:t>Copying Arrays</a:t>
            </a:r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464" y="3886200"/>
            <a:ext cx="2346736" cy="2403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55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1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</a:t>
            </a:r>
            <a:r>
              <a:rPr lang="en-US" dirty="0" smtClean="0"/>
              <a:t>Array Elements </a:t>
            </a:r>
            <a:r>
              <a:rPr lang="en-US" dirty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129" name="Picture 1" descr="C:\Trash\spiral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027" y="3276600"/>
            <a:ext cx="4225308" cy="29718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86704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Processing </a:t>
            </a:r>
            <a:r>
              <a:rPr lang="en-US" sz="3700" dirty="0" smtClean="0"/>
              <a:t>Arrays: </a:t>
            </a:r>
            <a:r>
              <a:rPr lang="en-US" sz="3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7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700" dirty="0"/>
              <a:t>Statement</a:t>
            </a:r>
            <a:endParaRPr lang="bg-BG" sz="3700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23925"/>
            <a:ext cx="8496300" cy="5400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to process an array when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Need </a:t>
            </a:r>
            <a:r>
              <a:rPr lang="en-US" dirty="0"/>
              <a:t>to keep track of the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Processing is not strictly </a:t>
            </a:r>
            <a:r>
              <a:rPr lang="en-US" dirty="0" smtClean="0"/>
              <a:t>sequential from </a:t>
            </a:r>
            <a:r>
              <a:rPr lang="en-US" dirty="0"/>
              <a:t>the first to the last element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the loop </a:t>
            </a:r>
            <a:r>
              <a:rPr lang="en-US" dirty="0"/>
              <a:t>body use the element </a:t>
            </a:r>
            <a:r>
              <a:rPr lang="en-US" dirty="0" smtClean="0"/>
              <a:t>at the loop </a:t>
            </a:r>
            <a:r>
              <a:rPr lang="en-US" dirty="0"/>
              <a:t>index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array[index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):</a:t>
            </a:r>
            <a:endParaRPr lang="bg-BG" dirty="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611188" y="4725650"/>
            <a:ext cx="79200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array.Length;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squares[index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array[index] * array[index];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60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 smtClean="0"/>
              <a:t>Processing </a:t>
            </a:r>
            <a:r>
              <a:rPr lang="en-US" sz="3800" smtClean="0"/>
              <a:t>Arrays Using</a:t>
            </a:r>
            <a:br>
              <a:rPr lang="en-US" sz="3800" smtClean="0"/>
            </a:br>
            <a:r>
              <a:rPr lang="en-US" sz="380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800" smtClean="0"/>
              <a:t> </a:t>
            </a:r>
            <a:r>
              <a:rPr lang="en-US" sz="3800" dirty="0" smtClean="0">
                <a:solidFill>
                  <a:schemeClr val="tx1"/>
                </a:solidFill>
              </a:rPr>
              <a:t>Loop – Examples</a:t>
            </a:r>
            <a:endParaRPr lang="bg-BG" sz="3800" dirty="0">
              <a:solidFill>
                <a:schemeClr val="tx1"/>
              </a:solidFill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52412" y="1143000"/>
            <a:ext cx="8662987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Printing array of integers in reversed order: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Initialize all </a:t>
            </a:r>
            <a:r>
              <a:rPr lang="en-US" dirty="0" smtClean="0"/>
              <a:t>array </a:t>
            </a:r>
            <a:r>
              <a:rPr lang="en-US" dirty="0"/>
              <a:t>elements with their </a:t>
            </a:r>
            <a:r>
              <a:rPr lang="en-US" dirty="0" smtClean="0"/>
              <a:t>corresponding index number: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457200" y="1827213"/>
            <a:ext cx="8229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Console.WriteLine("Reversed: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array.Length-1;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Console.Write(array[i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457200" y="5084763"/>
            <a:ext cx="8229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index;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31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– the type of the element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/>
              <a:t> – local name of variable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/>
              <a:t> – processing array</a:t>
            </a:r>
          </a:p>
          <a:p>
            <a:pPr>
              <a:lnSpc>
                <a:spcPct val="100000"/>
              </a:lnSpc>
            </a:pPr>
            <a:r>
              <a:rPr lang="en-US" dirty="0"/>
              <a:t>Used when no indexing is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not be modified (read only)</a:t>
            </a: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1778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value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590800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80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Processing Arrays</a:t>
            </a:r>
            <a:r>
              <a:rPr lang="en-US" noProof="1"/>
              <a:t>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tx1"/>
                </a:solidFill>
              </a:rPr>
              <a:t>– </a:t>
            </a:r>
            <a:r>
              <a:rPr lang="en-US" noProof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string[]</a:t>
            </a:r>
            <a:r>
              <a:rPr lang="en-US" dirty="0" smtClean="0"/>
              <a:t> array: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209800"/>
            <a:ext cx="74152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capitals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"Washington",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"London",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Paris"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capital in capitals)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Console.WriteLine(capital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71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4490243"/>
            <a:ext cx="69850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Arrays</a:t>
            </a:r>
            <a:endParaRPr lang="bg-BG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richardscompany.com/food_processin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43000"/>
            <a:ext cx="4019550" cy="2857500"/>
          </a:xfrm>
          <a:prstGeom prst="roundRect">
            <a:avLst>
              <a:gd name="adj" fmla="val 5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4550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3200400"/>
            <a:ext cx="5029200" cy="685800"/>
          </a:xfrm>
        </p:spPr>
        <p:txBody>
          <a:bodyPr/>
          <a:lstStyle/>
          <a:p>
            <a:r>
              <a:rPr lang="en-US" dirty="0" smtClean="0"/>
              <a:t>Resizable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3886200"/>
            <a:ext cx="5029200" cy="56912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558" y="838200"/>
            <a:ext cx="5276242" cy="1952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48199"/>
            <a:ext cx="1697816" cy="1697816"/>
          </a:xfrm>
          <a:prstGeom prst="roundRect">
            <a:avLst>
              <a:gd name="adj" fmla="val 79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63997" y="2342586"/>
            <a:ext cx="3978183" cy="2341009"/>
          </a:xfrm>
          <a:prstGeom prst="roundRect">
            <a:avLst>
              <a:gd name="adj" fmla="val 90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9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Lists (Resizable Arrays)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– array that can resize dynamically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/>
              <a:t>When adding or removing elements</a:t>
            </a:r>
            <a:endParaRPr lang="en-US" dirty="0"/>
          </a:p>
          <a:p>
            <a:pPr marL="520700" lvl="1" indent="-241300">
              <a:lnSpc>
                <a:spcPct val="90000"/>
              </a:lnSpc>
            </a:pPr>
            <a:r>
              <a:rPr lang="en-US" dirty="0" smtClean="0"/>
              <a:t>Also have indexers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(like arrays)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is the type that the list will hold</a:t>
            </a:r>
          </a:p>
          <a:p>
            <a:pPr marL="812800" lvl="2" indent="-241300">
              <a:lnSpc>
                <a:spcPct val="90000"/>
              </a:lnSpc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dirty="0" smtClean="0"/>
              <a:t> will 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integers</a:t>
            </a:r>
          </a:p>
          <a:p>
            <a:pPr marL="812800" lvl="2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List&lt;object&gt;</a:t>
            </a:r>
            <a:r>
              <a:rPr lang="en-US" dirty="0" smtClean="0"/>
              <a:t> will 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Basic methods and properties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– adds new element to the end</a:t>
            </a:r>
            <a:endParaRPr lang="en-US" dirty="0">
              <a:solidFill>
                <a:srgbClr val="EBFFD2"/>
              </a:solidFill>
            </a:endParaRP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Remove(element)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– removes </a:t>
            </a:r>
            <a:r>
              <a:rPr lang="en-US" dirty="0" smtClean="0">
                <a:solidFill>
                  <a:srgbClr val="EBFFD2"/>
                </a:solidFill>
              </a:rPr>
              <a:t>the element </a:t>
            </a:r>
            <a:endParaRPr lang="en-US" dirty="0">
              <a:solidFill>
                <a:srgbClr val="EBFFD2"/>
              </a:solidFill>
            </a:endParaRP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/>
              <a:t>– returns the </a:t>
            </a:r>
            <a:r>
              <a:rPr lang="en-US" dirty="0">
                <a:solidFill>
                  <a:srgbClr val="EBFFD2"/>
                </a:solidFill>
              </a:rPr>
              <a:t>current size of the </a:t>
            </a:r>
            <a:r>
              <a:rPr lang="en-US" dirty="0" smtClean="0">
                <a:solidFill>
                  <a:srgbClr val="EBFFD2"/>
                </a:solidFill>
              </a:rPr>
              <a:t>list</a:t>
            </a:r>
            <a:endParaRPr lang="en-US" dirty="0">
              <a:solidFill>
                <a:srgbClr val="EBFFD2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3121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List&lt;int&gt; intList = new List&lt;int&gt;();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for( int i=0; i&lt;5;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intList.Add(i);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21784"/>
            <a:ext cx="8229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for( int i=0; i&lt;5;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intArray[i] 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2635984"/>
            <a:ext cx="8229600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Is 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30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same as: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5029200"/>
            <a:ext cx="8229600" cy="1676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The main difference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using lists we don't have to know the exact number of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Lets have an array with capacity of 5 elements</a:t>
            </a:r>
            <a:endParaRPr lang="en-US" dirty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If we want to add a sixth element (we have already added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) we have to manually resize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we simply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524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int[5];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3087231"/>
            <a:ext cx="7924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copyArray = intArray;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int[6];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 (int i = 0; i &lt; 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intArray[i] = copyArray[i];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intArray[5] = newValue;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6096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list.Add(newValue);</a:t>
            </a:r>
          </a:p>
        </p:txBody>
      </p:sp>
    </p:spTree>
    <p:extLst>
      <p:ext uri="{BB962C8B-B14F-4D97-AF65-F5344CB8AC3E}">
        <p14:creationId xmlns:p14="http://schemas.microsoft.com/office/powerpoint/2010/main" val="18098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27200"/>
            <a:ext cx="554355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</a:t>
            </a:r>
            <a:r>
              <a:rPr lang="en-US" dirty="0" smtClean="0"/>
              <a:t>Creating Arrays 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685800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853492" y="3800554"/>
            <a:ext cx="5078246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5" name="Picture 2" descr="C:\Users\Peter\Pictures\Kartinki Telerik\left_unspoken_2_tmb.jpg"/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60" y="3863631"/>
            <a:ext cx="2555540" cy="1927018"/>
          </a:xfrm>
          <a:prstGeom prst="ellipse">
            <a:avLst/>
          </a:prstGeom>
          <a:noFill/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584240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8200" y="4495799"/>
            <a:ext cx="3657600" cy="685802"/>
          </a:xfrm>
        </p:spPr>
        <p:txBody>
          <a:bodyPr/>
          <a:lstStyle/>
          <a:p>
            <a:r>
              <a:rPr lang="en-US" dirty="0" smtClean="0"/>
              <a:t>Lists &lt;T&gt;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38200" y="5222078"/>
            <a:ext cx="3657600" cy="569122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56919">
            <a:off x="4246565" y="2555682"/>
            <a:ext cx="4025174" cy="2608492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>
                <a:lumMod val="95000"/>
                <a:lumOff val="5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447799"/>
            <a:ext cx="2209800" cy="2209800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3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List&lt;T&gt; Works?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Why adding new elements is not slow?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 elements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it resizes itself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(2)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 </a:t>
            </a:r>
            <a:r>
              <a:rPr lang="en-US" dirty="0" smtClean="0"/>
              <a:t>times instead </a:t>
            </a:r>
            <a:r>
              <a:rPr lang="en-US" dirty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</a:p>
          <a:p>
            <a:pPr>
              <a:lnSpc>
                <a:spcPct val="100000"/>
              </a:lnSpc>
            </a:pPr>
            <a:r>
              <a:rPr lang="en-US" dirty="0"/>
              <a:t>Initially </a:t>
            </a:r>
            <a:r>
              <a:rPr lang="en-US" dirty="0" smtClean="0"/>
              <a:t>a new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List&lt;T&gt;</a:t>
            </a:r>
            <a:r>
              <a:rPr lang="en-US" dirty="0" smtClean="0"/>
              <a:t> has size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Counter for total capacity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Capacity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Counter for number of used capacity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created, Capacity is 4both properties of the list have values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the first element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becomes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dirty="0" smtClean="0"/>
              <a:t> becomes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The </a:t>
            </a:r>
            <a:r>
              <a:rPr lang="en-US" dirty="0"/>
              <a:t>List&lt;T&gt; </a:t>
            </a:r>
            <a:r>
              <a:rPr lang="en-US" dirty="0" smtClean="0"/>
              <a:t>Works?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Initially the List&lt;T&gt; is empty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new element it is resized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But not every time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Only when it is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Lets have a list with 3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looks like this: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we add new element</a:t>
            </a:r>
            <a:br>
              <a:rPr lang="en-US" dirty="0" smtClean="0"/>
            </a:br>
            <a:r>
              <a:rPr lang="en-US" dirty="0" smtClean="0"/>
              <a:t>it is appended to the end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Adding a fifth element </a:t>
            </a:r>
            <a:br>
              <a:rPr lang="en-US" dirty="0" smtClean="0"/>
            </a:br>
            <a:r>
              <a:rPr lang="en-US" dirty="0" smtClean="0"/>
              <a:t>doubles the Capacity of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50674"/>
            <a:ext cx="2200343" cy="67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43" y="4800600"/>
            <a:ext cx="2209800" cy="6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060" y="5599113"/>
            <a:ext cx="36036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9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 smtClean="0"/>
              <a:t>Resizing Lists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783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1, diagonal, resiz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00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st, taskba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73" y="379515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343401"/>
            <a:ext cx="7924800" cy="685800"/>
          </a:xfrm>
        </p:spPr>
        <p:txBody>
          <a:bodyPr/>
          <a:lstStyle/>
          <a:p>
            <a:r>
              <a:rPr lang="en-US" dirty="0" smtClean="0"/>
              <a:t>Copying Arrays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r>
              <a:rPr lang="en-US" dirty="0" smtClean="0"/>
              <a:t>The Array Class</a:t>
            </a:r>
            <a:endParaRPr lang="en-US" dirty="0"/>
          </a:p>
        </p:txBody>
      </p:sp>
      <p:pic>
        <p:nvPicPr>
          <p:cNvPr id="2050" name="Picture 2" descr="copy, documents, files, paper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p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27212"/>
            <a:ext cx="1905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st, text, view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003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0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must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</a:t>
            </a:r>
            <a:r>
              <a:rPr lang="en-US" dirty="0" smtClean="0"/>
              <a:t> the values from one array to another 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we do it the intuitive way w</a:t>
            </a:r>
            <a:r>
              <a:rPr lang="en-US" dirty="0" smtClean="0">
                <a:solidFill>
                  <a:srgbClr val="EBFFD2"/>
                </a:solidFill>
              </a:rPr>
              <a:t>e </a:t>
            </a:r>
            <a:r>
              <a:rPr lang="en-US" dirty="0">
                <a:solidFill>
                  <a:srgbClr val="EBFFD2"/>
                </a:solidFill>
              </a:rPr>
              <a:t>would copy not only the values but the reference </a:t>
            </a:r>
            <a:r>
              <a:rPr lang="en-US" dirty="0" smtClean="0">
                <a:solidFill>
                  <a:srgbClr val="EBFFD2"/>
                </a:solidFill>
              </a:rPr>
              <a:t>to the </a:t>
            </a:r>
            <a:r>
              <a:rPr lang="en-US" dirty="0">
                <a:solidFill>
                  <a:srgbClr val="EBFFD2"/>
                </a:solidFill>
              </a:rPr>
              <a:t>array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Changing some of the values in one array will affect the </a:t>
            </a:r>
            <a:r>
              <a:rPr lang="en-US" dirty="0" smtClean="0">
                <a:solidFill>
                  <a:srgbClr val="EBFFD2"/>
                </a:solidFill>
              </a:rPr>
              <a:t>other</a:t>
            </a:r>
          </a:p>
          <a:p>
            <a:pPr lvl="1">
              <a:lnSpc>
                <a:spcPct val="100000"/>
              </a:lnSpc>
              <a:spcBef>
                <a:spcPts val="4200"/>
              </a:spcBef>
              <a:spcAft>
                <a:spcPts val="1800"/>
              </a:spcAft>
            </a:pPr>
            <a:r>
              <a:rPr lang="en-US" dirty="0" smtClean="0">
                <a:solidFill>
                  <a:srgbClr val="EBFFD2"/>
                </a:solidFill>
              </a:rPr>
              <a:t>The way to avoid this is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Clone()</a:t>
            </a:r>
          </a:p>
          <a:p>
            <a:pPr lvl="2">
              <a:lnSpc>
                <a:spcPct val="100000"/>
              </a:lnSpc>
              <a:spcBef>
                <a:spcPts val="3000"/>
              </a:spcBef>
            </a:pPr>
            <a:r>
              <a:rPr lang="en-US" dirty="0">
                <a:solidFill>
                  <a:srgbClr val="EBFFD2"/>
                </a:solidFill>
              </a:rPr>
              <a:t>This way only the values will be copied but not the </a:t>
            </a:r>
            <a:r>
              <a:rPr lang="en-US" dirty="0" smtClean="0">
                <a:solidFill>
                  <a:srgbClr val="EBFFD2"/>
                </a:solidFill>
              </a:rPr>
              <a:t>reference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162490"/>
            <a:ext cx="8229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79388" lvl="2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D9F"/>
              </a:buClr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noProof="1" smtClean="0"/>
              <a:t>int[] copyArray = (int[])array.Clone();</a:t>
            </a:r>
            <a:endParaRPr lang="en-US" noProof="1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114800"/>
            <a:ext cx="8229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79388" lvl="2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D9F"/>
              </a:buClr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/>
            <a:r>
              <a:rPr lang="en-US" noProof="1" smtClean="0"/>
              <a:t>int[] copyArray = array;</a:t>
            </a:r>
            <a:endParaRPr lang="en-US" noProof="1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0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Arrays are a fixed-length sequences of elements of the same type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are accessible by </a:t>
            </a:r>
            <a:r>
              <a:rPr lang="en-US" dirty="0" smtClean="0"/>
              <a:t>index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read and modified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Iteration over array elements can be done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/>
              <a:t> loops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holds 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when we don't know the number of elements initially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2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53006" y="6400800"/>
            <a:ext cx="417268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://csharpfundamentals.telerik.com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833">
            <a:off x="300758" y="4603160"/>
            <a:ext cx="887282" cy="88728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56616">
            <a:off x="3274276" y="4711188"/>
            <a:ext cx="1186932" cy="1186932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4632">
            <a:off x="6664033" y="4477157"/>
            <a:ext cx="920140" cy="92013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98845">
            <a:off x="1788620" y="1941020"/>
            <a:ext cx="1049456" cy="1049456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7220" y="201667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441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76750" y="5962650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allocates array of 20 integers and initializes each element by its index multiplied by 5. Print the obtained array on the console.</a:t>
            </a:r>
            <a:endParaRPr lang="en-US" sz="2800" noProof="1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reads two arrays from the console and compares them </a:t>
            </a:r>
            <a:r>
              <a:rPr lang="en-US" sz="2800" dirty="0" smtClean="0"/>
              <a:t>element by element.</a:t>
            </a:r>
            <a:endParaRPr lang="en-US" sz="2800" dirty="0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compares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/>
              <a:t> arrays lexicographically (letter by letter).</a:t>
            </a:r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finds the maximal sequence of equal elements in an array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{2, 1, 1, 2, 3,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2, 2, 2</a:t>
            </a:r>
            <a:r>
              <a:rPr lang="en-US" sz="2800" dirty="0"/>
              <a:t>, 1} </a:t>
            </a:r>
            <a:r>
              <a:rPr lang="en-US" sz="2800" dirty="0">
                <a:sym typeface="Wingdings" pitchFamily="2" charset="2"/>
              </a:rPr>
              <a:t> {2, 2, 2}.</a:t>
            </a:r>
            <a:endParaRPr lang="en-US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70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2050" y="1827211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27112"/>
            <a:ext cx="8686800" cy="5602288"/>
          </a:xfrm>
        </p:spPr>
        <p:txBody>
          <a:bodyPr/>
          <a:lstStyle/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/>
              <a:t>Write a program that finds the maximal increasing </a:t>
            </a:r>
            <a:r>
              <a:rPr lang="en-US" sz="2800" dirty="0" smtClean="0"/>
              <a:t>sequence </a:t>
            </a:r>
            <a:r>
              <a:rPr lang="en-US" sz="2800" dirty="0"/>
              <a:t>in an array. Example: </a:t>
            </a:r>
            <a:br>
              <a:rPr lang="en-US" sz="2800" dirty="0"/>
            </a:br>
            <a:r>
              <a:rPr lang="en-US" sz="2800" dirty="0"/>
              <a:t>{3,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2, 3, 4</a:t>
            </a:r>
            <a:r>
              <a:rPr lang="en-US" sz="2800" dirty="0"/>
              <a:t>, 2, 2, 4} </a:t>
            </a:r>
            <a:r>
              <a:rPr lang="en-US" sz="2800" dirty="0">
                <a:sym typeface="Wingdings" pitchFamily="2" charset="2"/>
              </a:rPr>
              <a:t> {2, 3, 4}.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ym typeface="Wingdings" pitchFamily="2" charset="2"/>
              </a:rPr>
              <a:t>Write a program that reads two integer numbers N and K and an array of N elements from the console. Find in the array those K elements that have maximal sum.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Sorting</a:t>
            </a:r>
            <a:r>
              <a:rPr lang="en-US" sz="2800" dirty="0">
                <a:sym typeface="Wingdings" pitchFamily="2" charset="2"/>
              </a:rPr>
              <a:t> an array means to arrange its elements in increasing order. Write a program to sort an array. Use the "selection sort" algorithm: Find the smallest element, </a:t>
            </a:r>
            <a:r>
              <a:rPr lang="en-US" sz="2800" dirty="0" smtClean="0">
                <a:sym typeface="Wingdings" pitchFamily="2" charset="2"/>
              </a:rPr>
              <a:t>move it </a:t>
            </a:r>
            <a:r>
              <a:rPr lang="en-US" sz="2800" dirty="0">
                <a:sym typeface="Wingdings" pitchFamily="2" charset="2"/>
              </a:rPr>
              <a:t>at the first position, find the smallest from the rest, move it at </a:t>
            </a:r>
            <a:r>
              <a:rPr lang="en-US" sz="2800" dirty="0" smtClean="0">
                <a:sym typeface="Wingdings" pitchFamily="2" charset="2"/>
              </a:rPr>
              <a:t>the second </a:t>
            </a:r>
            <a:r>
              <a:rPr lang="en-US" sz="2800" dirty="0">
                <a:sym typeface="Wingdings" pitchFamily="2" charset="2"/>
              </a:rPr>
              <a:t>position, etc.</a:t>
            </a:r>
            <a:endParaRPr lang="en-US" sz="2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41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79742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495141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502920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487680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198687" y="373380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/>
        </p:nvGraphicFramePr>
        <p:xfrm>
          <a:off x="3276600" y="548640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6562" name="Picture 2" descr="http://awaketrain.com/Images/DeclareAParadigm-thum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82079" y="1366521"/>
            <a:ext cx="2743200" cy="199135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70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05074" y="2114550"/>
            <a:ext cx="1590675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447675" indent="-447675">
              <a:lnSpc>
                <a:spcPts val="3300"/>
              </a:lnSpc>
              <a:buFontTx/>
              <a:buAutoNum type="arabicPeriod" startAt="8"/>
              <a:tabLst>
                <a:tab pos="447675" algn="l"/>
              </a:tabLst>
            </a:pPr>
            <a:r>
              <a:rPr lang="en-US" sz="2800" dirty="0"/>
              <a:t>Write a program that finds the sequence of maximal sum in given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{2, 3, -6, -1,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-1, 6, 4</a:t>
            </a:r>
            <a:r>
              <a:rPr lang="en-US" sz="2800" dirty="0"/>
              <a:t>, -8, 8} </a:t>
            </a:r>
            <a:r>
              <a:rPr lang="en-US" sz="2800" dirty="0">
                <a:sym typeface="Wingdings" pitchFamily="2" charset="2"/>
              </a:rPr>
              <a:t> {2, -1, 6, 4}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	Can you do it with only one loop (with single scan through the elements of the array)?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9"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2,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9, 3} </a:t>
            </a:r>
            <a:r>
              <a:rPr lang="en-US" sz="2800" dirty="0">
                <a:sym typeface="Wingdings" pitchFamily="2" charset="2"/>
              </a:rPr>
              <a:t> 4 (5 times)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10"/>
              <a:tabLst>
                <a:tab pos="447675" algn="l"/>
              </a:tabLst>
            </a:pPr>
            <a:r>
              <a:rPr lang="en-US" sz="2800" dirty="0"/>
              <a:t>Write a program that finds </a:t>
            </a:r>
            <a:r>
              <a:rPr lang="en-US" sz="2800" dirty="0" smtClean="0"/>
              <a:t>in given array of integers a </a:t>
            </a:r>
            <a:r>
              <a:rPr lang="en-US" sz="2800" dirty="0"/>
              <a:t>sequence of given sum S </a:t>
            </a:r>
            <a:r>
              <a:rPr lang="en-US" sz="2800" dirty="0" smtClean="0"/>
              <a:t>(</a:t>
            </a:r>
            <a:r>
              <a:rPr lang="en-US" sz="2800" dirty="0"/>
              <a:t>if present). Example</a:t>
            </a:r>
            <a:r>
              <a:rPr lang="en-US" sz="2800" dirty="0" smtClean="0"/>
              <a:t>:	 </a:t>
            </a:r>
            <a:r>
              <a:rPr lang="en-US" sz="2800" dirty="0"/>
              <a:t>{4, 3,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sz="2800" dirty="0"/>
              <a:t>, 8}, S=11 </a:t>
            </a:r>
            <a:r>
              <a:rPr lang="en-US" sz="2800" dirty="0">
                <a:sym typeface="Wingdings" pitchFamily="2" charset="2"/>
              </a:rPr>
              <a:t> {4, 2, 5}	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28676" y="4733925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099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400425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4958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05001" y="6096000"/>
            <a:ext cx="106680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61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7275"/>
            <a:ext cx="8686800" cy="558165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program that finds the index of given element in a sorted </a:t>
            </a:r>
            <a:r>
              <a:rPr lang="en-US" sz="2800" dirty="0" smtClean="0"/>
              <a:t>array of integers by </a:t>
            </a:r>
            <a:r>
              <a:rPr lang="en-US" sz="2800" dirty="0"/>
              <a:t>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binary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search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creates an array containing all letters from the </a:t>
            </a:r>
            <a:r>
              <a:rPr lang="en-US" sz="2800" dirty="0" smtClean="0"/>
              <a:t>alphabet (A-Z). </a:t>
            </a:r>
            <a:r>
              <a:rPr lang="en-US" sz="2800" dirty="0"/>
              <a:t>Read a word from the console and print the index of each </a:t>
            </a:r>
            <a:r>
              <a:rPr lang="en-US" sz="2800" dirty="0" smtClean="0"/>
              <a:t>of its letters </a:t>
            </a:r>
            <a:r>
              <a:rPr lang="en-US" sz="2800" dirty="0"/>
              <a:t>in the array.</a:t>
            </a:r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sorts an </a:t>
            </a:r>
            <a:r>
              <a:rPr lang="en-US" sz="2800" dirty="0" smtClean="0"/>
              <a:t>array of integers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4"/>
              </a:rPr>
              <a:t>merge</a:t>
            </a:r>
            <a:r>
              <a:rPr lang="en-US" sz="2800" dirty="0">
                <a:hlinkClick r:id="rId4"/>
              </a:rPr>
              <a:t> 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sorts an </a:t>
            </a:r>
            <a:r>
              <a:rPr lang="en-US" sz="2800" dirty="0" smtClean="0"/>
              <a:t>array of strings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quick</a:t>
            </a:r>
            <a:r>
              <a:rPr lang="en-US" sz="2800" dirty="0">
                <a:hlinkClick r:id="rId5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43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94656"/>
            <a:ext cx="8686800" cy="5855335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Write a program that finds all prime numbers in the range </a:t>
            </a:r>
            <a:r>
              <a:rPr lang="en-US" sz="2800" noProof="1" smtClean="0">
                <a:sym typeface="Wingdings" pitchFamily="2" charset="2"/>
              </a:rPr>
              <a:t>[1...10 000 000].</a:t>
            </a:r>
            <a:r>
              <a:rPr lang="en-US" sz="2800" dirty="0" smtClean="0">
                <a:sym typeface="Wingdings" pitchFamily="2" charset="2"/>
              </a:rPr>
              <a:t> Use the </a:t>
            </a:r>
            <a:r>
              <a:rPr lang="en-US" sz="2800" dirty="0" smtClean="0">
                <a:sym typeface="Wingdings" pitchFamily="2" charset="2"/>
                <a:hlinkClick r:id="rId3"/>
              </a:rPr>
              <a:t>sieve of Eratosthenes</a:t>
            </a:r>
            <a:r>
              <a:rPr lang="en-US" sz="2800" dirty="0" smtClean="0">
                <a:sym typeface="Wingdings" pitchFamily="2" charset="2"/>
              </a:rPr>
              <a:t> algorithm </a:t>
            </a:r>
            <a:r>
              <a:rPr lang="en-US" sz="2800" dirty="0" smtClean="0"/>
              <a:t>(find it in Wikipedia)</a:t>
            </a:r>
            <a:r>
              <a:rPr lang="en-US" sz="2800" dirty="0" smtClean="0">
                <a:sym typeface="Wingdings" pitchFamily="2" charset="2"/>
              </a:rPr>
              <a:t>.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* We are given an array of integers and a number S. Write a program to find if there exists a subset of the elements of the array that has a sum S.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noProof="1" smtClean="0">
                <a:sym typeface="Wingdings" pitchFamily="2" charset="2"/>
              </a:rPr>
              <a:t>	arr</a:t>
            </a:r>
            <a:r>
              <a:rPr lang="en-US" sz="2800" dirty="0">
                <a:sym typeface="Wingdings" pitchFamily="2" charset="2"/>
              </a:rPr>
              <a:t>={2,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2</a:t>
            </a:r>
            <a:r>
              <a:rPr lang="en-US" sz="2800" dirty="0">
                <a:sym typeface="Wingdings" pitchFamily="2" charset="2"/>
              </a:rPr>
              <a:t>, 4,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6</a:t>
            </a:r>
            <a:r>
              <a:rPr lang="en-US" sz="2800" dirty="0">
                <a:sym typeface="Wingdings" pitchFamily="2" charset="2"/>
              </a:rPr>
              <a:t>}, S=14  yes (1+2+5+6)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7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</a:t>
            </a:r>
            <a:r>
              <a:rPr lang="en-US" sz="2800" dirty="0" smtClean="0">
                <a:sym typeface="Wingdings" pitchFamily="2" charset="2"/>
              </a:rPr>
              <a:t>three integer </a:t>
            </a:r>
            <a:r>
              <a:rPr lang="en-US" sz="2800" dirty="0">
                <a:sym typeface="Wingdings" pitchFamily="2" charset="2"/>
              </a:rPr>
              <a:t>numbers N, K and S and an array of N elements from the console. Find in the array a subset of K elements that have sum </a:t>
            </a:r>
            <a:r>
              <a:rPr lang="en-US" sz="2800" dirty="0" smtClean="0">
                <a:sym typeface="Wingdings" pitchFamily="2" charset="2"/>
              </a:rPr>
              <a:t>S or indicate about its absence.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(7)</a:t>
            </a:r>
            <a:endParaRPr lang="bg-B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81175" y="4275790"/>
            <a:ext cx="695325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38501" y="4275791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74276" y="4275791"/>
            <a:ext cx="324591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54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811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8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7185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71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(8)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1"/>
            <a:ext cx="8686800" cy="5530850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8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an array of integers and removes from it a minimal number of elements in such way that the remaining array is sorted in increasing order. Print the remaining sorted array.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{6,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4,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0,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4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}  {1, 3, 3, 4, 5}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9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 number N and generates </a:t>
            </a:r>
            <a:r>
              <a:rPr lang="en-US" sz="2800" dirty="0" smtClean="0">
                <a:sym typeface="Wingdings" pitchFamily="2" charset="2"/>
              </a:rPr>
              <a:t>and prints all </a:t>
            </a:r>
            <a:r>
              <a:rPr lang="en-US" sz="2800" dirty="0">
                <a:sym typeface="Wingdings" pitchFamily="2" charset="2"/>
              </a:rPr>
              <a:t>the permutations of the numbers </a:t>
            </a:r>
            <a:r>
              <a:rPr lang="en-US" sz="2800" dirty="0" smtClean="0">
                <a:sym typeface="Wingdings" pitchFamily="2" charset="2"/>
              </a:rPr>
              <a:t>[1 … N]. </a:t>
            </a:r>
            <a:r>
              <a:rPr lang="en-US" sz="2800" dirty="0">
                <a:sym typeface="Wingdings" pitchFamily="2" charset="2"/>
              </a:rPr>
              <a:t>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  {1, 2, 3}, {1, 3, 2}, {2, 1, 3}, {2, 3, 1}, {3, 1, 2}, {3, 2, 1}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15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30851"/>
          </a:xfrm>
        </p:spPr>
        <p:txBody>
          <a:bodyPr/>
          <a:lstStyle/>
          <a:p>
            <a:pPr marL="514350" indent="-514350">
              <a:buFont typeface="+mj-lt"/>
              <a:buAutoNum type="arabicPeriod" startAt="20"/>
              <a:tabLst/>
            </a:pPr>
            <a:r>
              <a:rPr lang="en-US" sz="2800" dirty="0" smtClean="0">
                <a:sym typeface="Wingdings" pitchFamily="2" charset="2"/>
              </a:rPr>
              <a:t>Write </a:t>
            </a:r>
            <a:r>
              <a:rPr lang="en-US" sz="2800" dirty="0">
                <a:sym typeface="Wingdings" pitchFamily="2" charset="2"/>
              </a:rPr>
              <a:t>a program that reads two numbers N and K and generates all the variations of K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3, K = 2  {1, 1}, {1, 2}, {1, 3}, {2, 1}, {2, 2}, {2, 3}, {3, 1}, {3, 2}, {3, 3}</a:t>
            </a:r>
          </a:p>
          <a:p>
            <a:pPr marL="514350" indent="-514350">
              <a:buFont typeface="+mj-lt"/>
              <a:buAutoNum type="arabicPeriod" startAt="21"/>
              <a:tabLst/>
            </a:pPr>
            <a:r>
              <a:rPr lang="en-US" sz="2800" dirty="0">
                <a:sym typeface="Wingdings" pitchFamily="2" charset="2"/>
              </a:rPr>
              <a:t>Write a program that reads two numbers N and K and generates all the combinations of K distinct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5, K = 2  {1, 2}, {1, 3}, {1, 4}, {1, 5}, {2, 3}, {2, 4}, {2, 5}, {3, 4}, {3, 5}, {4, 5}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39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Declaration defines the type of the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mean </a:t>
            </a:r>
            <a:r>
              <a:rPr lang="en-US" dirty="0"/>
              <a:t>"array"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integers: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strings:</a:t>
            </a:r>
            <a:endParaRPr lang="bg-BG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screen">
            <a:lum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86200"/>
            <a:ext cx="1905000" cy="241935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990601" y="3531513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myIntArray;</a:t>
            </a:r>
          </a:p>
        </p:txBody>
      </p:sp>
      <p:sp>
        <p:nvSpPr>
          <p:cNvPr id="429062" name="Rectangle 6"/>
          <p:cNvSpPr>
            <a:spLocks noChangeArrowheads="1"/>
          </p:cNvSpPr>
          <p:nvPr/>
        </p:nvSpPr>
        <p:spPr bwMode="auto">
          <a:xfrm>
            <a:off x="990601" y="4800600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myStringArray;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83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the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Specify array length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creating (allocating) array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integers:</a:t>
            </a:r>
            <a:endParaRPr lang="bg-BG" dirty="0"/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688406" y="3505200"/>
            <a:ext cx="756126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new int[5];</a:t>
            </a:r>
          </a:p>
        </p:txBody>
      </p:sp>
      <p:sp>
        <p:nvSpPr>
          <p:cNvPr id="534547" name="Text Box 19"/>
          <p:cNvSpPr txBox="1">
            <a:spLocks noChangeArrowheads="1"/>
          </p:cNvSpPr>
          <p:nvPr/>
        </p:nvSpPr>
        <p:spPr bwMode="auto">
          <a:xfrm>
            <a:off x="609600" y="4869576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534548" name="Text Box 20"/>
          <p:cNvSpPr txBox="1">
            <a:spLocks noChangeArrowheads="1"/>
          </p:cNvSpPr>
          <p:nvPr/>
        </p:nvSpPr>
        <p:spPr bwMode="auto">
          <a:xfrm>
            <a:off x="3106326" y="5410874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4550" name="Line 22"/>
          <p:cNvSpPr>
            <a:spLocks noChangeShapeType="1"/>
          </p:cNvSpPr>
          <p:nvPr/>
        </p:nvSpPr>
        <p:spPr bwMode="auto">
          <a:xfrm>
            <a:off x="2333056" y="5094962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991916" y="4317087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091014"/>
              </p:ext>
            </p:extLst>
          </p:nvPr>
        </p:nvGraphicFramePr>
        <p:xfrm>
          <a:off x="2933131" y="4852074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4514" name="Picture 2" descr="http://selfmademinds.com/wp-content/uploads/buil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56" y="4469487"/>
            <a:ext cx="2235200" cy="1676400"/>
          </a:xfrm>
          <a:prstGeom prst="roundRect">
            <a:avLst>
              <a:gd name="adj" fmla="val 11310"/>
            </a:avLst>
          </a:prstGeom>
          <a:noFill/>
        </p:spPr>
      </p:pic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97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and Initializing Arrays</a:t>
            </a:r>
            <a:endParaRPr lang="bg-BG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and initializing can be done together: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not required when using curly brackets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827088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{1, 2, 3, 4, 5};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638869" y="3371889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135595" y="39131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362325" y="35972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4021185" y="28194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4" name="Group 134"/>
          <p:cNvGraphicFramePr>
            <a:graphicFrameLocks/>
          </p:cNvGraphicFramePr>
          <p:nvPr>
            <p:extLst/>
          </p:nvPr>
        </p:nvGraphicFramePr>
        <p:xfrm>
          <a:off x="3962400" y="33543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9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71438"/>
            <a:ext cx="6337300" cy="909637"/>
          </a:xfrm>
        </p:spPr>
        <p:txBody>
          <a:bodyPr/>
          <a:lstStyle/>
          <a:p>
            <a:r>
              <a:rPr lang="en-US" sz="3800" dirty="0"/>
              <a:t>Creating Array – Example</a:t>
            </a:r>
            <a:endParaRPr lang="bg-BG" sz="380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</a:t>
            </a:r>
            <a:r>
              <a:rPr lang="en-US" dirty="0"/>
              <a:t>an </a:t>
            </a:r>
            <a:r>
              <a:rPr lang="en-US" dirty="0" smtClean="0"/>
              <a:t>array </a:t>
            </a:r>
            <a:r>
              <a:rPr lang="en-US" dirty="0"/>
              <a:t>that contains the names of the days </a:t>
            </a:r>
            <a:r>
              <a:rPr lang="en-US" dirty="0" smtClean="0"/>
              <a:t>of the </a:t>
            </a:r>
            <a:r>
              <a:rPr lang="en-US" dirty="0"/>
              <a:t>week</a:t>
            </a:r>
            <a:endParaRPr lang="bg-BG" dirty="0"/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827088" y="2465725"/>
            <a:ext cx="74787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daysOfWeek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"Monday",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"Tuesday",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"Wednesday",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"Friday",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"Saturday",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"Sunday"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pic>
        <p:nvPicPr>
          <p:cNvPr id="62466" name="Picture 2" descr="http://www.blogcdn.com/www.joystiq.com/media/2007/01/astrologydepiction.jp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56175"/>
            <a:ext cx="2143125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80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4419600" cy="685800"/>
          </a:xfrm>
        </p:spPr>
        <p:txBody>
          <a:bodyPr/>
          <a:lstStyle/>
          <a:p>
            <a:r>
              <a:rPr lang="en-US" dirty="0" smtClean="0"/>
              <a:t>Days of Week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1945480"/>
            <a:ext cx="441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newsletter.astrologyweekly.com/images/astrologyartplate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47998"/>
            <a:ext cx="3326192" cy="3352801"/>
          </a:xfrm>
          <a:prstGeom prst="ellipse">
            <a:avLst/>
          </a:prstGeom>
          <a:noFill/>
        </p:spPr>
      </p:pic>
      <p:pic>
        <p:nvPicPr>
          <p:cNvPr id="1026" name="Picture 2" descr="http://www.freewebs.com/savedays/day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84" y="1092718"/>
            <a:ext cx="1796416" cy="1955282"/>
          </a:xfrm>
          <a:prstGeom prst="roundRect">
            <a:avLst>
              <a:gd name="adj" fmla="val 1065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0211">
            <a:off x="912615" y="3390961"/>
            <a:ext cx="3267075" cy="29718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8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1247</TotalTime>
  <Words>2322</Words>
  <Application>Microsoft Office PowerPoint</Application>
  <PresentationFormat>On-screen Show (4:3)</PresentationFormat>
  <Paragraphs>424</Paragraphs>
  <Slides>45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Arrays</vt:lpstr>
      <vt:lpstr>Table of Contents</vt:lpstr>
      <vt:lpstr>Declaring and Creating Arrays </vt:lpstr>
      <vt:lpstr>What are Arrays?</vt:lpstr>
      <vt:lpstr>Declaring Arrays</vt:lpstr>
      <vt:lpstr>Creating Arrays</vt:lpstr>
      <vt:lpstr>Creating and Initializing Arrays</vt:lpstr>
      <vt:lpstr>Creating Array – Example</vt:lpstr>
      <vt:lpstr>Days of Week</vt:lpstr>
      <vt:lpstr>PowerPoint Presentation</vt:lpstr>
      <vt:lpstr>How to Access Array Element?</vt:lpstr>
      <vt:lpstr>Reversing an Array – Example</vt:lpstr>
      <vt:lpstr>Reversing an Array</vt:lpstr>
      <vt:lpstr>Arrays: Input and Output</vt:lpstr>
      <vt:lpstr>Reading Arrays From the Console</vt:lpstr>
      <vt:lpstr>Symmetry Check – Example</vt:lpstr>
      <vt:lpstr>Symmetry Check</vt:lpstr>
      <vt:lpstr>Printing Arrays on the Console</vt:lpstr>
      <vt:lpstr>Printing Arrays</vt:lpstr>
      <vt:lpstr>Processing Array Elements Using for and foreach</vt:lpstr>
      <vt:lpstr>Processing Arrays: for Statement</vt:lpstr>
      <vt:lpstr>Processing Arrays Using for Loop – Examples</vt:lpstr>
      <vt:lpstr>Processing Arrays: foreach</vt:lpstr>
      <vt:lpstr>Processing Arrays Using foreach – Example</vt:lpstr>
      <vt:lpstr>Processing Arrays</vt:lpstr>
      <vt:lpstr>Resizable Arrays</vt:lpstr>
      <vt:lpstr>Lists (Resizable Arrays)</vt:lpstr>
      <vt:lpstr>List Example </vt:lpstr>
      <vt:lpstr>Lists vs. Arrays</vt:lpstr>
      <vt:lpstr>Lists &lt;T&gt;</vt:lpstr>
      <vt:lpstr>How The List&lt;T&gt; Works?</vt:lpstr>
      <vt:lpstr>How The List&lt;T&gt; Works? (2)</vt:lpstr>
      <vt:lpstr>Resizing Lists</vt:lpstr>
      <vt:lpstr>Copying Arrays</vt:lpstr>
      <vt:lpstr>Copying Arrays</vt:lpstr>
      <vt:lpstr>Summary</vt:lpstr>
      <vt:lpstr>Arrays</vt:lpstr>
      <vt:lpstr>Exercises</vt:lpstr>
      <vt:lpstr>Exercises (2)</vt:lpstr>
      <vt:lpstr>Exercises (3)</vt:lpstr>
      <vt:lpstr>Exercises (6)</vt:lpstr>
      <vt:lpstr>Exercises (7)</vt:lpstr>
      <vt:lpstr>Exercises (8)</vt:lpstr>
      <vt:lpstr>Exercises (9)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Telerik Software Academy</dc:subject>
  <dc:creator>Svetlin Nakov</dc:creator>
  <cp:keywords>arrays, C#, C# course, telerik software academy, free courses for developers</cp:keywords>
  <cp:lastModifiedBy>Svetlin Nakov</cp:lastModifiedBy>
  <cp:revision>309</cp:revision>
  <dcterms:created xsi:type="dcterms:W3CDTF">2007-12-08T16:03:35Z</dcterms:created>
  <dcterms:modified xsi:type="dcterms:W3CDTF">2012-12-18T18:59:37Z</dcterms:modified>
  <cp:category>software engineering</cp:category>
</cp:coreProperties>
</file>