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4"/>
  </p:notesMasterIdLst>
  <p:handoutMasterIdLst>
    <p:handoutMasterId r:id="rId35"/>
  </p:handoutMasterIdLst>
  <p:sldIdLst>
    <p:sldId id="321" r:id="rId2"/>
    <p:sldId id="369" r:id="rId3"/>
    <p:sldId id="375" r:id="rId4"/>
    <p:sldId id="359" r:id="rId5"/>
    <p:sldId id="360" r:id="rId6"/>
    <p:sldId id="411" r:id="rId7"/>
    <p:sldId id="412" r:id="rId8"/>
    <p:sldId id="362" r:id="rId9"/>
    <p:sldId id="423" r:id="rId10"/>
    <p:sldId id="399" r:id="rId11"/>
    <p:sldId id="400" r:id="rId12"/>
    <p:sldId id="392" r:id="rId13"/>
    <p:sldId id="393" r:id="rId14"/>
    <p:sldId id="394" r:id="rId15"/>
    <p:sldId id="395" r:id="rId16"/>
    <p:sldId id="396" r:id="rId17"/>
    <p:sldId id="397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398" r:id="rId29"/>
    <p:sldId id="368" r:id="rId30"/>
    <p:sldId id="421" r:id="rId31"/>
    <p:sldId id="417" r:id="rId32"/>
    <p:sldId id="418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F5FFC2"/>
    <a:srgbClr val="F7FFE7"/>
    <a:srgbClr val="F5FFE0"/>
    <a:srgbClr val="9F8471"/>
    <a:srgbClr val="B5DBE5"/>
    <a:srgbClr val="8CF4F2"/>
    <a:srgbClr val="E8FFC8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5" autoAdjust="0"/>
    <p:restoredTop sz="94383" autoAdjust="0"/>
  </p:normalViewPr>
  <p:slideViewPr>
    <p:cSldViewPr>
      <p:cViewPr>
        <p:scale>
          <a:sx n="80" d="100"/>
          <a:sy n="80" d="100"/>
        </p:scale>
        <p:origin x="10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06.02.2013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8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06.02.2013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94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C2AFE-0841-404F-824C-130C3B6D5D4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7108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109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3D4EE1A4-2248-46C6-964A-BCDDB65D3B30}" type="slidenum">
              <a:rPr lang="en-US" sz="1000" i="1">
                <a:solidFill>
                  <a:schemeClr val="tx1"/>
                </a:solidFill>
              </a:rPr>
              <a:pPr algn="r" defTabSz="924527"/>
              <a:t>1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4100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2188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11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2697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5217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email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email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3820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4800" dirty="0"/>
              <a:t>Object-Oriented Programming </a:t>
            </a:r>
            <a:r>
              <a:rPr lang="en-US" sz="4800" dirty="0" smtClean="0"/>
              <a:t>Fundamental Principles – Part </a:t>
            </a:r>
            <a:r>
              <a:rPr lang="en-US" sz="4800" dirty="0" smtClean="0"/>
              <a:t>II</a:t>
            </a:r>
            <a:endParaRPr lang="en-US" sz="48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9292" y="304800"/>
            <a:ext cx="6099908" cy="1486853"/>
          </a:xfrm>
          <a:prstGeom prst="flowChartMultidocument">
            <a:avLst/>
          </a:prstGeom>
          <a:noFill/>
          <a:ln w="12700">
            <a:solidFill>
              <a:schemeClr val="tx1">
                <a:lumMod val="20000"/>
                <a:lumOff val="80000"/>
                <a:alpha val="50000"/>
              </a:schemeClr>
            </a:solidFill>
          </a:ln>
        </p:spPr>
      </p:pic>
      <p:pic>
        <p:nvPicPr>
          <p:cNvPr id="40962" name="Picture 2" descr="http://farm4.static.flickr.com/3432/3188923390_64e400682c.jpg"/>
          <p:cNvPicPr>
            <a:picLocks noChangeAspect="1" noChangeArrowheads="1"/>
          </p:cNvPicPr>
          <p:nvPr/>
        </p:nvPicPr>
        <p:blipFill>
          <a:blip r:embed="rId5" cstate="email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3886200" cy="190500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236077"/>
            <a:ext cx="79248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14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697734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70" y="2993134"/>
            <a:ext cx="4110037" cy="3026666"/>
          </a:xfrm>
          <a:prstGeom prst="roundRect">
            <a:avLst>
              <a:gd name="adj" fmla="val 1331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Cohesion describes how closely all the routines in a class or all the code in a routine support a 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strongly related functionality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useful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23371"/>
            <a:ext cx="2722756" cy="1786128"/>
          </a:xfrm>
          <a:prstGeom prst="roundRect">
            <a:avLst>
              <a:gd name="adj" fmla="val 66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35000"/>
              </a:spcBef>
            </a:pPr>
            <a:r>
              <a:rPr lang="en-US" dirty="0" smtClean="0"/>
              <a:t>Good: hard disk, cdrom, floppy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BAD: spaghetti code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3" descr="HDD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628775"/>
            <a:ext cx="1741487" cy="1741487"/>
          </a:xfrm>
          <a:prstGeom prst="rect">
            <a:avLst/>
          </a:prstGeom>
          <a:noFill/>
        </p:spPr>
      </p:pic>
      <p:pic>
        <p:nvPicPr>
          <p:cNvPr id="9" name="Picture 19" descr="cddrive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540001" cy="1905000"/>
          </a:xfrm>
          <a:prstGeom prst="rect">
            <a:avLst/>
          </a:prstGeom>
          <a:noFill/>
        </p:spPr>
      </p:pic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7" y="4267200"/>
            <a:ext cx="2302048" cy="2082746"/>
          </a:xfrm>
          <a:prstGeom prst="roundRect">
            <a:avLst>
              <a:gd name="adj" fmla="val 9561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67200"/>
            <a:ext cx="2514600" cy="2144806"/>
          </a:xfrm>
          <a:prstGeom prst="roundRect">
            <a:avLst>
              <a:gd name="adj" fmla="val 9561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Bad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4384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1816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Coupling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 small, direct, visible, and flexible relations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inheritance, encapsulation, abstraction, 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Strong cohesion and loose coupling 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343276" cy="2341076"/>
          </a:xfrm>
          <a:prstGeom prst="roundRect">
            <a:avLst>
              <a:gd name="adj" fmla="val 35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4809992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697898"/>
            <a:ext cx="2667000" cy="302650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/>
              <a:t>Object-Oriented Programming Fundamental Principles – Part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on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30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</a:t>
            </a:r>
            <a:r>
              <a:rPr lang="en-US" sz="2800" dirty="0" smtClean="0"/>
              <a:t>.</a:t>
            </a:r>
          </a:p>
          <a:p>
            <a:pPr marL="446088" indent="4763">
              <a:lnSpc>
                <a:spcPct val="100000"/>
              </a:lnSpc>
              <a:buNone/>
              <a:tabLst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interest_rate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15000"/>
          </a:xfrm>
        </p:spPr>
        <p:txBody>
          <a:bodyPr/>
          <a:lstStyle/>
          <a:p>
            <a:pPr marL="446088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Loan </a:t>
            </a:r>
            <a:r>
              <a:rPr lang="en-US" sz="2800" dirty="0" smtClean="0"/>
              <a:t>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Mortgage accounts have ½ interest for the first 12 months for companies and no interest for the first 6 months for individuals</a:t>
            </a:r>
            <a:r>
              <a:rPr lang="en-US" sz="2800" dirty="0" smtClean="0"/>
              <a:t>.</a:t>
            </a:r>
          </a:p>
          <a:p>
            <a:pPr marL="4460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the calculation of the interest functionality</a:t>
            </a:r>
            <a:r>
              <a:rPr lang="en-US" sz="28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take more than one </a:t>
            </a:r>
            <a:r>
              <a:rPr lang="en-US" sz="3000" dirty="0" smtClean="0">
                <a:solidFill>
                  <a:srgbClr val="EBFFD2"/>
                </a:solidFill>
              </a:rPr>
              <a:t>form 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abstract operations to be defined and used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</a:t>
            </a:r>
            <a:r>
              <a:rPr lang="bg-BG" dirty="0" smtClean="0"/>
              <a:t>ethod</a:t>
            </a:r>
            <a:r>
              <a:rPr lang="en-US" dirty="0" smtClean="0"/>
              <a:t>s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Virtual method is method that can be used in the same way on instances of base and derived classes but its implementation is different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bg-BG" dirty="0" smtClean="0"/>
              <a:t>method is said to be a virtual </a:t>
            </a:r>
            <a:r>
              <a:rPr lang="en-US" dirty="0" smtClean="0"/>
              <a:t>when it is declared 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that are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derived class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CalculateSurface()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 override method provides a new implementation of a member inherited from a base class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virtual, abstract, or override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Exact 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slower </a:t>
            </a:r>
            <a:r>
              <a:rPr lang="en-US" dirty="0" smtClean="0">
                <a:solidFill>
                  <a:srgbClr val="EBFFD2"/>
                </a:solidFill>
              </a:rPr>
              <a:t>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4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2002</TotalTime>
  <Words>1819</Words>
  <Application>Microsoft Office PowerPoint</Application>
  <PresentationFormat>On-screen Show (4:3)</PresentationFormat>
  <Paragraphs>313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Consolas</vt:lpstr>
      <vt:lpstr>Corbel</vt:lpstr>
      <vt:lpstr>Courier New</vt:lpstr>
      <vt:lpstr>Wingdings 2</vt:lpstr>
      <vt:lpstr>Telerik Theme</vt:lpstr>
      <vt:lpstr>Object-Oriented Programming Fundamental Principles – Part II</vt:lpstr>
      <vt:lpstr>Contents</vt:lpstr>
      <vt:lpstr>Polymorphism</vt:lpstr>
      <vt:lpstr>Polymorphism</vt:lpstr>
      <vt:lpstr>Polymorphism (2)</vt:lpstr>
      <vt:lpstr>Virtual Methods </vt:lpstr>
      <vt:lpstr>The override Modifier</vt:lpstr>
      <vt:lpstr>Polymorphism – How it Works?</vt:lpstr>
      <vt:lpstr>Polymorphism – Example</vt:lpstr>
      <vt:lpstr>Polymorphism – Example (2)</vt:lpstr>
      <vt:lpstr>PowerPoint Presentation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Cohesion and Coupling</vt:lpstr>
      <vt:lpstr>Cohesion</vt:lpstr>
      <vt:lpstr>Good and Bad Cohesion</vt:lpstr>
      <vt:lpstr>Strong Cohesion</vt:lpstr>
      <vt:lpstr>Bad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II</vt:lpstr>
      <vt:lpstr>Exercises</vt:lpstr>
      <vt:lpstr>Exercises (1)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Object-Oriented Programming Fundamental Concepts </dc:title>
  <dc:subject>C# Fundamentals Course</dc:subject>
  <dc:creator>Svetlin Nakov</dc:creator>
  <dc:description>C# Programming Fundamentals Course @ Telerik Academy
http://academy.telerik.com</dc:description>
  <cp:lastModifiedBy>Svetlin Nakov</cp:lastModifiedBy>
  <cp:revision>905</cp:revision>
  <dcterms:created xsi:type="dcterms:W3CDTF">2007-12-08T16:03:35Z</dcterms:created>
  <dcterms:modified xsi:type="dcterms:W3CDTF">2013-02-06T18:17:06Z</dcterms:modified>
</cp:coreProperties>
</file>