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20" r:id="rId2"/>
    <p:sldId id="321" r:id="rId3"/>
    <p:sldId id="326" r:id="rId4"/>
    <p:sldId id="327" r:id="rId5"/>
    <p:sldId id="328" r:id="rId6"/>
    <p:sldId id="329" r:id="rId7"/>
    <p:sldId id="331" r:id="rId8"/>
    <p:sldId id="358" r:id="rId9"/>
    <p:sldId id="359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60" r:id="rId18"/>
    <p:sldId id="338" r:id="rId19"/>
    <p:sldId id="339" r:id="rId20"/>
    <p:sldId id="361" r:id="rId21"/>
    <p:sldId id="340" r:id="rId22"/>
    <p:sldId id="362" r:id="rId23"/>
    <p:sldId id="341" r:id="rId24"/>
    <p:sldId id="342" r:id="rId25"/>
    <p:sldId id="343" r:id="rId26"/>
    <p:sldId id="363" r:id="rId27"/>
    <p:sldId id="344" r:id="rId28"/>
    <p:sldId id="345" r:id="rId29"/>
    <p:sldId id="346" r:id="rId30"/>
    <p:sldId id="347" r:id="rId31"/>
    <p:sldId id="348" r:id="rId32"/>
    <p:sldId id="349" r:id="rId33"/>
    <p:sldId id="364" r:id="rId34"/>
    <p:sldId id="365" r:id="rId35"/>
    <p:sldId id="350" r:id="rId36"/>
    <p:sldId id="351" r:id="rId37"/>
    <p:sldId id="352" r:id="rId38"/>
    <p:sldId id="353" r:id="rId39"/>
    <p:sldId id="366" r:id="rId40"/>
    <p:sldId id="369" r:id="rId41"/>
    <p:sldId id="354" r:id="rId42"/>
    <p:sldId id="355" r:id="rId43"/>
    <p:sldId id="356" r:id="rId44"/>
    <p:sldId id="357" r:id="rId45"/>
    <p:sldId id="371" r:id="rId46"/>
    <p:sldId id="370" r:id="rId47"/>
    <p:sldId id="372" r:id="rId48"/>
    <p:sldId id="367" r:id="rId49"/>
    <p:sldId id="368" r:id="rId50"/>
    <p:sldId id="325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www.google.com/analytics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www.google.com/webmast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siteexplorer.org/" TargetMode="External"/><Relationship Id="rId5" Type="http://schemas.openxmlformats.org/officeDocument/2006/relationships/hyperlink" Target="http://majesticseo.com/reports/site-explorer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www.alexa.com/" TargetMode="External"/><Relationship Id="rId9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ingomatic.com/" TargetMode="External"/><Relationship Id="rId2" Type="http://schemas.openxmlformats.org/officeDocument/2006/relationships/hyperlink" Target="http://rpc.pingomatic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yahoo.com/" TargetMode="External"/><Relationship Id="rId2" Type="http://schemas.openxmlformats.org/officeDocument/2006/relationships/hyperlink" Target="http://www.google.com/blog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p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Introduction to 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229600" cy="954880"/>
          </a:xfrm>
        </p:spPr>
        <p:txBody>
          <a:bodyPr/>
          <a:lstStyle/>
          <a:p>
            <a:r>
              <a:rPr lang="en-US" dirty="0" smtClean="0"/>
              <a:t>What is Search Engine</a:t>
            </a:r>
            <a:br>
              <a:rPr lang="en-US" dirty="0" smtClean="0"/>
            </a:br>
            <a:r>
              <a:rPr lang="en-US" dirty="0" smtClean="0"/>
              <a:t> (SEO) and How It Works?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56202"/>
            <a:ext cx="2743200" cy="553998"/>
          </a:xfrm>
        </p:spPr>
        <p:txBody>
          <a:bodyPr/>
          <a:lstStyle/>
          <a:p>
            <a:r>
              <a:rPr lang="en-US" sz="3000" dirty="0"/>
              <a:t>Svetlin </a:t>
            </a:r>
            <a:r>
              <a:rPr lang="en-US" sz="3000" dirty="0" smtClean="0"/>
              <a:t>Nakov</a:t>
            </a:r>
            <a:endParaRPr lang="en-US" sz="300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9900" y="5757447"/>
            <a:ext cx="2090957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Corporation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2600" y="60749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469900" y="54102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Senior Technical Trainer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http://seostrategybuilder.com/searchenginemarketin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0" t="-4348" r="-3623" b="-4348"/>
          <a:stretch/>
        </p:blipFill>
        <p:spPr bwMode="auto">
          <a:xfrm>
            <a:off x="3429000" y="4584700"/>
            <a:ext cx="2383536" cy="1752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http://theseoportal.com/wp-content/uploads/2011/07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1676400" cy="1676400"/>
          </a:xfrm>
          <a:prstGeom prst="rect">
            <a:avLst/>
          </a:prstGeom>
          <a:noFill/>
          <a:effectLst>
            <a:glow rad="50800">
              <a:schemeClr val="bg1">
                <a:lumMod val="65000"/>
                <a:lumOff val="3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ggmarketing.com/wp-content/uploads/2011/08/Naples_seo_detail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584700"/>
            <a:ext cx="228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upernovaitsolutions.net/images/seo-servic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57954"/>
            <a:ext cx="5283200" cy="129464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Search Engines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 engines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spider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Automated software that crawls the Web and indexes all pages it finds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Search engines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ranking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Complicated logic that ranks the sites and pages based on content, links and other factors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PageRank depends on the quantity and quality of the external links to it (backlinks)</a:t>
            </a:r>
          </a:p>
          <a:p>
            <a:pPr>
              <a:lnSpc>
                <a:spcPct val="100000"/>
              </a:lnSpc>
            </a:pPr>
            <a:r>
              <a:rPr lang="en-US" dirty="0"/>
              <a:t>No one knows how exactly Google 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search algorithms change every </a:t>
            </a:r>
            <a:r>
              <a:rPr lang="en-US" dirty="0" smtClean="0"/>
              <a:t>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9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SEO Step by Step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General Guidelines for Performing SEO</a:t>
            </a:r>
            <a:endParaRPr lang="en-US" dirty="0"/>
          </a:p>
        </p:txBody>
      </p:sp>
      <p:pic>
        <p:nvPicPr>
          <p:cNvPr id="1026" name="Picture 2" descr="http://1.bp.blogspot.com/-ZldXEqPc-Ak/TbMtAGLvbtI/AAAAAAAAABQ/KVqKxOx-tE4/s1600/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143000"/>
            <a:ext cx="4721226" cy="3277206"/>
          </a:xfrm>
          <a:prstGeom prst="roundRect">
            <a:avLst>
              <a:gd name="adj" fmla="val 75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Typical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Most SEO projects includes the following typical activities: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Clarifying the SEO </a:t>
            </a:r>
            <a:r>
              <a:rPr lang="en-US" dirty="0" smtClean="0"/>
              <a:t>goals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SEO </a:t>
            </a:r>
            <a:r>
              <a:rPr lang="en-US" dirty="0" smtClean="0"/>
              <a:t>assessment </a:t>
            </a:r>
            <a:r>
              <a:rPr lang="en-US" dirty="0"/>
              <a:t>&amp; </a:t>
            </a:r>
            <a:r>
              <a:rPr lang="en-US" dirty="0" smtClean="0"/>
              <a:t>metrics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Make the site SEO-friendly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Copywriting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Link </a:t>
            </a:r>
            <a:r>
              <a:rPr lang="en-US" dirty="0" smtClean="0"/>
              <a:t>building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Social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myofficehelper.com/v/vspfiles/templates/50/images/seo_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852582" cy="2867025"/>
          </a:xfrm>
          <a:prstGeom prst="roundRect">
            <a:avLst>
              <a:gd name="adj" fmla="val 42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Clarifying the SEO Goals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Keywords, Competitors, Goals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3187700"/>
            <a:ext cx="6096000" cy="3136900"/>
            <a:chOff x="1524000" y="3124200"/>
            <a:chExt cx="6096000" cy="3136900"/>
          </a:xfrm>
        </p:grpSpPr>
        <p:pic>
          <p:nvPicPr>
            <p:cNvPr id="3076" name="Picture 4" descr="http://www.webseoanalytics.com/blog/wp-content/uploads/2010/05/seo-keywords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124200"/>
              <a:ext cx="6096000" cy="2849324"/>
            </a:xfrm>
            <a:prstGeom prst="roundRect">
              <a:avLst>
                <a:gd name="adj" fmla="val 62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find, magnifier, search, zoom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3670300"/>
              <a:ext cx="26924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http://www.geeks4share.com/wp-content/uploads/2011/02/who-can-be-your-competitor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400" y="2862510"/>
            <a:ext cx="1690687" cy="10871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mallbiztrends.com/wp-content/uploads/2011/01/iStock_000004996421X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16" y="2862511"/>
            <a:ext cx="1525784" cy="108718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the SEO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SEO goals</a:t>
            </a:r>
          </a:p>
          <a:p>
            <a:pPr lvl="1"/>
            <a:r>
              <a:rPr lang="en-US" dirty="0" smtClean="0"/>
              <a:t>What I want to achieve?</a:t>
            </a:r>
          </a:p>
          <a:p>
            <a:pPr lvl="1"/>
            <a:r>
              <a:rPr lang="en-US" dirty="0" smtClean="0"/>
              <a:t>E.g. double my site visitors / subscribers / sales</a:t>
            </a:r>
          </a:p>
          <a:p>
            <a:pPr lvl="1"/>
            <a:r>
              <a:rPr lang="en-US" dirty="0" smtClean="0"/>
              <a:t>E.g. enter in the top search results in Google for certain keywords / phrases</a:t>
            </a:r>
          </a:p>
          <a:p>
            <a:r>
              <a:rPr lang="en-US" dirty="0" smtClean="0"/>
              <a:t>Identify your keywords / phrases for SEO</a:t>
            </a:r>
          </a:p>
          <a:p>
            <a:pPr lvl="1"/>
            <a:r>
              <a:rPr lang="en-US" dirty="0" smtClean="0"/>
              <a:t>What phrases do you need to optimize?</a:t>
            </a:r>
          </a:p>
          <a:p>
            <a:r>
              <a:rPr lang="en-US" dirty="0" smtClean="0"/>
              <a:t>Analyze your competitors</a:t>
            </a:r>
          </a:p>
          <a:p>
            <a:pPr lvl="1"/>
            <a:r>
              <a:rPr lang="en-US" dirty="0" smtClean="0"/>
              <a:t>Who are they? Why they are well ranked?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SEO Assessment &amp; Metrics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How to Measure the Success in the SEO World?</a:t>
            </a:r>
            <a:endParaRPr lang="en-US" dirty="0"/>
          </a:p>
        </p:txBody>
      </p:sp>
      <p:pic>
        <p:nvPicPr>
          <p:cNvPr id="4098" name="Picture 2" descr="http://www.kaushik.net/avinash/wp-content/uploads/2007/10/metric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4714875" cy="319087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dowebmarketing.com/wp-content/uploads/google-analyt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6329">
            <a:off x="574303" y="4131176"/>
            <a:ext cx="2572801" cy="654564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logolitic.com/wp-content/uploads/2011/02/Alexa_logo-1024x39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29139">
            <a:off x="5232013" y="3368233"/>
            <a:ext cx="3149600" cy="900513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bloooger.com/wp-content/uploads/2011/10/backlink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911">
            <a:off x="3940218" y="5303747"/>
            <a:ext cx="1279439" cy="959580"/>
          </a:xfrm>
          <a:prstGeom prst="roundRect">
            <a:avLst>
              <a:gd name="adj" fmla="val 719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Assessment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measure the success in the SEO world we need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Metrics show how close we are to our SEO goals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Keyword-specific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Measure the page position in Google / Bing / Yahoo for each target keyword / phrase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Users rarely open the second page of the search results </a:t>
            </a:r>
            <a:r>
              <a:rPr lang="en-US" dirty="0" smtClean="0">
                <a:sym typeface="Wingdings" pitchFamily="2" charset="2"/>
              </a:rPr>
              <a:t> your site should be on the first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Position after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en-US" dirty="0" smtClean="0">
                <a:sym typeface="Wingdings" pitchFamily="2" charset="2"/>
              </a:rPr>
              <a:t> is de-facto useless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Can still be measured for tracking the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SEO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Popular SEO metrics for a Web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</a:t>
            </a:r>
            <a:r>
              <a:rPr lang="en-US" dirty="0"/>
              <a:t>Page </a:t>
            </a:r>
            <a:r>
              <a:rPr lang="en-US" dirty="0" smtClean="0"/>
              <a:t>Rank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Alexa Rank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of indexed pages in Google / Yahoo / Bing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of external links to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of domains linking to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</a:t>
            </a:r>
            <a:r>
              <a:rPr lang="en-US" dirty="0"/>
              <a:t>number of visitors per </a:t>
            </a:r>
            <a:r>
              <a:rPr lang="en-US" dirty="0" smtClean="0"/>
              <a:t>day (average)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# of Twitter </a:t>
            </a:r>
            <a:r>
              <a:rPr lang="en-US" dirty="0"/>
              <a:t>followers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# of Facebook fans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12481"/>
            <a:ext cx="7924800" cy="685800"/>
          </a:xfrm>
        </p:spPr>
        <p:txBody>
          <a:bodyPr/>
          <a:lstStyle/>
          <a:p>
            <a:r>
              <a:rPr lang="en-US" dirty="0" smtClean="0"/>
              <a:t>SEO-Friendly </a:t>
            </a:r>
            <a:r>
              <a:rPr lang="en-US" dirty="0"/>
              <a:t>Web Sites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Site Architecture, Structure, Internal Links, etc.</a:t>
            </a:r>
            <a:endParaRPr lang="en-US" dirty="0"/>
          </a:p>
        </p:txBody>
      </p:sp>
      <p:pic>
        <p:nvPicPr>
          <p:cNvPr id="5122" name="Picture 2" descr="http://www.webdesigngeek.info/wp-content/uploads/2010/04/How-To-Make-SEO-Friendly-Web-Site-264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2743200" cy="3117272"/>
          </a:xfrm>
          <a:prstGeom prst="round2DiagRect">
            <a:avLst>
              <a:gd name="adj1" fmla="val 707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tayonsearch.com/httpdocs/wp-content/uploads/2010/12/seo-friendl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5" y="1371600"/>
            <a:ext cx="2606540" cy="2388142"/>
          </a:xfrm>
          <a:prstGeom prst="rect">
            <a:avLst/>
          </a:prstGeom>
          <a:noFill/>
          <a:effectLst>
            <a:glow rad="25400">
              <a:srgbClr val="FFFFFF">
                <a:alpha val="25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shtraffic.ca/images/desig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2" flipH="1">
            <a:off x="6263043" y="1541749"/>
            <a:ext cx="2445062" cy="213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SEO-Friendly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quality of your site content, structure, internal links, etc. is very important for SEO!</a:t>
            </a:r>
          </a:p>
          <a:p>
            <a:pPr lvl="1"/>
            <a:r>
              <a:rPr lang="en-US" dirty="0" smtClean="0"/>
              <a:t>E.g. if your keywords are missing on your Web site, Google considers it irrelevant</a:t>
            </a:r>
          </a:p>
          <a:p>
            <a:pPr lvl="2"/>
            <a:r>
              <a:rPr lang="en-US" dirty="0" smtClean="0"/>
              <a:t>This is to avoid SEO bombs</a:t>
            </a:r>
          </a:p>
          <a:p>
            <a:pPr lvl="1"/>
            <a:r>
              <a:rPr lang="en-US" dirty="0" smtClean="0"/>
              <a:t>Be sure to insert your keywords and phrases on the page titles, subtitles, sidebars, footers, etc.</a:t>
            </a:r>
          </a:p>
          <a:p>
            <a:pPr lvl="1"/>
            <a:r>
              <a:rPr lang="en-US" dirty="0" smtClean="0"/>
              <a:t>Carefully prepare your content and internal links anchors, measure keywords density</a:t>
            </a:r>
          </a:p>
          <a:p>
            <a:pPr lvl="1"/>
            <a:r>
              <a:rPr lang="en-US" dirty="0" smtClean="0"/>
              <a:t>Use tags and categories for content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What is SEO?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How the Search Engines Work?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SEO Step-by-Step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Clarifying the SEO Goals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SEO Assessment &amp; Metrics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SEO-Friendly Web Sites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Copywriting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Link Building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3200" dirty="0" smtClean="0"/>
              <a:t>Social SEO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3886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timization, seo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8400" y="1219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SEO-Friendly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platforms like WordPress, Joomla, Drupal, MODX</a:t>
            </a:r>
          </a:p>
          <a:p>
            <a:pPr lvl="1"/>
            <a:r>
              <a:rPr lang="en-US" dirty="0" smtClean="0"/>
              <a:t>SEO-friendly out-of-the-box</a:t>
            </a:r>
          </a:p>
          <a:p>
            <a:pPr lvl="1"/>
            <a:r>
              <a:rPr lang="en-US" dirty="0" smtClean="0"/>
              <a:t>Have lots of SEO plugins</a:t>
            </a:r>
          </a:p>
          <a:p>
            <a:r>
              <a:rPr lang="en-US" dirty="0" smtClean="0"/>
              <a:t>Popular online blog platforms like Blogger</a:t>
            </a:r>
            <a:r>
              <a:rPr lang="en-US" dirty="0"/>
              <a:t>, BlogSpot</a:t>
            </a:r>
            <a:r>
              <a:rPr lang="en-US" dirty="0" smtClean="0"/>
              <a:t>, Tumblr</a:t>
            </a:r>
            <a:r>
              <a:rPr lang="en-US" dirty="0"/>
              <a:t>, WordPress.com, </a:t>
            </a:r>
            <a:r>
              <a:rPr lang="en-US" dirty="0" smtClean="0"/>
              <a:t>Posterous</a:t>
            </a:r>
          </a:p>
          <a:p>
            <a:pPr lvl="1"/>
            <a:r>
              <a:rPr lang="en-US" dirty="0"/>
              <a:t>SEO-friendly </a:t>
            </a:r>
            <a:r>
              <a:rPr lang="en-US" dirty="0" smtClean="0"/>
              <a:t>out-of-the-box</a:t>
            </a:r>
          </a:p>
          <a:p>
            <a:r>
              <a:rPr lang="en-US" dirty="0" smtClean="0"/>
              <a:t>Build your own SEO platform</a:t>
            </a:r>
          </a:p>
          <a:p>
            <a:pPr lvl="1"/>
            <a:r>
              <a:rPr lang="en-US" dirty="0" smtClean="0"/>
              <a:t>This costs too much resources – for experts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1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SEO-Friendly Platforms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richerornot.com/wp-content/woo_uploads/378-seo-wordpre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181100"/>
            <a:ext cx="2857500" cy="2857500"/>
          </a:xfrm>
          <a:prstGeom prst="roundRect">
            <a:avLst>
              <a:gd name="adj" fmla="val 11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kristencalderwood.com/images/blogspo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62250"/>
            <a:ext cx="1283287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revthatup.com/wp-content/uploads/2011/06/tumblr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3314700" cy="8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http://upload.wikimedia.org/wikipedia/commons/0/0d/Posterou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File:Posterous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10" y="2609850"/>
            <a:ext cx="939890" cy="9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51278"/>
            <a:ext cx="7924800" cy="685800"/>
          </a:xfrm>
        </p:spPr>
        <p:txBody>
          <a:bodyPr/>
          <a:lstStyle/>
          <a:p>
            <a:r>
              <a:rPr lang="en-US" dirty="0"/>
              <a:t>Copywriting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53758"/>
            <a:ext cx="7924800" cy="569120"/>
          </a:xfrm>
        </p:spPr>
        <p:txBody>
          <a:bodyPr/>
          <a:lstStyle/>
          <a:p>
            <a:r>
              <a:rPr lang="en-US" dirty="0" smtClean="0"/>
              <a:t>How to Write and Publish High </a:t>
            </a:r>
            <a:r>
              <a:rPr lang="en-US" smtClean="0"/>
              <a:t>Quality Content?</a:t>
            </a:r>
            <a:endParaRPr lang="en-US" dirty="0"/>
          </a:p>
        </p:txBody>
      </p:sp>
      <p:pic>
        <p:nvPicPr>
          <p:cNvPr id="7170" name="Picture 2" descr="http://www.springboardseo.com/img/seo-copywri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6" y="3153408"/>
            <a:ext cx="4587874" cy="3044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3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Copywriting</a:t>
            </a:r>
            <a:r>
              <a:rPr lang="en-US" dirty="0" smtClean="0"/>
              <a:t> is the process of authoring high-quality marketing text or other content</a:t>
            </a:r>
          </a:p>
          <a:p>
            <a:pPr lvl="1"/>
            <a:r>
              <a:rPr lang="en-US" dirty="0" smtClean="0"/>
              <a:t>To promote a site / product / service / idea /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Articles, blog posts, Facebook posts,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Copywriting for SEO </a:t>
            </a:r>
            <a:r>
              <a:rPr lang="en-US" dirty="0" smtClean="0"/>
              <a:t>means to write an article</a:t>
            </a:r>
          </a:p>
          <a:p>
            <a:pPr lvl="1"/>
            <a:r>
              <a:rPr lang="en-US" dirty="0" smtClean="0"/>
              <a:t>With high density of the target keywords</a:t>
            </a:r>
          </a:p>
          <a:p>
            <a:pPr lvl="1"/>
            <a:r>
              <a:rPr lang="en-US" dirty="0" smtClean="0"/>
              <a:t>With one or more backlinks to your Web site</a:t>
            </a:r>
          </a:p>
          <a:p>
            <a:pPr lvl="2"/>
            <a:r>
              <a:rPr lang="en-US" dirty="0" smtClean="0"/>
              <a:t>With specific anchor text in the links</a:t>
            </a:r>
          </a:p>
          <a:p>
            <a:pPr lvl="1"/>
            <a:r>
              <a:rPr lang="en-US" dirty="0"/>
              <a:t>That targets general or specific </a:t>
            </a:r>
            <a:r>
              <a:rPr lang="en-US" dirty="0" smtClean="0"/>
              <a:t>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4200" y="4800601"/>
            <a:ext cx="7924800" cy="685800"/>
          </a:xfrm>
        </p:spPr>
        <p:txBody>
          <a:bodyPr/>
          <a:lstStyle/>
          <a:p>
            <a:r>
              <a:rPr lang="en-US" dirty="0"/>
              <a:t>Link Building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4200" y="5526880"/>
            <a:ext cx="7924800" cy="569120"/>
          </a:xfrm>
        </p:spPr>
        <p:txBody>
          <a:bodyPr/>
          <a:lstStyle/>
          <a:p>
            <a:r>
              <a:rPr lang="en-US" dirty="0" smtClean="0"/>
              <a:t>How to Create Backlinks to Your Site?</a:t>
            </a:r>
            <a:endParaRPr lang="en-US" dirty="0"/>
          </a:p>
        </p:txBody>
      </p:sp>
      <p:pic>
        <p:nvPicPr>
          <p:cNvPr id="8194" name="Picture 2" descr="http://www.bitdoze.com/wp-content/uploads/2010/10/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990600"/>
            <a:ext cx="4381500" cy="3286124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venetsian.com/wp-content/uploads/2009/05/affiliate-pr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00400"/>
            <a:ext cx="1403849" cy="1431926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nsert, lin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381">
            <a:off x="1699076" y="2791275"/>
            <a:ext cx="885192" cy="8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practicalseo.org/blog/wp-content/uploads/2011/03/outbound_link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40654" y="3200399"/>
            <a:ext cx="1420746" cy="1431927"/>
          </a:xfrm>
          <a:prstGeom prst="roundRect">
            <a:avLst>
              <a:gd name="adj" fmla="val 100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sert, lin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542" flipH="1">
            <a:off x="6661603" y="2833785"/>
            <a:ext cx="842412" cy="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building </a:t>
            </a:r>
            <a:r>
              <a:rPr lang="en-US" dirty="0" smtClean="0"/>
              <a:t>is the process of building high-quality unidirectional backlinks to your site</a:t>
            </a:r>
          </a:p>
          <a:p>
            <a:r>
              <a:rPr lang="en-US" dirty="0" smtClean="0"/>
              <a:t>High-quality links means:</a:t>
            </a:r>
          </a:p>
          <a:p>
            <a:pPr lvl="1"/>
            <a:r>
              <a:rPr lang="en-US" dirty="0" smtClean="0"/>
              <a:t>Links from popular, highly ranked web sites</a:t>
            </a:r>
          </a:p>
          <a:p>
            <a:pPr lvl="2"/>
            <a:r>
              <a:rPr lang="en-US" dirty="0" smtClean="0"/>
              <a:t>Sites from the same business domain</a:t>
            </a:r>
          </a:p>
          <a:p>
            <a:pPr lvl="2"/>
            <a:r>
              <a:rPr lang="en-US" dirty="0" smtClean="0"/>
              <a:t>Sites, blogs and directories on similar topics</a:t>
            </a:r>
          </a:p>
          <a:p>
            <a:pPr lvl="2"/>
            <a:r>
              <a:rPr lang="en-US" dirty="0" smtClean="0"/>
              <a:t>Social networks and groups on similar topics</a:t>
            </a:r>
          </a:p>
          <a:p>
            <a:pPr lvl="1"/>
            <a:r>
              <a:rPr lang="en-US" dirty="0" smtClean="0"/>
              <a:t>With the target keywords used as anchor</a:t>
            </a:r>
          </a:p>
          <a:p>
            <a:r>
              <a:rPr lang="en-US" dirty="0" smtClean="0"/>
              <a:t>Only "DoFollow" links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Building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popular link building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Publishing high-quality articles in blogs, article directories, sites, forums an other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Linking from directories, social bookmarking sites and social 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Links from comments in blogs and other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One-way links from sites on similar topics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Satellite sites on the same topic which give additional PageRank flow to your main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a "link bait"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rot="21480000">
            <a:off x="1939405" y="5013277"/>
            <a:ext cx="4703422" cy="685800"/>
          </a:xfrm>
        </p:spPr>
        <p:txBody>
          <a:bodyPr/>
          <a:lstStyle/>
          <a:p>
            <a:pPr algn="r"/>
            <a:r>
              <a:rPr lang="en-US" dirty="0"/>
              <a:t>Social SEO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1480000">
            <a:off x="1646087" y="5716562"/>
            <a:ext cx="6607027" cy="569120"/>
          </a:xfrm>
        </p:spPr>
        <p:txBody>
          <a:bodyPr/>
          <a:lstStyle/>
          <a:p>
            <a:pPr algn="r"/>
            <a:r>
              <a:rPr lang="en-US" dirty="0" smtClean="0"/>
              <a:t>Using the Social Media Networks for SEO</a:t>
            </a:r>
            <a:endParaRPr lang="en-US" dirty="0"/>
          </a:p>
        </p:txBody>
      </p:sp>
      <p:pic>
        <p:nvPicPr>
          <p:cNvPr id="9218" name="Picture 2" descr="social media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315793" y="1812876"/>
            <a:ext cx="4171950" cy="2770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ocial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3800">
            <a:off x="5704558" y="890077"/>
            <a:ext cx="2594134" cy="195079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earch social media friend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094">
            <a:off x="667106" y="3155039"/>
            <a:ext cx="1953131" cy="1953131"/>
          </a:xfrm>
          <a:prstGeom prst="ellipse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images.wordpressapi.com/social-icon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739">
            <a:off x="2624826" y="615006"/>
            <a:ext cx="2895600" cy="10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Social media optimization </a:t>
            </a:r>
            <a:r>
              <a:rPr lang="en-US" dirty="0" smtClean="0"/>
              <a:t>(SMO, social SEO)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Attracting visitors from the social networks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social SEO 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content in the social networks, social integrate comments, likes , "+1" in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Post your media in the social sites (images, video, presentations, etc.)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Maintain pages / groups / lists / … of your site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Post articles / comments / messages about your site in blogs, forums, groups, social networks,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198"/>
            <a:ext cx="79248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Online Reputation Management (ORM)</a:t>
            </a:r>
          </a:p>
        </p:txBody>
      </p:sp>
      <p:pic>
        <p:nvPicPr>
          <p:cNvPr id="10244" name="Picture 4" descr="http://onlinereputationgurus.com/wp-content/uploads/2011/08/online-reputation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04900"/>
            <a:ext cx="4114800" cy="3086100"/>
          </a:xfrm>
          <a:prstGeom prst="roundRect">
            <a:avLst>
              <a:gd name="adj" fmla="val 72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</a:t>
            </a:r>
            <a:r>
              <a:rPr lang="en-US" smtClean="0"/>
              <a:t>Contents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Online Reputation </a:t>
            </a:r>
            <a:r>
              <a:rPr lang="en-US" sz="3200" dirty="0" smtClean="0"/>
              <a:t>Management (ORM)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SEO Tools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Local </a:t>
            </a:r>
            <a:r>
              <a:rPr lang="en-US" sz="3200" dirty="0" smtClean="0"/>
              <a:t>Search (Places)</a:t>
            </a:r>
            <a:endParaRPr lang="en-US" sz="3200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Special Search Channels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Video, Images and Mobile Search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Google Panda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Paid SEO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Black and White </a:t>
            </a:r>
            <a:r>
              <a:rPr lang="en-US" sz="3200" dirty="0" smtClean="0"/>
              <a:t>SEO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Link </a:t>
            </a:r>
            <a:r>
              <a:rPr lang="en-US" sz="3200" dirty="0"/>
              <a:t>Bait (Viral) SEO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100" name="Picture 4" descr="folder, site, web, webs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057400"/>
            <a:ext cx="1371602" cy="137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cument, file, find, search, tex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4191000"/>
            <a:ext cx="2133602" cy="21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36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Online </a:t>
            </a:r>
            <a:r>
              <a:rPr lang="en-US" sz="3800" dirty="0" smtClean="0"/>
              <a:t>Reputation Management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reputation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 </a:t>
            </a:r>
            <a:r>
              <a:rPr lang="en-US" dirty="0" smtClean="0"/>
              <a:t>(ORM)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the Internet reputation of a </a:t>
            </a:r>
            <a:r>
              <a:rPr lang="en-US" dirty="0" smtClean="0"/>
              <a:t>person / product / brand / business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 goal of suppressing negative </a:t>
            </a:r>
            <a:r>
              <a:rPr lang="en-US" dirty="0" smtClean="0"/>
              <a:t>mentions</a:t>
            </a:r>
          </a:p>
          <a:p>
            <a:pPr lvl="1"/>
            <a:r>
              <a:rPr lang="en-US" dirty="0"/>
              <a:t>Or pushing them lower on </a:t>
            </a:r>
            <a:r>
              <a:rPr lang="en-US" dirty="0" smtClean="0"/>
              <a:t>the search engines</a:t>
            </a:r>
          </a:p>
          <a:p>
            <a:r>
              <a:rPr lang="en-US" dirty="0" smtClean="0"/>
              <a:t>Two activities: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 </a:t>
            </a:r>
            <a:r>
              <a:rPr lang="en-US" dirty="0" smtClean="0"/>
              <a:t>– done by ORM monitoring tools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Mitigation </a:t>
            </a:r>
            <a:r>
              <a:rPr lang="en-US" dirty="0"/>
              <a:t>– mitigating SERPs </a:t>
            </a:r>
            <a:r>
              <a:rPr lang="en-US" dirty="0" smtClean="0"/>
              <a:t>(</a:t>
            </a:r>
            <a:r>
              <a:rPr lang="en-US" dirty="0"/>
              <a:t>search engine result pages) or mentions in online </a:t>
            </a:r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38252"/>
            <a:ext cx="7924800" cy="685800"/>
          </a:xfrm>
        </p:spPr>
        <p:txBody>
          <a:bodyPr/>
          <a:lstStyle/>
          <a:p>
            <a:r>
              <a:rPr lang="en-US" dirty="0"/>
              <a:t>SEO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The Tools of the SEO Engineers</a:t>
            </a:r>
            <a:endParaRPr lang="en-US" dirty="0"/>
          </a:p>
        </p:txBody>
      </p:sp>
      <p:pic>
        <p:nvPicPr>
          <p:cNvPr id="11266" name="Picture 2" descr="http://1.bp.blogspot.com/-TkWMdDENfp4/Tdk04wcn0cI/AAAAAAAABKc/iFYM4ha1XZc/s1600/best_of_seo_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914650"/>
            <a:ext cx="4381500" cy="3333750"/>
          </a:xfrm>
          <a:prstGeom prst="roundRect">
            <a:avLst>
              <a:gd name="adj" fmla="val 44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eferences, properties, settings, tool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619124"/>
            <a:ext cx="1133475" cy="11334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etting, spanner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72">
            <a:off x="7050109" y="3930672"/>
            <a:ext cx="1492046" cy="149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ool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80">
            <a:off x="545638" y="1478345"/>
            <a:ext cx="1252616" cy="12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application, applications, build, development, hammer, too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651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 tools </a:t>
            </a:r>
            <a:r>
              <a:rPr lang="en-US" dirty="0" smtClean="0"/>
              <a:t>are software or services that:</a:t>
            </a:r>
          </a:p>
          <a:p>
            <a:pPr lvl="1"/>
            <a:r>
              <a:rPr lang="en-US" dirty="0" smtClean="0"/>
              <a:t>Enable monitoring, tracking, analyzing web sites, page rank, traffic, content, keywords, links, social media, online reputation, etc.</a:t>
            </a:r>
          </a:p>
          <a:p>
            <a:pPr lvl="1"/>
            <a:r>
              <a:rPr lang="en-US" dirty="0" smtClean="0"/>
              <a:t>Content generators, site generators, keyword generators, backlink generators, etc.</a:t>
            </a:r>
          </a:p>
          <a:p>
            <a:pPr lvl="1"/>
            <a:r>
              <a:rPr lang="en-US" dirty="0" smtClean="0"/>
              <a:t>Automatic site submission tools and services</a:t>
            </a:r>
          </a:p>
          <a:p>
            <a:pPr lvl="1"/>
            <a:r>
              <a:rPr lang="en-US" dirty="0" smtClean="0"/>
              <a:t>Could be free or paid (like any other tool)</a:t>
            </a:r>
          </a:p>
          <a:p>
            <a:pPr lvl="1"/>
            <a:r>
              <a:rPr lang="en-US" dirty="0" smtClean="0"/>
              <a:t>Could be browser plugins, desktop software, scripts or online services on specialized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Keyword </a:t>
            </a:r>
            <a:r>
              <a:rPr lang="en-US" dirty="0" smtClean="0"/>
              <a:t>analysis / generators</a:t>
            </a:r>
          </a:p>
          <a:p>
            <a:r>
              <a:rPr lang="en-US" dirty="0"/>
              <a:t>Crawl testers / robots.txt / header checkers</a:t>
            </a:r>
          </a:p>
          <a:p>
            <a:r>
              <a:rPr lang="en-US" dirty="0" smtClean="0"/>
              <a:t>Link analysis</a:t>
            </a:r>
          </a:p>
          <a:p>
            <a:r>
              <a:rPr lang="en-US" dirty="0" smtClean="0"/>
              <a:t>Rank tracking</a:t>
            </a:r>
          </a:p>
          <a:p>
            <a:r>
              <a:rPr lang="en-US" dirty="0" smtClean="0"/>
              <a:t>Social media monitoring</a:t>
            </a:r>
          </a:p>
          <a:p>
            <a:r>
              <a:rPr lang="en-US" dirty="0" smtClean="0"/>
              <a:t>Page / content comparison</a:t>
            </a:r>
          </a:p>
          <a:p>
            <a:r>
              <a:rPr lang="en-US" dirty="0" smtClean="0"/>
              <a:t>Online reputation monitoring</a:t>
            </a:r>
          </a:p>
          <a:p>
            <a:r>
              <a:rPr lang="en-US" dirty="0" smtClean="0"/>
              <a:t>Domain checkers</a:t>
            </a:r>
          </a:p>
          <a:p>
            <a:r>
              <a:rPr lang="en-US" dirty="0" smtClean="0"/>
              <a:t>URL checkers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81600" y="2209525"/>
            <a:ext cx="3733800" cy="3581675"/>
            <a:chOff x="5257800" y="2286000"/>
            <a:chExt cx="3302000" cy="3029033"/>
          </a:xfrm>
        </p:grpSpPr>
        <p:pic>
          <p:nvPicPr>
            <p:cNvPr id="12292" name="Picture 4" descr="http://www.michaelhartzell.com/Portals/52063/images/best%20seo%20tools%20for%20business%20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286000"/>
              <a:ext cx="330200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0" name="Picture 2" descr="application, applications, build, development, hammer, too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34081" flipH="1">
              <a:off x="6263231" y="3525248"/>
              <a:ext cx="1429062" cy="1789785"/>
            </a:xfrm>
            <a:prstGeom prst="rect">
              <a:avLst/>
            </a:prstGeom>
            <a:noFill/>
            <a:effectLst>
              <a:outerShdw blurRad="76200" dist="12700" dir="2700000" sx="110000" sy="11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1189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SEO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Google Webmaster Tools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2"/>
              </a:rPr>
              <a:t>www.google.com/webmasters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Google Analytics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3"/>
              </a:rPr>
              <a:t>www.google.com/analytics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Alexa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4"/>
              </a:rPr>
              <a:t>www.alexa.com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MajesticSEO Site Explorer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hlinkClick r:id="rId5"/>
              </a:rPr>
              <a:t>majesticseo.com/reports/site-explorer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Open Site </a:t>
            </a:r>
            <a:r>
              <a:rPr lang="en-US" sz="3000" dirty="0" smtClean="0"/>
              <a:t>Explorer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www.opensiteexplorer.org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314" name="Picture 2" descr="http://www.webseoanalytics.com/blog/wp-content/uploads/2011/07/google_webmastertoo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6" y="1143000"/>
            <a:ext cx="2143125" cy="1138238"/>
          </a:xfrm>
          <a:prstGeom prst="roundRect">
            <a:avLst>
              <a:gd name="adj" fmla="val 6970"/>
            </a:avLst>
          </a:prstGeom>
          <a:solidFill>
            <a:srgbClr val="FFFFFF"/>
          </a:solidFill>
          <a:extLst/>
        </p:spPr>
      </p:pic>
      <p:pic>
        <p:nvPicPr>
          <p:cNvPr id="13316" name="Picture 4" descr="http://newtrend.bg/wp-content/uploads/2011/01/google-analytics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4" b="30886"/>
          <a:stretch/>
        </p:blipFill>
        <p:spPr bwMode="auto">
          <a:xfrm>
            <a:off x="5638800" y="2667000"/>
            <a:ext cx="2940051" cy="876300"/>
          </a:xfrm>
          <a:prstGeom prst="roundRect">
            <a:avLst>
              <a:gd name="adj" fmla="val 6970"/>
            </a:avLst>
          </a:prstGeom>
          <a:solidFill>
            <a:srgbClr val="FFFFFF"/>
          </a:solidFill>
        </p:spPr>
      </p:pic>
      <p:pic>
        <p:nvPicPr>
          <p:cNvPr id="13318" name="Picture 6" descr="http://logolitic.com/wp-content/uploads/2011/02/Alexa_logo-1024x39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65" y="3886200"/>
            <a:ext cx="2277486" cy="876298"/>
          </a:xfrm>
          <a:prstGeom prst="roundRect">
            <a:avLst>
              <a:gd name="adj" fmla="val 6970"/>
            </a:avLst>
          </a:prstGeom>
          <a:solidFill>
            <a:srgbClr val="FFFFFF"/>
          </a:solidFill>
          <a:extLst/>
        </p:spPr>
      </p:pic>
      <p:pic>
        <p:nvPicPr>
          <p:cNvPr id="13322" name="Picture 10" descr="The search engine for link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5619750"/>
            <a:ext cx="2357438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4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7924800" cy="685800"/>
          </a:xfrm>
        </p:spPr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Google Places, Facebook Places, Maps, etc.</a:t>
            </a:r>
            <a:endParaRPr lang="en-US" dirty="0"/>
          </a:p>
        </p:txBody>
      </p:sp>
      <p:pic>
        <p:nvPicPr>
          <p:cNvPr id="1026" name="Picture 2" descr="http://mobilelocalsocial.com/wp-content/uploads/2010/11/9-local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3031066"/>
            <a:ext cx="4711700" cy="314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search </a:t>
            </a:r>
            <a:r>
              <a:rPr lang="en-US" dirty="0" smtClean="0"/>
              <a:t>can add more traffic to your site or business if you have a geo location (venue)</a:t>
            </a:r>
          </a:p>
          <a:p>
            <a:pPr lvl="1"/>
            <a:r>
              <a:rPr lang="en-US" dirty="0" smtClean="0"/>
              <a:t>Be sure to register in Google, Bing and Yahoo</a:t>
            </a:r>
          </a:p>
          <a:p>
            <a:pPr lvl="1"/>
            <a:r>
              <a:rPr lang="en-US" dirty="0" smtClean="0"/>
              <a:t>Register in the other local search engines</a:t>
            </a:r>
          </a:p>
          <a:p>
            <a:r>
              <a:rPr lang="en-US" dirty="0" smtClean="0"/>
              <a:t>Places to register</a:t>
            </a:r>
          </a:p>
          <a:p>
            <a:pPr lvl="1"/>
            <a:r>
              <a:rPr lang="en-US" dirty="0" smtClean="0"/>
              <a:t>Google Places</a:t>
            </a:r>
          </a:p>
          <a:p>
            <a:pPr lvl="1"/>
            <a:r>
              <a:rPr lang="en-US" dirty="0" smtClean="0"/>
              <a:t>Facebook Places</a:t>
            </a:r>
          </a:p>
          <a:p>
            <a:pPr lvl="1"/>
            <a:r>
              <a:rPr lang="en-US" dirty="0" smtClean="0"/>
              <a:t>Google Maps, Bing Maps, Yahoo Maps</a:t>
            </a:r>
          </a:p>
          <a:p>
            <a:pPr lvl="1"/>
            <a:r>
              <a:rPr lang="en-US" dirty="0" smtClean="0"/>
              <a:t>Catalogs like Yellow Pages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 descr="gps, location, maps, mark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07680"/>
            <a:ext cx="7924800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Special Search Channels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Special Search: Images, Video, Blogs, Mobile</a:t>
            </a:r>
            <a:endParaRPr lang="en-US" dirty="0"/>
          </a:p>
        </p:txBody>
      </p:sp>
      <p:pic>
        <p:nvPicPr>
          <p:cNvPr id="3074" name="Picture 2" descr="Google Special Sear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838200"/>
            <a:ext cx="34290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_yReHlU1cO10/SqYujUeHyBI/AAAAAAAAAIc/iJVQZfuuE2w/s320/search_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3352800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Special Search Channels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SEO goes beyond the traditional text search</a:t>
            </a:r>
          </a:p>
          <a:p>
            <a:pPr lvl="1"/>
            <a:r>
              <a:rPr lang="en-US" dirty="0"/>
              <a:t>Special search channels should also be SEO optimized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search channels</a:t>
            </a:r>
          </a:p>
          <a:p>
            <a:pPr lvl="1"/>
            <a:r>
              <a:rPr lang="en-US" dirty="0" smtClean="0"/>
              <a:t>Media search</a:t>
            </a:r>
          </a:p>
          <a:p>
            <a:pPr lvl="2"/>
            <a:r>
              <a:rPr lang="en-US" dirty="0" smtClean="0"/>
              <a:t>Images and video</a:t>
            </a:r>
          </a:p>
          <a:p>
            <a:pPr lvl="1"/>
            <a:r>
              <a:rPr lang="en-US" dirty="0" smtClean="0"/>
              <a:t>Blogs search</a:t>
            </a:r>
          </a:p>
          <a:p>
            <a:pPr lvl="1"/>
            <a:r>
              <a:rPr lang="en-US" dirty="0" smtClean="0"/>
              <a:t>Mobile search</a:t>
            </a:r>
          </a:p>
          <a:p>
            <a:pPr lvl="1"/>
            <a:r>
              <a:rPr lang="en-US" dirty="0" smtClean="0"/>
              <a:t>Non-Google search: Bing, Yahoo, Yandex, Baidu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67300" y="2514599"/>
            <a:ext cx="3314700" cy="3124201"/>
            <a:chOff x="5219700" y="2667000"/>
            <a:chExt cx="3086100" cy="2819401"/>
          </a:xfrm>
        </p:grpSpPr>
        <p:pic>
          <p:nvPicPr>
            <p:cNvPr id="4098" name="Picture 2" descr="box, media, music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667000"/>
              <a:ext cx="213360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arth, find, globe, search, world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581400"/>
              <a:ext cx="1904999" cy="1905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Media Search Channels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 channels </a:t>
            </a:r>
            <a:r>
              <a:rPr lang="en-US" dirty="0" smtClean="0"/>
              <a:t>bring traffic and backlinks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Photo Sharing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Flickr, SmugMug, Google Picasa, PhotoBucket, Facebook Albums, Google+ Albums, jAlbum, </a:t>
            </a:r>
            <a:r>
              <a:rPr lang="en-US" dirty="0" smtClean="0"/>
              <a:t>…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Google / Bing / Yahoo Image Search,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Video Sharing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YouTube, Vimeo, Metacafe, DailyMotion, Blip.tv, PhotoBucket, Archive.org, VBOX7,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Presentations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SlideShare, Slides.bg, </a:t>
            </a:r>
            <a:r>
              <a:rPr lang="en-US" dirty="0" err="1" smtClean="0"/>
              <a:t>SlideBoom</a:t>
            </a:r>
            <a:r>
              <a:rPr lang="en-US" dirty="0" smtClean="0"/>
              <a:t>, </a:t>
            </a:r>
            <a:r>
              <a:rPr lang="en-US" dirty="0" err="1" smtClean="0"/>
              <a:t>SlideServe</a:t>
            </a:r>
            <a:r>
              <a:rPr lang="en-US" dirty="0" smtClean="0"/>
              <a:t>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ofrog.com/images/seo-in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52600"/>
            <a:ext cx="31242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What is SEO?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pic>
        <p:nvPicPr>
          <p:cNvPr id="1026" name="Picture 2" descr="http://www.gyaninfotech.com/images/seo_services_in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197">
            <a:off x="5052836" y="413213"/>
            <a:ext cx="372014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diseo.com/images/seo-services-indi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4" b="12028"/>
          <a:stretch/>
        </p:blipFill>
        <p:spPr bwMode="auto">
          <a:xfrm rot="21123584">
            <a:off x="769363" y="1079330"/>
            <a:ext cx="2483783" cy="1382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  <p:pic>
        <p:nvPicPr>
          <p:cNvPr id="1030" name="Picture 6" descr="http://www.design.ddarsow.com/images/se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277">
            <a:off x="6124373" y="2706795"/>
            <a:ext cx="1977743" cy="180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2" name="Picture 8" descr="http://www.onedayweb.net/images/icon-SEO-Search-Engine-Optimisation-serv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5983">
            <a:off x="980966" y="2705613"/>
            <a:ext cx="2060575" cy="199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6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Search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Blog search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Ensure your blog notifies the search engines for changes: </a:t>
            </a:r>
            <a:r>
              <a:rPr lang="en-US" noProof="1" smtClean="0">
                <a:hlinkClick r:id="rId2"/>
              </a:rPr>
              <a:t>http://rpc.pingomatic.com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Manual blog submit at: </a:t>
            </a:r>
            <a:r>
              <a:rPr lang="en-US" noProof="1" smtClean="0">
                <a:hlinkClick r:id="rId3"/>
              </a:rPr>
              <a:t>http://pingomatic.com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Integrate your blog with Twitter / Facebook / …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Mobile search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Mobile users are growing </a:t>
            </a:r>
            <a:r>
              <a:rPr lang="en-US" noProof="1" smtClean="0">
                <a:sym typeface="Wingdings" pitchFamily="2" charset="2"/>
              </a:rPr>
              <a:t> you should </a:t>
            </a:r>
            <a:r>
              <a:rPr lang="en-US" noProof="1" smtClean="0"/>
              <a:t>have mobile-friendly version of your site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Register for location-aware services like Foursquare, Glympse , Gowalla, Yelp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Google Panda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What Changes Google are Introducing Recently?</a:t>
            </a:r>
            <a:endParaRPr lang="en-US" dirty="0"/>
          </a:p>
        </p:txBody>
      </p:sp>
      <p:pic>
        <p:nvPicPr>
          <p:cNvPr id="5122" name="Picture 2" descr="http://media02.hongkiat.com/google-panda/google-p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90" y="2924176"/>
            <a:ext cx="3857510" cy="3248024"/>
          </a:xfrm>
          <a:prstGeom prst="roundRect">
            <a:avLst>
              <a:gd name="adj" fmla="val 84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Google Panda is an update in the Google's search algorithms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Aiming to increase the rank of the valuable sites and decrease the rank of low-quality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machine-learning concepts (artificial </a:t>
            </a:r>
            <a:r>
              <a:rPr lang="en-US" dirty="0"/>
              <a:t>intelligence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incorporate </a:t>
            </a:r>
            <a:r>
              <a:rPr lang="en-US" dirty="0"/>
              <a:t>user behavior </a:t>
            </a:r>
            <a:r>
              <a:rPr lang="en-US" dirty="0" smtClean="0"/>
              <a:t>pattern analysis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 "+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" votes </a:t>
            </a:r>
            <a:r>
              <a:rPr lang="en-US" dirty="0" smtClean="0">
                <a:sym typeface="Wingdings" pitchFamily="2" charset="2"/>
              </a:rPr>
              <a:t> better personalized search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Tracking through Toolbars, Analytics, </a:t>
            </a:r>
            <a:r>
              <a:rPr lang="en-US" dirty="0"/>
              <a:t>Google+, </a:t>
            </a: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Panda updates introduce changes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Paid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Performing </a:t>
            </a:r>
            <a:r>
              <a:rPr lang="en-US" smtClean="0"/>
              <a:t>Paid E-Marketing Campaigns</a:t>
            </a:r>
            <a:endParaRPr lang="en-US" dirty="0"/>
          </a:p>
        </p:txBody>
      </p:sp>
      <p:pic>
        <p:nvPicPr>
          <p:cNvPr id="6146" name="Picture 2" descr="http://riteklik.com/wp-content/uploads/2011/05/pay-per-click-management1-e130557520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2895600"/>
            <a:ext cx="4867276" cy="322357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11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e-Marketing and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Many companies pay for visitors to their site</a:t>
            </a:r>
          </a:p>
          <a:p>
            <a:r>
              <a:rPr lang="en-US" dirty="0" smtClean="0"/>
              <a:t>Pay-per-click programs</a:t>
            </a:r>
          </a:p>
          <a:p>
            <a:pPr lvl="1"/>
            <a:r>
              <a:rPr lang="en-US" dirty="0" smtClean="0"/>
              <a:t>Google </a:t>
            </a:r>
            <a:r>
              <a:rPr lang="en-US" noProof="1" smtClean="0"/>
              <a:t>AdWords</a:t>
            </a:r>
            <a:r>
              <a:rPr lang="en-US" dirty="0" smtClean="0"/>
              <a:t> </a:t>
            </a:r>
            <a:r>
              <a:rPr lang="en-US" dirty="0" smtClean="0"/>
              <a:t>– pay for attracting visitors</a:t>
            </a:r>
          </a:p>
          <a:p>
            <a:pPr lvl="1"/>
            <a:r>
              <a:rPr lang="en-US" dirty="0" smtClean="0"/>
              <a:t>Google AdSense – gat paid for showing ads</a:t>
            </a:r>
          </a:p>
          <a:p>
            <a:pPr lvl="1"/>
            <a:r>
              <a:rPr lang="en-US" dirty="0" smtClean="0"/>
              <a:t>Microsoft </a:t>
            </a:r>
            <a:r>
              <a:rPr lang="en-US" noProof="1" smtClean="0"/>
              <a:t>adCenter</a:t>
            </a:r>
          </a:p>
          <a:p>
            <a:pPr lvl="1"/>
            <a:r>
              <a:rPr lang="en-US" dirty="0" smtClean="0"/>
              <a:t>Yahoo </a:t>
            </a:r>
            <a:r>
              <a:rPr lang="en-US" dirty="0" smtClean="0"/>
              <a:t>Search Marketing</a:t>
            </a:r>
          </a:p>
          <a:p>
            <a:r>
              <a:rPr lang="en-US" dirty="0"/>
              <a:t>Link exchange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Mobile pay-per-click programs</a:t>
            </a:r>
            <a:endParaRPr lang="en-US" dirty="0"/>
          </a:p>
          <a:p>
            <a:pPr lvl="1"/>
            <a:r>
              <a:rPr lang="en-US" dirty="0" smtClean="0"/>
              <a:t>Google Mobile Ads, Microsoft Mobile Banner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Black and White 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What is Black SEO and White SEO and How It Works?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412" y="1200150"/>
            <a:ext cx="4507488" cy="2990850"/>
            <a:chOff x="2312412" y="1200150"/>
            <a:chExt cx="4507488" cy="2990850"/>
          </a:xfrm>
        </p:grpSpPr>
        <p:pic>
          <p:nvPicPr>
            <p:cNvPr id="7170" name="Picture 2" descr="http://jacksonlo.com/wp-content/uploads/2011/02/black-hat-se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412" y="1200150"/>
              <a:ext cx="4507488" cy="2990850"/>
            </a:xfrm>
            <a:prstGeom prst="roundRect">
              <a:avLst>
                <a:gd name="adj" fmla="val 307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://1.bp.blogspot.com/-ZHcW73gU1rs/TbOXmpU6LRI/AAAAAAAAAOQ/Qns-e0c79U8/black+hat+seo+techniqu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1231900"/>
              <a:ext cx="1308100" cy="944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9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6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White SEO </a:t>
            </a:r>
            <a:r>
              <a:rPr lang="en-US" dirty="0" smtClean="0"/>
              <a:t>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Important sites hold rich and valuable information and have large community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Community members comment and share the site content everyday through their channels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White SEO techniques support the natural way of providing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Publishing good articles and sharing them to interested auditory who likes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Being successful in SEO means using white SEO – officially recommended by the search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 SEO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Officially forbidden by the search engines</a:t>
            </a:r>
          </a:p>
          <a:p>
            <a:r>
              <a:rPr lang="en-US" dirty="0" smtClean="0"/>
              <a:t>Examples of black SEO techniques</a:t>
            </a:r>
          </a:p>
          <a:p>
            <a:pPr lvl="1"/>
            <a:r>
              <a:rPr lang="en-US" dirty="0" smtClean="0"/>
              <a:t>Spamdexing (search engine spam)</a:t>
            </a:r>
          </a:p>
          <a:p>
            <a:pPr lvl="1"/>
            <a:r>
              <a:rPr lang="en-US" dirty="0" smtClean="0"/>
              <a:t>Hidden text / hidden links / injected content</a:t>
            </a:r>
          </a:p>
          <a:p>
            <a:pPr lvl="1"/>
            <a:r>
              <a:rPr lang="en-US" dirty="0" smtClean="0"/>
              <a:t>Buying / selling links / link farms</a:t>
            </a:r>
          </a:p>
          <a:p>
            <a:pPr lvl="1"/>
            <a:r>
              <a:rPr lang="en-US" dirty="0" smtClean="0"/>
              <a:t>Scraper sites (spam sites, web scrapers)</a:t>
            </a:r>
            <a:endParaRPr lang="en-US" dirty="0"/>
          </a:p>
          <a:p>
            <a:r>
              <a:rPr lang="en-US" dirty="0" smtClean="0"/>
              <a:t>Avoid using black SEO techniques!</a:t>
            </a:r>
          </a:p>
          <a:p>
            <a:pPr lvl="1"/>
            <a:r>
              <a:rPr lang="en-US" dirty="0" smtClean="0"/>
              <a:t>You may get unlisted from the SERPs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Link Bait (Viral) SEO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79"/>
            <a:ext cx="7924800" cy="569120"/>
          </a:xfrm>
        </p:spPr>
        <p:txBody>
          <a:bodyPr/>
          <a:lstStyle/>
          <a:p>
            <a:r>
              <a:rPr lang="en-US" dirty="0" smtClean="0"/>
              <a:t>Creating Unique Content that Others Will Share</a:t>
            </a:r>
            <a:endParaRPr lang="en-US" dirty="0"/>
          </a:p>
        </p:txBody>
      </p:sp>
      <p:pic>
        <p:nvPicPr>
          <p:cNvPr id="2050" name="Picture 2" descr="Perfect link bait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46" y="979610"/>
            <a:ext cx="4908508" cy="35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54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Bait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bait (viral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</a:t>
            </a:r>
            <a:r>
              <a:rPr lang="en-US" dirty="0" smtClean="0"/>
              <a:t> is original marketing technique that works well for SEO</a:t>
            </a:r>
          </a:p>
          <a:p>
            <a:pPr lvl="1"/>
            <a:r>
              <a:rPr lang="en-US" dirty="0" smtClean="0"/>
              <a:t>Create an unique content that lots of people will like and share, e.g. funny picture / story</a:t>
            </a:r>
          </a:p>
          <a:p>
            <a:pPr lvl="1"/>
            <a:r>
              <a:rPr lang="en-US" dirty="0" smtClean="0"/>
              <a:t>Distribute it initially in the social networks</a:t>
            </a:r>
          </a:p>
          <a:p>
            <a:pPr lvl="1"/>
            <a:r>
              <a:rPr lang="en-US" dirty="0" smtClean="0"/>
              <a:t>It will get shared and multiplicated like a virus</a:t>
            </a:r>
          </a:p>
          <a:p>
            <a:pPr lvl="1"/>
            <a:r>
              <a:rPr lang="en-US" dirty="0" smtClean="0"/>
              <a:t>Ensure the link bait content links to your site with your keywords as anchors</a:t>
            </a:r>
          </a:p>
          <a:p>
            <a:pPr lvl="1"/>
            <a:r>
              <a:rPr lang="en-US" dirty="0" smtClean="0"/>
              <a:t>Ensure the link bait content is hard to be copied outside of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6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SEO, SEM, E-Marketing?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improving the </a:t>
            </a:r>
            <a:r>
              <a:rPr lang="en-US" dirty="0" smtClean="0"/>
              <a:t>visibility </a:t>
            </a:r>
            <a:r>
              <a:rPr lang="en-US" dirty="0"/>
              <a:t>of a </a:t>
            </a:r>
            <a:r>
              <a:rPr lang="en-US" dirty="0" smtClean="0"/>
              <a:t>Web site </a:t>
            </a:r>
            <a:r>
              <a:rPr lang="en-US" dirty="0"/>
              <a:t>or a </a:t>
            </a:r>
            <a:r>
              <a:rPr lang="en-US" dirty="0" smtClean="0"/>
              <a:t>Web </a:t>
            </a:r>
            <a:r>
              <a:rPr lang="en-US" dirty="0"/>
              <a:t>page in </a:t>
            </a:r>
            <a:r>
              <a:rPr lang="en-US" dirty="0" smtClean="0"/>
              <a:t>the search engines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</a:t>
            </a:r>
            <a:r>
              <a:rPr lang="en-US" dirty="0" smtClean="0"/>
              <a:t> – search engine marketing means marketing of a Web site (SEO + paid ads)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marketing </a:t>
            </a:r>
            <a:r>
              <a:rPr lang="en-US" dirty="0" smtClean="0"/>
              <a:t>(Web </a:t>
            </a:r>
            <a:r>
              <a:rPr lang="en-US" dirty="0"/>
              <a:t>marketing, e-marketing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Marketing a product or service through Internet</a:t>
            </a:r>
          </a:p>
          <a:p>
            <a:pPr lvl="1"/>
            <a:r>
              <a:rPr lang="en-US" dirty="0" smtClean="0"/>
              <a:t>Includes SEO, SEM, SMM (campaigns in the social networks), </a:t>
            </a:r>
            <a:r>
              <a:rPr lang="en-US" dirty="0"/>
              <a:t>paid </a:t>
            </a:r>
            <a:r>
              <a:rPr lang="en-US" dirty="0" smtClean="0"/>
              <a:t>ads, e-mail marketing,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85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6172200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http://seocourse.telerik.com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Benefits of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Goals of SEO (and e-marketing in general)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 at the top positions</a:t>
            </a:r>
            <a:r>
              <a:rPr lang="en-US" dirty="0" smtClean="0"/>
              <a:t> in Google / Bing / Yahoo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certain keywords and search phrases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increases its visitors </a:t>
            </a:r>
            <a:r>
              <a:rPr lang="en-US" dirty="0" smtClean="0"/>
              <a:t>(customers) and increases its sales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Achieve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reputation</a:t>
            </a:r>
            <a:r>
              <a:rPr lang="en-US" dirty="0" smtClean="0"/>
              <a:t> for a product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Target </a:t>
            </a:r>
            <a:r>
              <a:rPr lang="en-US" dirty="0" smtClean="0"/>
              <a:t>the </a:t>
            </a:r>
            <a:r>
              <a:rPr lang="en-US" dirty="0"/>
              <a:t>audience better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Cut the marketing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0998"/>
            <a:ext cx="7924800" cy="1447802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Engines </a:t>
            </a:r>
            <a:r>
              <a:rPr lang="en-US" dirty="0"/>
              <a:t>Work?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General Principles of the Search Engines</a:t>
            </a:r>
            <a:endParaRPr lang="en-US" dirty="0"/>
          </a:p>
        </p:txBody>
      </p:sp>
      <p:pic>
        <p:nvPicPr>
          <p:cNvPr id="5122" name="Picture 2" descr="http://www.afs-inc.com/images/how_search-engin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9100" y="609601"/>
            <a:ext cx="3228975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engine, kbackgamm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432">
            <a:off x="849418" y="1764367"/>
            <a:ext cx="2417922" cy="24173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cdn-img.easyicon.cn/png/15/1515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2438400" cy="2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9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Search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2011 the world's most popular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search engine</a:t>
            </a:r>
            <a:r>
              <a:rPr lang="en-US" dirty="0" smtClean="0"/>
              <a:t> is Google</a:t>
            </a:r>
          </a:p>
          <a:p>
            <a:r>
              <a:rPr lang="en-US" dirty="0" smtClean="0"/>
              <a:t>Search engines market share (November 2011)</a:t>
            </a:r>
          </a:p>
          <a:p>
            <a:pPr lvl="1"/>
            <a:r>
              <a:rPr lang="en-US" dirty="0" smtClean="0"/>
              <a:t>Google – 60-70%</a:t>
            </a:r>
          </a:p>
          <a:p>
            <a:pPr lvl="1"/>
            <a:r>
              <a:rPr lang="en-US" dirty="0" smtClean="0"/>
              <a:t>Bing (Microsoft) – 10-15%</a:t>
            </a:r>
          </a:p>
          <a:p>
            <a:pPr lvl="2"/>
            <a:r>
              <a:rPr lang="en-US" dirty="0" smtClean="0"/>
              <a:t>Rebranded "Live Search", "MSN Search"</a:t>
            </a:r>
          </a:p>
          <a:p>
            <a:pPr lvl="1"/>
            <a:r>
              <a:rPr lang="en-US" dirty="0" smtClean="0"/>
              <a:t>Yahoo (Microsoft) – 10-15%</a:t>
            </a:r>
          </a:p>
          <a:p>
            <a:pPr lvl="1"/>
            <a:r>
              <a:rPr lang="en-US" dirty="0" smtClean="0"/>
              <a:t>Ask.com, Lycos.com, Yandex.com and the others are very weak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1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search engines </a:t>
            </a:r>
            <a:r>
              <a:rPr lang="en-US" dirty="0"/>
              <a:t>have big </a:t>
            </a:r>
            <a:r>
              <a:rPr lang="en-US" dirty="0" smtClean="0"/>
              <a:t>market share </a:t>
            </a:r>
            <a:r>
              <a:rPr lang="en-US" dirty="0"/>
              <a:t>in some countries</a:t>
            </a:r>
          </a:p>
          <a:p>
            <a:pPr lvl="1"/>
            <a:r>
              <a:rPr lang="en-US" dirty="0" err="1" smtClean="0"/>
              <a:t>Baidu</a:t>
            </a:r>
            <a:r>
              <a:rPr lang="en-US" dirty="0" smtClean="0"/>
              <a:t> in China – 75%-85%</a:t>
            </a:r>
          </a:p>
          <a:p>
            <a:pPr lvl="1"/>
            <a:r>
              <a:rPr lang="en-US" dirty="0" err="1" smtClean="0"/>
              <a:t>Yandex</a:t>
            </a:r>
            <a:r>
              <a:rPr lang="en-US" dirty="0" smtClean="0"/>
              <a:t> in Russia – 60%-70%</a:t>
            </a:r>
          </a:p>
          <a:p>
            <a:r>
              <a:rPr lang="en-US" dirty="0" smtClean="0"/>
              <a:t>Meta-search engines</a:t>
            </a:r>
          </a:p>
          <a:p>
            <a:pPr lvl="1"/>
            <a:r>
              <a:rPr lang="en-US" dirty="0" smtClean="0"/>
              <a:t>Excite.com, HotBot.com, Info.com, …</a:t>
            </a:r>
          </a:p>
          <a:p>
            <a:r>
              <a:rPr lang="en-US" dirty="0" smtClean="0"/>
              <a:t>Domain-specific search engines</a:t>
            </a:r>
          </a:p>
          <a:p>
            <a:pPr lvl="1"/>
            <a:r>
              <a:rPr lang="en-US" dirty="0"/>
              <a:t>Blog Search: </a:t>
            </a:r>
            <a:r>
              <a:rPr lang="en-US" dirty="0" smtClean="0">
                <a:hlinkClick r:id="rId2"/>
              </a:rPr>
              <a:t>www.google.com/blogsearch</a:t>
            </a:r>
            <a:endParaRPr lang="en-US" dirty="0" smtClean="0"/>
          </a:p>
          <a:p>
            <a:pPr lvl="1"/>
            <a:r>
              <a:rPr lang="en-US" dirty="0" smtClean="0"/>
              <a:t>People Search: </a:t>
            </a:r>
            <a:r>
              <a:rPr lang="en-US" dirty="0" smtClean="0">
                <a:hlinkClick r:id="rId3"/>
              </a:rPr>
              <a:t>people.yahoo.com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pipl.com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5770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5428</TotalTime>
  <Words>2059</Words>
  <Application>Microsoft Office PowerPoint</Application>
  <PresentationFormat>On-screen Show (4:3)</PresentationFormat>
  <Paragraphs>345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Telerik Master Template</vt:lpstr>
      <vt:lpstr>Introduction to SEO</vt:lpstr>
      <vt:lpstr>Table of Contents</vt:lpstr>
      <vt:lpstr>Table of Contents (2)</vt:lpstr>
      <vt:lpstr>What is SEO?</vt:lpstr>
      <vt:lpstr>What is SEO, SEM, E-Marketing?</vt:lpstr>
      <vt:lpstr>Goals and Benefits of SEO</vt:lpstr>
      <vt:lpstr>How the Search Engines Work?</vt:lpstr>
      <vt:lpstr>Global Search Engines</vt:lpstr>
      <vt:lpstr>Special Search Engines</vt:lpstr>
      <vt:lpstr>How Search Engines Work?</vt:lpstr>
      <vt:lpstr>SEO Step by Step</vt:lpstr>
      <vt:lpstr>SEO Typical Activities</vt:lpstr>
      <vt:lpstr>Clarifying the SEO Goals</vt:lpstr>
      <vt:lpstr>Clarifying the SEO Goals</vt:lpstr>
      <vt:lpstr>SEO Assessment &amp; Metrics</vt:lpstr>
      <vt:lpstr>SEO Assessment &amp; Metrics</vt:lpstr>
      <vt:lpstr>General SEO Metrics</vt:lpstr>
      <vt:lpstr>SEO-Friendly Web Sites</vt:lpstr>
      <vt:lpstr>Building a SEO-Friendly Site</vt:lpstr>
      <vt:lpstr>SEO-Friendly Platforms</vt:lpstr>
      <vt:lpstr>SEO-Friendly Platforms</vt:lpstr>
      <vt:lpstr>Copywriting</vt:lpstr>
      <vt:lpstr>Copywriting</vt:lpstr>
      <vt:lpstr>Link Building</vt:lpstr>
      <vt:lpstr>Link Building</vt:lpstr>
      <vt:lpstr>The Link Building Process</vt:lpstr>
      <vt:lpstr>Social SEO</vt:lpstr>
      <vt:lpstr>Social Media Optimization</vt:lpstr>
      <vt:lpstr>Online Reputation Management (ORM)</vt:lpstr>
      <vt:lpstr>Online Reputation Management</vt:lpstr>
      <vt:lpstr>SEO Tools</vt:lpstr>
      <vt:lpstr>SEO Tools</vt:lpstr>
      <vt:lpstr>Categories of SEO Tools</vt:lpstr>
      <vt:lpstr>Popular SEO Tools</vt:lpstr>
      <vt:lpstr>Local Search</vt:lpstr>
      <vt:lpstr>Local Search</vt:lpstr>
      <vt:lpstr>Special Search Channels</vt:lpstr>
      <vt:lpstr>Special Search Channels</vt:lpstr>
      <vt:lpstr>Media Search Channels</vt:lpstr>
      <vt:lpstr>Other Search Channels</vt:lpstr>
      <vt:lpstr>Google Panda</vt:lpstr>
      <vt:lpstr>Google Panda</vt:lpstr>
      <vt:lpstr>Paid SEO</vt:lpstr>
      <vt:lpstr>Paid e-Marketing and SEO</vt:lpstr>
      <vt:lpstr>Black and White SEO</vt:lpstr>
      <vt:lpstr>White SEO</vt:lpstr>
      <vt:lpstr>Black SEO</vt:lpstr>
      <vt:lpstr>Link Bait (Viral) SEO</vt:lpstr>
      <vt:lpstr>Link Bait SEO</vt:lpstr>
      <vt:lpstr>Introduction to SEO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362</cp:revision>
  <dcterms:created xsi:type="dcterms:W3CDTF">2007-12-08T16:03:35Z</dcterms:created>
  <dcterms:modified xsi:type="dcterms:W3CDTF">2011-11-21T15:44:36Z</dcterms:modified>
</cp:coreProperties>
</file>