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30" r:id="rId3"/>
    <p:sldId id="357" r:id="rId4"/>
    <p:sldId id="326" r:id="rId5"/>
    <p:sldId id="327" r:id="rId6"/>
    <p:sldId id="329" r:id="rId7"/>
    <p:sldId id="322" r:id="rId8"/>
    <p:sldId id="336" r:id="rId9"/>
    <p:sldId id="364" r:id="rId10"/>
    <p:sldId id="333" r:id="rId11"/>
    <p:sldId id="331" r:id="rId12"/>
    <p:sldId id="332" r:id="rId13"/>
    <p:sldId id="337" r:id="rId14"/>
    <p:sldId id="358" r:id="rId15"/>
    <p:sldId id="359" r:id="rId16"/>
    <p:sldId id="339" r:id="rId17"/>
    <p:sldId id="360" r:id="rId18"/>
    <p:sldId id="361" r:id="rId19"/>
    <p:sldId id="338" r:id="rId20"/>
    <p:sldId id="340" r:id="rId21"/>
    <p:sldId id="341" r:id="rId22"/>
    <p:sldId id="343" r:id="rId23"/>
    <p:sldId id="344" r:id="rId24"/>
    <p:sldId id="363" r:id="rId25"/>
    <p:sldId id="362" r:id="rId26"/>
    <p:sldId id="365" r:id="rId27"/>
    <p:sldId id="345" r:id="rId28"/>
    <p:sldId id="346" r:id="rId29"/>
    <p:sldId id="347" r:id="rId30"/>
    <p:sldId id="349" r:id="rId31"/>
    <p:sldId id="350" r:id="rId32"/>
    <p:sldId id="353" r:id="rId33"/>
    <p:sldId id="354" r:id="rId34"/>
    <p:sldId id="366" r:id="rId35"/>
    <p:sldId id="367" r:id="rId36"/>
    <p:sldId id="325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ocourse.telerik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3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hyperlink" Target="http://postvai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postvai.com/other/Copywrit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tkodimoff.hit.bg/" TargetMode="External"/><Relationship Id="rId5" Type="http://schemas.openxmlformats.org/officeDocument/2006/relationships/hyperlink" Target="http://seolet.net/" TargetMode="External"/><Relationship Id="rId4" Type="http://schemas.openxmlformats.org/officeDocument/2006/relationships/hyperlink" Target="http://bezplatni.inf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orm.b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mallad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deabg.com/" TargetMode="External"/><Relationship Id="rId4" Type="http://schemas.openxmlformats.org/officeDocument/2006/relationships/hyperlink" Target="http://www.webdesign-stor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georgimollov.tumbl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keramm.com/" TargetMode="External"/><Relationship Id="rId2" Type="http://schemas.openxmlformats.org/officeDocument/2006/relationships/hyperlink" Target="http://ramm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hyperlink" Target="http://silvermountain.wordpress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eocourse.telerik.com/" TargetMode="External"/><Relationship Id="rId2" Type="http://schemas.openxmlformats.org/officeDocument/2006/relationships/hyperlink" Target="http://g.co/maps/aqds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www.seofaststart.com/" TargetMode="External"/><Relationship Id="rId7" Type="http://schemas.openxmlformats.org/officeDocument/2006/relationships/image" Target="../media/image53.jpeg"/><Relationship Id="rId2" Type="http://schemas.openxmlformats.org/officeDocument/2006/relationships/hyperlink" Target="http://www.amazon.com/gp/product/059651886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hyperlink" Target="http://www.mediafire.com/?z8dffe9dghpyaca" TargetMode="External"/><Relationship Id="rId4" Type="http://schemas.openxmlformats.org/officeDocument/2006/relationships/hyperlink" Target="http://www.sitershow.com/seo-book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0470902590/" TargetMode="External"/><Relationship Id="rId7" Type="http://schemas.openxmlformats.org/officeDocument/2006/relationships/image" Target="../media/image57.jpeg"/><Relationship Id="rId2" Type="http://schemas.openxmlformats.org/officeDocument/2006/relationships/hyperlink" Target="http://books.google.com/googlebooks/pdf/webmastertool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hyperlink" Target="http://www.amazon.com/dp/0470554185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eo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Search Engine Optimization (SEO)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Free SEO Course at Telerik Academy –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56202"/>
            <a:ext cx="2743200" cy="553998"/>
          </a:xfrm>
        </p:spPr>
        <p:txBody>
          <a:bodyPr/>
          <a:lstStyle/>
          <a:p>
            <a:r>
              <a:rPr lang="en-US" sz="3000" dirty="0"/>
              <a:t>Svetlin </a:t>
            </a:r>
            <a:r>
              <a:rPr lang="en-US" sz="3000" dirty="0" smtClean="0"/>
              <a:t>Nakov</a:t>
            </a:r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9900" y="5757447"/>
            <a:ext cx="2090957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2600" y="60749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026" name="Picture 2" descr="http://www.nakov.com/wp-content/uploads/2011/11/Free-SEO-Course-Telerik-Academy-logo-with-background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4505326"/>
            <a:ext cx="2209800" cy="1971674"/>
          </a:xfrm>
          <a:prstGeom prst="roundRect">
            <a:avLst>
              <a:gd name="adj" fmla="val 39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eocourseindia.files.wordpress.com/2011/01/seo-traning-course.jp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505326"/>
            <a:ext cx="2474500" cy="1971674"/>
          </a:xfrm>
          <a:prstGeom prst="roundRect">
            <a:avLst>
              <a:gd name="adj" fmla="val 39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static.slando.com/photos/live/48/kurs-praktika-seo_39845048_1_F.jpg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7100" y="457200"/>
            <a:ext cx="3797300" cy="1054805"/>
          </a:xfrm>
          <a:prstGeom prst="roundRect">
            <a:avLst>
              <a:gd name="adj" fmla="val 39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a.all.biz/img/ua/service_catalog/small/171874.png">
            <a:hlinkClick r:id="rId3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9938">
            <a:off x="915947" y="1466621"/>
            <a:ext cx="1600200" cy="840106"/>
          </a:xfrm>
          <a:prstGeom prst="roundRect">
            <a:avLst>
              <a:gd name="adj" fmla="val 19228"/>
            </a:avLst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469900" y="54102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Senior Technical Trainer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31520"/>
            <a:ext cx="7924800" cy="685800"/>
          </a:xfrm>
        </p:spPr>
        <p:txBody>
          <a:bodyPr/>
          <a:lstStyle/>
          <a:p>
            <a:r>
              <a:rPr lang="en-US" dirty="0" smtClean="0"/>
              <a:t>About the SEO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369720"/>
            <a:ext cx="7924800" cy="95488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What Will You Learn?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Course Requirements</a:t>
            </a:r>
            <a:endParaRPr lang="en-US" dirty="0"/>
          </a:p>
        </p:txBody>
      </p:sp>
      <p:pic>
        <p:nvPicPr>
          <p:cNvPr id="8196" name="Picture 4" descr="http://www.allthingscrm.com/crm-news/wp-content/uploads/2010/05/How-to-prepare-for-a-crm-training-course-300x2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050" y="950120"/>
            <a:ext cx="4273550" cy="3143442"/>
          </a:xfrm>
          <a:prstGeom prst="roundRect">
            <a:avLst>
              <a:gd name="adj" fmla="val 25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ebdesignbysteve.com/blog/wp-content/uploads/2009/09/google-bing-yahoo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825534">
            <a:off x="800808" y="2358158"/>
            <a:ext cx="1628387" cy="1631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38100" dir="2700000" sx="103000" sy="103000" algn="tl" rotWithShape="0">
              <a:prstClr val="black">
                <a:alpha val="50000"/>
              </a:prstClr>
            </a:outerShdw>
          </a:effectLst>
          <a:extLst/>
        </p:spPr>
      </p:pic>
      <p:pic>
        <p:nvPicPr>
          <p:cNvPr id="8200" name="Picture 8" descr="http://2.bp.blogspot.com/_HXsFaUygMNk/TAh_7qS9b5I/AAAAAAAABWw/3CusdFHvjY0/s200/affordable_small_business_se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5126">
            <a:off x="6456090" y="2483707"/>
            <a:ext cx="1874190" cy="1227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8100000" sx="103000" sy="103000" algn="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8202" name="Picture 10" descr="http://www.thecomplexmedia.com/blog/wp-content/uploads/2011/04/SEO-Search-Engince-Optimziation-Google-Yahoo-Bing.gif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97" t="7349" r="10888" b="19685"/>
          <a:stretch/>
        </p:blipFill>
        <p:spPr bwMode="auto">
          <a:xfrm rot="21254473">
            <a:off x="5904404" y="654237"/>
            <a:ext cx="2661118" cy="1050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8100000" sx="103000" sy="103000" algn="t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3202">
            <a:off x="1700805" y="564405"/>
            <a:ext cx="1150429" cy="1398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76200" dist="38100" dir="2700000" sx="103000" sy="103000" algn="tl" rotWithShape="0">
              <a:prstClr val="black">
                <a:alpha val="5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42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SEO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 Engine Optimization (SEO) </a:t>
            </a:r>
            <a:r>
              <a:rPr lang="en-US" sz="3000" dirty="0" smtClean="0"/>
              <a:t>course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concepts, </a:t>
            </a:r>
            <a:r>
              <a:rPr lang="en-US" dirty="0" smtClean="0"/>
              <a:t>techniques</a:t>
            </a:r>
            <a:r>
              <a:rPr lang="bg-BG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tools and </a:t>
            </a:r>
            <a:r>
              <a:rPr lang="en-US" dirty="0"/>
              <a:t>skills for </a:t>
            </a:r>
            <a:r>
              <a:rPr lang="en-US" dirty="0" smtClean="0"/>
              <a:t>performing SEO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Goals of SEO for your Web site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search engine position, more visitors,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Targets school and university students, and any other people interested in SEO technologies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Prepares for a career in the area of Web marketing, SEO, SEM, SMM and PR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site: </a:t>
            </a:r>
            <a:r>
              <a:rPr lang="en-US" dirty="0" smtClean="0">
                <a:hlinkClick r:id="rId2"/>
              </a:rPr>
              <a:t>http://seocourse.telerik.com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http://markitup.com/Data/Images/Quality%2520Assurance_0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1500" y="1828800"/>
            <a:ext cx="1765300" cy="1181096"/>
          </a:xfrm>
          <a:prstGeom prst="roundRect">
            <a:avLst>
              <a:gd name="adj" fmla="val 9978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7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Desire to </a:t>
            </a:r>
            <a:r>
              <a:rPr lang="en-US" dirty="0" smtClean="0"/>
              <a:t>learn SEO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Willingness to learn the Web technologies, SEO techniques, tools and technologies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Serious attitude to the course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Put enough effort and time for this </a:t>
            </a:r>
            <a:r>
              <a:rPr lang="en-US" dirty="0" smtClean="0"/>
              <a:t>course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Work every week on homework and projects</a:t>
            </a:r>
            <a:endParaRPr lang="en-US" dirty="0"/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Most training materials are in English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Some of the lectures will be in Bulgarian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7432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028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Petko Dimoff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Copyrighting consultant</a:t>
            </a:r>
            <a:br>
              <a:rPr lang="en-US" dirty="0" smtClean="0"/>
            </a:br>
            <a:r>
              <a:rPr lang="en-US" dirty="0" smtClean="0"/>
              <a:t>and SEO practitioner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Author of the book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Copyrighting for the Web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Scientific interests in psychological</a:t>
            </a:r>
            <a:br>
              <a:rPr lang="en-US" dirty="0" smtClean="0"/>
            </a:br>
            <a:r>
              <a:rPr lang="en-US" dirty="0" smtClean="0"/>
              <a:t>modeling of the Internet users'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Owner of </a:t>
            </a:r>
            <a:r>
              <a:rPr lang="en-US" dirty="0" smtClean="0">
                <a:hlinkClick r:id="rId3"/>
              </a:rPr>
              <a:t>http://postvai.com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bezplatni.info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seolet.net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 site: </a:t>
            </a:r>
            <a:r>
              <a:rPr lang="en-US" dirty="0" smtClean="0">
                <a:hlinkClick r:id="rId6"/>
              </a:rPr>
              <a:t>http://petkodimoff.hit.bg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4770" y="1295400"/>
            <a:ext cx="1597230" cy="1991215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0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Kalin Vassilev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Specialist in online reputation</a:t>
            </a:r>
            <a:br>
              <a:rPr lang="en-US" dirty="0" smtClean="0"/>
            </a:br>
            <a:r>
              <a:rPr lang="en-US" dirty="0" smtClean="0"/>
              <a:t>management (ORM), </a:t>
            </a:r>
            <a:r>
              <a:rPr lang="en-US" dirty="0"/>
              <a:t>SEO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SMM</a:t>
            </a:r>
            <a:r>
              <a:rPr lang="en-US" dirty="0"/>
              <a:t>, SEM, </a:t>
            </a:r>
            <a:r>
              <a:rPr lang="en-US" dirty="0" smtClean="0"/>
              <a:t>e-marketing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Managing director of ORM.BG</a:t>
            </a:r>
          </a:p>
          <a:p>
            <a:pPr lvl="2">
              <a:lnSpc>
                <a:spcPct val="105000"/>
              </a:lnSpc>
            </a:pPr>
            <a:r>
              <a:rPr lang="en-US" dirty="0" smtClean="0">
                <a:effectLst/>
              </a:rPr>
              <a:t>First </a:t>
            </a:r>
            <a:r>
              <a:rPr lang="en-US" dirty="0">
                <a:effectLst/>
              </a:rPr>
              <a:t>company for ORM services in </a:t>
            </a:r>
            <a:r>
              <a:rPr lang="en-US" dirty="0" smtClean="0">
                <a:effectLst/>
              </a:rPr>
              <a:t>Bulgaria</a:t>
            </a:r>
          </a:p>
          <a:p>
            <a:pPr lvl="2">
              <a:lnSpc>
                <a:spcPct val="105000"/>
              </a:lnSpc>
            </a:pPr>
            <a:r>
              <a:rPr lang="en-US" dirty="0" smtClean="0">
                <a:effectLst/>
              </a:rPr>
              <a:t>Web site: </a:t>
            </a:r>
            <a:r>
              <a:rPr lang="en-US" dirty="0" smtClean="0">
                <a:hlinkClick r:id="rId2"/>
              </a:rPr>
              <a:t>www.orm.bg</a:t>
            </a:r>
            <a:endParaRPr lang="en-US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Speaker </a:t>
            </a:r>
            <a:r>
              <a:rPr lang="en-US" dirty="0"/>
              <a:t>in SEO Conference 2010 and 2011 </a:t>
            </a:r>
            <a:endParaRPr lang="en-US" dirty="0" smtClean="0"/>
          </a:p>
        </p:txBody>
      </p:sp>
      <p:pic>
        <p:nvPicPr>
          <p:cNvPr id="6" name="Picture 2" descr="http://m1.licdn.com/media/p/2/000/06f/2f0/3a97f2a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76350"/>
            <a:ext cx="1600200" cy="2000250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ideabg.com/bg/file.php?f=6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4770" y="1295400"/>
            <a:ext cx="1597230" cy="196259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Borislav Arapchev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Web designer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SEO specialist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Experienced in SEO, Web design,</a:t>
            </a:r>
            <a:br>
              <a:rPr lang="en-US" dirty="0" smtClean="0"/>
            </a:br>
            <a:r>
              <a:rPr lang="en-US" dirty="0" smtClean="0"/>
              <a:t>Web portals, e-commerce solutions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Owner: </a:t>
            </a:r>
            <a:r>
              <a:rPr lang="en-US" dirty="0" smtClean="0">
                <a:hlinkClick r:id="rId3"/>
              </a:rPr>
              <a:t>www.thesmallad.com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www.webdesign-store.com</a:t>
            </a:r>
            <a:r>
              <a:rPr lang="en-US" dirty="0" smtClean="0"/>
              <a:t> 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Web site: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www.ideabg.com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Georgi Mollov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SEO optimization and Internet</a:t>
            </a:r>
            <a:br>
              <a:rPr lang="en-US" dirty="0" smtClean="0"/>
            </a:br>
            <a:r>
              <a:rPr lang="en-US" dirty="0" smtClean="0"/>
              <a:t>marketing practitioner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Link building specialist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Self-employed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2"/>
              </a:rPr>
              <a:t>http://georgimollov.tumblr.com/</a:t>
            </a:r>
            <a:endParaRPr lang="en-US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4770" y="1295401"/>
            <a:ext cx="1597230" cy="2047116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7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Mike Ramm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Entrepreneur, speaker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blogger, trainer, consultant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professional and trainer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Owner of RammSoft –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rammsoft.com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Sites and blogs: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mikeramm.com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silvermountain.wordpress.com</a:t>
            </a:r>
            <a:endParaRPr lang="en-US" dirty="0" smtClean="0"/>
          </a:p>
        </p:txBody>
      </p:sp>
      <p:pic>
        <p:nvPicPr>
          <p:cNvPr id="4098" name="Picture 2" descr="http://a2.twimg.com/profile_images/1622053235/Mike-6-1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97471" y="1292715"/>
            <a:ext cx="1602488" cy="1993900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40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Manager Technical Training,</a:t>
            </a:r>
            <a:br>
              <a:rPr lang="en-US" dirty="0" smtClean="0"/>
            </a:br>
            <a:r>
              <a:rPr lang="en-US" dirty="0" smtClean="0"/>
              <a:t>Telerik Corp., </a:t>
            </a:r>
            <a:r>
              <a:rPr lang="en-US" dirty="0"/>
              <a:t>Telerik Academy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20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Speaker of 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www.nakov.com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295400"/>
            <a:ext cx="1622425" cy="1981200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56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About Telerik and Telerik Academy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What is SEO?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About the SEO Course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Trainers Team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Course </a:t>
            </a:r>
            <a:r>
              <a:rPr lang="en-US" sz="3000" dirty="0" smtClean="0"/>
              <a:t>Curriculum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Schedule and Venue</a:t>
            </a:r>
            <a:endParaRPr lang="en-US" sz="3000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The Practical SEO Project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Assessment and Certification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Recommended Books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 descr="http://www.webtrafficroi.com/wp-content/uploads/2010/08/seo_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2579609" cy="1725156"/>
          </a:xfrm>
          <a:prstGeom prst="roundRect">
            <a:avLst>
              <a:gd name="adj" fmla="val 2495"/>
            </a:avLst>
          </a:prstGeom>
          <a:noFill/>
          <a:ln>
            <a:solidFill>
              <a:schemeClr val="tx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singlegrain.com/wp-content/2010/03/books-seo-e1270007986164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981200"/>
            <a:ext cx="2579609" cy="1888945"/>
          </a:xfrm>
          <a:prstGeom prst="roundRect">
            <a:avLst>
              <a:gd name="adj" fmla="val 2495"/>
            </a:avLst>
          </a:prstGeom>
          <a:noFill/>
          <a:ln>
            <a:solidFill>
              <a:schemeClr val="tx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Course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Course Introduction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SEO Introduction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Building SEO-friendly Sites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Copywriting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Link Building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Social Media SEO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Online Reputation Management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SEO Tools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Projects Consultations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latin typeface="+mj-lt"/>
              </a:rPr>
              <a:t>Projects Defense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408440"/>
            <a:ext cx="2743200" cy="179196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teambasedstrategies.com/attachments/Image/book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707" y="3919586"/>
            <a:ext cx="2739494" cy="232881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0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445270" cy="309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Course Schedule &amp; Venue</a:t>
            </a:r>
            <a:endParaRPr lang="en-US" dirty="0"/>
          </a:p>
        </p:txBody>
      </p:sp>
      <p:pic>
        <p:nvPicPr>
          <p:cNvPr id="12292" name="Picture 4" descr="http://htmlcampus.com/wp-content/uploads/2010/12/world-map-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1751">
            <a:off x="810575" y="2553002"/>
            <a:ext cx="2222126" cy="1461049"/>
          </a:xfrm>
          <a:prstGeom prst="roundRect">
            <a:avLst>
              <a:gd name="adj" fmla="val 581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blog.rxprep.com/wp-content/uploads/2010/09/train-icon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72109">
            <a:off x="5794276" y="2380339"/>
            <a:ext cx="2207212" cy="2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 &amp; Venue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When?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Every Monday, 18:00-22:00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Start: 21</a:t>
            </a:r>
            <a:r>
              <a:rPr lang="en-US" baseline="30000" dirty="0" smtClean="0"/>
              <a:t>st</a:t>
            </a:r>
            <a:r>
              <a:rPr lang="en-US" dirty="0" smtClean="0"/>
              <a:t> of November 2011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Where?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Telerik </a:t>
            </a:r>
            <a:r>
              <a:rPr lang="en-US" dirty="0"/>
              <a:t>Academy "Enterprise" Lab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Sofia, 1729, Mladost-1, bul. Alexander</a:t>
            </a:r>
            <a:br>
              <a:rPr lang="en-US" dirty="0" smtClean="0"/>
            </a:br>
            <a:r>
              <a:rPr lang="en-US" dirty="0" smtClean="0"/>
              <a:t>Malinov 31, </a:t>
            </a:r>
            <a:r>
              <a:rPr lang="en-US" dirty="0" smtClean="0">
                <a:hlinkClick r:id="rId2"/>
              </a:rPr>
              <a:t>Mall "The Boulevard"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floor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Online: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http://seocourse.telerik.com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260" y="1219200"/>
            <a:ext cx="1962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http://www.visitchristchurch.org/sites/all/themes/bluemasters/images/locati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267" y="5410200"/>
            <a:ext cx="1159133" cy="9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14450"/>
            <a:ext cx="7924800" cy="685800"/>
          </a:xfrm>
        </p:spPr>
        <p:txBody>
          <a:bodyPr/>
          <a:lstStyle/>
          <a:p>
            <a:r>
              <a:rPr lang="en-US" dirty="0" smtClean="0"/>
              <a:t>Your SEO Project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16929"/>
            <a:ext cx="7924800" cy="569120"/>
          </a:xfrm>
        </p:spPr>
        <p:txBody>
          <a:bodyPr/>
          <a:lstStyle/>
          <a:p>
            <a:r>
              <a:rPr lang="en-US" dirty="0" smtClean="0"/>
              <a:t>Get Practical Experience during the SEO Course</a:t>
            </a:r>
            <a:endParaRPr lang="en-US" dirty="0"/>
          </a:p>
        </p:txBody>
      </p:sp>
      <p:pic>
        <p:nvPicPr>
          <p:cNvPr id="13314" name="Picture 2" descr="http://seo.diver1.net/wp-content/uploads/2011/09/SEO-Project-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2777" y="3200401"/>
            <a:ext cx="4246081" cy="2819399"/>
          </a:xfrm>
          <a:prstGeom prst="roundRect">
            <a:avLst>
              <a:gd name="adj" fmla="val 2432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firstseoservices.com/wp-content/uploads/2011/02/singapore-seo-process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200401"/>
            <a:ext cx="2761624" cy="2819399"/>
          </a:xfrm>
          <a:prstGeom prst="roundRect">
            <a:avLst>
              <a:gd name="adj" fmla="val 2432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Each participant works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SEO project</a:t>
            </a:r>
          </a:p>
          <a:p>
            <a:pPr lvl="1"/>
            <a:r>
              <a:rPr lang="en-US" dirty="0" smtClean="0"/>
              <a:t>Requested during the course registration</a:t>
            </a:r>
          </a:p>
          <a:p>
            <a:pPr lvl="1"/>
            <a:r>
              <a:rPr lang="en-US" dirty="0" smtClean="0"/>
              <a:t>Or assigned later by the trainers</a:t>
            </a:r>
          </a:p>
          <a:p>
            <a:r>
              <a:rPr lang="en-US" dirty="0" smtClean="0"/>
              <a:t>At start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project state is measured</a:t>
            </a:r>
          </a:p>
          <a:p>
            <a:pPr lvl="1"/>
            <a:r>
              <a:rPr lang="en-US" dirty="0" smtClean="0"/>
              <a:t>Daily unique visitors, Alexa rank,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and assignments cover the SEO work needed to be performed</a:t>
            </a:r>
          </a:p>
          <a:p>
            <a:pPr lvl="1"/>
            <a:r>
              <a:rPr lang="en-US" dirty="0" smtClean="0"/>
              <a:t>Internal SEO, link building, social SEO, etc.</a:t>
            </a:r>
          </a:p>
          <a:p>
            <a:pPr lvl="1"/>
            <a:r>
              <a:rPr lang="en-US" dirty="0" smtClean="0"/>
              <a:t>Each activity is filled in our form (SEO game)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SEO </a:t>
            </a:r>
            <a:r>
              <a:rPr lang="en-US" dirty="0" smtClean="0"/>
              <a:t>Project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 project state </a:t>
            </a:r>
            <a:r>
              <a:rPr lang="en-US" dirty="0" smtClean="0"/>
              <a:t>is measured at the end of the course, just before the project defense</a:t>
            </a:r>
          </a:p>
          <a:p>
            <a:pPr lvl="1"/>
            <a:r>
              <a:rPr lang="en-US" dirty="0"/>
              <a:t>Daily unique visitors, Alexa rank,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are defended </a:t>
            </a:r>
            <a:r>
              <a:rPr lang="en-US" dirty="0"/>
              <a:t>after the course </a:t>
            </a:r>
            <a:r>
              <a:rPr lang="en-US" dirty="0" smtClean="0"/>
              <a:t>finishes</a:t>
            </a:r>
          </a:p>
          <a:p>
            <a:pPr lvl="1"/>
            <a:r>
              <a:rPr lang="en-US" dirty="0" smtClean="0"/>
              <a:t>Each student presents his initial and final project state and a list of activities performed</a:t>
            </a:r>
          </a:p>
          <a:p>
            <a:pPr lvl="1"/>
            <a:r>
              <a:rPr lang="en-US" dirty="0" smtClean="0"/>
              <a:t>Activities done need to be logged in our form</a:t>
            </a:r>
          </a:p>
          <a:p>
            <a:r>
              <a:rPr lang="en-US" dirty="0" smtClean="0"/>
              <a:t>Best performing students get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certificate</a:t>
            </a:r>
          </a:p>
          <a:p>
            <a:pPr lvl="1"/>
            <a:r>
              <a:rPr lang="en-US" dirty="0" smtClean="0"/>
              <a:t>Certified SEO Practitioner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Homework, Projects, Grades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64" y="29703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2900" y="28194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70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course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</a:t>
            </a:r>
            <a:r>
              <a:rPr lang="en-US" dirty="0"/>
              <a:t> consist of everyday </a:t>
            </a:r>
            <a:r>
              <a:rPr lang="en-US" dirty="0" smtClean="0"/>
              <a:t>SEO work (homework) and a practical SEO project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Students fill their SEO activities everyday in our form called "SEO Game" (as a homework)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 project </a:t>
            </a:r>
            <a:r>
              <a:rPr lang="en-US" dirty="0" smtClean="0"/>
              <a:t>will be defended in front of the trainers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651" y="4831090"/>
            <a:ext cx="2066949" cy="1374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847" y="4805690"/>
            <a:ext cx="1573753" cy="145072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http://www.sia-hq.com/custom/newsletter/exam%20icon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549">
            <a:off x="3594178" y="4328681"/>
            <a:ext cx="2193526" cy="2193528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Up 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800" dirty="0" smtClean="0"/>
              <a:t> points – practical SEO project score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Up 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25</a:t>
            </a:r>
            <a:r>
              <a:rPr lang="en-US" sz="2800" dirty="0" smtClean="0"/>
              <a:t> points – homework (the SEO game)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/>
              <a:t>Up to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dirty="0"/>
              <a:t> points – bonus for activities in the forum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Up </a:t>
            </a:r>
            <a:r>
              <a:rPr lang="en-US" sz="2800" dirty="0"/>
              <a:t>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 smtClean="0"/>
              <a:t> </a:t>
            </a:r>
            <a:r>
              <a:rPr lang="en-US" sz="2800" dirty="0"/>
              <a:t>points </a:t>
            </a:r>
            <a:r>
              <a:rPr lang="en-US" sz="2800" dirty="0" smtClean="0"/>
              <a:t>– bonus for exceptional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973503"/>
              </p:ext>
            </p:extLst>
          </p:nvPr>
        </p:nvGraphicFramePr>
        <p:xfrm>
          <a:off x="1371600" y="41046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100-125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Certificate (6)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70-84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50-69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511174" y="4274905"/>
            <a:ext cx="1459020" cy="17841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037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KOV\Training-Resources\Telerik-templates\Telerik-Logos\Telerik-logo-large-with-tex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20" t="-10250" r="-3121" b="-8572"/>
          <a:stretch/>
        </p:blipFill>
        <p:spPr bwMode="auto">
          <a:xfrm>
            <a:off x="762000" y="3505200"/>
            <a:ext cx="3402844" cy="1299743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304799"/>
            <a:ext cx="2374901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5334000" cy="14478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About Telerik and</a:t>
            </a:r>
            <a:br>
              <a:rPr lang="en-US" dirty="0" smtClean="0"/>
            </a:br>
            <a:r>
              <a:rPr lang="en-US" dirty="0" smtClean="0"/>
              <a:t>Telerik Academy</a:t>
            </a:r>
            <a:endParaRPr lang="en-US" dirty="0"/>
          </a:p>
        </p:txBody>
      </p:sp>
      <p:pic>
        <p:nvPicPr>
          <p:cNvPr id="2050" name="Picture 2" descr="http://www.nakov.com/wp-content/uploads/2010/03/telerik-academ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3666083" cy="2737342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2052" name="Picture 4" descr="http://idg.bg/test/pcw/2011/9/20/18264-Telerik-Academy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246410"/>
            <a:ext cx="3402844" cy="996132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solidFill>
              <a:schemeClr val="tx1">
                <a:lumMod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6953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400961"/>
            <a:ext cx="3445270" cy="3094054"/>
          </a:xfrm>
          <a:prstGeom prst="roundRect">
            <a:avLst>
              <a:gd name="adj" fmla="val 61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181600"/>
            <a:ext cx="8229600" cy="685800"/>
          </a:xfrm>
        </p:spPr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pic>
        <p:nvPicPr>
          <p:cNvPr id="15362" name="Picture 2" descr="http://icons.iconarchive.com/icons/tonev/windows-7/256/windows-7-awa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38">
            <a:off x="764636" y="17031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fedoraproject.org/w/uploads/2/2e/Artwork_BluecurveLibrary_bluecurve-certific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3981">
            <a:off x="5588745" y="2027175"/>
            <a:ext cx="2997711" cy="22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Certified SEO Practitioner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hard work and outstanding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5%-10%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4191000"/>
            <a:ext cx="4038600" cy="226695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8914" name="Picture 2" descr="C:\NAKOV\Telerik-templates\Telerik-Logos\Telerik-logo-large-with-tex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48" t="-12756" r="-4348" b="-8419"/>
          <a:stretch>
            <a:fillRect/>
          </a:stretch>
        </p:blipFill>
        <p:spPr bwMode="auto">
          <a:xfrm>
            <a:off x="4943475" y="4876800"/>
            <a:ext cx="3609474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</p:spPr>
      </p:pic>
      <p:sp>
        <p:nvSpPr>
          <p:cNvPr id="6" name="Rectangle 5"/>
          <p:cNvSpPr/>
          <p:nvPr/>
        </p:nvSpPr>
        <p:spPr>
          <a:xfrm>
            <a:off x="6037493" y="4267200"/>
            <a:ext cx="14205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Sponsor: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4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48561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105400"/>
            <a:ext cx="8229600" cy="685800"/>
          </a:xfrm>
        </p:spPr>
        <p:txBody>
          <a:bodyPr/>
          <a:lstStyle/>
          <a:p>
            <a:r>
              <a:rPr lang="en-US" dirty="0" smtClean="0"/>
              <a:t>Recommended SEO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SEO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92200"/>
            <a:ext cx="7315200" cy="55626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dirty="0" smtClean="0">
                <a:hlinkClick r:id="rId2"/>
              </a:rPr>
              <a:t>The </a:t>
            </a:r>
            <a:r>
              <a:rPr lang="en-US" sz="2800" dirty="0">
                <a:hlinkClick r:id="rId2"/>
              </a:rPr>
              <a:t>Art of SEO: Mastering Search Engine </a:t>
            </a:r>
            <a:r>
              <a:rPr lang="en-US" sz="2800" dirty="0" smtClean="0">
                <a:hlinkClick r:id="rId2"/>
              </a:rPr>
              <a:t>Optimization</a:t>
            </a:r>
            <a:r>
              <a:rPr lang="en-US" sz="2800" dirty="0" smtClean="0"/>
              <a:t>", </a:t>
            </a:r>
            <a:r>
              <a:rPr lang="en-US" sz="2800" dirty="0"/>
              <a:t>Eric Enge, Stephan Spencer, Rand Fishkin and Jessie </a:t>
            </a:r>
            <a:r>
              <a:rPr lang="en-US" sz="2800" dirty="0" smtClean="0"/>
              <a:t>Stricchiola</a:t>
            </a:r>
            <a:r>
              <a:rPr lang="en-US" sz="2800" dirty="0"/>
              <a:t>, O'Reilly Media,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2009</a:t>
            </a:r>
            <a:r>
              <a:rPr lang="en-US" sz="2800" dirty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9780596518868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"SEO Fast Start", </a:t>
            </a:r>
            <a:r>
              <a:rPr lang="en-US" sz="2800" dirty="0"/>
              <a:t>Dan </a:t>
            </a:r>
            <a:r>
              <a:rPr lang="en-US" sz="2800" dirty="0" smtClean="0"/>
              <a:t>Thies,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2009</a:t>
            </a:r>
            <a:r>
              <a:rPr lang="en-US" sz="2800" dirty="0" smtClean="0"/>
              <a:t> (e-book</a:t>
            </a:r>
            <a:r>
              <a:rPr lang="en-US" sz="2800" dirty="0"/>
              <a:t>)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English (original) – </a:t>
            </a:r>
            <a:r>
              <a:rPr lang="en-US" sz="2600" dirty="0" smtClean="0">
                <a:hlinkClick r:id="rId3"/>
              </a:rPr>
              <a:t>www.seofaststart.com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Bulgarian (translation) –</a:t>
            </a:r>
            <a:r>
              <a:rPr lang="en-US" sz="2600" dirty="0" smtClean="0">
                <a:hlinkClick r:id="rId4"/>
              </a:rPr>
              <a:t>www.sitershow.com/seo-book</a:t>
            </a:r>
            <a:endParaRPr lang="en-US" sz="2600" dirty="0" smtClean="0"/>
          </a:p>
          <a:p>
            <a:pPr lvl="0">
              <a:lnSpc>
                <a:spcPct val="90000"/>
              </a:lnSpc>
              <a:spcBef>
                <a:spcPts val="4200"/>
              </a:spcBef>
            </a:pPr>
            <a:r>
              <a:rPr lang="en-US" sz="2800" dirty="0" smtClean="0"/>
              <a:t>Super Simple SEO</a:t>
            </a:r>
            <a:r>
              <a:rPr lang="en-US" sz="2800" dirty="0"/>
              <a:t>, Brenden </a:t>
            </a:r>
            <a:r>
              <a:rPr lang="en-US" sz="2800" dirty="0" smtClean="0"/>
              <a:t>Clerget, </a:t>
            </a:r>
            <a:r>
              <a:rPr lang="en-US" sz="2600" u="sng" dirty="0" smtClean="0">
                <a:effectLst/>
                <a:hlinkClick r:id="rId5"/>
              </a:rPr>
              <a:t>www.mediafire.com</a:t>
            </a:r>
            <a:r>
              <a:rPr lang="en-US" sz="2600" u="sng" dirty="0">
                <a:effectLst/>
                <a:hlinkClick r:id="rId5"/>
              </a:rPr>
              <a:t>/?</a:t>
            </a:r>
            <a:r>
              <a:rPr lang="en-US" sz="2600" u="sng" dirty="0" smtClean="0">
                <a:effectLst/>
                <a:hlinkClick r:id="rId5"/>
              </a:rPr>
              <a:t>z8dffe9dghpyaca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6386" name="Picture 2" descr="http://www.freeseotraining.com/wp-content/uploads/The-Art-of-SEO-Book-profi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50" y="1142030"/>
            <a:ext cx="1104900" cy="14732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450" y="3001579"/>
            <a:ext cx="1104900" cy="1699384"/>
          </a:xfrm>
          <a:prstGeom prst="roundRect">
            <a:avLst>
              <a:gd name="adj" fmla="val 36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750" y="4953000"/>
            <a:ext cx="1118995" cy="1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SEO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117600"/>
            <a:ext cx="7315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"Making </a:t>
            </a:r>
            <a:r>
              <a:rPr lang="en-US" sz="2800" dirty="0"/>
              <a:t>the Most of Your </a:t>
            </a:r>
            <a:r>
              <a:rPr lang="en-US" sz="2800" dirty="0" smtClean="0"/>
              <a:t>Content: A </a:t>
            </a:r>
            <a:r>
              <a:rPr lang="en-US" sz="2800" dirty="0"/>
              <a:t>Publisher’s Guide to the </a:t>
            </a:r>
            <a:r>
              <a:rPr lang="en-US" sz="2800" dirty="0" smtClean="0"/>
              <a:t>Web", Google,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2007</a:t>
            </a:r>
            <a:endParaRPr lang="en-US" sz="2800" dirty="0" smtClean="0">
              <a:latin typeface="Consolas" pitchFamily="49" charset="0"/>
              <a:cs typeface="Consolas" pitchFamily="49" charset="0"/>
              <a:hlinkClick r:id="rId2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books.google.com/googlebooks/pdf/webmastertools.pdf</a:t>
            </a:r>
            <a:endParaRPr lang="en-US" sz="2600" dirty="0" smtClean="0"/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800" dirty="0" smtClean="0"/>
              <a:t>"</a:t>
            </a:r>
            <a:r>
              <a:rPr lang="en-US" sz="2800" dirty="0" smtClean="0">
                <a:hlinkClick r:id="rId3"/>
              </a:rPr>
              <a:t>Search </a:t>
            </a:r>
            <a:r>
              <a:rPr lang="en-US" sz="2800" dirty="0">
                <a:hlinkClick r:id="rId3"/>
              </a:rPr>
              <a:t>Engine Optimization (SEO): An Hour a </a:t>
            </a:r>
            <a:r>
              <a:rPr lang="en-US" sz="2800" dirty="0" smtClean="0">
                <a:hlinkClick r:id="rId3"/>
              </a:rPr>
              <a:t>Day</a:t>
            </a:r>
            <a:r>
              <a:rPr lang="en-US" sz="2800" dirty="0" smtClean="0"/>
              <a:t>", </a:t>
            </a:r>
            <a:r>
              <a:rPr lang="it-IT" sz="2800" dirty="0"/>
              <a:t>Jennifer </a:t>
            </a:r>
            <a:r>
              <a:rPr lang="it-IT" sz="2800" dirty="0" smtClean="0"/>
              <a:t>Grappone, </a:t>
            </a:r>
            <a:r>
              <a:rPr lang="it-IT" sz="2800" dirty="0"/>
              <a:t>Gradiva </a:t>
            </a:r>
            <a:r>
              <a:rPr lang="it-IT" sz="2800" dirty="0" smtClean="0"/>
              <a:t>Couzin, Sybex, </a:t>
            </a:r>
            <a:r>
              <a:rPr lang="it-IT" sz="2800" dirty="0">
                <a:latin typeface="Consolas" pitchFamily="49" charset="0"/>
                <a:cs typeface="Consolas" pitchFamily="49" charset="0"/>
              </a:rPr>
              <a:t>2011</a:t>
            </a:r>
            <a:r>
              <a:rPr lang="it-IT" sz="2800" dirty="0" smtClean="0"/>
              <a:t>, </a:t>
            </a:r>
            <a:r>
              <a:rPr lang="it-IT" sz="2800" dirty="0"/>
              <a:t>ISBN </a:t>
            </a:r>
            <a:r>
              <a:rPr lang="it-IT" sz="2800" dirty="0" smtClean="0">
                <a:latin typeface="Consolas" pitchFamily="49" charset="0"/>
                <a:cs typeface="Consolas" pitchFamily="49" charset="0"/>
              </a:rPr>
              <a:t>9780470902592</a:t>
            </a:r>
          </a:p>
          <a:p>
            <a:pPr>
              <a:lnSpc>
                <a:spcPct val="90000"/>
              </a:lnSpc>
              <a:spcBef>
                <a:spcPts val="4800"/>
              </a:spcBef>
            </a:pPr>
            <a:r>
              <a:rPr lang="en-US" sz="2800" dirty="0" smtClean="0"/>
              <a:t>"</a:t>
            </a:r>
            <a:r>
              <a:rPr lang="en-US" sz="2800" dirty="0" smtClean="0">
                <a:hlinkClick r:id="rId4"/>
              </a:rPr>
              <a:t>Search </a:t>
            </a:r>
            <a:r>
              <a:rPr lang="en-US" sz="2800" dirty="0">
                <a:hlinkClick r:id="rId4"/>
              </a:rPr>
              <a:t>Engine Optimization (SEO) </a:t>
            </a:r>
            <a:r>
              <a:rPr lang="en-US" sz="2800" dirty="0" smtClean="0">
                <a:hlinkClick r:id="rId4"/>
              </a:rPr>
              <a:t>Secrets</a:t>
            </a:r>
            <a:r>
              <a:rPr lang="en-US" sz="2800" dirty="0" smtClean="0"/>
              <a:t>", Danny </a:t>
            </a:r>
            <a:r>
              <a:rPr lang="en-US" sz="2800" dirty="0"/>
              <a:t>Dover and Erik </a:t>
            </a:r>
            <a:r>
              <a:rPr lang="en-US" sz="2800" dirty="0" smtClean="0"/>
              <a:t>Dafforn, Wiley,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2011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9780470554180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4585" y="1219200"/>
            <a:ext cx="1118465" cy="144780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http://www.wowebook.co/wp-content/uploads/2011/05/Search-Engine-Optimization-SEO-An-Hour-a-Day-3rd-Edition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437" y="3048000"/>
            <a:ext cx="114731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over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410" y="4838700"/>
            <a:ext cx="1178814" cy="14859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0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70%</a:t>
            </a:r>
            <a:r>
              <a:rPr lang="en-US" dirty="0" smtClean="0"/>
              <a:t> Discounted Hosting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partner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SuperHosting.bg</a:t>
            </a:r>
            <a:r>
              <a:rPr lang="en-US" dirty="0" smtClean="0"/>
              <a:t> is happy to offers to all students vouchers for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 discount</a:t>
            </a:r>
            <a:r>
              <a:rPr lang="en-US" dirty="0" smtClean="0"/>
              <a:t> for the Linux and Windows hosting plans at SuperHosting.bg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 discount</a:t>
            </a:r>
            <a:r>
              <a:rPr lang="en-US" dirty="0"/>
              <a:t> for the </a:t>
            </a:r>
            <a:r>
              <a:rPr lang="en-US" dirty="0" smtClean="0"/>
              <a:t>virtual servers and the resellers program at SuperHosting.bg</a:t>
            </a:r>
          </a:p>
          <a:p>
            <a:r>
              <a:rPr lang="en-US" dirty="0" smtClean="0"/>
              <a:t>More information will come later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6" name="Picture 2" descr="http://www.superhosting.bg/HostingServices/images/logo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1" t="-33273" r="-1471" b="-33097"/>
          <a:stretch/>
        </p:blipFill>
        <p:spPr bwMode="auto">
          <a:xfrm>
            <a:off x="635000" y="5293078"/>
            <a:ext cx="7823200" cy="869244"/>
          </a:xfrm>
          <a:prstGeom prst="roundRect">
            <a:avLst>
              <a:gd name="adj" fmla="val 9524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616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Engine Optimization </a:t>
            </a:r>
            <a:r>
              <a:rPr lang="en-US" dirty="0"/>
              <a:t>(SEO</a:t>
            </a:r>
            <a:r>
              <a:rPr lang="en-US" dirty="0" smtClean="0"/>
              <a:t>) Course – Introduction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0" y="6172200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http://seocourse.telerik.com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does?</a:t>
            </a:r>
          </a:p>
          <a:p>
            <a:pPr lvl="1">
              <a:lnSpc>
                <a:spcPts val="3700"/>
              </a:lnSpc>
            </a:pPr>
            <a:r>
              <a:rPr lang="en-US" sz="2900" dirty="0" smtClean="0"/>
              <a:t>Leading vendor of ASP.NET AJAX and MVC, HTML5, Silverlight, WPF, Window Phone 7 components, ORM, reporting, automated testing, agile PM tools, CMS systems, VS plugins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Headquartered in Bulgaria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Offices in USA, </a:t>
            </a:r>
            <a:r>
              <a:rPr lang="en-US" dirty="0"/>
              <a:t>Canada, </a:t>
            </a:r>
            <a:r>
              <a:rPr lang="en-US" dirty="0" smtClean="0"/>
              <a:t>UK, </a:t>
            </a:r>
            <a:r>
              <a:rPr lang="en-US" dirty="0"/>
              <a:t>Germany</a:t>
            </a:r>
            <a:r>
              <a:rPr lang="en-US" dirty="0" smtClean="0"/>
              <a:t>, Australia</a:t>
            </a:r>
          </a:p>
          <a:p>
            <a:pPr lvl="1">
              <a:lnSpc>
                <a:spcPts val="37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450</a:t>
            </a:r>
            <a:r>
              <a:rPr lang="en-US" dirty="0" smtClean="0"/>
              <a:t> employees – mostly developers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Employer #1 in Bulgaria for 2010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5334000"/>
            <a:ext cx="1905000" cy="1232370"/>
          </a:xfrm>
          <a:prstGeom prst="roundRect">
            <a:avLst>
              <a:gd name="adj" fmla="val 344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  <a:alpha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4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QA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Developer Support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 Courses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3044" y="3351418"/>
            <a:ext cx="3962400" cy="29731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008575"/>
            <a:ext cx="8205788" cy="5475352"/>
          </a:xfrm>
          <a:prstGeom prst="roundRect">
            <a:avLst>
              <a:gd name="adj" fmla="val 3018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Courses for Students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9459" y="1767881"/>
            <a:ext cx="375639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9460" y="2933634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Applications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62" y="293363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0839" y="4097975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0839" y="5276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 Development</a:t>
            </a: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63" y="177634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459" y="4097975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Client-Side 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Free Courses for Students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460" y="5276600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Search Engine Optimization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November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eofrog.com/images/seo-in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900" y="1752600"/>
            <a:ext cx="31242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What is SEO?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pic>
        <p:nvPicPr>
          <p:cNvPr id="1026" name="Picture 2" descr="http://www.gyaninfotech.com/images/seo_services_in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2197">
            <a:off x="5052836" y="413213"/>
            <a:ext cx="3720142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diseo.com/images/seo-services-india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54" b="12028"/>
          <a:stretch/>
        </p:blipFill>
        <p:spPr bwMode="auto">
          <a:xfrm rot="21123584">
            <a:off x="769363" y="1079330"/>
            <a:ext cx="2483783" cy="1382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  <p:pic>
        <p:nvPicPr>
          <p:cNvPr id="1030" name="Picture 6" descr="http://www.design.ddarsow.com/images/se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1277">
            <a:off x="6124373" y="2706795"/>
            <a:ext cx="1977743" cy="1804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032" name="Picture 8" descr="http://www.onedayweb.net/images/icon-SEO-Search-Engine-Optimisation-servi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55983">
            <a:off x="980966" y="2705613"/>
            <a:ext cx="2060575" cy="199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38100" dir="2700000" sx="101000" sy="101000" algn="tl" rotWithShape="0">
              <a:prstClr val="black">
                <a:alpha val="70000"/>
              </a:prst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SEO, SEM, E-Marketing?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 engine optimization (SEO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improving the </a:t>
            </a:r>
            <a:r>
              <a:rPr lang="en-US" dirty="0" smtClean="0"/>
              <a:t>visibility </a:t>
            </a:r>
            <a:r>
              <a:rPr lang="en-US" dirty="0"/>
              <a:t>of a </a:t>
            </a:r>
            <a:r>
              <a:rPr lang="en-US" dirty="0" smtClean="0"/>
              <a:t>Web site </a:t>
            </a:r>
            <a:r>
              <a:rPr lang="en-US" dirty="0"/>
              <a:t>or a </a:t>
            </a:r>
            <a:r>
              <a:rPr lang="en-US" dirty="0" smtClean="0"/>
              <a:t>Web </a:t>
            </a:r>
            <a:r>
              <a:rPr lang="en-US" dirty="0"/>
              <a:t>page in </a:t>
            </a:r>
            <a:r>
              <a:rPr lang="en-US" dirty="0" smtClean="0"/>
              <a:t>the search engines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</a:t>
            </a:r>
            <a:r>
              <a:rPr lang="en-US" dirty="0" smtClean="0"/>
              <a:t> – search engine marketing means marketing of a Web site (SEO + paid ads)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marketing </a:t>
            </a:r>
            <a:r>
              <a:rPr lang="en-US" dirty="0" smtClean="0"/>
              <a:t>(Web </a:t>
            </a:r>
            <a:r>
              <a:rPr lang="en-US" dirty="0"/>
              <a:t>marketing, e-marketing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Marketing a product or service through Internet</a:t>
            </a:r>
          </a:p>
          <a:p>
            <a:pPr lvl="1"/>
            <a:r>
              <a:rPr lang="en-US" dirty="0" smtClean="0"/>
              <a:t>Includes SEO, SEM, SMM (campaigns in the social networks), </a:t>
            </a:r>
            <a:r>
              <a:rPr lang="en-US" dirty="0"/>
              <a:t>paid </a:t>
            </a:r>
            <a:r>
              <a:rPr lang="en-US" dirty="0" smtClean="0"/>
              <a:t>ads, e-mail marketing,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3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Benefits of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Goals of SEO (and e-marketing in general)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shown at the top positions</a:t>
            </a:r>
            <a:r>
              <a:rPr lang="en-US" dirty="0" smtClean="0"/>
              <a:t> in Google / Bing / Yahoo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certain keywords and search phrases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site /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increases its visitors </a:t>
            </a:r>
            <a:r>
              <a:rPr lang="en-US" dirty="0" smtClean="0"/>
              <a:t>(customers) and increases its sales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Achieve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reputation</a:t>
            </a:r>
            <a:r>
              <a:rPr lang="en-US" dirty="0" smtClean="0"/>
              <a:t> for a product /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Target </a:t>
            </a:r>
            <a:r>
              <a:rPr lang="en-US" dirty="0" smtClean="0"/>
              <a:t>the </a:t>
            </a:r>
            <a:r>
              <a:rPr lang="en-US" dirty="0"/>
              <a:t>audience better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Cut the marketing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3936</TotalTime>
  <Words>1132</Words>
  <Application>Microsoft Office PowerPoint</Application>
  <PresentationFormat>On-screen Show (4:3)</PresentationFormat>
  <Paragraphs>255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Master Template</vt:lpstr>
      <vt:lpstr>Search Engine Optimization (SEO)</vt:lpstr>
      <vt:lpstr>Table of Contents</vt:lpstr>
      <vt:lpstr>About Telerik and Telerik Academy</vt:lpstr>
      <vt:lpstr>About Telerik</vt:lpstr>
      <vt:lpstr>About Telerik Academy</vt:lpstr>
      <vt:lpstr>Free Courses for Students</vt:lpstr>
      <vt:lpstr>What is SEO?</vt:lpstr>
      <vt:lpstr>What is SEO, SEM, E-Marketing?</vt:lpstr>
      <vt:lpstr>Goals and Benefits of SEO</vt:lpstr>
      <vt:lpstr>About the SEO Course</vt:lpstr>
      <vt:lpstr>About the SEO Course</vt:lpstr>
      <vt:lpstr>Requirements to the Students</vt:lpstr>
      <vt:lpstr>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Course Curriculum</vt:lpstr>
      <vt:lpstr>SEO Course Curriculum</vt:lpstr>
      <vt:lpstr>Course Schedule &amp; Venue</vt:lpstr>
      <vt:lpstr>Course Schedule &amp; Venue</vt:lpstr>
      <vt:lpstr>Your SEO Project</vt:lpstr>
      <vt:lpstr>Your SEO Project</vt:lpstr>
      <vt:lpstr>Your SEO Project (2)</vt:lpstr>
      <vt:lpstr>Assessment</vt:lpstr>
      <vt:lpstr>Assessment</vt:lpstr>
      <vt:lpstr>Evaluation and Grades</vt:lpstr>
      <vt:lpstr>Certification and Awards</vt:lpstr>
      <vt:lpstr>Certification and Awards</vt:lpstr>
      <vt:lpstr>Recommended SEO Books</vt:lpstr>
      <vt:lpstr>Recommended SEO Books</vt:lpstr>
      <vt:lpstr>Recommended SEO Books (2)</vt:lpstr>
      <vt:lpstr>70% Discounted Hosting Offer</vt:lpstr>
      <vt:lpstr>Search Engine Optimization (SEO) Course – Introduction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371</cp:revision>
  <dcterms:created xsi:type="dcterms:W3CDTF">2007-12-08T16:03:35Z</dcterms:created>
  <dcterms:modified xsi:type="dcterms:W3CDTF">2011-11-18T15:46:48Z</dcterms:modified>
</cp:coreProperties>
</file>