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59" r:id="rId4"/>
    <p:sldId id="258" r:id="rId5"/>
    <p:sldId id="271" r:id="rId6"/>
    <p:sldId id="266" r:id="rId7"/>
    <p:sldId id="260" r:id="rId8"/>
    <p:sldId id="261" r:id="rId9"/>
    <p:sldId id="272" r:id="rId10"/>
    <p:sldId id="262" r:id="rId11"/>
    <p:sldId id="263" r:id="rId12"/>
    <p:sldId id="265" r:id="rId13"/>
    <p:sldId id="267" r:id="rId14"/>
    <p:sldId id="270" r:id="rId15"/>
    <p:sldId id="264" r:id="rId16"/>
    <p:sldId id="268" r:id="rId17"/>
    <p:sldId id="269" r:id="rId18"/>
  </p:sldIdLst>
  <p:sldSz cx="9144000" cy="6858000" type="screen4x3"/>
  <p:notesSz cx="6858000" cy="9144000"/>
  <p:defaultTextStyle>
    <a:defPPr>
      <a:defRPr lang="bg-BG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955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483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bg-BG" noProof="0" smtClean="0"/>
              <a:t>Click to edit Master title style</a:t>
            </a:r>
          </a:p>
        </p:txBody>
      </p:sp>
      <p:sp>
        <p:nvSpPr>
          <p:cNvPr id="3483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bg-BG" noProof="0" smtClean="0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0E2E8C3-2B95-4608-9B63-71D98B3FB7FA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38359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0544CF-7F80-4FB1-AFE8-E0549D8C927A}" type="slidenum">
              <a:rPr lang="bg-BG"/>
              <a:pPr>
                <a:defRPr/>
              </a:pPr>
              <a:t>‹#›</a:t>
            </a:fld>
            <a:endParaRPr lang="bg-BG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39788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3A49B8-BE80-476C-8C02-5D63B49E8491}" type="slidenum">
              <a:rPr lang="bg-BG"/>
              <a:pPr>
                <a:defRPr/>
              </a:pPr>
              <a:t>‹#›</a:t>
            </a:fld>
            <a:endParaRPr lang="bg-BG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12340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E18445-A3E1-41F8-B60C-C61F9353E413}" type="slidenum">
              <a:rPr lang="bg-BG"/>
              <a:pPr>
                <a:defRPr/>
              </a:pPr>
              <a:t>‹#›</a:t>
            </a:fld>
            <a:endParaRPr lang="bg-BG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00068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4EE37-1B80-42BF-82E7-2BAB9493544D}" type="slidenum">
              <a:rPr lang="bg-BG"/>
              <a:pPr>
                <a:defRPr/>
              </a:pPr>
              <a:t>‹#›</a:t>
            </a:fld>
            <a:endParaRPr lang="bg-BG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73705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E26930-D786-4756-A133-E1CE22439462}" type="slidenum">
              <a:rPr lang="bg-BG"/>
              <a:pPr>
                <a:defRPr/>
              </a:pPr>
              <a:t>‹#›</a:t>
            </a:fld>
            <a:endParaRPr lang="bg-BG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80960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DEDC4-6CB5-4B87-85E6-032BEF5D355A}" type="slidenum">
              <a:rPr lang="bg-BG"/>
              <a:pPr>
                <a:defRPr/>
              </a:pPr>
              <a:t>‹#›</a:t>
            </a:fld>
            <a:endParaRPr lang="bg-BG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1453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4C004A-D699-4BE1-BC7C-D1C389D6CBA4}" type="slidenum">
              <a:rPr lang="bg-BG"/>
              <a:pPr>
                <a:defRPr/>
              </a:pPr>
              <a:t>‹#›</a:t>
            </a:fld>
            <a:endParaRPr lang="bg-BG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89572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AB5EC0-445A-49B4-AF2F-1B64BD5CE0C9}" type="slidenum">
              <a:rPr lang="bg-BG"/>
              <a:pPr>
                <a:defRPr/>
              </a:pPr>
              <a:t>‹#›</a:t>
            </a:fld>
            <a:endParaRPr lang="bg-BG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6732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5A4853-3490-40EE-AD7D-50F5548BB184}" type="slidenum">
              <a:rPr lang="bg-BG"/>
              <a:pPr>
                <a:defRPr/>
              </a:pPr>
              <a:t>‹#›</a:t>
            </a:fld>
            <a:endParaRPr lang="bg-BG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74420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2BD62D-A109-4C28-A4C4-E7970B77C757}" type="slidenum">
              <a:rPr lang="bg-BG"/>
              <a:pPr>
                <a:defRPr/>
              </a:pPr>
              <a:t>‹#›</a:t>
            </a:fld>
            <a:endParaRPr lang="bg-BG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59569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 Black" pitchFamily="34" charset="0"/>
              </a:defRPr>
            </a:lvl1pPr>
          </a:lstStyle>
          <a:p>
            <a:pPr>
              <a:defRPr/>
            </a:pPr>
            <a:fld id="{014B9B56-DA98-4A20-BA85-3BB714C5E946}" type="slidenum">
              <a:rPr lang="bg-BG"/>
              <a:pPr>
                <a:defRPr/>
              </a:pPr>
              <a:t>‹#›</a:t>
            </a:fld>
            <a:endParaRPr lang="bg-BG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bg-BG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bg-BG" smtClean="0"/>
              <a:t>Click to edit Master text styles</a:t>
            </a:r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</a:p>
        </p:txBody>
      </p:sp>
      <p:sp>
        <p:nvSpPr>
          <p:cNvPr id="3380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eocourse.telerik.com/" TargetMode="External"/><Relationship Id="rId2" Type="http://schemas.openxmlformats.org/officeDocument/2006/relationships/hyperlink" Target="http://georgimollov.tumblr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siteexplorer.org/" TargetMode="External"/><Relationship Id="rId2" Type="http://schemas.openxmlformats.org/officeDocument/2006/relationships/hyperlink" Target="http://ahref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ajesticseo.com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pyscape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ite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vejo.net/tag/%D0%BB%D0%B8%D0%BD%D0%BA%20%D0%B1%D0%B8%D0%BB%D0%B4%D0%B8%D0%BD%D0%B3/all" TargetMode="External"/><Relationship Id="rId2" Type="http://schemas.openxmlformats.org/officeDocument/2006/relationships/hyperlink" Target="http://slides.bg/546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eomoz.org/blog/guide-to-competitive-backlink-analysis" TargetMode="External"/><Relationship Id="rId4" Type="http://schemas.openxmlformats.org/officeDocument/2006/relationships/hyperlink" Target="http://socialevo.net/pet-tehniki-za-link-bilding-za-balgarski-saytove-42394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loveseo.net/dear-google-why-do-you-want-me-to-hate-you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it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6600" b="1" smtClean="0"/>
              <a:t>Link Building</a:t>
            </a:r>
            <a:endParaRPr lang="bg-BG" sz="6600" b="1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4648200"/>
            <a:ext cx="6019800" cy="175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bg-BG" b="1" smtClean="0"/>
              <a:t>Георги Моллов</a:t>
            </a:r>
            <a:endParaRPr lang="en-US" b="1" smtClean="0"/>
          </a:p>
          <a:p>
            <a:pPr eaLnBrk="1" hangingPunct="1">
              <a:lnSpc>
                <a:spcPct val="90000"/>
              </a:lnSpc>
            </a:pPr>
            <a:r>
              <a:rPr lang="en-US" smtClean="0">
                <a:hlinkClick r:id="rId2"/>
              </a:rPr>
              <a:t>georgimollov.tumblr.com</a:t>
            </a: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georgi.mollov@gmail.com</a:t>
            </a:r>
            <a:endParaRPr lang="bg-BG" smtClean="0"/>
          </a:p>
        </p:txBody>
      </p:sp>
      <p:sp>
        <p:nvSpPr>
          <p:cNvPr id="3076" name="TextBox 1"/>
          <p:cNvSpPr txBox="1">
            <a:spLocks noChangeArrowheads="1"/>
          </p:cNvSpPr>
          <p:nvPr/>
        </p:nvSpPr>
        <p:spPr bwMode="auto">
          <a:xfrm>
            <a:off x="5043488" y="152400"/>
            <a:ext cx="39481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400">
                <a:hlinkClick r:id="rId3"/>
              </a:rPr>
              <a:t>http://seocourse.telerik.com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Getting Links</a:t>
            </a:r>
            <a:endParaRPr lang="bg-BG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Check your competitors then make a plan examine the competitors link profile.</a:t>
            </a:r>
          </a:p>
          <a:p>
            <a:pPr eaLnBrk="1" hangingPunct="1"/>
            <a:r>
              <a:rPr lang="en-US" smtClean="0"/>
              <a:t>See if you can get links from the same pages</a:t>
            </a:r>
          </a:p>
          <a:p>
            <a:pPr eaLnBrk="1" hangingPunct="1"/>
            <a:r>
              <a:rPr lang="en-US" smtClean="0"/>
              <a:t>Try to be creative</a:t>
            </a:r>
          </a:p>
          <a:p>
            <a:pPr eaLnBrk="1" hangingPunct="1"/>
            <a:r>
              <a:rPr lang="en-US" smtClean="0"/>
              <a:t>Invest time and money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bg-BG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to Trace Links?</a:t>
            </a:r>
            <a:endParaRPr lang="bg-BG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bg-BG" smtClean="0">
                <a:hlinkClick r:id="rId2"/>
              </a:rPr>
              <a:t>http://ahrefs.com/</a:t>
            </a:r>
            <a:endParaRPr lang="en-US" smtClean="0"/>
          </a:p>
          <a:p>
            <a:pPr eaLnBrk="1" hangingPunct="1"/>
            <a:r>
              <a:rPr lang="bg-BG" smtClean="0">
                <a:hlinkClick r:id="rId3"/>
              </a:rPr>
              <a:t>http://www.opensiteexplorer.org/</a:t>
            </a:r>
            <a:endParaRPr lang="bg-BG" smtClean="0"/>
          </a:p>
          <a:p>
            <a:pPr eaLnBrk="1" hangingPunct="1"/>
            <a:r>
              <a:rPr lang="en-US" smtClean="0">
                <a:hlinkClick r:id="rId4"/>
              </a:rPr>
              <a:t>http://www.majesticseo.com</a:t>
            </a:r>
            <a:endParaRPr lang="en-US" smtClean="0"/>
          </a:p>
          <a:p>
            <a:pPr eaLnBrk="1" hangingPunct="1"/>
            <a:r>
              <a:rPr lang="en-US" smtClean="0"/>
              <a:t>And many more</a:t>
            </a:r>
            <a:endParaRPr lang="bg-BG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How</a:t>
            </a:r>
            <a:r>
              <a:rPr lang="bg-BG" sz="4000" smtClean="0"/>
              <a:t>? </a:t>
            </a:r>
            <a:r>
              <a:rPr lang="en-US" sz="4000" smtClean="0"/>
              <a:t>&amp; If</a:t>
            </a:r>
            <a:r>
              <a:rPr lang="bg-BG" sz="4000" smtClean="0"/>
              <a:t>? </a:t>
            </a:r>
            <a:r>
              <a:rPr lang="en-US" sz="4000" smtClean="0"/>
              <a:t>We are Buying or Building Links</a:t>
            </a:r>
            <a:endParaRPr lang="bg-BG" sz="400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229600" cy="3886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Check the Site</a:t>
            </a:r>
            <a:r>
              <a:rPr lang="bg-BG" smtClean="0"/>
              <a:t> – (</a:t>
            </a:r>
            <a:r>
              <a:rPr lang="en-US" smtClean="0"/>
              <a:t>opensiteexplorer.com)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Whois –</a:t>
            </a:r>
            <a:r>
              <a:rPr lang="bg-BG" smtClean="0"/>
              <a:t> </a:t>
            </a:r>
            <a:r>
              <a:rPr lang="en-US" smtClean="0"/>
              <a:t>Site.com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Check the</a:t>
            </a:r>
            <a:r>
              <a:rPr lang="bg-BG" smtClean="0"/>
              <a:t> </a:t>
            </a:r>
            <a:r>
              <a:rPr lang="en-US" smtClean="0"/>
              <a:t>IP of the site then</a:t>
            </a:r>
            <a:r>
              <a:rPr lang="bg-BG" smtClean="0"/>
              <a:t> (</a:t>
            </a:r>
            <a:r>
              <a:rPr lang="en-US" smtClean="0"/>
              <a:t>bing – ip:IPofTheSite)</a:t>
            </a:r>
            <a:endParaRPr lang="bg-BG" smtClean="0"/>
          </a:p>
          <a:p>
            <a:pPr eaLnBrk="1" hangingPunct="1">
              <a:lnSpc>
                <a:spcPct val="90000"/>
              </a:lnSpc>
            </a:pPr>
            <a:r>
              <a:rPr lang="bg-BG" i="1" smtClean="0"/>
              <a:t>web.archive.org/</a:t>
            </a:r>
            <a:r>
              <a:rPr lang="bg-BG" smtClean="0"/>
              <a:t> </a:t>
            </a:r>
            <a:r>
              <a:rPr lang="en-US" smtClean="0"/>
              <a:t>- domain history</a:t>
            </a:r>
            <a:endParaRPr lang="bg-BG" smtClean="0"/>
          </a:p>
          <a:p>
            <a:pPr eaLnBrk="1" hangingPunct="1">
              <a:lnSpc>
                <a:spcPct val="90000"/>
              </a:lnSpc>
            </a:pPr>
            <a:r>
              <a:rPr lang="bg-BG" smtClean="0">
                <a:hlinkClick r:id="rId2"/>
              </a:rPr>
              <a:t>http://www.copyscape.com</a:t>
            </a:r>
            <a:r>
              <a:rPr lang="en-US" smtClean="0"/>
              <a:t> – copied content</a:t>
            </a:r>
            <a:endParaRPr lang="bg-BG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Google index</a:t>
            </a:r>
            <a:r>
              <a:rPr lang="bg-BG" smtClean="0"/>
              <a:t> – </a:t>
            </a:r>
            <a:r>
              <a:rPr lang="en-US" smtClean="0"/>
              <a:t>site:http://www.Site.com/someurl.html</a:t>
            </a:r>
            <a:endParaRPr lang="bg-BG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How</a:t>
            </a:r>
            <a:r>
              <a:rPr lang="bg-BG" sz="4000" smtClean="0"/>
              <a:t>? </a:t>
            </a:r>
            <a:r>
              <a:rPr lang="en-US" sz="4000" smtClean="0"/>
              <a:t>&amp; If</a:t>
            </a:r>
            <a:r>
              <a:rPr lang="bg-BG" sz="4000" smtClean="0"/>
              <a:t>? </a:t>
            </a:r>
            <a:r>
              <a:rPr lang="en-US" sz="4000" smtClean="0"/>
              <a:t>We are Buying or Building Links (2)</a:t>
            </a:r>
            <a:endParaRPr lang="bg-BG" sz="400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229600" cy="3886200"/>
          </a:xfrm>
        </p:spPr>
        <p:txBody>
          <a:bodyPr/>
          <a:lstStyle/>
          <a:p>
            <a:pPr eaLnBrk="1" hangingPunct="1"/>
            <a:r>
              <a:rPr lang="en-US" smtClean="0"/>
              <a:t>Anchor text –</a:t>
            </a:r>
            <a:r>
              <a:rPr lang="bg-BG" smtClean="0"/>
              <a:t> </a:t>
            </a:r>
            <a:r>
              <a:rPr lang="en-US" smtClean="0"/>
              <a:t>don’t over do</a:t>
            </a:r>
            <a:r>
              <a:rPr lang="bg-BG" smtClean="0"/>
              <a:t> (разгледайте нишата!!!)</a:t>
            </a:r>
          </a:p>
          <a:p>
            <a:pPr eaLnBrk="1" hangingPunct="1"/>
            <a:r>
              <a:rPr lang="en-US" smtClean="0">
                <a:hlinkClick r:id="rId2"/>
              </a:rPr>
              <a:t>http://www.site.com</a:t>
            </a:r>
            <a:r>
              <a:rPr lang="en-US" smtClean="0"/>
              <a:t> – this is link too</a:t>
            </a:r>
            <a:endParaRPr lang="bg-BG" smtClean="0"/>
          </a:p>
          <a:p>
            <a:pPr eaLnBrk="1" hangingPunct="1"/>
            <a:r>
              <a:rPr lang="en-US" smtClean="0"/>
              <a:t>People usually link with the &lt;H1&gt; tag</a:t>
            </a:r>
            <a:endParaRPr lang="bg-BG" smtClean="0"/>
          </a:p>
          <a:p>
            <a:pPr eaLnBrk="1" hangingPunct="1"/>
            <a:r>
              <a:rPr lang="en-US" smtClean="0"/>
              <a:t>Link velocity or link speed</a:t>
            </a:r>
            <a:endParaRPr lang="bg-BG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Useful Resources	</a:t>
            </a:r>
            <a:endParaRPr lang="bg-BG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FireForm</a:t>
            </a:r>
          </a:p>
          <a:p>
            <a:pPr eaLnBrk="1" hangingPunct="1"/>
            <a:r>
              <a:rPr lang="en-US" smtClean="0"/>
              <a:t>Google Global</a:t>
            </a:r>
          </a:p>
          <a:p>
            <a:pPr eaLnBrk="1" hangingPunct="1"/>
            <a:r>
              <a:rPr lang="en-US" smtClean="0"/>
              <a:t>L</a:t>
            </a:r>
            <a:r>
              <a:rPr lang="bg-BG" smtClean="0"/>
              <a:t>ink</a:t>
            </a:r>
            <a:r>
              <a:rPr lang="en-US" smtClean="0"/>
              <a:t>D</a:t>
            </a:r>
            <a:r>
              <a:rPr lang="bg-BG" smtClean="0"/>
              <a:t>iagnosis.com</a:t>
            </a:r>
            <a:endParaRPr lang="en-US" smtClean="0"/>
          </a:p>
          <a:p>
            <a:pPr eaLnBrk="1" hangingPunct="1"/>
            <a:r>
              <a:rPr lang="en-US" smtClean="0"/>
              <a:t>SEO contests – </a:t>
            </a:r>
            <a:r>
              <a:rPr lang="bg-BG" smtClean="0"/>
              <a:t>аквичоп, ипотпал</a:t>
            </a:r>
          </a:p>
          <a:p>
            <a:pPr marL="901700" lvl="1" indent="-444500" eaLnBrk="1" hangingPunct="1"/>
            <a:r>
              <a:rPr lang="en-US" smtClean="0"/>
              <a:t>Check top 5 see what they have done</a:t>
            </a:r>
            <a:endParaRPr lang="bg-BG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Discover Links with Google</a:t>
            </a:r>
            <a:endParaRPr lang="bg-BG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u="sng" smtClean="0"/>
              <a:t>site:bg intitle:"добави сайт“</a:t>
            </a:r>
          </a:p>
          <a:p>
            <a:pPr eaLnBrk="1" hangingPunct="1"/>
            <a:r>
              <a:rPr lang="bg-BG" i="1" u="sng" smtClean="0"/>
              <a:t>intitle:"директория" site:bg</a:t>
            </a:r>
            <a:endParaRPr lang="en-US" i="1" u="sng" smtClean="0"/>
          </a:p>
          <a:p>
            <a:pPr eaLnBrk="1" hangingPunct="1"/>
            <a:r>
              <a:rPr lang="ru-RU" i="1" u="sng" smtClean="0"/>
              <a:t>intitle:"директория за статии" site:bg</a:t>
            </a:r>
            <a:endParaRPr lang="en-US" i="1" u="sng" smtClean="0"/>
          </a:p>
          <a:p>
            <a:pPr eaLnBrk="1" hangingPunct="1"/>
            <a:r>
              <a:rPr lang="bg-BG" i="1" u="sng" smtClean="0"/>
              <a:t>социална мрежа</a:t>
            </a:r>
            <a:endParaRPr lang="en-US" i="1" u="sng" smtClean="0"/>
          </a:p>
          <a:p>
            <a:pPr eaLnBrk="1" hangingPunct="1"/>
            <a:r>
              <a:rPr lang="bg-BG" smtClean="0"/>
              <a:t>Платформи за безплатни сайтове (сателити)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 Read</a:t>
            </a:r>
            <a:endParaRPr lang="bg-BG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bg-BG" smtClean="0">
                <a:hlinkClick r:id="rId2"/>
              </a:rPr>
              <a:t>http://slides.bg/546/</a:t>
            </a:r>
            <a:r>
              <a:rPr lang="en-US" smtClean="0"/>
              <a:t> - </a:t>
            </a:r>
            <a:r>
              <a:rPr lang="bg-BG" smtClean="0"/>
              <a:t>Калин Каракехайов</a:t>
            </a:r>
          </a:p>
          <a:p>
            <a:pPr eaLnBrk="1" hangingPunct="1">
              <a:spcBef>
                <a:spcPts val="1200"/>
              </a:spcBef>
            </a:pPr>
            <a:r>
              <a:rPr lang="en-US" smtClean="0">
                <a:hlinkClick r:id="rId3"/>
              </a:rPr>
              <a:t>http://svejo.net/tag/линк билдинг/all</a:t>
            </a:r>
            <a:endParaRPr lang="bg-BG" smtClean="0"/>
          </a:p>
          <a:p>
            <a:pPr eaLnBrk="1" hangingPunct="1">
              <a:spcBef>
                <a:spcPts val="1200"/>
              </a:spcBef>
            </a:pPr>
            <a:r>
              <a:rPr lang="bg-BG" smtClean="0">
                <a:hlinkClick r:id="rId4"/>
              </a:rPr>
              <a:t>http://socialevo.net/pet-tehniki-za-link-bilding-za-balgarski-saytove-42394</a:t>
            </a:r>
            <a:endParaRPr lang="en-US" smtClean="0"/>
          </a:p>
          <a:p>
            <a:pPr eaLnBrk="1" hangingPunct="1">
              <a:spcBef>
                <a:spcPts val="1200"/>
              </a:spcBef>
            </a:pPr>
            <a:r>
              <a:rPr lang="bg-BG" smtClean="0">
                <a:hlinkClick r:id="rId5"/>
              </a:rPr>
              <a:t>http://www.seomoz.org/blog/guide-to-competitive-backlink-analysis</a:t>
            </a:r>
            <a:endParaRPr lang="bg-BG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SEO Is So …</a:t>
            </a:r>
            <a:endParaRPr lang="bg-BG" smtClean="0"/>
          </a:p>
        </p:txBody>
      </p:sp>
      <p:pic>
        <p:nvPicPr>
          <p:cNvPr id="1945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00100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914400" y="6096000"/>
            <a:ext cx="7321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bg-BG">
                <a:hlinkClick r:id="rId3"/>
              </a:rPr>
              <a:t>http://www.iloveseo.net/dear-google-why-do-you-want-me-to-hate-you/</a:t>
            </a:r>
            <a:endParaRPr lang="bg-BG"/>
          </a:p>
        </p:txBody>
      </p:sp>
      <p:sp>
        <p:nvSpPr>
          <p:cNvPr id="19461" name="Rectangle 8"/>
          <p:cNvSpPr>
            <a:spLocks noChangeArrowheads="1"/>
          </p:cNvSpPr>
          <p:nvPr/>
        </p:nvSpPr>
        <p:spPr bwMode="auto">
          <a:xfrm>
            <a:off x="457200" y="5791200"/>
            <a:ext cx="792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bg-BG"/>
              <a:t>“Forget about SEO. To be visible in Google today, try Adwords”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Link?</a:t>
            </a:r>
            <a:endParaRPr lang="bg-BG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en-US" sz="3600" smtClean="0"/>
              <a:t>&lt;a href=“</a:t>
            </a:r>
            <a:r>
              <a:rPr lang="en-US" sz="3600" smtClean="0">
                <a:hlinkClick r:id="rId2"/>
              </a:rPr>
              <a:t>www.SITE.com</a:t>
            </a:r>
            <a:r>
              <a:rPr lang="en-US" sz="3600" smtClean="0"/>
              <a:t>”&gt;</a:t>
            </a:r>
            <a:r>
              <a:rPr lang="en-US" sz="3600" b="1" smtClean="0"/>
              <a:t>SITE</a:t>
            </a:r>
            <a:r>
              <a:rPr lang="en-US" sz="3600" smtClean="0"/>
              <a:t>&lt;/a&gt;</a:t>
            </a:r>
          </a:p>
          <a:p>
            <a:pPr eaLnBrk="1" hangingPunct="1">
              <a:spcBef>
                <a:spcPts val="1800"/>
              </a:spcBef>
            </a:pPr>
            <a:r>
              <a:rPr lang="en-US" sz="3600" smtClean="0"/>
              <a:t>Anchor text =  </a:t>
            </a:r>
            <a:r>
              <a:rPr lang="en-US" sz="3600" b="1" smtClean="0"/>
              <a:t>SITE</a:t>
            </a:r>
            <a:r>
              <a:rPr lang="en-US" sz="3600" smtClean="0"/>
              <a:t> </a:t>
            </a:r>
          </a:p>
          <a:p>
            <a:pPr eaLnBrk="1" hangingPunct="1">
              <a:spcBef>
                <a:spcPts val="1800"/>
              </a:spcBef>
            </a:pPr>
            <a:r>
              <a:rPr lang="en-US" sz="3600" smtClean="0"/>
              <a:t>Link Title</a:t>
            </a:r>
          </a:p>
          <a:p>
            <a:pPr lvl="1" eaLnBrk="1" hangingPunct="1">
              <a:spcBef>
                <a:spcPts val="1800"/>
              </a:spcBef>
            </a:pPr>
            <a:r>
              <a:rPr lang="en-US" smtClean="0"/>
              <a:t>&lt;a title=“SITE” href=</a:t>
            </a:r>
            <a:r>
              <a:rPr lang="en-US" smtClean="0">
                <a:hlinkClick r:id="rId2"/>
              </a:rPr>
              <a:t>www.site.com</a:t>
            </a:r>
            <a:r>
              <a:rPr lang="en-US" smtClean="0"/>
              <a:t>&gt;SITE&lt;/a&gt;</a:t>
            </a:r>
          </a:p>
          <a:p>
            <a:pPr eaLnBrk="1" hangingPunct="1">
              <a:spcBef>
                <a:spcPts val="1800"/>
              </a:spcBef>
            </a:pPr>
            <a:r>
              <a:rPr lang="en-US" sz="3600" smtClean="0"/>
              <a:t>JavaScript </a:t>
            </a:r>
            <a:r>
              <a:rPr lang="bg-BG" sz="3600" smtClean="0"/>
              <a:t>линк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 of Links</a:t>
            </a:r>
            <a:endParaRPr lang="bg-BG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32766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4000" smtClean="0"/>
              <a:t>Text links</a:t>
            </a:r>
            <a:endParaRPr lang="bg-BG" sz="4000" smtClean="0"/>
          </a:p>
          <a:p>
            <a:pPr marL="901700" lvl="1" indent="-444500" eaLnBrk="1" hangingPunct="1">
              <a:spcBef>
                <a:spcPts val="1200"/>
              </a:spcBef>
            </a:pPr>
            <a:r>
              <a:rPr lang="en-US" sz="3600" smtClean="0"/>
              <a:t>Nofollow </a:t>
            </a:r>
            <a:r>
              <a:rPr lang="en-US" sz="3600" smtClean="0">
                <a:sym typeface="Wingdings" pitchFamily="2" charset="2"/>
              </a:rPr>
              <a:t> </a:t>
            </a:r>
            <a:endParaRPr lang="en-US" sz="3600" smtClean="0"/>
          </a:p>
          <a:p>
            <a:pPr eaLnBrk="1" hangingPunct="1">
              <a:spcBef>
                <a:spcPts val="1200"/>
              </a:spcBef>
            </a:pPr>
            <a:r>
              <a:rPr lang="en-US" sz="4000" smtClean="0"/>
              <a:t>Image links</a:t>
            </a:r>
          </a:p>
          <a:p>
            <a:pPr marL="901700" lvl="1" indent="-444500" eaLnBrk="1" hangingPunct="1">
              <a:spcBef>
                <a:spcPts val="1200"/>
              </a:spcBef>
            </a:pPr>
            <a:r>
              <a:rPr lang="en-US" sz="3600" smtClean="0"/>
              <a:t>Alt=“…..”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Value of the Link</a:t>
            </a:r>
            <a:endParaRPr lang="bg-BG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5029200" cy="4419600"/>
          </a:xfrm>
        </p:spPr>
        <p:txBody>
          <a:bodyPr/>
          <a:lstStyle/>
          <a:p>
            <a:pPr marL="609600" indent="-609600" eaLnBrk="1" hangingPunct="1"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en-US" sz="3400" smtClean="0"/>
              <a:t>Top (good value)</a:t>
            </a:r>
          </a:p>
          <a:p>
            <a:pPr marL="609600" indent="-609600" eaLnBrk="1" hangingPunct="1"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en-US" sz="3400" smtClean="0"/>
              <a:t>Left (good value)</a:t>
            </a:r>
          </a:p>
          <a:p>
            <a:pPr marL="609600" indent="-609600" eaLnBrk="1" hangingPunct="1"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en-US" sz="3400" smtClean="0"/>
              <a:t>Content (good value)</a:t>
            </a:r>
          </a:p>
          <a:p>
            <a:pPr marL="609600" indent="-609600" eaLnBrk="1" hangingPunct="1"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en-US" sz="3400" smtClean="0"/>
              <a:t>Right (low spam)</a:t>
            </a:r>
          </a:p>
          <a:p>
            <a:pPr marL="609600" indent="-609600" eaLnBrk="1" hangingPunct="1"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en-US" sz="3400" smtClean="0"/>
              <a:t>Footer (high spam)</a:t>
            </a:r>
            <a:endParaRPr lang="bg-BG" sz="3400" smtClean="0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5486400" y="1752600"/>
            <a:ext cx="3124200" cy="449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5562600" y="1905000"/>
            <a:ext cx="29718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top</a:t>
            </a:r>
            <a:endParaRPr lang="bg-BG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5562600" y="2590800"/>
            <a:ext cx="533400" cy="2819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left</a:t>
            </a:r>
            <a:endParaRPr lang="bg-BG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6172200" y="2590800"/>
            <a:ext cx="1752600" cy="2819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content</a:t>
            </a:r>
            <a:endParaRPr lang="bg-BG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5562600" y="5562600"/>
            <a:ext cx="29718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Bottom</a:t>
            </a:r>
            <a:endParaRPr lang="bg-BG"/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8001000" y="2590800"/>
            <a:ext cx="533400" cy="2819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right</a:t>
            </a:r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371600"/>
          </a:xfrm>
        </p:spPr>
        <p:txBody>
          <a:bodyPr/>
          <a:lstStyle/>
          <a:p>
            <a:pPr eaLnBrk="1" hangingPunct="1"/>
            <a:r>
              <a:rPr lang="en-US" sz="4200" smtClean="0"/>
              <a:t>How to Measure the Link Value?</a:t>
            </a:r>
            <a:endParaRPr lang="bg-BG" sz="420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3600" smtClean="0"/>
              <a:t>Page Authority</a:t>
            </a:r>
          </a:p>
          <a:p>
            <a:pPr marL="985838" lvl="1" indent="-528638" eaLnBrk="1" hangingPunct="1">
              <a:spcBef>
                <a:spcPts val="1200"/>
              </a:spcBef>
            </a:pPr>
            <a:r>
              <a:rPr lang="en-US" sz="3200" smtClean="0"/>
              <a:t>Social Share</a:t>
            </a:r>
          </a:p>
          <a:p>
            <a:pPr marL="985838" lvl="1" indent="-528638" eaLnBrk="1" hangingPunct="1">
              <a:spcBef>
                <a:spcPts val="1200"/>
              </a:spcBef>
            </a:pPr>
            <a:r>
              <a:rPr lang="en-US" sz="3200" smtClean="0"/>
              <a:t>Links to this page</a:t>
            </a:r>
          </a:p>
          <a:p>
            <a:pPr marL="985838" lvl="1" indent="-528638" eaLnBrk="1" hangingPunct="1">
              <a:spcBef>
                <a:spcPts val="1200"/>
              </a:spcBef>
            </a:pPr>
            <a:r>
              <a:rPr lang="en-US" sz="3200" smtClean="0"/>
              <a:t>Links out from this page</a:t>
            </a:r>
          </a:p>
          <a:p>
            <a:pPr eaLnBrk="1" hangingPunct="1">
              <a:spcBef>
                <a:spcPts val="1200"/>
              </a:spcBef>
            </a:pPr>
            <a:r>
              <a:rPr lang="en-US" sz="3600" smtClean="0"/>
              <a:t>Website Trust</a:t>
            </a:r>
          </a:p>
          <a:p>
            <a:pPr marL="985838" lvl="1" indent="-528638" eaLnBrk="1" hangingPunct="1">
              <a:spcBef>
                <a:spcPts val="1200"/>
              </a:spcBef>
            </a:pPr>
            <a:r>
              <a:rPr lang="en-US" sz="3200" smtClean="0"/>
              <a:t>Website owner</a:t>
            </a:r>
          </a:p>
          <a:p>
            <a:pPr marL="985838" lvl="1" indent="-528638" eaLnBrk="1" hangingPunct="1">
              <a:spcBef>
                <a:spcPts val="1200"/>
              </a:spcBef>
            </a:pPr>
            <a:r>
              <a:rPr lang="en-US" sz="3200" smtClean="0"/>
              <a:t>Website neighbors</a:t>
            </a:r>
          </a:p>
          <a:p>
            <a:pPr marL="985838" lvl="1" indent="-528638" eaLnBrk="1" hangingPunct="1">
              <a:spcBef>
                <a:spcPts val="1200"/>
              </a:spcBef>
            </a:pPr>
            <a:r>
              <a:rPr lang="en-US" sz="3200" smtClean="0"/>
              <a:t>Website links total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458200" cy="1371600"/>
          </a:xfrm>
        </p:spPr>
        <p:txBody>
          <a:bodyPr/>
          <a:lstStyle/>
          <a:p>
            <a:pPr eaLnBrk="1" hangingPunct="1"/>
            <a:r>
              <a:rPr lang="en-US" sz="4000" smtClean="0"/>
              <a:t>How to Measure the Link Value? (2)</a:t>
            </a:r>
            <a:endParaRPr lang="bg-BG" sz="400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3886200"/>
          </a:xfrm>
        </p:spPr>
        <p:txBody>
          <a:bodyPr/>
          <a:lstStyle/>
          <a:p>
            <a:pPr eaLnBrk="1" hangingPunct="1">
              <a:spcBef>
                <a:spcPts val="1200"/>
              </a:spcBef>
              <a:defRPr/>
            </a:pPr>
            <a:r>
              <a:rPr lang="en-US" sz="3600" dirty="0" smtClean="0"/>
              <a:t>Page relevancy to topic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en-US" sz="3600" dirty="0" smtClean="0"/>
              <a:t>Anchor text in Title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en-US" sz="3600" dirty="0" smtClean="0"/>
              <a:t>Position of the link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en-US" sz="3600" dirty="0" smtClean="0"/>
              <a:t>IP address of the site – “C” class network different from our</a:t>
            </a:r>
          </a:p>
          <a:p>
            <a:pPr lvl="1" eaLnBrk="1" hangingPunct="1">
              <a:spcBef>
                <a:spcPts val="1200"/>
              </a:spcBef>
              <a:defRPr/>
            </a:pPr>
            <a:r>
              <a:rPr lang="en-US" sz="3200" dirty="0" smtClean="0"/>
              <a:t>213.213.</a:t>
            </a:r>
            <a:r>
              <a:rPr lang="en-US" sz="32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122</a:t>
            </a:r>
            <a:r>
              <a:rPr lang="en-US" sz="3200" dirty="0" smtClean="0"/>
              <a:t>.12 – 213.213.</a:t>
            </a:r>
            <a:r>
              <a:rPr lang="en-US" sz="32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156</a:t>
            </a:r>
            <a:r>
              <a:rPr lang="en-US" sz="3200" dirty="0" smtClean="0"/>
              <a:t>.15</a:t>
            </a:r>
            <a:endParaRPr lang="bg-BG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371600"/>
          </a:xfrm>
        </p:spPr>
        <p:txBody>
          <a:bodyPr/>
          <a:lstStyle/>
          <a:p>
            <a:pPr eaLnBrk="1" hangingPunct="1"/>
            <a:r>
              <a:rPr lang="en-US" smtClean="0"/>
              <a:t>Easy Links</a:t>
            </a:r>
            <a:endParaRPr lang="bg-BG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Social links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Short Links (twitter, bit.ly) 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Web 2.0 links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Profile links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Directory links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Widget links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Template Links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Article Links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News directory links / </a:t>
            </a:r>
            <a:r>
              <a:rPr lang="bg-BG" smtClean="0"/>
              <a:t>Press Releases</a:t>
            </a:r>
          </a:p>
          <a:p>
            <a:pPr eaLnBrk="1" hangingPunct="1">
              <a:lnSpc>
                <a:spcPct val="90000"/>
              </a:lnSpc>
            </a:pPr>
            <a:endParaRPr lang="bg-BG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3716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111111"/>
                </a:solidFill>
                <a:latin typeface="Helvetica Neue"/>
              </a:rPr>
              <a:t>What is Your </a:t>
            </a:r>
            <a:r>
              <a:rPr lang="bg-BG" smtClean="0">
                <a:solidFill>
                  <a:srgbClr val="111111"/>
                </a:solidFill>
                <a:latin typeface="Helvetica Neue"/>
              </a:rPr>
              <a:t>Link Profil</a:t>
            </a:r>
            <a:r>
              <a:rPr lang="en-US" smtClean="0">
                <a:solidFill>
                  <a:srgbClr val="111111"/>
                </a:solidFill>
                <a:latin typeface="Helvetica Neue"/>
              </a:rPr>
              <a:t>e?</a:t>
            </a:r>
            <a:endParaRPr lang="bg-BG" smtClean="0">
              <a:solidFill>
                <a:srgbClr val="111111"/>
              </a:solidFill>
              <a:latin typeface="Helvetica Neue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3600" dirty="0" smtClean="0"/>
              <a:t>Your links against the Competitors links</a:t>
            </a:r>
          </a:p>
          <a:p>
            <a:pPr marL="985838" lvl="1" indent="-528638" eaLnBrk="1" hangingPunct="1">
              <a:lnSpc>
                <a:spcPct val="80000"/>
              </a:lnSpc>
              <a:defRPr/>
            </a:pPr>
            <a:r>
              <a:rPr lang="en-US" sz="3200" dirty="0" smtClean="0"/>
              <a:t>Number of links</a:t>
            </a:r>
          </a:p>
          <a:p>
            <a:pPr marL="985838" lvl="1" indent="-528638" eaLnBrk="1" hangingPunct="1">
              <a:lnSpc>
                <a:spcPct val="80000"/>
              </a:lnSpc>
              <a:defRPr/>
            </a:pPr>
            <a:r>
              <a:rPr lang="en-US" sz="3200" dirty="0" smtClean="0"/>
              <a:t>Linking pages/website Location</a:t>
            </a:r>
          </a:p>
          <a:p>
            <a:pPr marL="985838" lvl="1" indent="-528638" eaLnBrk="1" hangingPunct="1">
              <a:lnSpc>
                <a:spcPct val="80000"/>
              </a:lnSpc>
              <a:defRPr/>
            </a:pPr>
            <a:r>
              <a:rPr lang="en-US" sz="3200" dirty="0" smtClean="0"/>
              <a:t>Linking pages Authority / Site trust</a:t>
            </a:r>
            <a:endParaRPr lang="bg-BG" sz="3200" dirty="0" smtClean="0"/>
          </a:p>
          <a:p>
            <a:pPr marL="985838" lvl="1" indent="-528638" eaLnBrk="1" hangingPunct="1">
              <a:lnSpc>
                <a:spcPct val="80000"/>
              </a:lnSpc>
              <a:defRPr/>
            </a:pPr>
            <a:r>
              <a:rPr lang="bg-BG" sz="3200" dirty="0" err="1" smtClean="0"/>
              <a:t>What</a:t>
            </a:r>
            <a:r>
              <a:rPr lang="bg-BG" sz="3200" dirty="0" smtClean="0"/>
              <a:t> </a:t>
            </a:r>
            <a:r>
              <a:rPr lang="bg-BG" sz="3200" dirty="0" err="1" smtClean="0"/>
              <a:t>types</a:t>
            </a:r>
            <a:r>
              <a:rPr lang="bg-BG" sz="3200" dirty="0" smtClean="0"/>
              <a:t> of </a:t>
            </a:r>
            <a:r>
              <a:rPr lang="bg-BG" sz="3200" dirty="0" err="1" smtClean="0"/>
              <a:t>sites</a:t>
            </a:r>
            <a:r>
              <a:rPr lang="bg-BG" sz="3200" dirty="0" smtClean="0"/>
              <a:t> </a:t>
            </a:r>
            <a:r>
              <a:rPr lang="bg-BG" sz="3200" dirty="0" err="1" smtClean="0"/>
              <a:t>are</a:t>
            </a:r>
            <a:r>
              <a:rPr lang="bg-BG" sz="3200" dirty="0" smtClean="0"/>
              <a:t> </a:t>
            </a:r>
            <a:r>
              <a:rPr lang="bg-BG" sz="3200" dirty="0" err="1" smtClean="0"/>
              <a:t>these</a:t>
            </a:r>
            <a:r>
              <a:rPr lang="bg-BG" sz="3200" dirty="0" smtClean="0"/>
              <a:t> </a:t>
            </a:r>
            <a:r>
              <a:rPr lang="bg-BG" sz="3200" dirty="0" err="1" smtClean="0"/>
              <a:t>links</a:t>
            </a:r>
            <a:r>
              <a:rPr lang="bg-BG" sz="3200" dirty="0" smtClean="0"/>
              <a:t> </a:t>
            </a:r>
            <a:r>
              <a:rPr lang="bg-BG" sz="3200" dirty="0" err="1" smtClean="0"/>
              <a:t>from</a:t>
            </a:r>
            <a:r>
              <a:rPr lang="bg-BG" sz="3200" dirty="0" smtClean="0"/>
              <a:t>?</a:t>
            </a:r>
          </a:p>
          <a:p>
            <a:pPr marL="985838" lvl="1" indent="-528638" eaLnBrk="1" hangingPunct="1">
              <a:lnSpc>
                <a:spcPct val="80000"/>
              </a:lnSpc>
              <a:defRPr/>
            </a:pPr>
            <a:r>
              <a:rPr lang="bg-BG" sz="3200" dirty="0" err="1" smtClean="0"/>
              <a:t>Are</a:t>
            </a:r>
            <a:r>
              <a:rPr lang="bg-BG" sz="3200" dirty="0" smtClean="0"/>
              <a:t> </a:t>
            </a:r>
            <a:r>
              <a:rPr lang="bg-BG" sz="3200" dirty="0" err="1" smtClean="0"/>
              <a:t>they</a:t>
            </a:r>
            <a:r>
              <a:rPr lang="bg-BG" sz="3200" dirty="0" smtClean="0"/>
              <a:t> </a:t>
            </a:r>
            <a:r>
              <a:rPr lang="bg-BG" sz="3200" dirty="0" err="1" smtClean="0"/>
              <a:t>manually</a:t>
            </a:r>
            <a:r>
              <a:rPr lang="bg-BG" sz="3200" dirty="0" smtClean="0"/>
              <a:t> </a:t>
            </a:r>
            <a:r>
              <a:rPr lang="bg-BG" sz="3200" dirty="0" err="1" smtClean="0"/>
              <a:t>building</a:t>
            </a:r>
            <a:r>
              <a:rPr lang="bg-BG" sz="3200" dirty="0" smtClean="0"/>
              <a:t> </a:t>
            </a:r>
            <a:r>
              <a:rPr lang="bg-BG" sz="3200" dirty="0" err="1" smtClean="0"/>
              <a:t>these</a:t>
            </a:r>
            <a:r>
              <a:rPr lang="bg-BG" sz="3200" dirty="0" smtClean="0"/>
              <a:t> </a:t>
            </a:r>
            <a:r>
              <a:rPr lang="bg-BG" sz="3200" dirty="0" err="1" smtClean="0"/>
              <a:t>links</a:t>
            </a:r>
            <a:r>
              <a:rPr lang="bg-BG" sz="3200" dirty="0" smtClean="0"/>
              <a:t>? (</a:t>
            </a:r>
            <a:r>
              <a:rPr lang="bg-BG" sz="3200" dirty="0" err="1" smtClean="0"/>
              <a:t>directories</a:t>
            </a:r>
            <a:r>
              <a:rPr lang="bg-BG" sz="3200" dirty="0" smtClean="0"/>
              <a:t>, </a:t>
            </a:r>
            <a:r>
              <a:rPr lang="bg-BG" sz="3200" dirty="0" err="1" smtClean="0"/>
              <a:t>articles</a:t>
            </a:r>
            <a:r>
              <a:rPr lang="bg-BG" sz="3200" dirty="0" smtClean="0"/>
              <a:t>, </a:t>
            </a:r>
            <a:r>
              <a:rPr lang="bg-BG" sz="3200" dirty="0" err="1" smtClean="0"/>
              <a:t>guest</a:t>
            </a:r>
            <a:r>
              <a:rPr lang="bg-BG" sz="3200" dirty="0" smtClean="0"/>
              <a:t> </a:t>
            </a:r>
            <a:r>
              <a:rPr lang="bg-BG" sz="3200" dirty="0" err="1" smtClean="0"/>
              <a:t>blogging</a:t>
            </a:r>
            <a:r>
              <a:rPr lang="bg-BG" sz="3200" dirty="0" smtClean="0"/>
              <a:t>)</a:t>
            </a:r>
          </a:p>
          <a:p>
            <a:pPr marL="457200" lvl="1" indent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3716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111111"/>
                </a:solidFill>
                <a:latin typeface="Helvetica Neue"/>
              </a:rPr>
              <a:t>What is Your </a:t>
            </a:r>
            <a:r>
              <a:rPr lang="bg-BG" smtClean="0">
                <a:solidFill>
                  <a:srgbClr val="111111"/>
                </a:solidFill>
                <a:latin typeface="Helvetica Neue"/>
              </a:rPr>
              <a:t>Link Profil</a:t>
            </a:r>
            <a:r>
              <a:rPr lang="en-US" smtClean="0">
                <a:solidFill>
                  <a:srgbClr val="111111"/>
                </a:solidFill>
                <a:latin typeface="Helvetica Neue"/>
              </a:rPr>
              <a:t>e? (2)</a:t>
            </a:r>
            <a:endParaRPr lang="bg-BG" smtClean="0">
              <a:solidFill>
                <a:srgbClr val="111111"/>
              </a:solidFill>
              <a:latin typeface="Helvetica Neue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eaLnBrk="1" hangingPunct="1"/>
            <a:r>
              <a:rPr lang="en-US" smtClean="0"/>
              <a:t>Your links against the Competitors links</a:t>
            </a:r>
          </a:p>
          <a:p>
            <a:pPr marL="901700" lvl="1" indent="-444500" eaLnBrk="1" hangingPunct="1"/>
            <a:r>
              <a:rPr lang="bg-BG" smtClean="0"/>
              <a:t>Do they appear to be paid?</a:t>
            </a:r>
          </a:p>
          <a:p>
            <a:pPr marL="901700" lvl="1" indent="-444500" eaLnBrk="1" hangingPunct="1"/>
            <a:r>
              <a:rPr lang="bg-BG" smtClean="0"/>
              <a:t>What's the IP address and WHOIS information o</a:t>
            </a:r>
            <a:r>
              <a:rPr lang="en-US" smtClean="0"/>
              <a:t>r </a:t>
            </a:r>
            <a:r>
              <a:rPr lang="bg-BG" smtClean="0"/>
              <a:t>anything fishy?</a:t>
            </a:r>
          </a:p>
          <a:p>
            <a:pPr marL="901700" lvl="1" indent="-444500" eaLnBrk="1" hangingPunct="1"/>
            <a:r>
              <a:rPr lang="bg-BG" smtClean="0"/>
              <a:t>What strategy is working here? Or is there even a strategy?</a:t>
            </a:r>
          </a:p>
          <a:p>
            <a:pPr marL="901700" lvl="1" indent="-444500" eaLnBrk="1" hangingPunct="1"/>
            <a:r>
              <a:rPr lang="bg-BG" smtClean="0"/>
              <a:t>Where are they getting the branded and name links?</a:t>
            </a:r>
          </a:p>
          <a:p>
            <a:pPr marL="901700" lvl="1" indent="-444500" eaLnBrk="1" hangingPunct="1"/>
            <a:r>
              <a:rPr lang="bg-BG" smtClean="0"/>
              <a:t>What communities are they participating in?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4636</TotalTime>
  <Words>542</Words>
  <Application>Microsoft Office PowerPoint</Application>
  <PresentationFormat>On-screen Show (4:3)</PresentationFormat>
  <Paragraphs>110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Wingdings</vt:lpstr>
      <vt:lpstr>Calibri</vt:lpstr>
      <vt:lpstr>Arial Black</vt:lpstr>
      <vt:lpstr>Times New Roman</vt:lpstr>
      <vt:lpstr>Helvetica Neue</vt:lpstr>
      <vt:lpstr>Pixel</vt:lpstr>
      <vt:lpstr>Link Building</vt:lpstr>
      <vt:lpstr>What is Link?</vt:lpstr>
      <vt:lpstr>Type of Links</vt:lpstr>
      <vt:lpstr>Value of the Link</vt:lpstr>
      <vt:lpstr>How to Measure the Link Value?</vt:lpstr>
      <vt:lpstr>How to Measure the Link Value? (2)</vt:lpstr>
      <vt:lpstr>Easy Links</vt:lpstr>
      <vt:lpstr>What is Your Link Profile?</vt:lpstr>
      <vt:lpstr>What is Your Link Profile? (2)</vt:lpstr>
      <vt:lpstr>Getting Links</vt:lpstr>
      <vt:lpstr>How to Trace Links?</vt:lpstr>
      <vt:lpstr>How? &amp; If? We are Buying or Building Links</vt:lpstr>
      <vt:lpstr>How? &amp; If? We are Buying or Building Links (2)</vt:lpstr>
      <vt:lpstr>Useful Resources </vt:lpstr>
      <vt:lpstr>Discover Links with Google</vt:lpstr>
      <vt:lpstr>To Read</vt:lpstr>
      <vt:lpstr>Why SEO Is So 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</dc:creator>
  <cp:lastModifiedBy>Svetlin Nakov</cp:lastModifiedBy>
  <cp:revision>20</cp:revision>
  <cp:lastPrinted>1601-01-01T00:00:00Z</cp:lastPrinted>
  <dcterms:created xsi:type="dcterms:W3CDTF">2011-12-09T08:53:49Z</dcterms:created>
  <dcterms:modified xsi:type="dcterms:W3CDTF">2011-12-13T11:20:04Z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