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93" r:id="rId3"/>
    <p:sldId id="291" r:id="rId4"/>
    <p:sldId id="294" r:id="rId5"/>
    <p:sldId id="295" r:id="rId6"/>
    <p:sldId id="296" r:id="rId7"/>
    <p:sldId id="300" r:id="rId8"/>
    <p:sldId id="297" r:id="rId9"/>
    <p:sldId id="298" r:id="rId10"/>
    <p:sldId id="299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276" r:id="rId26"/>
    <p:sldId id="315" r:id="rId27"/>
    <p:sldId id="316" r:id="rId28"/>
    <p:sldId id="317" r:id="rId29"/>
    <p:sldId id="318" r:id="rId30"/>
    <p:sldId id="319" r:id="rId31"/>
    <p:sldId id="320" r:id="rId32"/>
    <p:sldId id="325" r:id="rId33"/>
    <p:sldId id="321" r:id="rId34"/>
    <p:sldId id="322" r:id="rId35"/>
    <p:sldId id="323" r:id="rId36"/>
    <p:sldId id="324" r:id="rId37"/>
    <p:sldId id="275" r:id="rId38"/>
    <p:sldId id="289" r:id="rId3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14" y="7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199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79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199" y="9555479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ADF5A82-15DD-4369-A63A-C1E70A738195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4934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79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59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199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79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199" y="9555479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9313F5A-40AF-4B90-BD1F-7686663BA627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995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59"/>
            <a:ext cx="6217560" cy="45262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59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504031" y="1679928"/>
            <a:ext cx="9072563" cy="1679928"/>
          </a:xfrm>
          <a:prstGeom prst="rect">
            <a:avLst/>
          </a:prstGeom>
        </p:spPr>
        <p:txBody>
          <a:bodyPr lIns="100794" tIns="0" rIns="100794" bIns="0" anchor="b" anchorCtr="0"/>
          <a:lstStyle>
            <a:lvl1pPr algn="r">
              <a:lnSpc>
                <a:spcPts val="5952"/>
              </a:lnSpc>
              <a:defRPr sz="60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504031" y="3572470"/>
            <a:ext cx="9072563" cy="627349"/>
          </a:xfrm>
          <a:prstGeom prst="rect">
            <a:avLst/>
          </a:prstGeom>
        </p:spPr>
        <p:txBody>
          <a:bodyPr lIns="99207" tIns="0" rIns="99207" bIns="0" anchor="ctr" anchorCtr="0"/>
          <a:lstStyle>
            <a:lvl1pPr marL="0" indent="0" algn="r">
              <a:buNone/>
              <a:defRPr sz="3100">
                <a:solidFill>
                  <a:srgbClr val="FAF8C8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940182" y="4535805"/>
            <a:ext cx="6888427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31" y="5758543"/>
            <a:ext cx="3696229" cy="587975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31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04032" y="6346518"/>
            <a:ext cx="2305135" cy="407120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20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20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504032" y="6682504"/>
            <a:ext cx="1882844" cy="655776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8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6125" y="83996"/>
            <a:ext cx="7812484" cy="1007957"/>
          </a:xfrm>
          <a:prstGeom prst="rect">
            <a:avLst/>
          </a:prstGeom>
        </p:spPr>
        <p:txBody>
          <a:bodyPr lIns="100794" tIns="50397" rIns="100794" bIns="50397" anchor="ctr" anchorCtr="0">
            <a:noAutofit/>
          </a:bodyPr>
          <a:lstStyle>
            <a:lvl1pPr algn="r" rtl="0" eaLnBrk="0" fontAlgn="base" hangingPunct="0">
              <a:lnSpc>
                <a:spcPts val="4409"/>
              </a:lnSpc>
              <a:spcBef>
                <a:spcPct val="0"/>
              </a:spcBef>
              <a:spcAft>
                <a:spcPct val="0"/>
              </a:spcAft>
              <a:defRPr lang="en-US" sz="44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16" y="1175949"/>
            <a:ext cx="9576594" cy="6215733"/>
          </a:xfrm>
          <a:prstGeom prst="rect">
            <a:avLst/>
          </a:prstGeom>
        </p:spPr>
        <p:txBody>
          <a:bodyPr lIns="100794" tIns="50397" rIns="100794" bIns="50397"/>
          <a:lstStyle>
            <a:lvl1pPr marL="311482" indent="-311482">
              <a:lnSpc>
                <a:spcPts val="4189"/>
              </a:lnSpc>
              <a:spcBef>
                <a:spcPts val="661"/>
              </a:spcBef>
              <a:spcAft>
                <a:spcPts val="661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311482" algn="l"/>
              </a:tabLst>
              <a:defRPr sz="3500">
                <a:solidFill>
                  <a:srgbClr val="EBFFD2"/>
                </a:solidFill>
              </a:defRPr>
            </a:lvl1pPr>
            <a:lvl2pPr>
              <a:lnSpc>
                <a:spcPts val="4189"/>
              </a:lnSpc>
              <a:spcBef>
                <a:spcPts val="661"/>
              </a:spcBef>
              <a:spcAft>
                <a:spcPts val="661"/>
              </a:spcAft>
              <a:buClr>
                <a:srgbClr val="8FD600"/>
              </a:buClr>
              <a:defRPr sz="33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4189"/>
              </a:lnSpc>
              <a:spcBef>
                <a:spcPts val="661"/>
              </a:spcBef>
              <a:spcAft>
                <a:spcPts val="661"/>
              </a:spcAft>
              <a:buClr>
                <a:srgbClr val="FFAD9F"/>
              </a:buClr>
              <a:defRPr sz="3100">
                <a:solidFill>
                  <a:srgbClr val="F5FFC2"/>
                </a:solidFill>
              </a:defRPr>
            </a:lvl3pPr>
            <a:lvl4pPr>
              <a:lnSpc>
                <a:spcPts val="4189"/>
              </a:lnSpc>
              <a:spcBef>
                <a:spcPts val="661"/>
              </a:spcBef>
              <a:spcAft>
                <a:spcPts val="661"/>
              </a:spcAft>
              <a:buClr>
                <a:srgbClr val="FACF82"/>
              </a:buClr>
              <a:defRPr sz="29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4189"/>
              </a:lnSpc>
              <a:spcBef>
                <a:spcPts val="661"/>
              </a:spcBef>
              <a:spcAft>
                <a:spcPts val="661"/>
              </a:spcAft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492589" y="7223690"/>
            <a:ext cx="504031" cy="251989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/>
            </a:lvl1pPr>
          </a:lstStyle>
          <a:p>
            <a:pPr lvl="0"/>
            <a:fld id="{9DFB6205-53A7-4ED0-99E1-CD399BFFFC73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72042" y="3023871"/>
            <a:ext cx="8736542" cy="755968"/>
          </a:xfrm>
          <a:prstGeom prst="rect">
            <a:avLst/>
          </a:prstGeom>
        </p:spPr>
        <p:txBody>
          <a:bodyPr lIns="100794" tIns="0" rIns="100794" bIns="0" anchor="ctr" anchorCtr="0"/>
          <a:lstStyle>
            <a:lvl1pPr algn="ctr">
              <a:lnSpc>
                <a:spcPts val="5512"/>
              </a:lnSpc>
              <a:defRPr sz="55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72042" y="3824459"/>
            <a:ext cx="8736542" cy="62734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31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16125" y="83996"/>
            <a:ext cx="7812484" cy="1007957"/>
          </a:xfrm>
          <a:prstGeom prst="rect">
            <a:avLst/>
          </a:prstGeom>
        </p:spPr>
        <p:txBody>
          <a:bodyPr lIns="100794" tIns="50397" rIns="100794" bIns="50397" anchor="ctr" anchorCtr="0">
            <a:noAutofit/>
          </a:bodyPr>
          <a:lstStyle>
            <a:lvl1pPr>
              <a:lnSpc>
                <a:spcPts val="4409"/>
              </a:lnSpc>
              <a:defRPr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16" y="1175950"/>
            <a:ext cx="9576594" cy="638952"/>
          </a:xfrm>
          <a:prstGeom prst="rect">
            <a:avLst/>
          </a:prstGeom>
        </p:spPr>
        <p:txBody>
          <a:bodyPr lIns="100794" tIns="50397" rIns="100794" bIns="50397">
            <a:spAutoFit/>
          </a:bodyPr>
          <a:lstStyle>
            <a:lvl1pPr marL="351731" marR="0" indent="-351731" algn="l" defTabSz="100794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3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4189"/>
              </a:lnSpc>
              <a:spcBef>
                <a:spcPts val="661"/>
              </a:spcBef>
              <a:spcAft>
                <a:spcPts val="661"/>
              </a:spcAft>
              <a:buClr>
                <a:srgbClr val="8FD600"/>
              </a:buClr>
              <a:defRPr sz="33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4189"/>
              </a:lnSpc>
              <a:spcBef>
                <a:spcPts val="661"/>
              </a:spcBef>
              <a:spcAft>
                <a:spcPts val="661"/>
              </a:spcAft>
              <a:buClr>
                <a:srgbClr val="FFAD9F"/>
              </a:buClr>
              <a:defRPr sz="31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4189"/>
              </a:lnSpc>
              <a:spcBef>
                <a:spcPts val="661"/>
              </a:spcBef>
              <a:spcAft>
                <a:spcPts val="661"/>
              </a:spcAft>
              <a:buClr>
                <a:srgbClr val="FACF82"/>
              </a:buClr>
              <a:defRPr sz="29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4189"/>
              </a:lnSpc>
              <a:spcBef>
                <a:spcPts val="661"/>
              </a:spcBef>
              <a:spcAft>
                <a:spcPts val="661"/>
              </a:spcAft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51731" marR="0" lvl="0" indent="-351731" algn="l" defTabSz="100794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04031" y="2015914"/>
            <a:ext cx="8988557" cy="51907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0794" tIns="50397" rIns="100794" bIns="50397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2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9ED82EB-AD43-4802-B8A9-42891FA14C8F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016125" y="167993"/>
            <a:ext cx="7812484" cy="1007957"/>
          </a:xfrm>
          <a:prstGeom prst="rect">
            <a:avLst/>
          </a:prstGeom>
        </p:spPr>
        <p:txBody>
          <a:bodyPr lIns="100794" tIns="50397" rIns="100794" bIns="50397" anchor="ctr" anchorCtr="0">
            <a:noAutofit/>
          </a:bodyPr>
          <a:lstStyle>
            <a:lvl1pPr algn="r" rtl="0" eaLnBrk="0" fontAlgn="base" hangingPunct="0">
              <a:lnSpc>
                <a:spcPts val="4409"/>
              </a:lnSpc>
              <a:spcBef>
                <a:spcPct val="0"/>
              </a:spcBef>
              <a:spcAft>
                <a:spcPct val="0"/>
              </a:spcAft>
              <a:defRPr lang="en-US" sz="44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28088" y="2687885"/>
            <a:ext cx="7056438" cy="2311934"/>
          </a:xfrm>
          <a:prstGeom prst="rect">
            <a:avLst/>
          </a:prstGeom>
        </p:spPr>
        <p:txBody>
          <a:bodyPr lIns="100794" tIns="50397" rIns="100794" bIns="50397" anchor="ctr" anchorCtr="0"/>
          <a:lstStyle/>
          <a:p>
            <a:pPr marL="351731" marR="0" lvl="0" indent="-351731" algn="ctr" defTabSz="100794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8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53455"/>
            <a:ext cx="10080625" cy="6131852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71972"/>
            <a:ext cx="10080625" cy="4938839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68011" y="335985"/>
            <a:ext cx="1764109" cy="4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2589" y="7223690"/>
            <a:ext cx="504031" cy="251989"/>
          </a:xfrm>
          <a:prstGeom prst="rect">
            <a:avLst/>
          </a:prstGeom>
        </p:spPr>
        <p:txBody>
          <a:bodyPr lIns="100794" tIns="50397" rIns="100794" bIns="50397" anchor="ctr" anchorCtr="0"/>
          <a:lstStyle>
            <a:lvl1pPr algn="r">
              <a:defRPr sz="1200"/>
            </a:lvl1pPr>
          </a:lstStyle>
          <a:p>
            <a:pPr lvl="0"/>
            <a:fld id="{69ED82EB-AD43-4802-B8A9-42891FA14C8F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850"/>
        </a:lnSpc>
        <a:spcBef>
          <a:spcPct val="0"/>
        </a:spcBef>
        <a:spcAft>
          <a:spcPct val="0"/>
        </a:spcAft>
        <a:defRPr sz="49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orbel" pitchFamily="34" charset="0"/>
        </a:defRPr>
      </a:lvl5pPr>
      <a:lvl6pPr marL="503972" algn="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orbel" pitchFamily="34" charset="0"/>
        </a:defRPr>
      </a:lvl6pPr>
      <a:lvl7pPr marL="1007943" algn="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orbel" pitchFamily="34" charset="0"/>
        </a:defRPr>
      </a:lvl7pPr>
      <a:lvl8pPr marL="1511915" algn="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orbel" pitchFamily="34" charset="0"/>
        </a:defRPr>
      </a:lvl8pPr>
      <a:lvl9pPr marL="2015886" algn="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orbel" pitchFamily="34" charset="0"/>
        </a:defRPr>
      </a:lvl9pPr>
    </p:titleStyle>
    <p:bodyStyle>
      <a:lvl1pPr marL="351731" indent="-351731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5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94711" indent="-30098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3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16693" indent="-300983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31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08926" indent="-251986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9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571411" indent="-251986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844536" indent="-251986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06601" indent="-251986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338428" indent="-201589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176" indent="-201589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ammsoft.com/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http://www.borisloukanov.com/web-text-structure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fehackerbg.com/web/spisak-s-originalni-atraktivni-zaglavia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blogger.net/archives/2011/06/07/10-tips-for-opening-your-next-blog-pos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mikeramm.com/" TargetMode="External"/><Relationship Id="rId7" Type="http://schemas.openxmlformats.org/officeDocument/2006/relationships/hyperlink" Target="https://www.facebook.com/mikeram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witter.com/" TargetMode="External"/><Relationship Id="rId5" Type="http://schemas.openxmlformats.org/officeDocument/2006/relationships/hyperlink" Target="http://silvermountain.mikeramm.com/" TargetMode="External"/><Relationship Id="rId4" Type="http://schemas.openxmlformats.org/officeDocument/2006/relationships/hyperlink" Target="http://rammsoft.com/bg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mstories.com/" TargetMode="External"/><Relationship Id="rId7" Type="http://schemas.openxmlformats.org/officeDocument/2006/relationships/hyperlink" Target="http://spriipomisli.com/" TargetMode="External"/><Relationship Id="rId2" Type="http://schemas.openxmlformats.org/officeDocument/2006/relationships/hyperlink" Target="http://silvermountain.mikeram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priipomisli.blogspot.com/" TargetMode="External"/><Relationship Id="rId5" Type="http://schemas.openxmlformats.org/officeDocument/2006/relationships/hyperlink" Target="http://www.nova-rabota.com/" TargetMode="External"/><Relationship Id="rId4" Type="http://schemas.openxmlformats.org/officeDocument/2006/relationships/hyperlink" Target="http://pmstories.com/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72042" y="1874837"/>
            <a:ext cx="8736542" cy="1905002"/>
          </a:xfrm>
        </p:spPr>
        <p:txBody>
          <a:bodyPr/>
          <a:lstStyle/>
          <a:p>
            <a:r>
              <a:rPr lang="en-US" dirty="0"/>
              <a:t>SEO </a:t>
            </a:r>
            <a:r>
              <a:rPr lang="bg-BG" dirty="0" smtClean="0"/>
              <a:t>в блогове и </a:t>
            </a:r>
            <a:br>
              <a:rPr lang="bg-BG" dirty="0" smtClean="0"/>
            </a:br>
            <a:r>
              <a:rPr lang="bg-BG" dirty="0" smtClean="0"/>
              <a:t>в социалните мрежи</a:t>
            </a:r>
            <a:endParaRPr lang="en-US" dirty="0"/>
          </a:p>
        </p:txBody>
      </p:sp>
      <p:sp>
        <p:nvSpPr>
          <p:cNvPr id="2" name="Subtitle 1"/>
          <p:cNvSpPr txBox="1">
            <a:spLocks noGrp="1"/>
          </p:cNvSpPr>
          <p:nvPr>
            <p:ph type="subTitle" idx="1"/>
          </p:nvPr>
        </p:nvSpPr>
        <p:spPr>
          <a:xfrm>
            <a:off x="1154112" y="3779837"/>
            <a:ext cx="7721070" cy="1022178"/>
          </a:xfrm>
          <a:prstGeom prst="rect">
            <a:avLst/>
          </a:prstGeo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bg-BG" dirty="0" smtClean="0"/>
              <a:t>Ролята на блоговете и социалките </a:t>
            </a:r>
            <a:br>
              <a:rPr lang="bg-BG" dirty="0" smtClean="0"/>
            </a:br>
            <a:r>
              <a:rPr lang="bg-BG" dirty="0" smtClean="0"/>
              <a:t>в постигането на нашите бизнес цели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68312" y="5532437"/>
            <a:ext cx="3059112" cy="765590"/>
          </a:xfrm>
          <a:prstGeom prst="rect">
            <a:avLst/>
          </a:prstGeom>
        </p:spPr>
        <p:txBody>
          <a:bodyPr/>
          <a:lstStyle>
            <a:lvl1pPr marL="351731" indent="-35173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5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94711" indent="-30098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3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16693" indent="-30098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31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08926" indent="-25198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9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71411" indent="-25198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44536" indent="-251986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6601" indent="-251986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8428" indent="-201589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176" indent="-201589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4400" dirty="0" smtClean="0"/>
              <a:t>Майк Рам</a:t>
            </a:r>
            <a:endParaRPr lang="en-US" sz="4400" dirty="0" smtClean="0"/>
          </a:p>
          <a:p>
            <a:endParaRPr lang="en-US" sz="44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68312" y="6294437"/>
            <a:ext cx="3059112" cy="1066800"/>
          </a:xfrm>
          <a:prstGeom prst="rect">
            <a:avLst/>
          </a:prstGeom>
        </p:spPr>
        <p:txBody>
          <a:bodyPr/>
          <a:lstStyle>
            <a:lvl1pPr marL="351731" indent="-35173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5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94711" indent="-30098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3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16693" indent="-30098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31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08926" indent="-25198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9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71411" indent="-25198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44536" indent="-251986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6601" indent="-251986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8428" indent="-201589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176" indent="-201589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CEO, RammSoft</a:t>
            </a:r>
          </a:p>
          <a:p>
            <a:pPr marL="0" indent="0">
              <a:buNone/>
            </a:pPr>
            <a:r>
              <a:rPr lang="en-US" sz="2800" dirty="0" smtClean="0">
                <a:hlinkClick r:id="rId3"/>
              </a:rPr>
              <a:t>rammsoft.com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6" name="Picture 5" descr="RammSoft-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21512" y="6220903"/>
            <a:ext cx="2642704" cy="9117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блогове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Лични</a:t>
            </a:r>
          </a:p>
          <a:p>
            <a:pPr lvl="1"/>
            <a:r>
              <a:rPr lang="bg-BG" dirty="0" smtClean="0"/>
              <a:t>Лидери на мнение (</a:t>
            </a:r>
            <a:r>
              <a:rPr lang="en-US" dirty="0" smtClean="0"/>
              <a:t>Opinion leaders)</a:t>
            </a:r>
            <a:endParaRPr lang="bg-BG" dirty="0" smtClean="0"/>
          </a:p>
          <a:p>
            <a:r>
              <a:rPr lang="bg-BG" dirty="0" smtClean="0"/>
              <a:t>Тематични / професионални</a:t>
            </a:r>
            <a:endParaRPr lang="en-US" dirty="0" smtClean="0"/>
          </a:p>
          <a:p>
            <a:pPr lvl="1"/>
            <a:r>
              <a:rPr lang="bg-BG" dirty="0" smtClean="0"/>
              <a:t>Създаване на професионален авторитет</a:t>
            </a:r>
          </a:p>
          <a:p>
            <a:pPr lvl="1"/>
            <a:r>
              <a:rPr lang="bg-BG" dirty="0" smtClean="0"/>
              <a:t>У нас – политически и кулинарни</a:t>
            </a:r>
          </a:p>
          <a:p>
            <a:r>
              <a:rPr lang="bg-BG" dirty="0" smtClean="0"/>
              <a:t>Корпоративни / фирмени</a:t>
            </a:r>
          </a:p>
          <a:p>
            <a:pPr lvl="1"/>
            <a:r>
              <a:rPr lang="bg-BG" dirty="0" smtClean="0"/>
              <a:t>Диалог с клиентите – потенциални и реални</a:t>
            </a:r>
          </a:p>
          <a:p>
            <a:pPr lvl="1"/>
            <a:r>
              <a:rPr lang="bg-BG" dirty="0" smtClean="0"/>
              <a:t>Подходящи за малки и средни фирми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10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Маркетингови цели на блога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Привличане на нови читатели</a:t>
            </a:r>
          </a:p>
          <a:p>
            <a:pPr lvl="1"/>
            <a:r>
              <a:rPr lang="bg-BG" dirty="0" smtClean="0"/>
              <a:t>Търсачки – </a:t>
            </a:r>
            <a:r>
              <a:rPr lang="en-US" dirty="0" smtClean="0"/>
              <a:t>SEO, </a:t>
            </a:r>
            <a:r>
              <a:rPr lang="bg-BG" dirty="0" smtClean="0"/>
              <a:t>най-мотивираните читатели</a:t>
            </a:r>
          </a:p>
          <a:p>
            <a:pPr lvl="1"/>
            <a:r>
              <a:rPr lang="bg-BG" dirty="0" smtClean="0"/>
              <a:t>Референции – социални мрежи, имейли</a:t>
            </a:r>
          </a:p>
          <a:p>
            <a:r>
              <a:rPr lang="bg-BG" dirty="0" smtClean="0"/>
              <a:t>Задържане на читатели</a:t>
            </a:r>
          </a:p>
          <a:p>
            <a:pPr lvl="1"/>
            <a:r>
              <a:rPr lang="bg-BG" dirty="0" smtClean="0"/>
              <a:t>Интересни и оригинални текстове</a:t>
            </a:r>
          </a:p>
          <a:p>
            <a:pPr lvl="1"/>
            <a:r>
              <a:rPr lang="en-US" dirty="0" smtClean="0"/>
              <a:t>Bookmark, RSS feed, </a:t>
            </a:r>
            <a:r>
              <a:rPr lang="bg-BG" dirty="0" smtClean="0"/>
              <a:t>ключови думи (</a:t>
            </a:r>
            <a:r>
              <a:rPr lang="en-US" dirty="0" smtClean="0"/>
              <a:t>SEO)</a:t>
            </a:r>
            <a:endParaRPr lang="bg-BG" dirty="0" smtClean="0"/>
          </a:p>
          <a:p>
            <a:r>
              <a:rPr lang="bg-BG" dirty="0" smtClean="0"/>
              <a:t>Трансформиране в клиенти или глашатаи</a:t>
            </a:r>
          </a:p>
          <a:p>
            <a:pPr lvl="1"/>
            <a:r>
              <a:rPr lang="bg-BG" dirty="0" smtClean="0"/>
              <a:t>Полезна информация, решаване на проблеми, призив към действие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11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Стартиране на блог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Избор на платформа</a:t>
            </a:r>
          </a:p>
          <a:p>
            <a:pPr lvl="1"/>
            <a:r>
              <a:rPr lang="bg-BG" dirty="0" smtClean="0"/>
              <a:t>Публичен (безплатен) или собствен хостинг</a:t>
            </a:r>
          </a:p>
          <a:p>
            <a:r>
              <a:rPr lang="bg-BG" dirty="0" smtClean="0"/>
              <a:t>Избор на име и домейн на блога</a:t>
            </a:r>
          </a:p>
          <a:p>
            <a:pPr lvl="1"/>
            <a:r>
              <a:rPr lang="bg-BG" dirty="0" smtClean="0"/>
              <a:t>Използване на ключова дума</a:t>
            </a:r>
          </a:p>
          <a:p>
            <a:pPr lvl="1"/>
            <a:r>
              <a:rPr lang="bg-BG" dirty="0" smtClean="0"/>
              <a:t>Поддомейн или нов домейн?</a:t>
            </a:r>
          </a:p>
          <a:p>
            <a:r>
              <a:rPr lang="bg-BG" dirty="0" smtClean="0"/>
              <a:t>Избор на структура и дизайн</a:t>
            </a:r>
          </a:p>
          <a:p>
            <a:pPr lvl="1"/>
            <a:r>
              <a:rPr lang="bg-BG" dirty="0" smtClean="0"/>
              <a:t>Изчистен дизайн с лесна навигация</a:t>
            </a:r>
          </a:p>
          <a:p>
            <a:pPr lvl="1"/>
            <a:r>
              <a:rPr lang="bg-BG" dirty="0" smtClean="0"/>
              <a:t>Страници “За нас” и “Контакти”</a:t>
            </a:r>
          </a:p>
          <a:p>
            <a:pPr lvl="1"/>
            <a:r>
              <a:rPr lang="bg-BG" dirty="0" smtClean="0"/>
              <a:t>Категории, тагове, </a:t>
            </a:r>
            <a:r>
              <a:rPr lang="en-US" dirty="0" smtClean="0"/>
              <a:t>permalinks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12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Съвети за оптимизация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Пишете така, че на хората да им е ясно. Търсачките също ще го разберат</a:t>
            </a:r>
          </a:p>
          <a:p>
            <a:r>
              <a:rPr lang="bg-BG" dirty="0" smtClean="0"/>
              <a:t>Стратегии за оптимизация</a:t>
            </a:r>
          </a:p>
          <a:p>
            <a:pPr lvl="1"/>
            <a:r>
              <a:rPr lang="bg-BG" dirty="0" smtClean="0"/>
              <a:t>Писане на качествени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текстове</a:t>
            </a:r>
            <a:endParaRPr lang="bg-BG" dirty="0" smtClean="0"/>
          </a:p>
          <a:p>
            <a:pPr lvl="1"/>
            <a:r>
              <a:rPr lang="bg-BG" dirty="0" smtClean="0"/>
              <a:t>Вътрешна свързаност</a:t>
            </a:r>
          </a:p>
          <a:p>
            <a:pPr lvl="1"/>
            <a:r>
              <a:rPr lang="bg-BG" dirty="0" smtClean="0"/>
              <a:t>Външна свързаност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13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wordpress-se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45112" y="3840797"/>
            <a:ext cx="4457700" cy="3120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Качествени текстове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Хората не четат, а сканират текста!</a:t>
            </a:r>
          </a:p>
          <a:p>
            <a:pPr lvl="1"/>
            <a:r>
              <a:rPr lang="bg-BG" dirty="0" smtClean="0"/>
              <a:t>Кратки прарграфи</a:t>
            </a:r>
          </a:p>
          <a:p>
            <a:pPr lvl="1"/>
            <a:r>
              <a:rPr lang="en-US" dirty="0" smtClean="0"/>
              <a:t>Bold </a:t>
            </a:r>
            <a:r>
              <a:rPr lang="bg-BG" dirty="0" smtClean="0"/>
              <a:t>и </a:t>
            </a:r>
            <a:r>
              <a:rPr lang="en-US" dirty="0" smtClean="0"/>
              <a:t>Italic, </a:t>
            </a:r>
            <a:r>
              <a:rPr lang="bg-BG" dirty="0" smtClean="0"/>
              <a:t>списъци, цитати</a:t>
            </a:r>
          </a:p>
          <a:p>
            <a:pPr lvl="1"/>
            <a:r>
              <a:rPr lang="bg-BG" dirty="0" smtClean="0"/>
              <a:t>Подзаглавия (</a:t>
            </a:r>
            <a:r>
              <a:rPr lang="en-US" dirty="0" smtClean="0"/>
              <a:t>heading tags)</a:t>
            </a:r>
            <a:endParaRPr lang="bg-BG" dirty="0" smtClean="0"/>
          </a:p>
          <a:p>
            <a:pPr lvl="1"/>
            <a:r>
              <a:rPr lang="bg-BG" dirty="0" smtClean="0"/>
              <a:t>Илюстрации, видео</a:t>
            </a:r>
          </a:p>
          <a:p>
            <a:r>
              <a:rPr lang="bg-BG" dirty="0" smtClean="0"/>
              <a:t>Дълги или къси постове?</a:t>
            </a:r>
          </a:p>
          <a:p>
            <a:pPr lvl="1"/>
            <a:r>
              <a:rPr lang="bg-BG" dirty="0" smtClean="0"/>
              <a:t>Редуване</a:t>
            </a:r>
          </a:p>
          <a:p>
            <a:pPr lvl="1"/>
            <a:r>
              <a:rPr lang="bg-BG" dirty="0" smtClean="0"/>
              <a:t>Серии от постове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14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Качествени текстове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Уникално съдържание</a:t>
            </a:r>
          </a:p>
          <a:p>
            <a:pPr lvl="1"/>
            <a:r>
              <a:rPr lang="bg-BG" dirty="0" smtClean="0"/>
              <a:t>Личен опит и мнение</a:t>
            </a:r>
          </a:p>
          <a:p>
            <a:pPr lvl="1"/>
            <a:r>
              <a:rPr lang="bg-BG" dirty="0" smtClean="0"/>
              <a:t>Собствени мисли и анализи</a:t>
            </a:r>
          </a:p>
          <a:p>
            <a:pPr lvl="1"/>
            <a:r>
              <a:rPr lang="bg-BG" dirty="0" smtClean="0"/>
              <a:t>Позволяване на коментари с умерена модерация</a:t>
            </a:r>
          </a:p>
          <a:p>
            <a:r>
              <a:rPr lang="bg-BG" dirty="0" smtClean="0"/>
              <a:t>Цитати от авторитетни източници</a:t>
            </a:r>
          </a:p>
          <a:p>
            <a:r>
              <a:rPr lang="bg-BG" dirty="0" smtClean="0"/>
              <a:t>Плъгини за </a:t>
            </a:r>
            <a:r>
              <a:rPr lang="en-US" dirty="0" smtClean="0"/>
              <a:t>SEO</a:t>
            </a:r>
            <a:endParaRPr lang="bg-BG" dirty="0" smtClean="0"/>
          </a:p>
          <a:p>
            <a:pPr lvl="1"/>
            <a:r>
              <a:rPr lang="en-US" dirty="0" smtClean="0"/>
              <a:t>All In One SEO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15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Качествени текстове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Силата на доброто заглавие</a:t>
            </a:r>
          </a:p>
          <a:p>
            <a:pPr lvl="1"/>
            <a:r>
              <a:rPr lang="bg-BG" dirty="0" smtClean="0"/>
              <a:t>Пример: </a:t>
            </a:r>
            <a:r>
              <a:rPr lang="en-US" dirty="0" smtClean="0"/>
              <a:t>“</a:t>
            </a:r>
            <a:r>
              <a:rPr lang="bg-BG" dirty="0" smtClean="0"/>
              <a:t>домашна лютеница</a:t>
            </a:r>
            <a:r>
              <a:rPr lang="en-US" dirty="0" smtClean="0"/>
              <a:t>”</a:t>
            </a:r>
            <a:endParaRPr lang="bg-BG" dirty="0" smtClean="0"/>
          </a:p>
          <a:p>
            <a:pPr lvl="1"/>
            <a:r>
              <a:rPr lang="bg-BG" dirty="0" smtClean="0"/>
              <a:t>Пример: </a:t>
            </a:r>
            <a:r>
              <a:rPr lang="en-US" dirty="0" smtClean="0"/>
              <a:t>“</a:t>
            </a:r>
            <a:r>
              <a:rPr lang="bg-BG" dirty="0" smtClean="0"/>
              <a:t>пререгистрация</a:t>
            </a:r>
            <a:r>
              <a:rPr lang="en-US" dirty="0" smtClean="0"/>
              <a:t>”</a:t>
            </a:r>
            <a:endParaRPr lang="bg-BG" dirty="0" smtClean="0"/>
          </a:p>
          <a:p>
            <a:pPr lvl="1"/>
            <a:r>
              <a:rPr lang="bg-BG" dirty="0" smtClean="0"/>
              <a:t>Пример: </a:t>
            </a:r>
            <a:r>
              <a:rPr lang="en-US" dirty="0" smtClean="0"/>
              <a:t>“sex”</a:t>
            </a:r>
            <a:endParaRPr lang="bg-BG" dirty="0" smtClean="0"/>
          </a:p>
          <a:p>
            <a:r>
              <a:rPr lang="bg-BG" dirty="0" smtClean="0"/>
              <a:t>Силата на таговете – повторение</a:t>
            </a:r>
          </a:p>
          <a:p>
            <a:pPr lvl="1"/>
            <a:r>
              <a:rPr lang="bg-BG" dirty="0" smtClean="0"/>
              <a:t>Пример: “мъдрости”, “мъдри мисли”</a:t>
            </a:r>
          </a:p>
          <a:p>
            <a:r>
              <a:rPr lang="bg-BG" dirty="0" smtClean="0"/>
              <a:t>Започнете с логическата структура на  текста, както ви върви мисълта. След това редактирайте с ключовите думи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16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Обърнатата пирамида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17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inverted-pyram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712" y="963116"/>
            <a:ext cx="6781800" cy="6543245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1839912" y="7056437"/>
            <a:ext cx="6705600" cy="503238"/>
          </a:xfrm>
          <a:prstGeom prst="rect">
            <a:avLst/>
          </a:prstGeom>
        </p:spPr>
        <p:txBody>
          <a:bodyPr/>
          <a:lstStyle>
            <a:lvl1pPr marL="351731" indent="-35173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5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94711" indent="-30098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3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16693" indent="-30098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31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08926" indent="-25198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9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71411" indent="-25198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44536" indent="-251986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6601" indent="-251986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8428" indent="-201589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176" indent="-201589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</a:rPr>
              <a:t>Източник: </a:t>
            </a:r>
            <a:r>
              <a:rPr lang="en-US" sz="1800" dirty="0" smtClean="0">
                <a:hlinkClick r:id="rId3"/>
              </a:rPr>
              <a:t>http://www.borisloukanov.com/web-text-structure/</a:t>
            </a:r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Идеи за добри постове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да направим нещо?</a:t>
            </a:r>
          </a:p>
          <a:p>
            <a:r>
              <a:rPr lang="ru-RU" dirty="0" smtClean="0"/>
              <a:t>Новини</a:t>
            </a:r>
          </a:p>
          <a:p>
            <a:r>
              <a:rPr lang="ru-RU" dirty="0" smtClean="0"/>
              <a:t>Дефиниции и разяснения</a:t>
            </a:r>
          </a:p>
          <a:p>
            <a:r>
              <a:rPr lang="ru-RU" dirty="0" smtClean="0"/>
              <a:t>Списъци</a:t>
            </a:r>
          </a:p>
          <a:p>
            <a:pPr lvl="1"/>
            <a:r>
              <a:rPr lang="ru-RU" dirty="0" smtClean="0"/>
              <a:t>5 неща, които трябва да направите, за да...</a:t>
            </a:r>
          </a:p>
          <a:p>
            <a:r>
              <a:rPr lang="ru-RU" dirty="0" smtClean="0"/>
              <a:t>Връзки към полезни ресурси</a:t>
            </a:r>
          </a:p>
          <a:p>
            <a:r>
              <a:rPr lang="ru-RU" dirty="0" smtClean="0"/>
              <a:t>Казуси (case studies)</a:t>
            </a:r>
          </a:p>
          <a:p>
            <a:r>
              <a:rPr lang="ru-RU" dirty="0" smtClean="0"/>
              <a:t>Сравняване и оценка на различни продукти</a:t>
            </a:r>
          </a:p>
          <a:p>
            <a:r>
              <a:rPr lang="ru-RU" dirty="0" smtClean="0"/>
              <a:t>Оспорване на идея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18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Идеи за добри постове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Хипотетичен пост – какво би станало, ако...? </a:t>
            </a:r>
          </a:p>
          <a:p>
            <a:r>
              <a:rPr lang="ru-RU" dirty="0" smtClean="0"/>
              <a:t>FAQ – често задавани въпроси</a:t>
            </a:r>
          </a:p>
          <a:p>
            <a:r>
              <a:rPr lang="ru-RU" dirty="0" smtClean="0"/>
              <a:t>Ревюта на продукти</a:t>
            </a:r>
          </a:p>
          <a:p>
            <a:r>
              <a:rPr lang="ru-RU" dirty="0" smtClean="0"/>
              <a:t>Интервюта с интересни личности</a:t>
            </a:r>
          </a:p>
          <a:p>
            <a:r>
              <a:rPr lang="ru-RU" dirty="0" smtClean="0"/>
              <a:t>Анкети</a:t>
            </a:r>
          </a:p>
          <a:p>
            <a:r>
              <a:rPr lang="ru-RU" dirty="0" smtClean="0"/>
              <a:t>Състезания и конкурси</a:t>
            </a:r>
          </a:p>
          <a:p>
            <a:r>
              <a:rPr lang="ru-RU" dirty="0" smtClean="0"/>
              <a:t>Хумор</a:t>
            </a:r>
          </a:p>
          <a:p>
            <a:r>
              <a:rPr lang="ru-RU" dirty="0" smtClean="0"/>
              <a:t>Аудио и видео постове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19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 на лекцията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Целите на </a:t>
            </a:r>
            <a:r>
              <a:rPr lang="en-US" dirty="0" smtClean="0"/>
              <a:t>SEO</a:t>
            </a:r>
          </a:p>
          <a:p>
            <a:r>
              <a:rPr lang="bg-BG" dirty="0" smtClean="0"/>
              <a:t>Блогове</a:t>
            </a:r>
            <a:endParaRPr lang="en-US" dirty="0" smtClean="0"/>
          </a:p>
          <a:p>
            <a:pPr lvl="1"/>
            <a:r>
              <a:rPr lang="bg-BG" dirty="0" smtClean="0"/>
              <a:t>Цел и ефект на блога</a:t>
            </a:r>
            <a:endParaRPr lang="en-US" dirty="0" smtClean="0"/>
          </a:p>
          <a:p>
            <a:pPr lvl="1"/>
            <a:r>
              <a:rPr lang="bg-BG" dirty="0" smtClean="0"/>
              <a:t>Бизнес ползи от блогването</a:t>
            </a:r>
            <a:endParaRPr lang="en-US" dirty="0" smtClean="0"/>
          </a:p>
          <a:p>
            <a:pPr lvl="1"/>
            <a:r>
              <a:rPr lang="bg-BG" dirty="0" smtClean="0"/>
              <a:t>Съвети за оптимизация</a:t>
            </a:r>
            <a:endParaRPr lang="en-US" dirty="0" smtClean="0"/>
          </a:p>
          <a:p>
            <a:r>
              <a:rPr lang="bg-BG" dirty="0" smtClean="0"/>
              <a:t>Социални мрежи</a:t>
            </a:r>
            <a:endParaRPr lang="en-US" dirty="0" smtClean="0"/>
          </a:p>
          <a:p>
            <a:pPr lvl="1"/>
            <a:r>
              <a:rPr lang="bg-BG" dirty="0" smtClean="0"/>
              <a:t>Изграждане на профили</a:t>
            </a:r>
          </a:p>
          <a:p>
            <a:pPr lvl="1"/>
            <a:r>
              <a:rPr lang="bg-BG" dirty="0" smtClean="0"/>
              <a:t>Правила за комуникацията</a:t>
            </a:r>
          </a:p>
          <a:p>
            <a:pPr lvl="1"/>
            <a:r>
              <a:rPr lang="bg-BG" dirty="0" smtClean="0"/>
              <a:t>Разрешаване на кризи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2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wordpres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4312" y="2077442"/>
            <a:ext cx="3516313" cy="2197696"/>
          </a:xfrm>
          <a:prstGeom prst="rect">
            <a:avLst/>
          </a:prstGeom>
        </p:spPr>
      </p:pic>
      <p:pic>
        <p:nvPicPr>
          <p:cNvPr id="7" name="Picture 6" descr="faceboo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3701" y="4999037"/>
            <a:ext cx="3516924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Идеи за добри заглавия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10 съвета </a:t>
            </a:r>
            <a:r>
              <a:rPr lang="ru-RU" dirty="0" smtClean="0">
                <a:solidFill>
                  <a:schemeClr val="tx2"/>
                </a:solidFill>
              </a:rPr>
              <a:t>как да преборите</a:t>
            </a:r>
            <a:r>
              <a:rPr lang="ru-RU" dirty="0" smtClean="0"/>
              <a:t> акнето завинаги</a:t>
            </a:r>
          </a:p>
          <a:p>
            <a:r>
              <a:rPr lang="ru-RU" dirty="0" smtClean="0"/>
              <a:t>10 неща, </a:t>
            </a:r>
            <a:r>
              <a:rPr lang="ru-RU" dirty="0" smtClean="0">
                <a:solidFill>
                  <a:schemeClr val="tx2"/>
                </a:solidFill>
              </a:rPr>
              <a:t>които не знаете</a:t>
            </a:r>
            <a:r>
              <a:rPr lang="ru-RU" dirty="0" smtClean="0"/>
              <a:t> за соята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Шокиращата истина за</a:t>
            </a:r>
            <a:r>
              <a:rPr lang="ru-RU" dirty="0" smtClean="0"/>
              <a:t> антиоксидантите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Как да станеш</a:t>
            </a:r>
            <a:r>
              <a:rPr lang="ru-RU" dirty="0" smtClean="0"/>
              <a:t> най-добрия в продажбите</a:t>
            </a:r>
          </a:p>
          <a:p>
            <a:r>
              <a:rPr lang="ru-RU" dirty="0" smtClean="0"/>
              <a:t>7 </a:t>
            </a:r>
            <a:r>
              <a:rPr lang="ru-RU" dirty="0" smtClean="0">
                <a:solidFill>
                  <a:schemeClr val="tx2"/>
                </a:solidFill>
              </a:rPr>
              <a:t>съвета за успех от</a:t>
            </a:r>
            <a:r>
              <a:rPr lang="ru-RU" dirty="0" smtClean="0"/>
              <a:t> Дженифър Лопес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Тайните на</a:t>
            </a:r>
            <a:r>
              <a:rPr lang="ru-RU" dirty="0" smtClean="0"/>
              <a:t> Дженифър Лопес за красиво тяло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Как да отслабнем бързо и без усилие</a:t>
            </a:r>
          </a:p>
          <a:p>
            <a:pPr>
              <a:buNone/>
            </a:pPr>
            <a:r>
              <a:rPr lang="ru-RU" sz="2000" dirty="0" smtClean="0"/>
              <a:t>Източник: </a:t>
            </a:r>
            <a:r>
              <a:rPr lang="ru-RU" sz="2000" dirty="0" smtClean="0">
                <a:hlinkClick r:id="rId2"/>
              </a:rPr>
              <a:t>http://www.lifehackerbg.com/web/spisak-s-originalni-atraktivni-zaglavia/</a:t>
            </a:r>
            <a:r>
              <a:rPr lang="ru-RU" sz="20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20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Идеи за начало на поста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Въпрос</a:t>
            </a:r>
          </a:p>
          <a:p>
            <a:pPr lvl="1"/>
            <a:r>
              <a:rPr lang="ru-RU" dirty="0" smtClean="0"/>
              <a:t>Знаете ли, че...?</a:t>
            </a:r>
          </a:p>
          <a:p>
            <a:r>
              <a:rPr lang="ru-RU" dirty="0" smtClean="0"/>
              <a:t>Статистика</a:t>
            </a:r>
          </a:p>
          <a:p>
            <a:pPr lvl="1"/>
            <a:r>
              <a:rPr lang="ru-RU" dirty="0" smtClean="0"/>
              <a:t>Само 1 от всеки 100 читатели коментират</a:t>
            </a:r>
          </a:p>
          <a:p>
            <a:r>
              <a:rPr lang="ru-RU" dirty="0" smtClean="0"/>
              <a:t>Описание на проблем</a:t>
            </a:r>
          </a:p>
          <a:p>
            <a:pPr lvl="1"/>
            <a:r>
              <a:rPr lang="ru-RU" dirty="0" smtClean="0"/>
              <a:t>Всеки път, като отворя </a:t>
            </a:r>
            <a:r>
              <a:rPr lang="en-US" dirty="0" smtClean="0"/>
              <a:t>IE</a:t>
            </a:r>
            <a:r>
              <a:rPr lang="ru-RU" dirty="0" smtClean="0"/>
              <a:t>7</a:t>
            </a:r>
            <a:r>
              <a:rPr lang="en-US" dirty="0" smtClean="0"/>
              <a:t> </a:t>
            </a:r>
            <a:r>
              <a:rPr lang="bg-BG" dirty="0" smtClean="0"/>
              <a:t>и той забива</a:t>
            </a:r>
            <a:endParaRPr lang="ru-RU" dirty="0" smtClean="0"/>
          </a:p>
          <a:p>
            <a:r>
              <a:rPr lang="ru-RU" dirty="0" smtClean="0"/>
              <a:t>Въпрос на читател</a:t>
            </a:r>
          </a:p>
          <a:p>
            <a:r>
              <a:rPr lang="ru-RU" dirty="0" smtClean="0"/>
              <a:t>Цитат от известна личност</a:t>
            </a:r>
          </a:p>
          <a:p>
            <a:pPr>
              <a:buNone/>
            </a:pPr>
            <a:r>
              <a:rPr lang="ru-RU" sz="1600" dirty="0" smtClean="0"/>
              <a:t>Източник: </a:t>
            </a:r>
            <a:r>
              <a:rPr lang="en-US" sz="1600" dirty="0" smtClean="0">
                <a:hlinkClick r:id="rId2"/>
              </a:rPr>
              <a:t>http://www.problogger.net/archives/2011/06/07/10-tips-for-opening-your-next-blog-post/</a:t>
            </a:r>
            <a:r>
              <a:rPr lang="bg-BG" sz="1600" dirty="0" smtClean="0"/>
              <a:t> </a:t>
            </a:r>
            <a:endParaRPr lang="ru-RU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21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Вътрешна свързаност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Поставяне на връзки към предишни постове</a:t>
            </a:r>
          </a:p>
          <a:p>
            <a:r>
              <a:rPr lang="ru-RU" dirty="0" smtClean="0"/>
              <a:t>Серия от постове</a:t>
            </a:r>
          </a:p>
          <a:p>
            <a:r>
              <a:rPr lang="ru-RU" dirty="0" smtClean="0"/>
              <a:t>Списъци</a:t>
            </a:r>
          </a:p>
          <a:p>
            <a:pPr lvl="1"/>
            <a:r>
              <a:rPr lang="ru-RU" dirty="0" smtClean="0"/>
              <a:t>Най-популярни постове</a:t>
            </a:r>
          </a:p>
          <a:p>
            <a:pPr lvl="1"/>
            <a:r>
              <a:rPr lang="ru-RU" dirty="0" smtClean="0"/>
              <a:t>Най-коментирани</a:t>
            </a:r>
          </a:p>
          <a:p>
            <a:pPr lvl="1"/>
            <a:r>
              <a:rPr lang="ru-RU" dirty="0" smtClean="0"/>
              <a:t>Препоръчани (най-малко посещавани)</a:t>
            </a:r>
          </a:p>
          <a:p>
            <a:r>
              <a:rPr lang="ru-RU" dirty="0" smtClean="0"/>
              <a:t>Свързани постове (плъгин)</a:t>
            </a:r>
          </a:p>
          <a:p>
            <a:r>
              <a:rPr lang="bg-BG" dirty="0" smtClean="0"/>
              <a:t>Тагове и категории</a:t>
            </a:r>
            <a:endParaRPr lang="ru-RU" dirty="0" smtClean="0"/>
          </a:p>
          <a:p>
            <a:r>
              <a:rPr lang="ru-RU" dirty="0" smtClean="0"/>
              <a:t>Ретроспективни публикации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22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Външна свързаност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Основен принцип: </a:t>
            </a:r>
            <a:r>
              <a:rPr lang="ru-RU" dirty="0" smtClean="0">
                <a:solidFill>
                  <a:schemeClr val="tx2"/>
                </a:solidFill>
              </a:rPr>
              <a:t>Дай, за да получиш!</a:t>
            </a:r>
          </a:p>
          <a:p>
            <a:r>
              <a:rPr lang="ru-RU" dirty="0" smtClean="0"/>
              <a:t>Цитирай, цитирай, цитирай</a:t>
            </a:r>
          </a:p>
          <a:p>
            <a:r>
              <a:rPr lang="ru-RU" dirty="0" smtClean="0"/>
              <a:t>Обзорни постове – Седмичен блог дайджест</a:t>
            </a:r>
          </a:p>
          <a:p>
            <a:r>
              <a:rPr lang="ru-RU" dirty="0" smtClean="0"/>
              <a:t>Конкурси и награди </a:t>
            </a:r>
          </a:p>
          <a:p>
            <a:pPr lvl="1"/>
            <a:r>
              <a:rPr lang="bg-BG" dirty="0" smtClean="0"/>
              <a:t>БГ Сайт 2011</a:t>
            </a:r>
          </a:p>
          <a:p>
            <a:pPr lvl="1"/>
            <a:r>
              <a:rPr lang="en-US" dirty="0" smtClean="0"/>
              <a:t>Liz Strauss – SOB Award</a:t>
            </a:r>
            <a:endParaRPr lang="ru-RU" dirty="0" smtClean="0"/>
          </a:p>
          <a:p>
            <a:r>
              <a:rPr lang="bg-BG" dirty="0" smtClean="0"/>
              <a:t>Коментиране в чужди блогове</a:t>
            </a:r>
            <a:endParaRPr lang="ru-RU" dirty="0" smtClean="0"/>
          </a:p>
          <a:p>
            <a:r>
              <a:rPr lang="ru-RU" dirty="0" smtClean="0"/>
              <a:t>Гост-постове</a:t>
            </a:r>
          </a:p>
          <a:p>
            <a:r>
              <a:rPr lang="ru-RU" dirty="0" smtClean="0"/>
              <a:t>Интервюта с популярни личности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23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Ангажименти към блога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16" y="1175949"/>
            <a:ext cx="9665096" cy="6215733"/>
          </a:xfrm>
        </p:spPr>
        <p:txBody>
          <a:bodyPr/>
          <a:lstStyle/>
          <a:p>
            <a:r>
              <a:rPr lang="ru-RU" dirty="0" smtClean="0"/>
              <a:t>Редовно писане – план </a:t>
            </a:r>
            <a:endParaRPr lang="ru-RU" dirty="0" smtClean="0">
              <a:solidFill>
                <a:schemeClr val="tx2"/>
              </a:solidFill>
            </a:endParaRPr>
          </a:p>
          <a:p>
            <a:r>
              <a:rPr lang="ru-RU" dirty="0" smtClean="0"/>
              <a:t>Актуализиране на стари публикации</a:t>
            </a:r>
          </a:p>
          <a:p>
            <a:r>
              <a:rPr lang="ru-RU" dirty="0" smtClean="0"/>
              <a:t>Администрация – плъгини, спам</a:t>
            </a:r>
          </a:p>
          <a:p>
            <a:r>
              <a:rPr lang="ru-RU" dirty="0" smtClean="0"/>
              <a:t>Коментиране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ru-RU" dirty="0" smtClean="0"/>
              <a:t>избягване на спорове)</a:t>
            </a:r>
          </a:p>
          <a:p>
            <a:r>
              <a:rPr lang="bg-BG" dirty="0" smtClean="0"/>
              <a:t>Следене на репутацията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(</a:t>
            </a:r>
            <a:r>
              <a:rPr lang="en-US" dirty="0" smtClean="0"/>
              <a:t>Google Alerts)</a:t>
            </a:r>
            <a:endParaRPr lang="ru-RU" dirty="0" smtClean="0"/>
          </a:p>
          <a:p>
            <a:r>
              <a:rPr lang="ru-RU" dirty="0" smtClean="0"/>
              <a:t>Използване на реклами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Google </a:t>
            </a:r>
            <a:r>
              <a:rPr lang="en-US" dirty="0" err="1" smtClean="0"/>
              <a:t>AdWords</a:t>
            </a:r>
            <a:r>
              <a:rPr lang="en-US" dirty="0" smtClean="0"/>
              <a:t>)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24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google-alerts-spy-25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88112" y="3779837"/>
            <a:ext cx="31750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6912" y="2179637"/>
            <a:ext cx="8736542" cy="755968"/>
          </a:xfrm>
        </p:spPr>
        <p:txBody>
          <a:bodyPr/>
          <a:lstStyle/>
          <a:p>
            <a:r>
              <a:rPr lang="bg-BG" dirty="0" smtClean="0"/>
              <a:t>Социални мрежи</a:t>
            </a:r>
            <a:endParaRPr lang="en-US" dirty="0"/>
          </a:p>
        </p:txBody>
      </p:sp>
      <p:pic>
        <p:nvPicPr>
          <p:cNvPr id="3" name="Picture 2" descr="social-network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4712" y="3475037"/>
            <a:ext cx="5715000" cy="3419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1841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Оптимизация за социалки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Техническа оптимизация</a:t>
            </a:r>
            <a:endParaRPr lang="ru-RU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/>
              <a:t>SEO </a:t>
            </a:r>
            <a:r>
              <a:rPr lang="bg-BG" dirty="0" smtClean="0"/>
              <a:t>техники – </a:t>
            </a:r>
            <a:r>
              <a:rPr lang="ru-RU" dirty="0" smtClean="0"/>
              <a:t>слаба ефективност</a:t>
            </a:r>
          </a:p>
          <a:p>
            <a:r>
              <a:rPr lang="ru-RU" dirty="0" smtClean="0"/>
              <a:t>Социална оптимизация</a:t>
            </a:r>
          </a:p>
          <a:p>
            <a:pPr lvl="1"/>
            <a:r>
              <a:rPr lang="ru-RU" dirty="0" smtClean="0"/>
              <a:t>Действия, които водят до постигане на главните бизнес цели</a:t>
            </a:r>
          </a:p>
          <a:p>
            <a:pPr lvl="1"/>
            <a:r>
              <a:rPr lang="bg-BG" dirty="0" smtClean="0"/>
              <a:t>Подобряване на имиджа и репутацията</a:t>
            </a:r>
            <a:endParaRPr lang="ru-RU" dirty="0" smtClean="0"/>
          </a:p>
          <a:p>
            <a:pPr lvl="1"/>
            <a:r>
              <a:rPr lang="bg-BG" dirty="0" smtClean="0"/>
              <a:t>Привличане и задържане на посетители</a:t>
            </a:r>
          </a:p>
          <a:p>
            <a:pPr lvl="1"/>
            <a:r>
              <a:rPr lang="bg-BG" dirty="0" smtClean="0"/>
              <a:t>Превръщане на феновете в клиенти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26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Техническа оптимизация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Създаване на подробен профил</a:t>
            </a:r>
            <a:endParaRPr lang="ru-RU" dirty="0" smtClean="0">
              <a:solidFill>
                <a:schemeClr val="tx2"/>
              </a:solidFill>
            </a:endParaRPr>
          </a:p>
          <a:p>
            <a:pPr lvl="1"/>
            <a:r>
              <a:rPr lang="bg-BG" dirty="0" smtClean="0"/>
              <a:t>Личен и фирмен, профили по интереси</a:t>
            </a:r>
          </a:p>
          <a:p>
            <a:pPr lvl="1"/>
            <a:r>
              <a:rPr lang="ru-RU" dirty="0" smtClean="0"/>
              <a:t>Фен страници на продуктите и на фирмата</a:t>
            </a:r>
          </a:p>
          <a:p>
            <a:r>
              <a:rPr lang="ru-RU" dirty="0" smtClean="0"/>
              <a:t>Публикуване на линкове</a:t>
            </a:r>
          </a:p>
          <a:p>
            <a:pPr lvl="1"/>
            <a:r>
              <a:rPr lang="ru-RU" dirty="0" smtClean="0"/>
              <a:t>В някои мрежи линковете се индексират</a:t>
            </a:r>
          </a:p>
          <a:p>
            <a:pPr lvl="1"/>
            <a:r>
              <a:rPr lang="bg-BG" dirty="0" smtClean="0"/>
              <a:t>Не досаждайте! Вашите линкове – 25%</a:t>
            </a:r>
            <a:endParaRPr lang="ru-RU" dirty="0" smtClean="0"/>
          </a:p>
          <a:p>
            <a:r>
              <a:rPr lang="bg-BG" dirty="0" smtClean="0"/>
              <a:t>Използване на хаштагове</a:t>
            </a:r>
          </a:p>
          <a:p>
            <a:r>
              <a:rPr lang="bg-BG" dirty="0" smtClean="0"/>
              <a:t>Интегриране на блога със социални мрежи</a:t>
            </a:r>
          </a:p>
          <a:p>
            <a:pPr lvl="1"/>
            <a:r>
              <a:rPr lang="bg-BG" dirty="0" smtClean="0"/>
              <a:t>Бутони, коментари, туитове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27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профил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Използване на истинско име и снимка</a:t>
            </a:r>
            <a:endParaRPr lang="ru-RU" dirty="0" smtClean="0">
              <a:solidFill>
                <a:schemeClr val="tx2"/>
              </a:solidFill>
            </a:endParaRPr>
          </a:p>
          <a:p>
            <a:pPr lvl="1"/>
            <a:r>
              <a:rPr lang="bg-BG" dirty="0" smtClean="0"/>
              <a:t>Име на български и английски</a:t>
            </a:r>
          </a:p>
          <a:p>
            <a:pPr lvl="1"/>
            <a:r>
              <a:rPr lang="bg-BG" dirty="0" smtClean="0"/>
              <a:t>Може и псевдоним, ако е известен </a:t>
            </a:r>
            <a:r>
              <a:rPr lang="bg-BG" dirty="0" smtClean="0">
                <a:sym typeface="Wingdings" pitchFamily="2" charset="2"/>
              </a:rPr>
              <a:t></a:t>
            </a:r>
            <a:endParaRPr lang="bg-BG" dirty="0" smtClean="0"/>
          </a:p>
          <a:p>
            <a:r>
              <a:rPr lang="ru-RU" dirty="0" smtClean="0"/>
              <a:t>Използване на ключови думи</a:t>
            </a:r>
          </a:p>
          <a:p>
            <a:pPr lvl="1"/>
            <a:r>
              <a:rPr lang="ru-RU" dirty="0" smtClean="0"/>
              <a:t>Заглавието на профила се индексира</a:t>
            </a:r>
          </a:p>
          <a:p>
            <a:pPr lvl="1"/>
            <a:r>
              <a:rPr lang="ru-RU" dirty="0" smtClean="0"/>
              <a:t>Пример: </a:t>
            </a:r>
            <a:r>
              <a:rPr lang="en-US" dirty="0" err="1" smtClean="0"/>
              <a:t>CadIS</a:t>
            </a:r>
            <a:r>
              <a:rPr lang="en-US" dirty="0" smtClean="0"/>
              <a:t> – </a:t>
            </a:r>
            <a:r>
              <a:rPr lang="bg-BG" dirty="0" smtClean="0"/>
              <a:t>софтуер за кадастър</a:t>
            </a:r>
            <a:endParaRPr lang="ru-RU" dirty="0" smtClean="0"/>
          </a:p>
          <a:p>
            <a:r>
              <a:rPr lang="ru-RU" dirty="0" smtClean="0"/>
              <a:t>Попълване на всички лични данни</a:t>
            </a:r>
          </a:p>
          <a:p>
            <a:r>
              <a:rPr lang="bg-BG" dirty="0" smtClean="0"/>
              <a:t>Линкове към всички важни сайтове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28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Социална оптимизация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Предивикване на интерес към марката</a:t>
            </a:r>
            <a:endParaRPr lang="ru-RU" dirty="0" smtClean="0">
              <a:solidFill>
                <a:schemeClr val="tx2"/>
              </a:solidFill>
            </a:endParaRPr>
          </a:p>
          <a:p>
            <a:r>
              <a:rPr lang="bg-BG" dirty="0" smtClean="0"/>
              <a:t>Привличане на читатели към сайта</a:t>
            </a:r>
          </a:p>
          <a:p>
            <a:r>
              <a:rPr lang="ru-RU" dirty="0" smtClean="0"/>
              <a:t>Ефектът не е толкова в оптимизацията, колкото в комуникацията с хората</a:t>
            </a:r>
          </a:p>
          <a:p>
            <a:r>
              <a:rPr lang="ru-RU" dirty="0" smtClean="0"/>
              <a:t>Основен принцип: </a:t>
            </a:r>
            <a:r>
              <a:rPr lang="ru-RU" dirty="0" smtClean="0">
                <a:solidFill>
                  <a:schemeClr val="tx2"/>
                </a:solidFill>
              </a:rPr>
              <a:t>Дай, за да получиш!</a:t>
            </a:r>
          </a:p>
          <a:p>
            <a:r>
              <a:rPr lang="bg-BG" dirty="0" smtClean="0"/>
              <a:t>Споделяйте всичко, което може да бъде интересно за вашите читатели!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29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Кой съм аз?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Софтуерен разработчик и проектен мениджър</a:t>
            </a:r>
            <a:endParaRPr lang="en-US" dirty="0" smtClean="0"/>
          </a:p>
          <a:p>
            <a:pPr lvl="1"/>
            <a:r>
              <a:rPr lang="bg-BG" dirty="0" smtClean="0"/>
              <a:t>Голям практически опит</a:t>
            </a:r>
            <a:endParaRPr lang="en-US" dirty="0" smtClean="0"/>
          </a:p>
          <a:p>
            <a:pPr lvl="1"/>
            <a:r>
              <a:rPr lang="bg-BG" dirty="0" smtClean="0"/>
              <a:t>Желание да го споделя с другите</a:t>
            </a:r>
            <a:endParaRPr lang="en-US" dirty="0" smtClean="0"/>
          </a:p>
          <a:p>
            <a:pPr lvl="1"/>
            <a:r>
              <a:rPr lang="bg-BG" dirty="0" smtClean="0"/>
              <a:t>Търсех най-добрия начин</a:t>
            </a:r>
            <a:endParaRPr lang="en-US" dirty="0" smtClean="0"/>
          </a:p>
          <a:p>
            <a:r>
              <a:rPr lang="bg-BG" dirty="0" smtClean="0"/>
              <a:t>Откриване на блоговете</a:t>
            </a:r>
            <a:endParaRPr lang="en-US" dirty="0" smtClean="0"/>
          </a:p>
          <a:p>
            <a:pPr lvl="1"/>
            <a:r>
              <a:rPr lang="bg-BG" dirty="0" smtClean="0"/>
              <a:t>Оптимален обем информация</a:t>
            </a:r>
          </a:p>
          <a:p>
            <a:pPr lvl="1"/>
            <a:r>
              <a:rPr lang="bg-BG" dirty="0" smtClean="0"/>
              <a:t>Лично мнение и лично пространство</a:t>
            </a:r>
          </a:p>
          <a:p>
            <a:pPr lvl="1"/>
            <a:r>
              <a:rPr lang="bg-BG" dirty="0" smtClean="0"/>
              <a:t>Започнах като читател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Избор на социални мрежи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Facebook</a:t>
            </a:r>
            <a:r>
              <a:rPr lang="en-US" dirty="0" smtClean="0"/>
              <a:t> – </a:t>
            </a:r>
            <a:r>
              <a:rPr lang="bg-BG" dirty="0" smtClean="0"/>
              <a:t>най-голямата мрежа</a:t>
            </a:r>
            <a:endParaRPr lang="ru-RU" dirty="0" smtClean="0">
              <a:solidFill>
                <a:schemeClr val="tx2"/>
              </a:solidFill>
            </a:endParaRPr>
          </a:p>
          <a:p>
            <a:pPr lvl="1"/>
            <a:r>
              <a:rPr lang="bg-BG" dirty="0" smtClean="0"/>
              <a:t>Много хора, доброжелателни</a:t>
            </a:r>
          </a:p>
          <a:p>
            <a:pPr lvl="1"/>
            <a:r>
              <a:rPr lang="bg-BG" dirty="0" smtClean="0"/>
              <a:t>Търсят забавление и бягство от работата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Google+</a:t>
            </a:r>
            <a:r>
              <a:rPr lang="en-US" dirty="0" smtClean="0"/>
              <a:t> </a:t>
            </a:r>
            <a:r>
              <a:rPr lang="bg-BG" dirty="0" smtClean="0"/>
              <a:t>- най-голям потенциал</a:t>
            </a:r>
          </a:p>
          <a:p>
            <a:pPr lvl="1"/>
            <a:r>
              <a:rPr lang="ru-RU" dirty="0" smtClean="0"/>
              <a:t>Бизнес-ориентирани потребители, но малко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LinkedIn</a:t>
            </a:r>
            <a:r>
              <a:rPr lang="en-US" dirty="0" smtClean="0"/>
              <a:t> – HR </a:t>
            </a:r>
            <a:r>
              <a:rPr lang="bg-BG" dirty="0" smtClean="0"/>
              <a:t>мрежа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Twitter</a:t>
            </a:r>
            <a:r>
              <a:rPr lang="en-US" dirty="0" smtClean="0"/>
              <a:t> – </a:t>
            </a:r>
            <a:r>
              <a:rPr lang="bg-BG" dirty="0" smtClean="0"/>
              <a:t>много ефективна на запад</a:t>
            </a:r>
          </a:p>
          <a:p>
            <a:pPr lvl="1"/>
            <a:r>
              <a:rPr lang="bg-BG" dirty="0" smtClean="0"/>
              <a:t>У нас се ползва предимно за чат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30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Избор на приятели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Търсете хора активни и с влияние</a:t>
            </a:r>
            <a:endParaRPr lang="ru-RU" dirty="0" smtClean="0">
              <a:solidFill>
                <a:schemeClr val="tx2"/>
              </a:solidFill>
            </a:endParaRPr>
          </a:p>
          <a:p>
            <a:r>
              <a:rPr lang="bg-BG" dirty="0" smtClean="0"/>
              <a:t>Не следвайте всеки и не одобрявайте всеки</a:t>
            </a:r>
          </a:p>
          <a:p>
            <a:r>
              <a:rPr lang="bg-BG" dirty="0" smtClean="0"/>
              <a:t>Напишете директно съобщение</a:t>
            </a:r>
          </a:p>
          <a:p>
            <a:pPr lvl="1"/>
            <a:r>
              <a:rPr lang="ru-RU" dirty="0" smtClean="0"/>
              <a:t>Внимание! Не бъдете спамери!</a:t>
            </a:r>
          </a:p>
          <a:p>
            <a:r>
              <a:rPr lang="ru-RU" dirty="0" smtClean="0"/>
              <a:t>Възползвайте се от възможностите за едностранна връзка</a:t>
            </a:r>
          </a:p>
          <a:p>
            <a:r>
              <a:rPr lang="bg-BG" dirty="0" smtClean="0"/>
              <a:t>Управлявайте времето си разумно!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31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Профил, страница, група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Страниците не могат да контактуват активно</a:t>
            </a:r>
          </a:p>
          <a:p>
            <a:pPr lvl="1"/>
            <a:r>
              <a:rPr lang="ru-RU" dirty="0" smtClean="0">
                <a:solidFill>
                  <a:srgbClr val="F8F8F8"/>
                </a:solidFill>
              </a:rPr>
              <a:t>Само хората могат да изпращат съобщения</a:t>
            </a:r>
            <a:endParaRPr lang="ru-RU" dirty="0" smtClean="0">
              <a:solidFill>
                <a:srgbClr val="F8F8F8"/>
              </a:solidFill>
            </a:endParaRPr>
          </a:p>
          <a:p>
            <a:r>
              <a:rPr lang="bg-BG" dirty="0" smtClean="0"/>
              <a:t>Групите са за общуване между хора със сходни интереси</a:t>
            </a:r>
            <a:endParaRPr lang="bg-BG" dirty="0" smtClean="0"/>
          </a:p>
          <a:p>
            <a:r>
              <a:rPr lang="bg-BG" dirty="0" smtClean="0"/>
              <a:t>Пазете личния си профил чист!</a:t>
            </a:r>
            <a:endParaRPr lang="bg-BG" dirty="0" smtClean="0"/>
          </a:p>
          <a:p>
            <a:pPr lvl="1"/>
            <a:r>
              <a:rPr lang="ru-RU" dirty="0" smtClean="0"/>
              <a:t>Не одобрявайте всеки</a:t>
            </a:r>
          </a:p>
          <a:p>
            <a:pPr lvl="1"/>
            <a:r>
              <a:rPr lang="ru-RU" dirty="0" smtClean="0"/>
              <a:t>Поискайте да се представят</a:t>
            </a:r>
          </a:p>
          <a:p>
            <a:pPr lvl="1"/>
            <a:r>
              <a:rPr lang="ru-RU" dirty="0" smtClean="0"/>
              <a:t>Можете да си направите и лична страница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32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Активност и атрактивност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Винаги споделяйте информация с картинки или видео – това привлича вниманието</a:t>
            </a:r>
          </a:p>
          <a:p>
            <a:pPr lvl="1"/>
            <a:r>
              <a:rPr lang="ru-RU" dirty="0" smtClean="0">
                <a:solidFill>
                  <a:srgbClr val="F8F8F8"/>
                </a:solidFill>
              </a:rPr>
              <a:t>Връзки към страници (60% от публикациите)</a:t>
            </a:r>
          </a:p>
          <a:p>
            <a:r>
              <a:rPr lang="bg-BG" dirty="0" smtClean="0"/>
              <a:t>Публикувайте в точното време</a:t>
            </a:r>
          </a:p>
          <a:p>
            <a:pPr lvl="1"/>
            <a:r>
              <a:rPr lang="bg-BG" dirty="0" smtClean="0"/>
              <a:t>Съобразете се с часовата зона и настроението на читателите в различните дни на седмицата</a:t>
            </a:r>
          </a:p>
          <a:p>
            <a:r>
              <a:rPr lang="bg-BG" dirty="0" smtClean="0"/>
              <a:t>Открийте точния ритъм на публикуване</a:t>
            </a:r>
          </a:p>
          <a:p>
            <a:pPr lvl="1"/>
            <a:r>
              <a:rPr lang="bg-BG" dirty="0" smtClean="0"/>
              <a:t>2-5 поста на ден</a:t>
            </a:r>
          </a:p>
          <a:p>
            <a:pPr lvl="1"/>
            <a:r>
              <a:rPr lang="bg-BG" dirty="0" smtClean="0"/>
              <a:t>Повтаряне на публикациите, но умерено</a:t>
            </a:r>
          </a:p>
          <a:p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33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Призив към действие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Хората са ужасно мързеливи и пасивни</a:t>
            </a:r>
          </a:p>
          <a:p>
            <a:pPr lvl="1"/>
            <a:r>
              <a:rPr lang="ru-RU" dirty="0" smtClean="0"/>
              <a:t>Принцип 90-9-1</a:t>
            </a:r>
          </a:p>
          <a:p>
            <a:r>
              <a:rPr lang="ru-RU" dirty="0" smtClean="0">
                <a:solidFill>
                  <a:srgbClr val="F8F8F8"/>
                </a:solidFill>
              </a:rPr>
              <a:t>Ефект на действието</a:t>
            </a:r>
          </a:p>
          <a:p>
            <a:pPr lvl="1"/>
            <a:r>
              <a:rPr lang="en-US" dirty="0" smtClean="0">
                <a:solidFill>
                  <a:srgbClr val="F8F8F8"/>
                </a:solidFill>
              </a:rPr>
              <a:t>Like, </a:t>
            </a:r>
            <a:r>
              <a:rPr lang="bg-BG" dirty="0" smtClean="0">
                <a:solidFill>
                  <a:srgbClr val="F8F8F8"/>
                </a:solidFill>
              </a:rPr>
              <a:t>коментар, споделяне</a:t>
            </a:r>
            <a:endParaRPr lang="ru-RU" dirty="0" smtClean="0">
              <a:solidFill>
                <a:srgbClr val="F8F8F8"/>
              </a:solidFill>
            </a:endParaRPr>
          </a:p>
          <a:p>
            <a:r>
              <a:rPr lang="bg-BG" dirty="0" smtClean="0"/>
              <a:t>Полезни практики</a:t>
            </a:r>
          </a:p>
          <a:p>
            <a:pPr lvl="1"/>
            <a:r>
              <a:rPr lang="bg-BG" dirty="0" smtClean="0"/>
              <a:t>Директен призив към действие</a:t>
            </a:r>
          </a:p>
          <a:p>
            <a:pPr lvl="1"/>
            <a:r>
              <a:rPr lang="bg-BG" dirty="0" smtClean="0"/>
              <a:t>Задаване на въпроси и търсене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на </a:t>
            </a:r>
            <a:r>
              <a:rPr lang="bg-BG" dirty="0" smtClean="0"/>
              <a:t>помощ</a:t>
            </a:r>
          </a:p>
          <a:p>
            <a:pPr lvl="1"/>
            <a:r>
              <a:rPr lang="bg-BG" dirty="0" smtClean="0"/>
              <a:t>Тагване на други хора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34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call-to-actio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21512" y="2332037"/>
            <a:ext cx="2770632" cy="3621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Водене на диалог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Позитивно отношение и умерен диалог</a:t>
            </a:r>
          </a:p>
          <a:p>
            <a:pPr lvl="1"/>
            <a:r>
              <a:rPr lang="ru-RU" dirty="0" smtClean="0"/>
              <a:t>Не е задължително да отговаряте на всички</a:t>
            </a:r>
          </a:p>
          <a:p>
            <a:r>
              <a:rPr lang="ru-RU" dirty="0" smtClean="0"/>
              <a:t>Решаване на проблеми</a:t>
            </a:r>
          </a:p>
          <a:p>
            <a:r>
              <a:rPr lang="ru-RU" dirty="0" smtClean="0">
                <a:solidFill>
                  <a:srgbClr val="F8F8F8"/>
                </a:solidFill>
              </a:rPr>
              <a:t>Различен език в различните профили</a:t>
            </a:r>
          </a:p>
          <a:p>
            <a:pPr lvl="1"/>
            <a:r>
              <a:rPr lang="bg-BG" dirty="0" smtClean="0">
                <a:solidFill>
                  <a:srgbClr val="F8F8F8"/>
                </a:solidFill>
              </a:rPr>
              <a:t>Лично (1-во лице) в лични профили</a:t>
            </a:r>
          </a:p>
          <a:p>
            <a:pPr lvl="1"/>
            <a:r>
              <a:rPr lang="bg-BG" dirty="0" smtClean="0">
                <a:solidFill>
                  <a:srgbClr val="F8F8F8"/>
                </a:solidFill>
              </a:rPr>
              <a:t>Безлично във фирмени профили</a:t>
            </a:r>
            <a:endParaRPr lang="ru-RU" dirty="0" smtClean="0">
              <a:solidFill>
                <a:srgbClr val="F8F8F8"/>
              </a:solidFill>
            </a:endParaRPr>
          </a:p>
          <a:p>
            <a:r>
              <a:rPr lang="bg-BG" dirty="0" smtClean="0"/>
              <a:t>Участие в каузи</a:t>
            </a:r>
          </a:p>
          <a:p>
            <a:r>
              <a:rPr lang="bg-BG" dirty="0" smtClean="0"/>
              <a:t>Организиране на конкурси и промоции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35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Управление на кризи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Първа реакция – спрете и помислете!</a:t>
            </a:r>
          </a:p>
          <a:p>
            <a:r>
              <a:rPr lang="ru-RU" dirty="0" smtClean="0"/>
              <a:t>Демонстрирайте откритост и откровеност</a:t>
            </a:r>
          </a:p>
          <a:p>
            <a:pPr lvl="1"/>
            <a:r>
              <a:rPr lang="ru-RU" dirty="0" smtClean="0"/>
              <a:t>Признайте си грешките честно и бързо</a:t>
            </a:r>
          </a:p>
          <a:p>
            <a:r>
              <a:rPr lang="ru-RU" dirty="0" smtClean="0">
                <a:solidFill>
                  <a:srgbClr val="F8F8F8"/>
                </a:solidFill>
              </a:rPr>
              <a:t>Отношение към хейтърите</a:t>
            </a:r>
          </a:p>
          <a:p>
            <a:pPr lvl="1"/>
            <a:r>
              <a:rPr lang="bg-BG" dirty="0" smtClean="0">
                <a:solidFill>
                  <a:srgbClr val="F8F8F8"/>
                </a:solidFill>
              </a:rPr>
              <a:t>Охладете емоциите</a:t>
            </a:r>
          </a:p>
          <a:p>
            <a:pPr lvl="1"/>
            <a:r>
              <a:rPr lang="bg-BG" dirty="0" smtClean="0">
                <a:solidFill>
                  <a:srgbClr val="F8F8F8"/>
                </a:solidFill>
              </a:rPr>
              <a:t>Проявете разбиране и търсете решения</a:t>
            </a:r>
            <a:endParaRPr lang="ru-RU" dirty="0" smtClean="0">
              <a:solidFill>
                <a:srgbClr val="F8F8F8"/>
              </a:solidFill>
            </a:endParaRPr>
          </a:p>
          <a:p>
            <a:pPr lvl="1"/>
            <a:r>
              <a:rPr lang="bg-BG" dirty="0" smtClean="0"/>
              <a:t>Гледайте на тях като потенциални клиенти</a:t>
            </a:r>
          </a:p>
          <a:p>
            <a:pPr lvl="1"/>
            <a:r>
              <a:rPr lang="bg-BG" dirty="0" smtClean="0"/>
              <a:t>Изолирайте само най-грубите</a:t>
            </a:r>
          </a:p>
          <a:p>
            <a:r>
              <a:rPr lang="bg-BG" dirty="0" smtClean="0"/>
              <a:t>Всяко чудо – за три дни </a:t>
            </a:r>
            <a:r>
              <a:rPr lang="bg-BG" dirty="0" smtClean="0">
                <a:sym typeface="Wingdings" pitchFamily="2" charset="2"/>
              </a:rPr>
              <a:t>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36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44512" y="884237"/>
            <a:ext cx="9072563" cy="6367463"/>
          </a:xfrm>
          <a:prstGeom prst="rect">
            <a:avLst/>
          </a:prstGeo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bg-BG" sz="5400" dirty="0" smtClean="0"/>
              <a:t>Майк Рам</a:t>
            </a:r>
            <a:endParaRPr lang="en-US" sz="5400" b="1" dirty="0"/>
          </a:p>
          <a:p>
            <a:pPr marL="0" lvl="0" indent="0" algn="ctr">
              <a:buNone/>
            </a:pPr>
            <a:endParaRPr lang="bg-BG" dirty="0" smtClean="0"/>
          </a:p>
          <a:p>
            <a:pPr marL="0" lvl="0" indent="0" algn="ctr">
              <a:buNone/>
            </a:pPr>
            <a:r>
              <a:rPr lang="en-US" dirty="0" smtClean="0">
                <a:hlinkClick r:id="rId3"/>
              </a:rPr>
              <a:t>mikeramm.com</a:t>
            </a:r>
            <a:endParaRPr lang="en-US" dirty="0" smtClean="0"/>
          </a:p>
          <a:p>
            <a:pPr marL="0" lvl="0" indent="0" algn="ctr">
              <a:buNone/>
            </a:pPr>
            <a:r>
              <a:rPr lang="en-US" dirty="0" smtClean="0">
                <a:hlinkClick r:id="rId4"/>
              </a:rPr>
              <a:t>rammsoft.com/</a:t>
            </a:r>
            <a:r>
              <a:rPr lang="en-US" dirty="0" err="1" smtClean="0">
                <a:hlinkClick r:id="rId4"/>
              </a:rPr>
              <a:t>bg</a:t>
            </a:r>
            <a:endParaRPr lang="en-US" dirty="0" smtClean="0"/>
          </a:p>
          <a:p>
            <a:pPr marL="0" lvl="0" indent="0" algn="ctr">
              <a:buNone/>
            </a:pPr>
            <a:r>
              <a:rPr lang="en-US" dirty="0" smtClean="0">
                <a:hlinkClick r:id="rId5"/>
              </a:rPr>
              <a:t>silvermountain.mikeramm.com</a:t>
            </a:r>
            <a:endParaRPr lang="bg-BG" dirty="0" smtClean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en-US" dirty="0" smtClean="0">
                <a:hlinkClick r:id="rId6"/>
              </a:rPr>
              <a:t>twitter.com/</a:t>
            </a:r>
            <a:r>
              <a:rPr lang="en-US" dirty="0" err="1" smtClean="0">
                <a:hlinkClick r:id="rId6"/>
              </a:rPr>
              <a:t>mikeramm</a:t>
            </a:r>
            <a:endParaRPr lang="en-US" dirty="0"/>
          </a:p>
          <a:p>
            <a:pPr marL="0" lvl="0" indent="0" algn="ctr">
              <a:buNone/>
            </a:pPr>
            <a:r>
              <a:rPr lang="en-US" dirty="0" smtClean="0">
                <a:hlinkClick r:id="rId7"/>
              </a:rPr>
              <a:t>facebook.com/</a:t>
            </a:r>
            <a:r>
              <a:rPr lang="en-US" dirty="0" err="1" smtClean="0">
                <a:hlinkClick r:id="rId7"/>
              </a:rPr>
              <a:t>mikeramm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27507" y="3230792"/>
            <a:ext cx="6220998" cy="1343943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00" dirty="0"/>
              <a:t>Questions?</a:t>
            </a:r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8046105" y="4745736"/>
            <a:ext cx="1046964" cy="2056159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27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1067994" y="5086801"/>
            <a:ext cx="947702" cy="2471658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54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874903" y="2106427"/>
            <a:ext cx="1046964" cy="1594495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7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5408379" y="1135756"/>
            <a:ext cx="947603" cy="2056159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27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8195772" y="1172010"/>
            <a:ext cx="1046964" cy="2748060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7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510769" y="1262472"/>
            <a:ext cx="643925" cy="1055886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2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5370772" y="5030351"/>
            <a:ext cx="709054" cy="1730259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0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3005797" y="4595368"/>
            <a:ext cx="643925" cy="717331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819588" y="4547840"/>
            <a:ext cx="550531" cy="1221360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73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464275" y="2384499"/>
            <a:ext cx="539306" cy="848166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9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83482" y="3390448"/>
            <a:ext cx="982473" cy="712535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</p:spTree>
    <p:extLst>
      <p:ext uri="{BB962C8B-B14F-4D97-AF65-F5344CB8AC3E}">
        <p14:creationId xmlns="" xmlns:p14="http://schemas.microsoft.com/office/powerpoint/2010/main" val="360834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Блогър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Акаунт в </a:t>
            </a:r>
            <a:r>
              <a:rPr lang="en-US" dirty="0" smtClean="0"/>
              <a:t>Blogger – </a:t>
            </a:r>
            <a:r>
              <a:rPr lang="bg-BG" dirty="0" smtClean="0"/>
              <a:t>2004 г.</a:t>
            </a:r>
            <a:endParaRPr lang="en-US" dirty="0" smtClean="0"/>
          </a:p>
          <a:p>
            <a:pPr lvl="1"/>
            <a:r>
              <a:rPr lang="bg-BG" dirty="0" smtClean="0"/>
              <a:t>Възобновяване – 2007 г.</a:t>
            </a:r>
            <a:endParaRPr lang="en-US" dirty="0" smtClean="0"/>
          </a:p>
          <a:p>
            <a:pPr lvl="1"/>
            <a:r>
              <a:rPr lang="bg-BG" dirty="0" smtClean="0"/>
              <a:t>Писане на английски език</a:t>
            </a:r>
            <a:endParaRPr lang="en-US" dirty="0" smtClean="0"/>
          </a:p>
          <a:p>
            <a:pPr lvl="1"/>
            <a:r>
              <a:rPr lang="bg-BG" dirty="0" smtClean="0"/>
              <a:t>Темата – управление на проекти</a:t>
            </a:r>
            <a:endParaRPr lang="en-US" dirty="0" smtClean="0"/>
          </a:p>
          <a:p>
            <a:r>
              <a:rPr lang="bg-BG" dirty="0" smtClean="0"/>
              <a:t>Активен блогър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The Man on the Silver Mountain</a:t>
            </a:r>
            <a:endParaRPr lang="bg-BG" dirty="0" smtClean="0"/>
          </a:p>
          <a:p>
            <a:pPr lvl="1"/>
            <a:r>
              <a:rPr lang="en-US" dirty="0" smtClean="0"/>
              <a:t>PM Stories – </a:t>
            </a:r>
            <a:r>
              <a:rPr lang="bg-BG" dirty="0" smtClean="0">
                <a:hlinkClick r:id="rId3"/>
              </a:rPr>
              <a:t>английски</a:t>
            </a:r>
            <a:r>
              <a:rPr lang="bg-BG" dirty="0" smtClean="0"/>
              <a:t> и </a:t>
            </a:r>
            <a:r>
              <a:rPr lang="bg-BG" dirty="0" smtClean="0">
                <a:hlinkClick r:id="rId4"/>
              </a:rPr>
              <a:t>български</a:t>
            </a:r>
            <a:endParaRPr lang="bg-BG" dirty="0" smtClean="0"/>
          </a:p>
          <a:p>
            <a:pPr lvl="1"/>
            <a:r>
              <a:rPr lang="bg-BG" dirty="0" smtClean="0">
                <a:hlinkClick r:id="rId5"/>
              </a:rPr>
              <a:t>Нова работа</a:t>
            </a:r>
            <a:endParaRPr lang="bg-BG" dirty="0" smtClean="0"/>
          </a:p>
          <a:p>
            <a:pPr lvl="1"/>
            <a:r>
              <a:rPr lang="bg-BG" dirty="0" smtClean="0"/>
              <a:t>Спри и помисли! – </a:t>
            </a:r>
            <a:r>
              <a:rPr lang="bg-BG" dirty="0" smtClean="0">
                <a:hlinkClick r:id="rId6"/>
              </a:rPr>
              <a:t>блог</a:t>
            </a:r>
            <a:r>
              <a:rPr lang="bg-BG" dirty="0" smtClean="0"/>
              <a:t>, </a:t>
            </a:r>
            <a:r>
              <a:rPr lang="bg-BG" dirty="0" smtClean="0">
                <a:hlinkClick r:id="rId7"/>
              </a:rPr>
              <a:t>клубен сайт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4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Целите на </a:t>
            </a:r>
            <a:r>
              <a:rPr lang="en-US" dirty="0" smtClean="0"/>
              <a:t>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SEO </a:t>
            </a:r>
            <a:r>
              <a:rPr lang="bg-BG" dirty="0" smtClean="0"/>
              <a:t>не е цел, а интрумент</a:t>
            </a:r>
            <a:endParaRPr lang="en-US" dirty="0" smtClean="0"/>
          </a:p>
          <a:p>
            <a:r>
              <a:rPr lang="bg-BG" dirty="0" smtClean="0"/>
              <a:t>Целите са подпомагане на бизнеса</a:t>
            </a:r>
            <a:endParaRPr lang="en-US" dirty="0" smtClean="0"/>
          </a:p>
          <a:p>
            <a:pPr lvl="1"/>
            <a:r>
              <a:rPr lang="bg-BG" dirty="0" smtClean="0"/>
              <a:t>Увеличаване на продажбите</a:t>
            </a:r>
            <a:endParaRPr lang="en-US" dirty="0" smtClean="0"/>
          </a:p>
          <a:p>
            <a:pPr lvl="1"/>
            <a:r>
              <a:rPr lang="bg-BG" dirty="0" smtClean="0"/>
              <a:t>Подобряване на имиджа на фирмата</a:t>
            </a:r>
          </a:p>
          <a:p>
            <a:pPr lvl="1"/>
            <a:r>
              <a:rPr lang="en-US" dirty="0" smtClean="0"/>
              <a:t>Brand</a:t>
            </a:r>
            <a:r>
              <a:rPr lang="bg-BG" dirty="0" smtClean="0"/>
              <a:t> </a:t>
            </a:r>
            <a:r>
              <a:rPr lang="en-US" dirty="0" smtClean="0"/>
              <a:t>Awareness</a:t>
            </a:r>
          </a:p>
          <a:p>
            <a:r>
              <a:rPr lang="bg-BG" dirty="0" smtClean="0"/>
              <a:t>Целите на сайта</a:t>
            </a:r>
            <a:endParaRPr lang="en-US" dirty="0" smtClean="0"/>
          </a:p>
          <a:p>
            <a:pPr lvl="1"/>
            <a:r>
              <a:rPr lang="bg-BG" dirty="0" smtClean="0"/>
              <a:t>Даване на информация, отговаряне на въпроси, оказване на помощ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5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Целта на лекцията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Как да използваме блоговете и социалните мрежи като инструменти за постигане на бизнес целите?</a:t>
            </a:r>
            <a:endParaRPr lang="en-US" dirty="0" smtClean="0"/>
          </a:p>
          <a:p>
            <a:r>
              <a:rPr lang="bg-BG" dirty="0" smtClean="0"/>
              <a:t>Какви са стратегически ползи от използването на тези инструменти?</a:t>
            </a:r>
            <a:endParaRPr lang="en-US" dirty="0" smtClean="0"/>
          </a:p>
          <a:p>
            <a:r>
              <a:rPr lang="bg-BG" dirty="0" smtClean="0"/>
              <a:t>Кои специфични техники за оптимизация и комуникация можем да използваме, за да постигнем поставените цели?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6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0712" y="1874837"/>
            <a:ext cx="8736542" cy="755968"/>
          </a:xfrm>
        </p:spPr>
        <p:txBody>
          <a:bodyPr/>
          <a:lstStyle/>
          <a:p>
            <a:r>
              <a:rPr lang="bg-BG" dirty="0" smtClean="0"/>
              <a:t>Блогове</a:t>
            </a:r>
            <a:endParaRPr lang="en-US" dirty="0"/>
          </a:p>
        </p:txBody>
      </p:sp>
      <p:pic>
        <p:nvPicPr>
          <p:cNvPr id="3" name="Picture 2" descr="Blogg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1912" y="2941637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1841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Защо да поддържаме блог?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16" y="1175949"/>
            <a:ext cx="6769496" cy="6215733"/>
          </a:xfrm>
        </p:spPr>
        <p:txBody>
          <a:bodyPr/>
          <a:lstStyle/>
          <a:p>
            <a:r>
              <a:rPr lang="bg-BG" dirty="0" smtClean="0"/>
              <a:t>Възможност за изява и споделяне на мисли и идеи с целия свят</a:t>
            </a:r>
            <a:endParaRPr lang="en-US" dirty="0" smtClean="0"/>
          </a:p>
          <a:p>
            <a:r>
              <a:rPr lang="bg-BG" dirty="0" smtClean="0"/>
              <a:t>Общуване с потенциални и реални клиенти</a:t>
            </a:r>
            <a:endParaRPr lang="en-US" dirty="0" smtClean="0"/>
          </a:p>
          <a:p>
            <a:r>
              <a:rPr lang="bg-BG" dirty="0" smtClean="0"/>
              <a:t>Няма нужда от технически познания и програмиране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8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effective-blogg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21512" y="1417637"/>
            <a:ext cx="238125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ни дава блога?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 читателя</a:t>
            </a:r>
          </a:p>
          <a:p>
            <a:pPr lvl="1"/>
            <a:r>
              <a:rPr lang="bg-BG" dirty="0" smtClean="0"/>
              <a:t>Авторитеттен източник на информация</a:t>
            </a:r>
          </a:p>
          <a:p>
            <a:pPr lvl="1"/>
            <a:r>
              <a:rPr lang="bg-BG" dirty="0" smtClean="0"/>
              <a:t>Директна връзка с него</a:t>
            </a:r>
          </a:p>
          <a:p>
            <a:pPr lvl="1"/>
            <a:r>
              <a:rPr lang="bg-BG" dirty="0" smtClean="0"/>
              <a:t>Възможност за диалог</a:t>
            </a:r>
            <a:endParaRPr lang="en-US" dirty="0" smtClean="0"/>
          </a:p>
          <a:p>
            <a:r>
              <a:rPr lang="bg-BG" dirty="0" smtClean="0"/>
              <a:t>На автора</a:t>
            </a:r>
          </a:p>
          <a:p>
            <a:pPr lvl="1"/>
            <a:r>
              <a:rPr lang="bg-BG" dirty="0" smtClean="0"/>
              <a:t>Доверие на читателите</a:t>
            </a:r>
          </a:p>
          <a:p>
            <a:pPr lvl="1"/>
            <a:r>
              <a:rPr lang="bg-BG" dirty="0" smtClean="0"/>
              <a:t>Точна обратна връзка</a:t>
            </a:r>
          </a:p>
          <a:p>
            <a:pPr lvl="1"/>
            <a:r>
              <a:rPr lang="bg-BG" dirty="0" smtClean="0"/>
              <a:t>Популярност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9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3658</TotalTime>
  <Words>1380</Words>
  <Application>Microsoft Office PowerPoint</Application>
  <PresentationFormat>Custom</PresentationFormat>
  <Paragraphs>333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Telerik Academy</vt:lpstr>
      <vt:lpstr>SEO в блогове и  в социалните мрежи</vt:lpstr>
      <vt:lpstr>Съдържание на лекцията</vt:lpstr>
      <vt:lpstr>Кой съм аз?</vt:lpstr>
      <vt:lpstr>Блогър</vt:lpstr>
      <vt:lpstr>Целите на SEO</vt:lpstr>
      <vt:lpstr>Целта на лекцията</vt:lpstr>
      <vt:lpstr>Блогове</vt:lpstr>
      <vt:lpstr>Защо да поддържаме блог?</vt:lpstr>
      <vt:lpstr>Какво ни дава блога?</vt:lpstr>
      <vt:lpstr>Видове блогове</vt:lpstr>
      <vt:lpstr>Маркетингови цели на блога</vt:lpstr>
      <vt:lpstr>Стартиране на блог</vt:lpstr>
      <vt:lpstr>Съвети за оптимизация</vt:lpstr>
      <vt:lpstr>Качествени текстове</vt:lpstr>
      <vt:lpstr>Качествени текстове (2)</vt:lpstr>
      <vt:lpstr>Качествени текстове (3)</vt:lpstr>
      <vt:lpstr>Обърнатата пирамида</vt:lpstr>
      <vt:lpstr>Идеи за добри постове</vt:lpstr>
      <vt:lpstr>Идеи за добри постове (2)</vt:lpstr>
      <vt:lpstr>Идеи за добри заглавия</vt:lpstr>
      <vt:lpstr>Идеи за начало на поста</vt:lpstr>
      <vt:lpstr>Вътрешна свързаност</vt:lpstr>
      <vt:lpstr>Външна свързаност</vt:lpstr>
      <vt:lpstr>Ангажименти към блога</vt:lpstr>
      <vt:lpstr>Социални мрежи</vt:lpstr>
      <vt:lpstr>Оптимизация за социалки</vt:lpstr>
      <vt:lpstr>Техническа оптимизация</vt:lpstr>
      <vt:lpstr>Създаване на профил</vt:lpstr>
      <vt:lpstr>Социална оптимизация</vt:lpstr>
      <vt:lpstr>Избор на социални мрежи</vt:lpstr>
      <vt:lpstr>Избор на приятели</vt:lpstr>
      <vt:lpstr>Профил, страница, група</vt:lpstr>
      <vt:lpstr>Активност и атрактивност</vt:lpstr>
      <vt:lpstr>Призив към действие</vt:lpstr>
      <vt:lpstr>Водене на диалог</vt:lpstr>
      <vt:lpstr>Управление на кризи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 Website Architecture</dc:title>
  <dc:creator>Cloxy</dc:creator>
  <cp:lastModifiedBy>Mike Ramm</cp:lastModifiedBy>
  <cp:revision>239</cp:revision>
  <dcterms:created xsi:type="dcterms:W3CDTF">2011-04-20T14:58:08Z</dcterms:created>
  <dcterms:modified xsi:type="dcterms:W3CDTF">2011-12-18T16:08:08Z</dcterms:modified>
</cp:coreProperties>
</file>