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2.jpeg" ContentType="image/jpeg"/>
  <Override PartName="/ppt/media/image69.png" ContentType="image/png"/>
  <Override PartName="/ppt/media/image68.png" ContentType="image/png"/>
  <Override PartName="/ppt/media/image67.jpeg" ContentType="image/jpeg"/>
  <Override PartName="/ppt/media/image64.jpeg" ContentType="image/jpeg"/>
  <Override PartName="/ppt/media/image63.png" ContentType="image/png"/>
  <Override PartName="/ppt/media/image62.jpeg" ContentType="image/jpeg"/>
  <Override PartName="/ppt/media/image60.png" ContentType="image/png"/>
  <Override PartName="/ppt/media/image59.jpeg" ContentType="image/jpeg"/>
  <Override PartName="/ppt/media/image58.jpeg" ContentType="image/jpeg"/>
  <Override PartName="/ppt/media/image57.png" ContentType="image/png"/>
  <Override PartName="/ppt/media/image55.jpeg" ContentType="image/jpeg"/>
  <Override PartName="/ppt/media/image49.jpeg" ContentType="image/jpeg"/>
  <Override PartName="/ppt/media/image52.jpeg" ContentType="image/jpeg"/>
  <Override PartName="/ppt/media/image48.jpeg" ContentType="image/jpeg"/>
  <Override PartName="/ppt/media/image46.jpeg" ContentType="image/jpeg"/>
  <Override PartName="/ppt/media/image45.jpeg" ContentType="image/jpeg"/>
  <Override PartName="/ppt/media/image43.jpeg" ContentType="image/jpeg"/>
  <Override PartName="/ppt/media/image41.png" ContentType="image/png"/>
  <Override PartName="/ppt/media/image65.png" ContentType="image/png"/>
  <Override PartName="/ppt/media/image39.jpeg" ContentType="image/jpeg"/>
  <Override PartName="/ppt/media/image36.png" ContentType="image/png"/>
  <Override PartName="/ppt/media/image33.png" ContentType="image/png"/>
  <Override PartName="/ppt/media/image38.png" ContentType="image/png"/>
  <Override PartName="/ppt/media/image32.png" ContentType="image/png"/>
  <Override PartName="/ppt/media/image29.png" ContentType="image/png"/>
  <Override PartName="/ppt/media/image28.jpeg" ContentType="image/jpeg"/>
  <Override PartName="/ppt/media/image27.png" ContentType="image/png"/>
  <Override PartName="/ppt/media/image26.png" ContentType="image/png"/>
  <Override PartName="/ppt/media/image30.png" ContentType="image/png"/>
  <Override PartName="/ppt/media/image44.png" ContentType="image/png"/>
  <Override PartName="/ppt/media/image25.jpeg" ContentType="image/jpeg"/>
  <Override PartName="/ppt/media/image42.jpeg" ContentType="image/jpeg"/>
  <Override PartName="/ppt/media/image23.jpeg" ContentType="image/jpeg"/>
  <Override PartName="/ppt/media/image24.png" ContentType="image/png"/>
  <Override PartName="/ppt/media/image21.png" ContentType="image/png"/>
  <Override PartName="/ppt/media/image54.png" ContentType="image/png"/>
  <Override PartName="/ppt/media/image20.jpeg" ContentType="image/jpeg"/>
  <Override PartName="/ppt/media/image56.png" ContentType="image/png"/>
  <Override PartName="/ppt/media/image51.png" ContentType="image/png"/>
  <Override PartName="/ppt/media/image19.png" ContentType="image/png"/>
  <Override PartName="/ppt/media/image17.jpeg" ContentType="image/jpeg"/>
  <Override PartName="/ppt/media/image16.jpeg" ContentType="image/jpeg"/>
  <Override PartName="/ppt/media/image31.jpeg" ContentType="image/jpeg"/>
  <Override PartName="/ppt/media/image35.png" ContentType="image/png"/>
  <Override PartName="/ppt/media/image12.png" ContentType="image/png"/>
  <Override PartName="/ppt/media/image71.png" ContentType="image/png"/>
  <Override PartName="/ppt/media/image11.jpeg" ContentType="image/jpeg"/>
  <Override PartName="/ppt/media/image53.png" ContentType="image/png"/>
  <Override PartName="/ppt/media/image22.jpeg" ContentType="image/jpeg"/>
  <Override PartName="/ppt/media/image40.jpeg" ContentType="image/jpeg"/>
  <Override PartName="/ppt/media/image9.png" ContentType="image/png"/>
  <Override PartName="/ppt/media/image15.png" ContentType="image/png"/>
  <Override PartName="/ppt/media/image37.jpeg" ContentType="image/jpeg"/>
  <Override PartName="/ppt/media/image8.jpeg" ContentType="image/jpeg"/>
  <Override PartName="/ppt/media/image6.png" ContentType="image/png"/>
  <Override PartName="/ppt/media/image10.jpeg" ContentType="image/jpeg"/>
  <Override PartName="/ppt/media/image34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13.jpeg" ContentType="image/jpeg"/>
  <Override PartName="/ppt/media/image50.jpeg" ContentType="image/jpeg"/>
  <Override PartName="/ppt/media/image66.jpeg" ContentType="image/jpeg"/>
  <Override PartName="/ppt/media/image7.png" ContentType="image/png"/>
  <Override PartName="/ppt/media/image3.png" ContentType="image/png"/>
  <Override PartName="/ppt/media/image70.png" ContentType="image/png"/>
  <Override PartName="/ppt/media/image2.png" ContentType="image/png"/>
  <Override PartName="/ppt/media/image61.jpeg" ContentType="image/jpeg"/>
  <Override PartName="/ppt/media/image47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uk-UA">
                <a:latin typeface="Arial"/>
              </a:rPr>
              <a:t>Для правки тексту заголовку клацніть мишею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Для редагування структури клацніть мишею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Другий рівень структури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 sz="2400">
                <a:latin typeface="Arial"/>
              </a:rPr>
              <a:t>Третій рівень структури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 sz="2000">
                <a:latin typeface="Arial"/>
              </a:rPr>
              <a:t>Четвертий рівень структури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П'ятий рівень структури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Шостий рівень структури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Сьомий рівень структури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Для правки тексту заголовку клацніть мишею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Для редагування структури клацніть мишею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Другий рівень структури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 sz="2400">
                <a:latin typeface="Arial"/>
              </a:rPr>
              <a:t>Третій рівень структури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 sz="2000">
                <a:latin typeface="Arial"/>
              </a:rPr>
              <a:t>Четвертий рівень структури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П'ятий рівень структури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Шостий рівень структури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Сьомий рівень структури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image" Target="../media/image40.jpe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jpeg"/><Relationship Id="rId3" Type="http://schemas.openxmlformats.org/officeDocument/2006/relationships/image" Target="../media/image43.jpe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jpeg"/><Relationship Id="rId3" Type="http://schemas.openxmlformats.org/officeDocument/2006/relationships/image" Target="../media/image46.jpe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jpeg"/><Relationship Id="rId3" Type="http://schemas.openxmlformats.org/officeDocument/2006/relationships/image" Target="../media/image49.jpe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image" Target="../media/image51.png"/><Relationship Id="rId3" Type="http://schemas.openxmlformats.org/officeDocument/2006/relationships/image" Target="../media/image52.jpe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jpe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jpe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image" Target="../media/image61.jpe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image" Target="../media/image63.png"/><Relationship Id="rId3" Type="http://schemas.openxmlformats.org/officeDocument/2006/relationships/image" Target="../media/image64.jpe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jpeg"/><Relationship Id="rId3" Type="http://schemas.openxmlformats.org/officeDocument/2006/relationships/image" Target="../media/image67.jpe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jpe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857240" y="3643200"/>
            <a:ext cx="7286040" cy="164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2400">
                <a:solidFill>
                  <a:srgbClr val="1f497d"/>
                </a:solidFill>
                <a:latin typeface="PF Square Sans Pro Medium"/>
              </a:rPr>
              <a:t>відновлювальні джерела енерегії </a:t>
            </a:r>
            <a:endParaRPr/>
          </a:p>
          <a:p>
            <a:pPr>
              <a:lnSpc>
                <a:spcPct val="100000"/>
              </a:lnSpc>
            </a:pPr>
            <a:r>
              <a:rPr lang="uk-UA" sz="2400">
                <a:solidFill>
                  <a:srgbClr val="1f497d"/>
                </a:solidFill>
                <a:latin typeface="PF Square Sans Pro Medium"/>
              </a:rPr>
              <a:t>енергозберігаючі технології </a:t>
            </a:r>
            <a:endParaRPr/>
          </a:p>
          <a:p>
            <a:pPr>
              <a:lnSpc>
                <a:spcPct val="100000"/>
              </a:lnSpc>
            </a:pPr>
            <a:r>
              <a:rPr lang="uk-UA" sz="2400">
                <a:solidFill>
                  <a:srgbClr val="1f497d"/>
                </a:solidFill>
                <a:latin typeface="PF Square Sans Pro Medium"/>
              </a:rPr>
              <a:t>«зелені» технології в будівництві</a:t>
            </a:r>
            <a:endParaRPr/>
          </a:p>
        </p:txBody>
      </p:sp>
      <p:pic>
        <p:nvPicPr>
          <p:cNvPr id="7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8880" y="1643040"/>
            <a:ext cx="4642920" cy="169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28760" y="1928880"/>
            <a:ext cx="8000280" cy="642240"/>
          </a:xfrm>
          <a:prstGeom prst="rect">
            <a:avLst/>
          </a:prstGeom>
          <a:gradFill>
            <a:gsLst>
              <a:gs pos="0">
                <a:srgbClr val="00af4f"/>
              </a:gs>
              <a:gs pos="50000">
                <a:srgbClr val="00682f"/>
              </a:gs>
              <a:gs pos="100000">
                <a:srgbClr val="00af4f"/>
              </a:gs>
            </a:gsLst>
            <a:lin ang="0"/>
          </a:gradFill>
          <a:ln w="25560">
            <a:noFill/>
          </a:ln>
        </p:spPr>
      </p:sp>
      <p:sp>
        <p:nvSpPr>
          <p:cNvPr id="106" name="CustomShape 2"/>
          <p:cNvSpPr/>
          <p:nvPr/>
        </p:nvSpPr>
        <p:spPr>
          <a:xfrm>
            <a:off x="5000760" y="274680"/>
            <a:ext cx="368532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PF Agora Slab Pro"/>
                <a:ea typeface="Tahoma"/>
              </a:rPr>
              <a:t>Цінності</a:t>
            </a:r>
            <a:endParaRPr/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72200" y="5072040"/>
            <a:ext cx="1642320" cy="1272240"/>
          </a:xfrm>
          <a:prstGeom prst="rect">
            <a:avLst/>
          </a:prstGeom>
          <a:ln w="9360"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642960" y="2571840"/>
            <a:ext cx="7714440" cy="20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Tahoma"/>
                <a:ea typeface="Tahoma"/>
              </a:rPr>
              <a:t>Всі наші продукти є максимально екологічнимим або ж дозволяють зберігати природу та ресурси нашої землі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498600" y="2071800"/>
            <a:ext cx="1997280" cy="394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uk-UA" sz="2000">
                <a:solidFill>
                  <a:srgbClr val="ffffff"/>
                </a:solidFill>
                <a:latin typeface="PF Square Sans Pro Medium"/>
              </a:rPr>
              <a:t>Екологічність</a:t>
            </a:r>
            <a:endParaRPr/>
          </a:p>
        </p:txBody>
      </p:sp>
      <p:pic>
        <p:nvPicPr>
          <p:cNvPr id="11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28760" y="1928880"/>
            <a:ext cx="8000280" cy="642240"/>
          </a:xfrm>
          <a:prstGeom prst="rect">
            <a:avLst/>
          </a:prstGeom>
          <a:gradFill>
            <a:gsLst>
              <a:gs pos="0">
                <a:srgbClr val="174783"/>
              </a:gs>
              <a:gs pos="50000">
                <a:srgbClr val="0e2b4e"/>
              </a:gs>
              <a:gs pos="100000">
                <a:srgbClr val="174783"/>
              </a:gs>
            </a:gsLst>
            <a:lin ang="0"/>
          </a:gradFill>
          <a:ln w="25560">
            <a:noFill/>
          </a:ln>
        </p:spPr>
      </p:sp>
      <p:sp>
        <p:nvSpPr>
          <p:cNvPr id="113" name="CustomShape 2"/>
          <p:cNvSpPr/>
          <p:nvPr/>
        </p:nvSpPr>
        <p:spPr>
          <a:xfrm>
            <a:off x="5000760" y="274680"/>
            <a:ext cx="368532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PF Agora Slab Pro"/>
                <a:ea typeface="Tahoma"/>
              </a:rPr>
              <a:t>Цінності</a:t>
            </a:r>
            <a:endParaRPr/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72200" y="5072040"/>
            <a:ext cx="1642320" cy="1272240"/>
          </a:xfrm>
          <a:prstGeom prst="rect">
            <a:avLst/>
          </a:prstGeom>
          <a:ln w="9360"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642960" y="2571840"/>
            <a:ext cx="7714440" cy="25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Tahoma"/>
                <a:ea typeface="Tahoma"/>
              </a:rPr>
              <a:t>Наука не стоїть на місці і використовувати технології минулого століття є неприпустимим та неефективним кроком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491400" y="2071800"/>
            <a:ext cx="2130120" cy="394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uk-UA" sz="2000">
                <a:solidFill>
                  <a:srgbClr val="ffffff"/>
                </a:solidFill>
                <a:latin typeface="PF Square Sans Pro Medium"/>
              </a:rPr>
              <a:t>Інноваційність</a:t>
            </a:r>
            <a:endParaRPr/>
          </a:p>
        </p:txBody>
      </p:sp>
      <p:pic>
        <p:nvPicPr>
          <p:cNvPr id="11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18" name="Рисунок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28760" y="1928880"/>
            <a:ext cx="8000280" cy="64224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970000"/>
              </a:gs>
              <a:gs pos="100000">
                <a:srgbClr val="ff0000"/>
              </a:gs>
            </a:gsLst>
            <a:lin ang="0"/>
          </a:gradFill>
          <a:ln w="25560">
            <a:noFill/>
          </a:ln>
        </p:spPr>
      </p:sp>
      <p:sp>
        <p:nvSpPr>
          <p:cNvPr id="120" name="CustomShape 2"/>
          <p:cNvSpPr/>
          <p:nvPr/>
        </p:nvSpPr>
        <p:spPr>
          <a:xfrm>
            <a:off x="5000760" y="274680"/>
            <a:ext cx="368532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PF Agora Slab Pro"/>
                <a:ea typeface="Tahoma"/>
              </a:rPr>
              <a:t>Цінності</a:t>
            </a:r>
            <a:endParaRPr/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72200" y="5072040"/>
            <a:ext cx="1642320" cy="1272240"/>
          </a:xfrm>
          <a:prstGeom prst="rect">
            <a:avLst/>
          </a:prstGeom>
          <a:ln w="9360"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642960" y="2571840"/>
            <a:ext cx="7714440" cy="20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Tahoma"/>
                <a:ea typeface="Tahoma"/>
              </a:rPr>
              <a:t>Збереження природи та розвиток не можливі без максимальної заощадливості та ефективності продуктів та технологій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491400" y="2071800"/>
            <a:ext cx="2130120" cy="394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uk-UA" sz="2000">
                <a:solidFill>
                  <a:srgbClr val="ffffff"/>
                </a:solidFill>
                <a:latin typeface="PF Square Sans Pro Medium"/>
              </a:rPr>
              <a:t>Інноваційність</a:t>
            </a:r>
            <a:endParaRPr/>
          </a:p>
        </p:txBody>
      </p:sp>
      <p:pic>
        <p:nvPicPr>
          <p:cNvPr id="12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929120" y="274680"/>
            <a:ext cx="375696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PF Agora Slab Pro"/>
                <a:ea typeface="Tahoma"/>
              </a:rPr>
              <a:t>УТП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PF Square Sans Pro Medium"/>
              </a:rPr>
              <a:t>«Райдуга» пропонує лише «</a:t>
            </a:r>
            <a:r>
              <a:rPr lang="uk-UA" sz="2800">
                <a:solidFill>
                  <a:srgbClr val="9bbb59"/>
                </a:solidFill>
                <a:latin typeface="PF Square Sans Pro Medium"/>
              </a:rPr>
              <a:t>зелені</a:t>
            </a:r>
            <a:r>
              <a:rPr lang="uk-UA" sz="2800">
                <a:solidFill>
                  <a:srgbClr val="000000"/>
                </a:solidFill>
                <a:latin typeface="PF Square Sans Pro Medium"/>
              </a:rPr>
              <a:t>» технології у всіх сферах будівництва житла, починаючи від </a:t>
            </a:r>
            <a:r>
              <a:rPr lang="uk-UA" sz="2800">
                <a:solidFill>
                  <a:srgbClr val="f79646"/>
                </a:solidFill>
                <a:latin typeface="PF Square Sans Pro Medium"/>
              </a:rPr>
              <a:t>теплої підлоги</a:t>
            </a:r>
            <a:r>
              <a:rPr lang="uk-UA" sz="2800">
                <a:solidFill>
                  <a:srgbClr val="000000"/>
                </a:solidFill>
                <a:latin typeface="PF Square Sans Pro Medium"/>
              </a:rPr>
              <a:t>, оздоблювальних матеріалів  та до </a:t>
            </a:r>
            <a:r>
              <a:rPr lang="uk-UA" sz="2800">
                <a:solidFill>
                  <a:srgbClr val="ffc000"/>
                </a:solidFill>
                <a:latin typeface="PF Square Sans Pro Medium"/>
              </a:rPr>
              <a:t>сонячних панелей </a:t>
            </a:r>
            <a:r>
              <a:rPr lang="uk-UA" sz="2800">
                <a:solidFill>
                  <a:srgbClr val="000000"/>
                </a:solidFill>
                <a:latin typeface="PF Square Sans Pro Medium"/>
              </a:rPr>
              <a:t>та </a:t>
            </a:r>
            <a:r>
              <a:rPr lang="uk-UA" sz="2800">
                <a:solidFill>
                  <a:srgbClr val="4f81bd"/>
                </a:solidFill>
                <a:latin typeface="PF Square Sans Pro Medium"/>
              </a:rPr>
              <a:t>вітрогенераторів</a:t>
            </a:r>
            <a:r>
              <a:rPr lang="uk-UA" sz="2800">
                <a:solidFill>
                  <a:srgbClr val="000000"/>
                </a:solidFill>
                <a:latin typeface="PF Square Sans Pro Medium"/>
              </a:rPr>
              <a:t>.</a:t>
            </a:r>
            <a:endParaRPr/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29" name="Picture 1" descr=""/>
          <p:cNvPicPr/>
          <p:nvPr/>
        </p:nvPicPr>
        <p:blipFill>
          <a:blip r:embed="rId2"/>
          <a:srcRect l="0" t="0" r="0" b="23925"/>
          <a:stretch>
            <a:fillRect/>
          </a:stretch>
        </p:blipFill>
        <p:spPr>
          <a:xfrm>
            <a:off x="4143240" y="3786120"/>
            <a:ext cx="4507920" cy="2571120"/>
          </a:xfrm>
          <a:prstGeom prst="rect">
            <a:avLst/>
          </a:prstGeom>
          <a:ln>
            <a:noFill/>
          </a:ln>
        </p:spPr>
      </p:pic>
      <p:pic>
        <p:nvPicPr>
          <p:cNvPr id="130" name="Рисунок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1785960"/>
            <a:ext cx="9143280" cy="5071320"/>
          </a:xfrm>
          <a:prstGeom prst="rect">
            <a:avLst/>
          </a:prstGeom>
          <a:solidFill>
            <a:srgbClr val="ffff66"/>
          </a:solidFill>
          <a:ln w="25560">
            <a:noFill/>
          </a:ln>
        </p:spPr>
      </p:sp>
      <p:sp>
        <p:nvSpPr>
          <p:cNvPr id="132" name="CustomShape 2"/>
          <p:cNvSpPr/>
          <p:nvPr/>
        </p:nvSpPr>
        <p:spPr>
          <a:xfrm>
            <a:off x="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Verdana"/>
                <a:ea typeface="Verdana"/>
              </a:rPr>
              <a:t>Райдуга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500040" y="2071800"/>
            <a:ext cx="4785480" cy="478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На сьогоднішній день технології дозволяють використовувати в будівництві приватних будинків, котеджів та навіть квартир використовувати відновлювальні джерела енергії, основним видом яких є </a:t>
            </a:r>
            <a:r>
              <a:rPr b="1" lang="uk-UA" sz="2800" u="sng">
                <a:solidFill>
                  <a:srgbClr val="000000"/>
                </a:solidFill>
                <a:latin typeface="Tahoma"/>
                <a:ea typeface="Tahoma"/>
              </a:rPr>
              <a:t>сонячні батареї</a:t>
            </a: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.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492912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Verdana"/>
                <a:ea typeface="Verdana"/>
              </a:rPr>
              <a:t>Сонячні батареї</a:t>
            </a:r>
            <a:endParaRPr/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3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86240" y="3000240"/>
            <a:ext cx="3321000" cy="2214000"/>
          </a:xfrm>
          <a:prstGeom prst="rect">
            <a:avLst/>
          </a:prstGeom>
          <a:ln>
            <a:noFill/>
          </a:ln>
        </p:spPr>
      </p:pic>
      <p:pic>
        <p:nvPicPr>
          <p:cNvPr id="137" name="Рисунок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785960"/>
            <a:ext cx="9143280" cy="5071320"/>
          </a:xfrm>
          <a:prstGeom prst="rect">
            <a:avLst/>
          </a:prstGeom>
          <a:solidFill>
            <a:srgbClr val="ffff66"/>
          </a:solidFill>
          <a:ln w="25560">
            <a:noFill/>
          </a:ln>
        </p:spPr>
      </p:sp>
      <p:sp>
        <p:nvSpPr>
          <p:cNvPr id="139" name="CustomShape 2"/>
          <p:cNvSpPr/>
          <p:nvPr/>
        </p:nvSpPr>
        <p:spPr>
          <a:xfrm>
            <a:off x="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Verdana"/>
                <a:ea typeface="Verdana"/>
              </a:rPr>
              <a:t>Райдуга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00040" y="2968200"/>
            <a:ext cx="8071920" cy="222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Сонячні батареї це: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Ефективність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Екологічність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Незалежність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Безпечність та надійність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492912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Verdana"/>
                <a:ea typeface="Verdana"/>
              </a:rPr>
              <a:t>Сонячні батареї</a:t>
            </a: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4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86240" y="3000240"/>
            <a:ext cx="3321000" cy="2214000"/>
          </a:xfrm>
          <a:prstGeom prst="rect">
            <a:avLst/>
          </a:prstGeom>
          <a:ln>
            <a:noFill/>
          </a:ln>
        </p:spPr>
      </p:pic>
      <p:pic>
        <p:nvPicPr>
          <p:cNvPr id="144" name="Рисунок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1785960"/>
            <a:ext cx="9143280" cy="5071320"/>
          </a:xfrm>
          <a:prstGeom prst="rect">
            <a:avLst/>
          </a:prstGeom>
          <a:solidFill>
            <a:srgbClr val="1f497d"/>
          </a:solidFill>
          <a:ln w="25560">
            <a:noFill/>
          </a:ln>
        </p:spPr>
      </p:sp>
      <p:sp>
        <p:nvSpPr>
          <p:cNvPr id="146" name="CustomShape 2"/>
          <p:cNvSpPr/>
          <p:nvPr/>
        </p:nvSpPr>
        <p:spPr>
          <a:xfrm>
            <a:off x="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Verdana"/>
                <a:ea typeface="Verdana"/>
              </a:rPr>
              <a:t>Райдуга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500040" y="1928880"/>
            <a:ext cx="5142960" cy="478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Після сонячних панелей, </a:t>
            </a:r>
            <a:r>
              <a:rPr b="1" lang="uk-UA" sz="2800" u="sng">
                <a:solidFill>
                  <a:srgbClr val="f2f2f2"/>
                </a:solidFill>
                <a:latin typeface="Tahoma"/>
                <a:ea typeface="Tahoma"/>
              </a:rPr>
              <a:t>вітрогенератори</a:t>
            </a: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 є також ефективним джерелом енергії. В парі із сонячними батареями складають дуже ефективну систему відновлювальних джерел енергії як для приватних будинків, так і для бізнес сектору. 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492912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Verdana"/>
                <a:ea typeface="Verdana"/>
              </a:rPr>
              <a:t>Вітрогенератори</a:t>
            </a:r>
            <a:endParaRPr/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50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43720" y="2857320"/>
            <a:ext cx="3172320" cy="2537640"/>
          </a:xfrm>
          <a:prstGeom prst="rect">
            <a:avLst/>
          </a:prstGeom>
          <a:ln>
            <a:noFill/>
          </a:ln>
        </p:spPr>
      </p:pic>
      <p:pic>
        <p:nvPicPr>
          <p:cNvPr id="151" name="Рисунок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785960"/>
            <a:ext cx="9143280" cy="5071320"/>
          </a:xfrm>
          <a:prstGeom prst="rect">
            <a:avLst/>
          </a:prstGeom>
          <a:solidFill>
            <a:srgbClr val="1f497d"/>
          </a:solidFill>
          <a:ln w="25560">
            <a:noFill/>
          </a:ln>
        </p:spPr>
      </p:sp>
      <p:sp>
        <p:nvSpPr>
          <p:cNvPr id="153" name="CustomShape 2"/>
          <p:cNvSpPr/>
          <p:nvPr/>
        </p:nvSpPr>
        <p:spPr>
          <a:xfrm>
            <a:off x="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Verdana"/>
                <a:ea typeface="Verdana"/>
              </a:rPr>
              <a:t>Райдуга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28760" y="2571840"/>
            <a:ext cx="4785480" cy="350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Основними перевагами </a:t>
            </a:r>
            <a:r>
              <a:rPr lang="uk-UA" sz="2800" u="sng">
                <a:solidFill>
                  <a:srgbClr val="f2f2f2"/>
                </a:solidFill>
                <a:latin typeface="Tahoma"/>
                <a:ea typeface="Tahoma"/>
              </a:rPr>
              <a:t>вітрогенераторів</a:t>
            </a: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 є: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- безкоштовна електроенергія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- надійність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- екологічність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- працюють круглий рік та цілодобово</a:t>
            </a: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492912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Verdana"/>
                <a:ea typeface="Verdana"/>
              </a:rPr>
              <a:t>Вітрогенератори</a:t>
            </a:r>
            <a:endParaRPr/>
          </a:p>
        </p:txBody>
      </p:sp>
      <p:pic>
        <p:nvPicPr>
          <p:cNvPr id="15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43720" y="2857320"/>
            <a:ext cx="3172320" cy="2537640"/>
          </a:xfrm>
          <a:prstGeom prst="rect">
            <a:avLst/>
          </a:prstGeom>
          <a:ln>
            <a:noFill/>
          </a:ln>
        </p:spPr>
      </p:pic>
      <p:pic>
        <p:nvPicPr>
          <p:cNvPr id="15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58" name="Рисунок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1857240"/>
            <a:ext cx="9143280" cy="5000040"/>
          </a:xfrm>
          <a:prstGeom prst="rect">
            <a:avLst/>
          </a:prstGeom>
          <a:solidFill>
            <a:srgbClr val="ff3300"/>
          </a:solidFill>
          <a:ln w="25560">
            <a:noFill/>
          </a:ln>
        </p:spPr>
      </p:sp>
      <p:sp>
        <p:nvSpPr>
          <p:cNvPr id="160" name="CustomShape 2"/>
          <p:cNvSpPr/>
          <p:nvPr/>
        </p:nvSpPr>
        <p:spPr>
          <a:xfrm>
            <a:off x="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Verdana"/>
                <a:ea typeface="Verdana"/>
              </a:rPr>
              <a:t>Райдуга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500040" y="1928880"/>
            <a:ext cx="5142960" cy="563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На сьогодні найефективнішим шляхом опалення приміщення є </a:t>
            </a:r>
            <a:r>
              <a:rPr lang="uk-UA" sz="2800" u="sng">
                <a:solidFill>
                  <a:srgbClr val="f2f2f2"/>
                </a:solidFill>
                <a:latin typeface="Tahoma"/>
                <a:ea typeface="Tahoma"/>
              </a:rPr>
              <a:t>тепла підлога</a:t>
            </a:r>
            <a:r>
              <a:rPr lang="uk-UA" sz="2800">
                <a:solidFill>
                  <a:srgbClr val="f2f2f2"/>
                </a:solidFill>
                <a:latin typeface="Tahoma"/>
                <a:ea typeface="Tahoma"/>
              </a:rPr>
              <a:t>. Ми ж пропонуємо унікальну технологію обігріву підлоги – інфрачервону плівку, яка має ряд переваг відносно звичайного (класичного) шляху опалення приміщень.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492912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Verdana"/>
                <a:ea typeface="Verdana"/>
              </a:rPr>
              <a:t>Тепла підлога </a:t>
            </a:r>
            <a:r>
              <a:rPr lang="uk-UA" sz="3200">
                <a:solidFill>
                  <a:srgbClr val="ff0000"/>
                </a:solidFill>
                <a:latin typeface="Verdana"/>
                <a:ea typeface="Verdana"/>
              </a:rPr>
              <a:t>heat</a:t>
            </a:r>
            <a:r>
              <a:rPr lang="uk-UA" sz="3200">
                <a:solidFill>
                  <a:srgbClr val="000000"/>
                </a:solidFill>
                <a:latin typeface="Verdana"/>
                <a:ea typeface="Verdana"/>
              </a:rPr>
              <a:t>flow</a:t>
            </a:r>
            <a:endParaRPr/>
          </a:p>
        </p:txBody>
      </p:sp>
      <p:pic>
        <p:nvPicPr>
          <p:cNvPr id="16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920" y="2571840"/>
            <a:ext cx="2985480" cy="3180960"/>
          </a:xfrm>
          <a:prstGeom prst="rect">
            <a:avLst/>
          </a:prstGeom>
          <a:ln>
            <a:noFill/>
          </a:ln>
        </p:spPr>
      </p:pic>
      <p:pic>
        <p:nvPicPr>
          <p:cNvPr id="16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65" name="Рисунок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1857240"/>
            <a:ext cx="9143280" cy="5000040"/>
          </a:xfrm>
          <a:prstGeom prst="rect">
            <a:avLst/>
          </a:prstGeom>
          <a:solidFill>
            <a:srgbClr val="ff3300"/>
          </a:solidFill>
          <a:ln w="25560">
            <a:noFill/>
          </a:ln>
        </p:spPr>
      </p:sp>
      <p:sp>
        <p:nvSpPr>
          <p:cNvPr id="167" name="CustomShape 2"/>
          <p:cNvSpPr/>
          <p:nvPr/>
        </p:nvSpPr>
        <p:spPr>
          <a:xfrm>
            <a:off x="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Verdana"/>
                <a:ea typeface="Verdana"/>
              </a:rPr>
              <a:t>Райдуга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00040" y="1928880"/>
            <a:ext cx="5428440" cy="48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Основними перевагами технології </a:t>
            </a:r>
            <a:r>
              <a:rPr b="1" lang="uk-UA" sz="2400">
                <a:solidFill>
                  <a:srgbClr val="f2f2f2"/>
                </a:solidFill>
                <a:latin typeface="Tahoma"/>
                <a:ea typeface="Tahoma"/>
              </a:rPr>
              <a:t>heatfloor</a:t>
            </a: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 є: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 </a:t>
            </a: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Максимальний коефіцієнт корисної дії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 </a:t>
            </a: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Максимальна швидкість нагріву системи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 </a:t>
            </a: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Відсутність електромагнітного випромінювання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 </a:t>
            </a: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Іонізація повітря та антибактеріальний ефект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 </a:t>
            </a: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Джерело «здорового тепла»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 </a:t>
            </a:r>
            <a:r>
              <a:rPr lang="uk-UA" sz="2400">
                <a:solidFill>
                  <a:srgbClr val="f2f2f2"/>
                </a:solidFill>
                <a:latin typeface="Tahoma"/>
                <a:ea typeface="Tahoma"/>
              </a:rPr>
              <a:t>Термін експлуатації понад 30 років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492912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Verdana"/>
                <a:ea typeface="Verdana"/>
              </a:rPr>
              <a:t>Тепла підлога </a:t>
            </a:r>
            <a:r>
              <a:rPr lang="uk-UA" sz="3200">
                <a:solidFill>
                  <a:srgbClr val="ff0000"/>
                </a:solidFill>
                <a:latin typeface="Verdana"/>
                <a:ea typeface="Verdana"/>
              </a:rPr>
              <a:t>heat</a:t>
            </a:r>
            <a:r>
              <a:rPr lang="uk-UA" sz="3200">
                <a:solidFill>
                  <a:srgbClr val="000000"/>
                </a:solidFill>
                <a:latin typeface="Verdana"/>
                <a:ea typeface="Verdana"/>
              </a:rPr>
              <a:t>flow</a:t>
            </a:r>
            <a:endParaRPr/>
          </a:p>
        </p:txBody>
      </p:sp>
      <p:pic>
        <p:nvPicPr>
          <p:cNvPr id="17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920" y="2571840"/>
            <a:ext cx="2985480" cy="3180960"/>
          </a:xfrm>
          <a:prstGeom prst="rect">
            <a:avLst/>
          </a:prstGeom>
          <a:ln>
            <a:noFill/>
          </a:ln>
        </p:spPr>
      </p:pic>
      <p:pic>
        <p:nvPicPr>
          <p:cNvPr id="17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1928880"/>
            <a:ext cx="8228880" cy="369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PF Square Sans Pro Medium"/>
              </a:rPr>
              <a:t>Про що в першу чергу Ви думаєте коли починаєте будівництво чи ремон в своїй оселі?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3643200"/>
            <a:ext cx="4992120" cy="2761560"/>
          </a:xfrm>
          <a:prstGeom prst="rect">
            <a:avLst/>
          </a:prstGeom>
          <a:ln w="9360">
            <a:noFill/>
          </a:ln>
        </p:spPr>
      </p:pic>
      <p:pic>
        <p:nvPicPr>
          <p:cNvPr id="77" name="Рисунок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000160"/>
            <a:ext cx="9143280" cy="485712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174" name="CustomShape 2"/>
          <p:cNvSpPr/>
          <p:nvPr/>
        </p:nvSpPr>
        <p:spPr>
          <a:xfrm>
            <a:off x="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Verdana"/>
                <a:ea typeface="Verdana"/>
              </a:rPr>
              <a:t>Райдуга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500040" y="2571840"/>
            <a:ext cx="4857120" cy="435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Ефективне використання сонячних батарей, вітрогенераторів та теплої підлоги не можливе без ефективного утеплення та гідроізоляції приміщення як квартир так і будинків.</a:t>
            </a:r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492912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Verdana"/>
                <a:ea typeface="Verdana"/>
              </a:rPr>
              <a:t>Зелені технології</a:t>
            </a:r>
            <a:endParaRPr/>
          </a:p>
        </p:txBody>
      </p:sp>
      <p:pic>
        <p:nvPicPr>
          <p:cNvPr id="17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43720" y="3000240"/>
            <a:ext cx="3047400" cy="2032920"/>
          </a:xfrm>
          <a:prstGeom prst="rect">
            <a:avLst/>
          </a:prstGeom>
          <a:ln>
            <a:noFill/>
          </a:ln>
        </p:spPr>
      </p:pic>
      <p:pic>
        <p:nvPicPr>
          <p:cNvPr id="178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2000160"/>
            <a:ext cx="9143280" cy="485712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181" name="CustomShape 2"/>
          <p:cNvSpPr/>
          <p:nvPr/>
        </p:nvSpPr>
        <p:spPr>
          <a:xfrm>
            <a:off x="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Verdana"/>
                <a:ea typeface="Verdana"/>
              </a:rPr>
              <a:t>Райдуга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500040" y="2318400"/>
            <a:ext cx="4857120" cy="350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“</a:t>
            </a: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Райдуга” пропонує “еко” матеріали у всіх сферах будівництва житла – від підлоги до покрівлі: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Теплоізоляція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Звукоізоляція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uk-UA" sz="2800">
                <a:solidFill>
                  <a:srgbClr val="000000"/>
                </a:solidFill>
                <a:latin typeface="Tahoma"/>
                <a:ea typeface="Tahoma"/>
              </a:rPr>
              <a:t>Гідроізоляція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492912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Verdana"/>
                <a:ea typeface="Verdana"/>
              </a:rPr>
              <a:t>Зелені технології</a:t>
            </a:r>
            <a:endParaRPr/>
          </a:p>
        </p:txBody>
      </p:sp>
      <p:pic>
        <p:nvPicPr>
          <p:cNvPr id="18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43720" y="3000240"/>
            <a:ext cx="3047400" cy="2032920"/>
          </a:xfrm>
          <a:prstGeom prst="rect">
            <a:avLst/>
          </a:prstGeom>
          <a:ln>
            <a:noFill/>
          </a:ln>
        </p:spPr>
      </p:pic>
      <p:pic>
        <p:nvPicPr>
          <p:cNvPr id="18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4143240" y="5286240"/>
            <a:ext cx="4571280" cy="1308960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i="1" lang="uk-UA" sz="2000">
                <a:solidFill>
                  <a:srgbClr val="f2f2f2"/>
                </a:solidFill>
                <a:latin typeface="Calibri"/>
              </a:rPr>
              <a:t>Потрібно не стільки нагрівати приміщення, скільки утримувати тепло, що створюється всередині</a:t>
            </a:r>
            <a:endParaRPr/>
          </a:p>
        </p:txBody>
      </p:sp>
      <p:pic>
        <p:nvPicPr>
          <p:cNvPr id="187" name="Рисунок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18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14720"/>
            <a:ext cx="5538960" cy="368640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6072120" y="2643120"/>
            <a:ext cx="3642480" cy="210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Будуймо майбутнє разом!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0" y="0"/>
            <a:ext cx="42141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Verdana"/>
                <a:ea typeface="Verdana"/>
              </a:rPr>
              <a:t>Райдуга</a:t>
            </a:r>
            <a:endParaRPr/>
          </a:p>
        </p:txBody>
      </p:sp>
      <p:pic>
        <p:nvPicPr>
          <p:cNvPr id="192" name="Рисунок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5920" y="5143680"/>
            <a:ext cx="2356560" cy="373320"/>
          </a:xfrm>
          <a:prstGeom prst="rect">
            <a:avLst/>
          </a:prstGeom>
          <a:ln>
            <a:noFill/>
          </a:ln>
        </p:spPr>
      </p:pic>
      <p:pic>
        <p:nvPicPr>
          <p:cNvPr id="19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920" y="2071800"/>
            <a:ext cx="2132280" cy="78516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500040" y="274680"/>
            <a:ext cx="375696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PF Agora Slab Pro"/>
                <a:ea typeface="Tahoma"/>
              </a:rPr>
              <a:t>Партнери</a:t>
            </a:r>
            <a:endParaRPr/>
          </a:p>
        </p:txBody>
      </p:sp>
      <p:pic>
        <p:nvPicPr>
          <p:cNvPr id="196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3685320" y="2357280"/>
            <a:ext cx="24940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uk-UA" u="sng">
                <a:solidFill>
                  <a:srgbClr val="1f497d"/>
                </a:solidFill>
                <a:latin typeface="Calibri"/>
              </a:rPr>
              <a:t>www.naoseurope.eu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3605760" y="5345640"/>
            <a:ext cx="31708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uk-UA" u="sng">
                <a:solidFill>
                  <a:srgbClr val="1f497d"/>
                </a:solidFill>
                <a:latin typeface="Calibri"/>
              </a:rPr>
              <a:t>www.greenstream.com.ua</a:t>
            </a:r>
            <a:endParaRPr/>
          </a:p>
        </p:txBody>
      </p:sp>
      <p:pic>
        <p:nvPicPr>
          <p:cNvPr id="199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85920" y="3357720"/>
            <a:ext cx="2142360" cy="888840"/>
          </a:xfrm>
          <a:prstGeom prst="rect">
            <a:avLst/>
          </a:prstGeom>
          <a:ln w="9360">
            <a:noFill/>
          </a:ln>
        </p:spPr>
      </p:pic>
      <p:sp>
        <p:nvSpPr>
          <p:cNvPr id="200" name="CustomShape 4"/>
          <p:cNvSpPr/>
          <p:nvPr/>
        </p:nvSpPr>
        <p:spPr>
          <a:xfrm>
            <a:off x="3723840" y="3786120"/>
            <a:ext cx="18709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uk-UA" u="sng">
                <a:solidFill>
                  <a:srgbClr val="1f497d"/>
                </a:solidFill>
                <a:latin typeface="Calibri"/>
              </a:rPr>
              <a:t>www.fulleko.sk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3657600" y="2071800"/>
            <a:ext cx="24530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uk-UA">
                <a:solidFill>
                  <a:srgbClr val="000000"/>
                </a:solidFill>
                <a:latin typeface="Calibri"/>
              </a:rPr>
              <a:t>NAOSEUROPE, s.r.o.</a:t>
            </a:r>
            <a:endParaRPr/>
          </a:p>
        </p:txBody>
      </p:sp>
      <p:sp>
        <p:nvSpPr>
          <p:cNvPr id="202" name="CustomShape 6"/>
          <p:cNvSpPr/>
          <p:nvPr/>
        </p:nvSpPr>
        <p:spPr>
          <a:xfrm>
            <a:off x="3690720" y="3488400"/>
            <a:ext cx="18878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uk-UA">
                <a:solidFill>
                  <a:srgbClr val="000000"/>
                </a:solidFill>
                <a:latin typeface="Calibri"/>
              </a:rPr>
              <a:t>FULLEKO, s.r.o.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3589200" y="5000760"/>
            <a:ext cx="30002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uk-UA">
                <a:solidFill>
                  <a:srgbClr val="000000"/>
                </a:solidFill>
                <a:latin typeface="Calibri"/>
              </a:rPr>
              <a:t>GreenStream. Еко-блог!</a:t>
            </a:r>
            <a:endParaRPr/>
          </a:p>
        </p:txBody>
      </p:sp>
      <p:pic>
        <p:nvPicPr>
          <p:cNvPr id="204" name="Рисунок 1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428920"/>
            <a:ext cx="8228880" cy="369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PF Square Sans Pro Medium"/>
              </a:rPr>
              <a:t>Дизайн?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1f497d"/>
                </a:solidFill>
                <a:latin typeface="PF Square Sans Pro Medium"/>
              </a:rPr>
              <a:t>Вартість?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4f6228"/>
                </a:solidFill>
                <a:latin typeface="PF Square Sans Pro Medium"/>
              </a:rPr>
              <a:t>Зручність?</a:t>
            </a: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80" name="Picture 2" descr=""/>
          <p:cNvPicPr/>
          <p:nvPr/>
        </p:nvPicPr>
        <p:blipFill>
          <a:blip r:embed="rId2"/>
          <a:srcRect l="0" t="9826" r="0" b="16380"/>
          <a:stretch>
            <a:fillRect/>
          </a:stretch>
        </p:blipFill>
        <p:spPr>
          <a:xfrm>
            <a:off x="2876400" y="2286000"/>
            <a:ext cx="5809680" cy="3214080"/>
          </a:xfrm>
          <a:prstGeom prst="rect">
            <a:avLst/>
          </a:prstGeom>
          <a:ln>
            <a:noFill/>
          </a:ln>
        </p:spPr>
      </p:pic>
      <p:pic>
        <p:nvPicPr>
          <p:cNvPr id="81" name="Рисунок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PF Square Sans Pro Medium"/>
              </a:rPr>
              <a:t>А як щодо </a:t>
            </a:r>
            <a:r>
              <a:rPr lang="uk-UA" sz="3200" u="sng">
                <a:solidFill>
                  <a:srgbClr val="ffc000"/>
                </a:solidFill>
                <a:latin typeface="PF Square Sans Pro Medium"/>
              </a:rPr>
              <a:t>безпечності</a:t>
            </a:r>
            <a:r>
              <a:rPr lang="uk-UA" sz="3200">
                <a:solidFill>
                  <a:srgbClr val="000000"/>
                </a:solidFill>
                <a:latin typeface="PF Square Sans Pro Medium"/>
              </a:rPr>
              <a:t> та </a:t>
            </a:r>
            <a:r>
              <a:rPr lang="uk-UA" sz="3200" u="sng">
                <a:solidFill>
                  <a:srgbClr val="92d050"/>
                </a:solidFill>
                <a:latin typeface="PF Square Sans Pro Medium"/>
              </a:rPr>
              <a:t>екологічності</a:t>
            </a:r>
            <a:r>
              <a:rPr lang="uk-UA" sz="3200">
                <a:solidFill>
                  <a:srgbClr val="000000"/>
                </a:solidFill>
                <a:latin typeface="PF Square Sans Pro Medium"/>
              </a:rPr>
              <a:t> матеріалів?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8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95680" y="2779560"/>
            <a:ext cx="5190480" cy="345456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PF Square Sans Pro Medium"/>
              </a:rPr>
              <a:t>А </a:t>
            </a:r>
            <a:r>
              <a:rPr lang="uk-UA" sz="3200" u="sng">
                <a:solidFill>
                  <a:srgbClr val="ff0000"/>
                </a:solidFill>
                <a:latin typeface="PF Square Sans Pro Medium"/>
              </a:rPr>
              <a:t>економія</a:t>
            </a:r>
            <a:r>
              <a:rPr lang="uk-UA" sz="3200">
                <a:solidFill>
                  <a:srgbClr val="000000"/>
                </a:solidFill>
                <a:latin typeface="PF Square Sans Pro Medium"/>
              </a:rPr>
              <a:t> коштів у майбутньому, коли комунальні послуги неодмінно зростуть?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8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320" y="2786040"/>
            <a:ext cx="4714200" cy="3535560"/>
          </a:xfrm>
          <a:prstGeom prst="rect">
            <a:avLst/>
          </a:prstGeom>
          <a:ln>
            <a:noFill/>
          </a:ln>
        </p:spPr>
      </p:pic>
      <p:pic>
        <p:nvPicPr>
          <p:cNvPr id="89" name="Рисунок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PF Square Sans Pro Medium"/>
              </a:rPr>
              <a:t>Дизайн звикнеться!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PF Square Sans Pro Medium"/>
              </a:rPr>
              <a:t>Гроші витратяться і знеціняться!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3571920"/>
            <a:ext cx="2714040" cy="2714040"/>
          </a:xfrm>
          <a:prstGeom prst="rect">
            <a:avLst/>
          </a:prstGeom>
          <a:ln w="9360"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3429000" y="3071880"/>
            <a:ext cx="5285520" cy="20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PF Square Sans Pro Medium"/>
              </a:rPr>
              <a:t>Тоді як </a:t>
            </a:r>
            <a:r>
              <a:rPr lang="uk-UA" sz="3200" u="sng">
                <a:solidFill>
                  <a:srgbClr val="9bbb59"/>
                </a:solidFill>
                <a:latin typeface="PF Square Sans Pro Medium"/>
              </a:rPr>
              <a:t>екологічність</a:t>
            </a:r>
            <a:r>
              <a:rPr lang="uk-UA" sz="3200">
                <a:solidFill>
                  <a:srgbClr val="000000"/>
                </a:solidFill>
                <a:latin typeface="PF Square Sans Pro Medium"/>
              </a:rPr>
              <a:t>, </a:t>
            </a:r>
            <a:r>
              <a:rPr lang="uk-UA" sz="3200" u="sng">
                <a:solidFill>
                  <a:srgbClr val="ffc000"/>
                </a:solidFill>
                <a:latin typeface="PF Square Sans Pro Medium"/>
              </a:rPr>
              <a:t>безпечність</a:t>
            </a:r>
            <a:r>
              <a:rPr lang="uk-UA" sz="3200">
                <a:solidFill>
                  <a:srgbClr val="000000"/>
                </a:solidFill>
                <a:latin typeface="PF Square Sans Pro Medium"/>
              </a:rPr>
              <a:t> та </a:t>
            </a:r>
            <a:r>
              <a:rPr lang="uk-UA" sz="3200" u="sng">
                <a:solidFill>
                  <a:srgbClr val="4f81bd"/>
                </a:solidFill>
                <a:latin typeface="PF Square Sans Pro Medium"/>
              </a:rPr>
              <a:t>надійність</a:t>
            </a:r>
            <a:r>
              <a:rPr lang="uk-UA" sz="3200">
                <a:solidFill>
                  <a:srgbClr val="000000"/>
                </a:solidFill>
                <a:latin typeface="PF Square Sans Pro Medium"/>
              </a:rPr>
              <a:t> лишаться з Вами надовго!</a:t>
            </a:r>
            <a:endParaRPr/>
          </a:p>
        </p:txBody>
      </p:sp>
      <p:pic>
        <p:nvPicPr>
          <p:cNvPr id="94" name="Рисунок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PF Square Sans Pro Medium"/>
              </a:rPr>
              <a:t>Інвестуючи в надійні та безпечні матеріали та технології Ви </a:t>
            </a:r>
            <a:r>
              <a:rPr lang="uk-UA" sz="3200" u="sng">
                <a:solidFill>
                  <a:srgbClr val="000000"/>
                </a:solidFill>
                <a:latin typeface="PF Square Sans Pro Medium"/>
              </a:rPr>
              <a:t>інвестуєте</a:t>
            </a:r>
            <a:r>
              <a:rPr lang="uk-UA" sz="3200">
                <a:solidFill>
                  <a:srgbClr val="000000"/>
                </a:solidFill>
                <a:latin typeface="PF Square Sans Pro Medium"/>
              </a:rPr>
              <a:t> в своє </a:t>
            </a:r>
            <a:r>
              <a:rPr lang="uk-UA" sz="3200" u="sng">
                <a:solidFill>
                  <a:srgbClr val="000000"/>
                </a:solidFill>
                <a:latin typeface="PF Square Sans Pro Medium"/>
              </a:rPr>
              <a:t>майбутнє</a:t>
            </a:r>
            <a:r>
              <a:rPr lang="uk-UA" sz="3200">
                <a:solidFill>
                  <a:srgbClr val="000000"/>
                </a:solidFill>
                <a:latin typeface="PF Square Sans Pro Medium"/>
              </a:rPr>
              <a:t> та майбутнє свої дітей!</a:t>
            </a:r>
            <a:endParaRPr/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9080" y="458280"/>
            <a:ext cx="774360" cy="898200"/>
          </a:xfrm>
          <a:prstGeom prst="rect">
            <a:avLst/>
          </a:prstGeom>
          <a:ln>
            <a:noFill/>
          </a:ln>
        </p:spPr>
      </p:pic>
      <p:pic>
        <p:nvPicPr>
          <p:cNvPr id="9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49640" y="3214800"/>
            <a:ext cx="4736520" cy="3133080"/>
          </a:xfrm>
          <a:prstGeom prst="rect">
            <a:avLst/>
          </a:prstGeom>
          <a:ln>
            <a:noFill/>
          </a:ln>
        </p:spPr>
      </p:pic>
      <p:pic>
        <p:nvPicPr>
          <p:cNvPr id="98" name="Рисунок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ff0000"/>
                </a:solidFill>
                <a:latin typeface="PF Square Sans Pro Medium"/>
              </a:rPr>
              <a:t>Що таке</a:t>
            </a:r>
            <a:r>
              <a:rPr lang="uk-UA" sz="3200">
                <a:solidFill>
                  <a:srgbClr val="000000"/>
                </a:solidFill>
                <a:latin typeface="PF Square Sans Pro Medium"/>
              </a:rPr>
              <a:t> Райдуга?</a:t>
            </a:r>
            <a:endParaRPr/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8880" y="2643120"/>
            <a:ext cx="4642920" cy="1694160"/>
          </a:xfrm>
          <a:prstGeom prst="rect">
            <a:avLst/>
          </a:prstGeom>
          <a:ln>
            <a:noFill/>
          </a:ln>
        </p:spPr>
      </p:pic>
      <p:pic>
        <p:nvPicPr>
          <p:cNvPr id="101" name="Рисунок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8880" y="571320"/>
            <a:ext cx="4642920" cy="1694160"/>
          </a:xfrm>
          <a:prstGeom prst="rect">
            <a:avLst/>
          </a:prstGeom>
          <a:ln>
            <a:noFill/>
          </a:ln>
        </p:spPr>
      </p:pic>
      <p:pic>
        <p:nvPicPr>
          <p:cNvPr id="10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6480" y="2451960"/>
            <a:ext cx="4923720" cy="4048920"/>
          </a:xfrm>
          <a:prstGeom prst="rect">
            <a:avLst/>
          </a:prstGeom>
          <a:ln>
            <a:noFill/>
          </a:ln>
        </p:spPr>
      </p:pic>
      <p:pic>
        <p:nvPicPr>
          <p:cNvPr id="104" name="Рисунок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30640"/>
            <a:ext cx="9143280" cy="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