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Century Schoolbook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8" roundtripDataSignature="AMtx7mhHckCdyTuDmE+TQvh8wYJjIjH2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enturySchoolbook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CenturySchoolbook-italic.fntdata"/><Relationship Id="rId23" Type="http://schemas.openxmlformats.org/officeDocument/2006/relationships/slide" Target="slides/slide18.xml"/><Relationship Id="rId45" Type="http://schemas.openxmlformats.org/officeDocument/2006/relationships/font" Target="fonts/CenturySchoolboo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CenturySchoolbook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0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0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0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40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0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0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0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0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40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0"/>
          <p:cNvSpPr/>
          <p:nvPr/>
        </p:nvSpPr>
        <p:spPr>
          <a:xfrm>
            <a:off x="1309688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0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0"/>
          <p:cNvSpPr/>
          <p:nvPr/>
        </p:nvSpPr>
        <p:spPr>
          <a:xfrm>
            <a:off x="1663700" y="5788025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0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0" type="dt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1" type="ftr"/>
          </p:nvPr>
        </p:nvSpPr>
        <p:spPr>
          <a:xfrm rot="5400000">
            <a:off x="7077076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2" type="sldNum"/>
          </p:nvPr>
        </p:nvSpPr>
        <p:spPr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9"/>
          <p:cNvSpPr txBox="1"/>
          <p:nvPr>
            <p:ph idx="1" type="body"/>
          </p:nvPr>
        </p:nvSpPr>
        <p:spPr>
          <a:xfrm rot="5400000">
            <a:off x="1754188" y="303213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9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9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9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0"/>
          <p:cNvSpPr txBox="1"/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50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0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0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41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" name="Google Shape;49;p42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3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3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3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43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3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43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3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43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43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3"/>
          <p:cNvSpPr/>
          <p:nvPr/>
        </p:nvSpPr>
        <p:spPr>
          <a:xfrm>
            <a:off x="1323975" y="4867275"/>
            <a:ext cx="642938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3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3"/>
          <p:cNvSpPr/>
          <p:nvPr/>
        </p:nvSpPr>
        <p:spPr>
          <a:xfrm>
            <a:off x="1663700" y="5791200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3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43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43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 rot="5400000">
            <a:off x="7077076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1339850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5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5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5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5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6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6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6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4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4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47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4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4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4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4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7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7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7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7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47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48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48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4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4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48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48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48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48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8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6" name="Google Shape;116;p48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48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3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3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39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3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3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3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ctrTitle"/>
          </p:nvPr>
        </p:nvSpPr>
        <p:spPr>
          <a:xfrm>
            <a:off x="2286000" y="3124200"/>
            <a:ext cx="6172200" cy="1893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Comitês - Ensembles</a:t>
            </a:r>
            <a:endParaRPr/>
          </a:p>
        </p:txBody>
      </p:sp>
      <p:sp>
        <p:nvSpPr>
          <p:cNvPr id="137" name="Google Shape;137;p1"/>
          <p:cNvSpPr txBox="1"/>
          <p:nvPr>
            <p:ph idx="1" type="subTitle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pt-BR"/>
              <a:t>Aprendizado de Máquina - UFPE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457200" y="274638"/>
            <a:ext cx="7467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Comitês também são úteis:</a:t>
            </a:r>
            <a:endParaRPr sz="1800"/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457200" y="1052736"/>
            <a:ext cx="7467600" cy="5421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Grandes volumes de dados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A quantidade de dados é grande para ser manipulada por um único classificador. Particionar os dados em sub-conjuntos e treinar diferentes classificadores com diferentes partições dos dados e então combinar as saídas com uma inteligente regra de combinação.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Pequenos volumes de dados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Dados para o treinamento dos classificadores é de fundamental importância para a obtenção de sucesso.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Quando há ausência de dados de treinamento técnicas de re-amostragem podem ser utilizadas para a criação de subconjuntos de dados aleatórios sobrepostos em relação aos dados disponíveis;</a:t>
            </a:r>
            <a:endParaRPr/>
          </a:p>
          <a:p>
            <a:pPr indent="-182562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pt-BR"/>
              <a:t>Cada subconjunto é utilizado para treinar diferentes classificadores e então criar ensembles com desempenhos comprovadamente melhores a modelos solo.</a:t>
            </a:r>
            <a:endParaRPr/>
          </a:p>
          <a:p>
            <a:pPr indent="-166369" lvl="1" marL="639763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6369" lvl="1" marL="639763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1a.jpg"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88" y="1984375"/>
            <a:ext cx="649922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Dividir e Conquistar</a:t>
            </a:r>
            <a:br>
              <a:rPr lang="pt-BR"/>
            </a:br>
            <a:endParaRPr/>
          </a:p>
        </p:txBody>
      </p:sp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179512" y="1196752"/>
            <a:ext cx="8786813" cy="5161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49" lvl="1" marL="639763" rtl="0" algn="l">
              <a:spcBef>
                <a:spcPts val="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Independente da quantidade de dados alguns problemas são muito difíceis de serem resolvidos por um dado classificador: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Dividir e Conquistar</a:t>
            </a:r>
            <a:br>
              <a:rPr lang="pt-BR" sz="3200"/>
            </a:br>
            <a:endParaRPr/>
          </a:p>
        </p:txBody>
      </p:sp>
      <p:pic>
        <p:nvPicPr>
          <p:cNvPr descr="Figure1b.jpg" id="205" name="Google Shape;20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88" y="1984375"/>
            <a:ext cx="649922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/>
        </p:nvSpPr>
        <p:spPr>
          <a:xfrm>
            <a:off x="142875" y="1484313"/>
            <a:ext cx="87868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49" lvl="1" marL="639763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pt-BR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fronteira de decisão que separa os dados de diferentes classes pode ser muito complexa ou estar fora do escopo do classificador.</a:t>
            </a:r>
            <a:endParaRPr b="0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Dividir e Conquistar</a:t>
            </a:r>
            <a:endParaRPr/>
          </a:p>
        </p:txBody>
      </p:sp>
      <p:sp>
        <p:nvSpPr>
          <p:cNvPr id="212" name="Google Shape;212;p1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 idéia é que o sistema de classificação siga a abordagem dividir-para-conquistar;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O espaço de dados é dividido em porções menores e mais “fáceis” de aprender por diferentes classificadores;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Assim a linha base da fronteira de decisão pode ser aproximada por meio de uma combinação apropriada dos diferentes classificadores.</a:t>
            </a:r>
            <a:endParaRPr/>
          </a:p>
          <a:p>
            <a:pPr indent="-166369" lvl="1" marL="639763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mbining_classifiers2.jpg" id="218" name="Google Shape;218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0"/>
            <a:ext cx="6559550" cy="721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Comitês - Histórico</a:t>
            </a:r>
            <a:endParaRPr/>
          </a:p>
        </p:txBody>
      </p:sp>
      <p:sp>
        <p:nvSpPr>
          <p:cNvPr id="224" name="Google Shape;224;p1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Primeiro trabalho datado de 1979 por Dasarathy e Sheela com discussão sobre o particionalmento do espaço de características usando dois ou mais classificadores;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Em 1990, Hansen e Salamon mostraram que a generalização de uma rede neural pode melhorar usando ensembles;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Surgimento dos algoritmos de Bagging, Boosting, AdaBoost, novas abordagens, etc.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Comitês - Diversidade</a:t>
            </a:r>
            <a:endParaRPr/>
          </a:p>
        </p:txBody>
      </p:sp>
      <p:sp>
        <p:nvSpPr>
          <p:cNvPr id="230" name="Google Shape;230;p1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O sucesso de um Comitê e a habilidade em corrigir erros de alguns de seus membros, depende fortemente da diversidade dos classificadores que o compõem;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Cada classificador DEVE ter diferentes erros em diferentes instâncias dos dados;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 idéia é construir muitos classificadores e então combinar suas saídas de modo que o desempenho final seja melhor do que o desempenho de um único classificador;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 A diversidade de classificadores pode ser obtida de diferentes formas;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Comitês - Diversidade</a:t>
            </a:r>
            <a:endParaRPr sz="2000"/>
          </a:p>
        </p:txBody>
      </p:sp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Uso de diferentes conjuntos de dados de treinamentos: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Os subconjuntos são normalmente obtidos por meio de técnicas de resampling como bootstrapping ou bagging, na maioria das vezes com reposição.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“Classificadores Fracos”  são usados para garantir que as fronteiras geradas pelos indivíduos são adequadamente diferentes, mesmo usando dados de treinamento substancialmente similares;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Se os subconjuntos são gerados sem reposição então o processo se chama K-fold;</a:t>
            </a:r>
            <a:endParaRPr/>
          </a:p>
          <a:p>
            <a:pPr indent="-182562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pt-BR"/>
              <a:t>O conjunto de treinamento é dividido em k blocos e cada classificador é treinado em k-1 deles;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Comitês - Diversidade</a:t>
            </a:r>
            <a:endParaRPr/>
          </a:p>
        </p:txBody>
      </p:sp>
      <p:pic>
        <p:nvPicPr>
          <p:cNvPr id="242" name="Google Shape;24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43063"/>
            <a:ext cx="7869238" cy="502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Comitês - Diversidade</a:t>
            </a:r>
            <a:endParaRPr/>
          </a:p>
        </p:txBody>
      </p:sp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Outra abordagem para se obter diversidade é o uso de diferentes parâmetros de treinamento para diferentes classificadores: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Redes Neurais</a:t>
            </a:r>
            <a:endParaRPr/>
          </a:p>
          <a:p>
            <a:pPr indent="-182562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pt-BR"/>
              <a:t>Usando diferentes conjuntos de pesos iniciais; numero de camadas/nodos; funções de ativação; algoritmos de treinamento e seus parâmetros.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Usar diferentes tipos de classificadores;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Usar diferentes conjuntos de características;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 forma mais comum para inserir diversidade em um Comitês é através da manipulação do conjunto de treinamento.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– Por que combinar modelos?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Quando pessoas inteligentes precisam decidir sobre uma questão critica, elas usualmente consultam vários “experts” da área ao invés de confiarem em seu próprio e único julgamento ou no julgamento de um único consultor!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Em mineração de dados, um modelo pode ser considerado como um “expert”. Então combina-los é uma boa idéia?</a:t>
            </a:r>
            <a:endParaRPr/>
          </a:p>
          <a:p>
            <a:pPr indent="-166370" lvl="0" marL="27305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de Criação de Comitês</a:t>
            </a:r>
            <a:endParaRPr/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As técnicas mais conhecidas que combinam modelos para problemas de regressão e classificação são: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BAGGING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BOOSTING 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STACKING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457200" y="274638"/>
            <a:ext cx="7467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Bagging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457200" y="1268760"/>
            <a:ext cx="7467600" cy="520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Possui uma implementação simples e intuitiva;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 diversidade é obtida com o uso de diferentes subconjuntos de dados aleatoriamente criados com reposição;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Cada subconjunto é usado para treinar um classificador do mesmo tipo;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As saídas dos classificadores são combinadas por meio do voto majoritário com base em suas decisões;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Para uma dada instância, a classe que obtiver o maior número de votos será então a resposta.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Bagging</a:t>
            </a:r>
            <a:endParaRPr/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457200" y="1600200"/>
            <a:ext cx="7467600" cy="341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730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b="1" lang="pt-BR" sz="2000"/>
              <a:t>Model generation: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980"/>
              <a:buChar char="🞆"/>
            </a:pPr>
            <a:r>
              <a:rPr lang="pt-BR" sz="1400"/>
              <a:t>Let n be the number of instances in the training data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980"/>
              <a:buChar char="🞆"/>
            </a:pPr>
            <a:r>
              <a:rPr lang="pt-BR" sz="1400"/>
              <a:t>For each of t iteration:</a:t>
            </a:r>
            <a:endParaRPr/>
          </a:p>
          <a:p>
            <a:pPr indent="-273049" lvl="1" marL="639763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120"/>
              <a:buChar char="⚫"/>
            </a:pPr>
            <a:r>
              <a:rPr lang="pt-BR" sz="1400"/>
              <a:t>Sample n instances with replacement from training data.</a:t>
            </a:r>
            <a:endParaRPr/>
          </a:p>
          <a:p>
            <a:pPr indent="-273049" lvl="1" marL="639763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120"/>
              <a:buChar char="⚫"/>
            </a:pPr>
            <a:r>
              <a:rPr lang="pt-BR" sz="1400"/>
              <a:t>Apply the learning algorithm to the sample</a:t>
            </a:r>
            <a:endParaRPr/>
          </a:p>
          <a:p>
            <a:pPr indent="-273049" lvl="1" marL="639763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120"/>
              <a:buChar char="⚫"/>
            </a:pPr>
            <a:r>
              <a:rPr lang="pt-BR" sz="1400"/>
              <a:t>Store the resulting model</a:t>
            </a:r>
            <a:endParaRPr/>
          </a:p>
          <a:p>
            <a:pPr indent="-193040" lvl="0" marL="27305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273050" lvl="0" marL="2730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🞆"/>
            </a:pPr>
            <a:r>
              <a:rPr b="1" lang="pt-BR" sz="2000"/>
              <a:t>Classification: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980"/>
              <a:buChar char="🞆"/>
            </a:pPr>
            <a:r>
              <a:rPr lang="pt-BR" sz="1400"/>
              <a:t>For each of the t models:</a:t>
            </a:r>
            <a:endParaRPr/>
          </a:p>
          <a:p>
            <a:pPr indent="-273049" lvl="1" marL="639763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120"/>
              <a:buChar char="⚫"/>
            </a:pPr>
            <a:r>
              <a:rPr lang="pt-BR" sz="1400"/>
              <a:t>Predict class of instance using model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980"/>
              <a:buChar char="🞆"/>
            </a:pPr>
            <a:r>
              <a:rPr lang="pt-BR" sz="1400"/>
              <a:t>Return class that has been predicted most often</a:t>
            </a:r>
            <a:endParaRPr/>
          </a:p>
          <a:p>
            <a:pPr indent="-193040" lvl="0" marL="27305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</p:txBody>
      </p:sp>
      <p:grpSp>
        <p:nvGrpSpPr>
          <p:cNvPr id="267" name="Google Shape;267;p22"/>
          <p:cNvGrpSpPr/>
          <p:nvPr/>
        </p:nvGrpSpPr>
        <p:grpSpPr>
          <a:xfrm>
            <a:off x="5613400" y="1212850"/>
            <a:ext cx="3152775" cy="5108575"/>
            <a:chOff x="3536" y="764"/>
            <a:chExt cx="1986" cy="3218"/>
          </a:xfrm>
        </p:grpSpPr>
        <p:sp>
          <p:nvSpPr>
            <p:cNvPr id="268" name="Google Shape;268;p22"/>
            <p:cNvSpPr txBox="1"/>
            <p:nvPr/>
          </p:nvSpPr>
          <p:spPr>
            <a:xfrm>
              <a:off x="3900" y="3770"/>
              <a:ext cx="1200" cy="2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Resposta</a:t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3536" y="172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4064" y="172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4592" y="172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120" y="172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cxnSp>
          <p:nvCxnSpPr>
            <p:cNvPr id="273" name="Google Shape;273;p22"/>
            <p:cNvCxnSpPr/>
            <p:nvPr/>
          </p:nvCxnSpPr>
          <p:spPr>
            <a:xfrm flipH="1">
              <a:off x="3728" y="1052"/>
              <a:ext cx="816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" name="Google Shape;274;p22"/>
            <p:cNvCxnSpPr/>
            <p:nvPr/>
          </p:nvCxnSpPr>
          <p:spPr>
            <a:xfrm flipH="1">
              <a:off x="4256" y="1052"/>
              <a:ext cx="288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" name="Google Shape;275;p22"/>
            <p:cNvCxnSpPr/>
            <p:nvPr/>
          </p:nvCxnSpPr>
          <p:spPr>
            <a:xfrm>
              <a:off x="4544" y="1052"/>
              <a:ext cx="768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6" name="Google Shape;276;p22"/>
            <p:cNvSpPr txBox="1"/>
            <p:nvPr/>
          </p:nvSpPr>
          <p:spPr>
            <a:xfrm>
              <a:off x="4736" y="908"/>
              <a:ext cx="67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 instâncias</a:t>
              </a:r>
              <a:endParaRPr/>
            </a:p>
          </p:txBody>
        </p:sp>
        <p:grpSp>
          <p:nvGrpSpPr>
            <p:cNvPr id="277" name="Google Shape;277;p22"/>
            <p:cNvGrpSpPr/>
            <p:nvPr/>
          </p:nvGrpSpPr>
          <p:grpSpPr>
            <a:xfrm>
              <a:off x="3544" y="2444"/>
              <a:ext cx="384" cy="672"/>
              <a:chOff x="3312" y="2976"/>
              <a:chExt cx="384" cy="672"/>
            </a:xfrm>
          </p:grpSpPr>
          <p:cxnSp>
            <p:nvCxnSpPr>
              <p:cNvPr id="278" name="Google Shape;278;p22"/>
              <p:cNvCxnSpPr/>
              <p:nvPr/>
            </p:nvCxnSpPr>
            <p:spPr>
              <a:xfrm>
                <a:off x="3360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22"/>
              <p:cNvCxnSpPr/>
              <p:nvPr/>
            </p:nvCxnSpPr>
            <p:spPr>
              <a:xfrm>
                <a:off x="3504" y="312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22"/>
              <p:cNvCxnSpPr/>
              <p:nvPr/>
            </p:nvCxnSpPr>
            <p:spPr>
              <a:xfrm flipH="1">
                <a:off x="3504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2"/>
              <p:cNvCxnSpPr/>
              <p:nvPr/>
            </p:nvCxnSpPr>
            <p:spPr>
              <a:xfrm>
                <a:off x="3504" y="326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22"/>
              <p:cNvCxnSpPr/>
              <p:nvPr/>
            </p:nvCxnSpPr>
            <p:spPr>
              <a:xfrm>
                <a:off x="3504" y="350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3" name="Google Shape;283;p22"/>
              <p:cNvCxnSpPr/>
              <p:nvPr/>
            </p:nvCxnSpPr>
            <p:spPr>
              <a:xfrm rot="10800000">
                <a:off x="3360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22"/>
              <p:cNvCxnSpPr/>
              <p:nvPr/>
            </p:nvCxnSpPr>
            <p:spPr>
              <a:xfrm rot="10800000">
                <a:off x="3504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22"/>
              <p:cNvCxnSpPr/>
              <p:nvPr/>
            </p:nvCxnSpPr>
            <p:spPr>
              <a:xfrm rot="10800000">
                <a:off x="3648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6" name="Google Shape;286;p22"/>
              <p:cNvSpPr/>
              <p:nvPr/>
            </p:nvSpPr>
            <p:spPr>
              <a:xfrm>
                <a:off x="3312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3456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2"/>
              <p:cNvSpPr/>
              <p:nvPr/>
            </p:nvSpPr>
            <p:spPr>
              <a:xfrm>
                <a:off x="3600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2"/>
              <p:cNvSpPr/>
              <p:nvPr/>
            </p:nvSpPr>
            <p:spPr>
              <a:xfrm>
                <a:off x="3456" y="323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2"/>
              <p:cNvSpPr/>
              <p:nvPr/>
            </p:nvSpPr>
            <p:spPr>
              <a:xfrm>
                <a:off x="3456" y="340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22"/>
            <p:cNvGrpSpPr/>
            <p:nvPr/>
          </p:nvGrpSpPr>
          <p:grpSpPr>
            <a:xfrm>
              <a:off x="4072" y="2444"/>
              <a:ext cx="384" cy="672"/>
              <a:chOff x="3312" y="2976"/>
              <a:chExt cx="384" cy="672"/>
            </a:xfrm>
          </p:grpSpPr>
          <p:cxnSp>
            <p:nvCxnSpPr>
              <p:cNvPr id="292" name="Google Shape;292;p22"/>
              <p:cNvCxnSpPr/>
              <p:nvPr/>
            </p:nvCxnSpPr>
            <p:spPr>
              <a:xfrm>
                <a:off x="3360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22"/>
              <p:cNvCxnSpPr/>
              <p:nvPr/>
            </p:nvCxnSpPr>
            <p:spPr>
              <a:xfrm>
                <a:off x="3504" y="312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22"/>
              <p:cNvCxnSpPr/>
              <p:nvPr/>
            </p:nvCxnSpPr>
            <p:spPr>
              <a:xfrm flipH="1">
                <a:off x="3504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22"/>
              <p:cNvCxnSpPr/>
              <p:nvPr/>
            </p:nvCxnSpPr>
            <p:spPr>
              <a:xfrm>
                <a:off x="3504" y="326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22"/>
              <p:cNvCxnSpPr/>
              <p:nvPr/>
            </p:nvCxnSpPr>
            <p:spPr>
              <a:xfrm>
                <a:off x="3504" y="350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7" name="Google Shape;297;p22"/>
              <p:cNvCxnSpPr/>
              <p:nvPr/>
            </p:nvCxnSpPr>
            <p:spPr>
              <a:xfrm rot="10800000">
                <a:off x="3360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22"/>
              <p:cNvCxnSpPr/>
              <p:nvPr/>
            </p:nvCxnSpPr>
            <p:spPr>
              <a:xfrm rot="10800000">
                <a:off x="3504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22"/>
              <p:cNvCxnSpPr/>
              <p:nvPr/>
            </p:nvCxnSpPr>
            <p:spPr>
              <a:xfrm rot="10800000">
                <a:off x="3648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00" name="Google Shape;300;p22"/>
              <p:cNvSpPr/>
              <p:nvPr/>
            </p:nvSpPr>
            <p:spPr>
              <a:xfrm>
                <a:off x="3312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2"/>
              <p:cNvSpPr/>
              <p:nvPr/>
            </p:nvSpPr>
            <p:spPr>
              <a:xfrm>
                <a:off x="3456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3600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>
                <a:off x="3456" y="323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2"/>
              <p:cNvSpPr/>
              <p:nvPr/>
            </p:nvSpPr>
            <p:spPr>
              <a:xfrm>
                <a:off x="3456" y="340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5" name="Google Shape;305;p22"/>
            <p:cNvGrpSpPr/>
            <p:nvPr/>
          </p:nvGrpSpPr>
          <p:grpSpPr>
            <a:xfrm>
              <a:off x="4610" y="2444"/>
              <a:ext cx="384" cy="672"/>
              <a:chOff x="3312" y="2976"/>
              <a:chExt cx="384" cy="672"/>
            </a:xfrm>
          </p:grpSpPr>
          <p:cxnSp>
            <p:nvCxnSpPr>
              <p:cNvPr id="306" name="Google Shape;306;p22"/>
              <p:cNvCxnSpPr/>
              <p:nvPr/>
            </p:nvCxnSpPr>
            <p:spPr>
              <a:xfrm>
                <a:off x="3360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" name="Google Shape;307;p22"/>
              <p:cNvCxnSpPr/>
              <p:nvPr/>
            </p:nvCxnSpPr>
            <p:spPr>
              <a:xfrm>
                <a:off x="3504" y="312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22"/>
              <p:cNvCxnSpPr/>
              <p:nvPr/>
            </p:nvCxnSpPr>
            <p:spPr>
              <a:xfrm flipH="1">
                <a:off x="3504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22"/>
              <p:cNvCxnSpPr/>
              <p:nvPr/>
            </p:nvCxnSpPr>
            <p:spPr>
              <a:xfrm>
                <a:off x="3504" y="326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22"/>
              <p:cNvCxnSpPr/>
              <p:nvPr/>
            </p:nvCxnSpPr>
            <p:spPr>
              <a:xfrm>
                <a:off x="3504" y="350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1" name="Google Shape;311;p22"/>
              <p:cNvCxnSpPr/>
              <p:nvPr/>
            </p:nvCxnSpPr>
            <p:spPr>
              <a:xfrm rot="10800000">
                <a:off x="3360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22"/>
              <p:cNvCxnSpPr/>
              <p:nvPr/>
            </p:nvCxnSpPr>
            <p:spPr>
              <a:xfrm rot="10800000">
                <a:off x="3504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22"/>
              <p:cNvCxnSpPr/>
              <p:nvPr/>
            </p:nvCxnSpPr>
            <p:spPr>
              <a:xfrm rot="10800000">
                <a:off x="3648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4" name="Google Shape;314;p22"/>
              <p:cNvSpPr/>
              <p:nvPr/>
            </p:nvSpPr>
            <p:spPr>
              <a:xfrm>
                <a:off x="3312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3456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3600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3456" y="323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2"/>
              <p:cNvSpPr/>
              <p:nvPr/>
            </p:nvSpPr>
            <p:spPr>
              <a:xfrm>
                <a:off x="3456" y="340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" name="Google Shape;319;p22"/>
            <p:cNvGrpSpPr/>
            <p:nvPr/>
          </p:nvGrpSpPr>
          <p:grpSpPr>
            <a:xfrm>
              <a:off x="5138" y="2444"/>
              <a:ext cx="384" cy="672"/>
              <a:chOff x="3312" y="2976"/>
              <a:chExt cx="384" cy="672"/>
            </a:xfrm>
          </p:grpSpPr>
          <p:cxnSp>
            <p:nvCxnSpPr>
              <p:cNvPr id="320" name="Google Shape;320;p22"/>
              <p:cNvCxnSpPr/>
              <p:nvPr/>
            </p:nvCxnSpPr>
            <p:spPr>
              <a:xfrm>
                <a:off x="3360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22"/>
              <p:cNvCxnSpPr/>
              <p:nvPr/>
            </p:nvCxnSpPr>
            <p:spPr>
              <a:xfrm>
                <a:off x="3504" y="312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22"/>
              <p:cNvCxnSpPr/>
              <p:nvPr/>
            </p:nvCxnSpPr>
            <p:spPr>
              <a:xfrm flipH="1">
                <a:off x="3504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22"/>
              <p:cNvCxnSpPr/>
              <p:nvPr/>
            </p:nvCxnSpPr>
            <p:spPr>
              <a:xfrm>
                <a:off x="3504" y="326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2"/>
              <p:cNvCxnSpPr/>
              <p:nvPr/>
            </p:nvCxnSpPr>
            <p:spPr>
              <a:xfrm>
                <a:off x="3504" y="350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5" name="Google Shape;325;p22"/>
              <p:cNvCxnSpPr/>
              <p:nvPr/>
            </p:nvCxnSpPr>
            <p:spPr>
              <a:xfrm rot="10800000">
                <a:off x="3360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22"/>
              <p:cNvCxnSpPr/>
              <p:nvPr/>
            </p:nvCxnSpPr>
            <p:spPr>
              <a:xfrm rot="10800000">
                <a:off x="3504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22"/>
              <p:cNvCxnSpPr/>
              <p:nvPr/>
            </p:nvCxnSpPr>
            <p:spPr>
              <a:xfrm rot="10800000">
                <a:off x="3648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8" name="Google Shape;328;p22"/>
              <p:cNvSpPr/>
              <p:nvPr/>
            </p:nvSpPr>
            <p:spPr>
              <a:xfrm>
                <a:off x="3312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456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3600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2"/>
              <p:cNvSpPr/>
              <p:nvPr/>
            </p:nvSpPr>
            <p:spPr>
              <a:xfrm>
                <a:off x="3456" y="323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2"/>
              <p:cNvSpPr/>
              <p:nvPr/>
            </p:nvSpPr>
            <p:spPr>
              <a:xfrm>
                <a:off x="3456" y="340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3" name="Google Shape;333;p22"/>
            <p:cNvCxnSpPr/>
            <p:nvPr/>
          </p:nvCxnSpPr>
          <p:spPr>
            <a:xfrm>
              <a:off x="3728" y="2204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4" name="Google Shape;334;p22"/>
            <p:cNvCxnSpPr/>
            <p:nvPr/>
          </p:nvCxnSpPr>
          <p:spPr>
            <a:xfrm>
              <a:off x="4256" y="2204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5" name="Google Shape;335;p22"/>
            <p:cNvCxnSpPr/>
            <p:nvPr/>
          </p:nvCxnSpPr>
          <p:spPr>
            <a:xfrm>
              <a:off x="4784" y="2204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6" name="Google Shape;336;p22"/>
            <p:cNvCxnSpPr/>
            <p:nvPr/>
          </p:nvCxnSpPr>
          <p:spPr>
            <a:xfrm>
              <a:off x="5312" y="2204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7" name="Google Shape;337;p22"/>
            <p:cNvSpPr/>
            <p:nvPr/>
          </p:nvSpPr>
          <p:spPr>
            <a:xfrm>
              <a:off x="3584" y="3116"/>
              <a:ext cx="1920" cy="432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Votação ou Média</a:t>
              </a:r>
              <a:endParaRPr/>
            </a:p>
          </p:txBody>
        </p:sp>
        <p:cxnSp>
          <p:nvCxnSpPr>
            <p:cNvPr id="338" name="Google Shape;338;p22"/>
            <p:cNvCxnSpPr/>
            <p:nvPr/>
          </p:nvCxnSpPr>
          <p:spPr>
            <a:xfrm>
              <a:off x="4496" y="3548"/>
              <a:ext cx="0" cy="2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9" name="Google Shape;339;p22"/>
            <p:cNvCxnSpPr/>
            <p:nvPr/>
          </p:nvCxnSpPr>
          <p:spPr>
            <a:xfrm>
              <a:off x="4544" y="1052"/>
              <a:ext cx="240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0" name="Google Shape;340;p22"/>
            <p:cNvSpPr txBox="1"/>
            <p:nvPr/>
          </p:nvSpPr>
          <p:spPr>
            <a:xfrm>
              <a:off x="3730" y="1340"/>
              <a:ext cx="1488" cy="2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amostras com reposição</a:t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352" y="76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_Bagging.jpg" id="346" name="Google Shape;346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3" y="1089025"/>
            <a:ext cx="7786687" cy="584041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Bagging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Bagging - Variações</a:t>
            </a:r>
            <a:endParaRPr/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Random Forests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Usado para a construção de Comitês com árvores de decisão;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Variação da quantidade de dados e características;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Usando árvores de decisão com diferentes inicializações;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Pasting Small Votes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Segue a idéia do bagging, mas voltado para grande volumes de dados;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Boosting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357188" y="1571625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Também cria Comitês por meio da re-amostragem dos dados;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 re-amostragem é estrategicamente criada para prover o conjunto de treinamento mais informativo para cada classificador;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Normalmente o Comitê possui apenas três classificadores;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Similaridades com Bagging:</a:t>
            </a:r>
            <a:endParaRPr/>
          </a:p>
          <a:p>
            <a:pPr indent="-273050" lvl="1" marL="639763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pt-BR" sz="1800"/>
              <a:t>Usa votação ou média para combinar as saídas de modelos individuais.</a:t>
            </a:r>
            <a:endParaRPr/>
          </a:p>
          <a:p>
            <a:pPr indent="-273050" lvl="1" marL="639763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pt-BR" sz="1800"/>
              <a:t>Combina modelos do mesmo tipo.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457200" y="274638"/>
            <a:ext cx="7467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Diferenças Boosting e bagging</a:t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357188" y="1196753"/>
            <a:ext cx="7467600" cy="5248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Diferenças com Bagging:</a:t>
            </a:r>
            <a:endParaRPr/>
          </a:p>
          <a:p>
            <a:pPr indent="-273050" lvl="1" marL="639763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pt-BR" sz="1800"/>
              <a:t>bagging constrói os modelos separadamente enquanto boosting constrói modelos de forma iterativa: cada novo modelo é influenciado pela performance do anterior.</a:t>
            </a:r>
            <a:endParaRPr/>
          </a:p>
          <a:p>
            <a:pPr indent="-273050" lvl="1" marL="639763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pt-BR" sz="1800"/>
              <a:t>bagging não leva em conta modelos especialistas em domínios enquanto boosting promove a criação de modelos especialistas e complementares.</a:t>
            </a:r>
            <a:endParaRPr/>
          </a:p>
          <a:p>
            <a:pPr indent="-273050" lvl="1" marL="639763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pt-BR" sz="1800"/>
              <a:t>Em bagging as saídas dos modelos são igualmente importantes. Em Boosting as saídas dos modelos são ponderadas.</a:t>
            </a:r>
            <a:endParaRPr/>
          </a:p>
          <a:p>
            <a:pPr indent="-273050" lvl="1" marL="639763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pt-BR" sz="1800"/>
              <a:t>Funciona melhor do que bagging quando os algoritmos de aprendizagem são estáveis (como os modelos lineares).</a:t>
            </a:r>
            <a:endParaRPr/>
          </a:p>
          <a:p>
            <a:pPr indent="-273050" lvl="1" marL="639763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pt-BR" sz="1800"/>
              <a:t>Boosting usualmente produz melhor resultado do que bagging. Contudo, boosting falha algumas vezes em situações práticas: pode gerar um classificador que é significantemente inferior do que um classificador único (indicando problema de overfitting).</a:t>
            </a:r>
            <a:endParaRPr/>
          </a:p>
          <a:p>
            <a:pPr indent="-166370" lvl="0" marL="27305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osting.jpg" id="370" name="Google Shape;370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8" y="1089025"/>
            <a:ext cx="7786687" cy="584041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Boosting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AdaBoost</a:t>
            </a:r>
            <a:endParaRPr/>
          </a:p>
        </p:txBody>
      </p:sp>
      <p:sp>
        <p:nvSpPr>
          <p:cNvPr id="377" name="Google Shape;377;p2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O Adaptive Boosting foi criado por Freund and Schapire em 1997;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É uma versão mais genérica do algoritmo de boosting original;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Foram criados os AdaBoost.M1 e AdaBoost.R para manipulação de múltiplas classes e para problemas de regressão, respectivamente;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O AdaBoost gera um conjunto de hipóteses e as combina por meio da votação ponderada;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As hipóteses são geradas por meio do treinamento de classificadores usando uma distribuição dos dados iterativamente ajustada.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84" name="Google Shape;3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38113"/>
            <a:ext cx="8215313" cy="671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– Vantagens</a:t>
            </a:r>
            <a:endParaRPr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Experimentalmente tem sido mostrado que modelos combinados apresentam melhores desempenhos do que um sistema decisório único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Melhor do que o melhor modelo selecionado usando cross validation, leave-one-out ou bootstrap.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Neutraliza ou minimiza drasticamente a instabilidade inerente dos algoritmos de aprendizagem.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bias-variance decomposition. Bias = “erro persistente”  do um algoritmo de aprendizagem. Variance = “erro particular” de um modelo treinado. </a:t>
            </a:r>
            <a:endParaRPr/>
          </a:p>
          <a:p>
            <a:pPr indent="-182562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pt-BR"/>
              <a:t>Sistemas combinados reduzem a variância</a:t>
            </a:r>
            <a:endParaRPr/>
          </a:p>
          <a:p>
            <a:pPr indent="-182562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pt-BR"/>
              <a:t>Quanto maior for o número de classificadores combinados, maior a redução da variância</a:t>
            </a:r>
            <a:endParaRPr/>
          </a:p>
          <a:p>
            <a:pPr indent="-166369" lvl="1" marL="639763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idx="12" type="sldNum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0" name="Google Shape;390;p30"/>
          <p:cNvSpPr txBox="1"/>
          <p:nvPr/>
        </p:nvSpPr>
        <p:spPr>
          <a:xfrm>
            <a:off x="381000" y="1143000"/>
            <a:ext cx="8382000" cy="522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generation: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equal weight to each training instance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of </a:t>
            </a: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iteration: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learning algorithm to weigthed database and store resulting model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error 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model on weighted dataset and store error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equal to zero, or 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greater or equal to 0.5:</a:t>
            </a:r>
            <a:endParaRPr/>
          </a:p>
          <a:p>
            <a:pPr indent="0" lvl="2" marL="9144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 model generation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instance in database:</a:t>
            </a:r>
            <a:endParaRPr/>
          </a:p>
          <a:p>
            <a:pPr indent="0" lvl="2" marL="9144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instance classified correctly by model:</a:t>
            </a:r>
            <a:endParaRPr/>
          </a:p>
          <a:p>
            <a:pPr indent="0" lvl="3" marL="13716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Multiply weight of instance by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e/(1-e)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weight of all instances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weight of zero to all classes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of the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less) models: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–log(e/(1-e))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weight of class predicted by model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class with highest weight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 txBox="1"/>
          <p:nvPr/>
        </p:nvSpPr>
        <p:spPr>
          <a:xfrm>
            <a:off x="1371600" y="290513"/>
            <a:ext cx="723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AdaBoosting - Algoritmo</a:t>
            </a:r>
            <a:endParaRPr/>
          </a:p>
        </p:txBody>
      </p:sp>
      <p:sp>
        <p:nvSpPr>
          <p:cNvPr id="392" name="Google Shape;392;p30"/>
          <p:cNvSpPr txBox="1"/>
          <p:nvPr/>
        </p:nvSpPr>
        <p:spPr>
          <a:xfrm>
            <a:off x="5286375" y="990600"/>
            <a:ext cx="3505200" cy="739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= soma dos pesos das instancias classificadas incorretamente dividido pela soma dos pesos de todas as instâncias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>
            <p:ph idx="12" type="sldNum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r>
              <a:rPr lang="pt-BR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/25</a:t>
            </a:r>
            <a:endParaRPr/>
          </a:p>
        </p:txBody>
      </p:sp>
      <p:sp>
        <p:nvSpPr>
          <p:cNvPr id="398" name="Google Shape;398;p31"/>
          <p:cNvSpPr txBox="1"/>
          <p:nvPr/>
        </p:nvSpPr>
        <p:spPr>
          <a:xfrm>
            <a:off x="1371600" y="290513"/>
            <a:ext cx="723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AdaBoosting - Algoritmo</a:t>
            </a:r>
            <a:endParaRPr/>
          </a:p>
        </p:txBody>
      </p:sp>
      <p:grpSp>
        <p:nvGrpSpPr>
          <p:cNvPr id="399" name="Google Shape;399;p31"/>
          <p:cNvGrpSpPr/>
          <p:nvPr/>
        </p:nvGrpSpPr>
        <p:grpSpPr>
          <a:xfrm>
            <a:off x="381000" y="1209675"/>
            <a:ext cx="1066800" cy="3086100"/>
            <a:chOff x="240" y="762"/>
            <a:chExt cx="672" cy="1944"/>
          </a:xfrm>
        </p:grpSpPr>
        <p:sp>
          <p:nvSpPr>
            <p:cNvPr id="400" name="Google Shape;400;p31"/>
            <p:cNvSpPr/>
            <p:nvPr/>
          </p:nvSpPr>
          <p:spPr>
            <a:xfrm>
              <a:off x="364" y="1322"/>
              <a:ext cx="384" cy="480"/>
            </a:xfrm>
            <a:prstGeom prst="flowChartMagneticDisk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401" name="Google Shape;401;p31"/>
            <p:cNvSpPr txBox="1"/>
            <p:nvPr/>
          </p:nvSpPr>
          <p:spPr>
            <a:xfrm>
              <a:off x="240" y="762"/>
              <a:ext cx="672" cy="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Instâncias originais com pesos iguais</a:t>
              </a:r>
              <a:endParaRPr/>
            </a:p>
          </p:txBody>
        </p:sp>
        <p:grpSp>
          <p:nvGrpSpPr>
            <p:cNvPr id="402" name="Google Shape;402;p31"/>
            <p:cNvGrpSpPr/>
            <p:nvPr/>
          </p:nvGrpSpPr>
          <p:grpSpPr>
            <a:xfrm>
              <a:off x="364" y="2034"/>
              <a:ext cx="384" cy="672"/>
              <a:chOff x="3312" y="2976"/>
              <a:chExt cx="384" cy="672"/>
            </a:xfrm>
          </p:grpSpPr>
          <p:cxnSp>
            <p:nvCxnSpPr>
              <p:cNvPr id="403" name="Google Shape;403;p31"/>
              <p:cNvCxnSpPr/>
              <p:nvPr/>
            </p:nvCxnSpPr>
            <p:spPr>
              <a:xfrm>
                <a:off x="3360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31"/>
              <p:cNvCxnSpPr/>
              <p:nvPr/>
            </p:nvCxnSpPr>
            <p:spPr>
              <a:xfrm>
                <a:off x="3504" y="312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31"/>
              <p:cNvCxnSpPr/>
              <p:nvPr/>
            </p:nvCxnSpPr>
            <p:spPr>
              <a:xfrm flipH="1">
                <a:off x="3504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31"/>
              <p:cNvCxnSpPr/>
              <p:nvPr/>
            </p:nvCxnSpPr>
            <p:spPr>
              <a:xfrm>
                <a:off x="3504" y="326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31"/>
              <p:cNvCxnSpPr/>
              <p:nvPr/>
            </p:nvCxnSpPr>
            <p:spPr>
              <a:xfrm>
                <a:off x="3504" y="350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8" name="Google Shape;408;p31"/>
              <p:cNvCxnSpPr/>
              <p:nvPr/>
            </p:nvCxnSpPr>
            <p:spPr>
              <a:xfrm rot="10800000">
                <a:off x="3360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31"/>
              <p:cNvCxnSpPr/>
              <p:nvPr/>
            </p:nvCxnSpPr>
            <p:spPr>
              <a:xfrm rot="10800000">
                <a:off x="3504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31"/>
              <p:cNvCxnSpPr/>
              <p:nvPr/>
            </p:nvCxnSpPr>
            <p:spPr>
              <a:xfrm rot="10800000">
                <a:off x="3648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11" name="Google Shape;411;p31"/>
              <p:cNvSpPr/>
              <p:nvPr/>
            </p:nvSpPr>
            <p:spPr>
              <a:xfrm>
                <a:off x="3312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3456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3600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3456" y="323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3456" y="340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16" name="Google Shape;416;p31"/>
            <p:cNvCxnSpPr/>
            <p:nvPr/>
          </p:nvCxnSpPr>
          <p:spPr>
            <a:xfrm>
              <a:off x="558" y="1804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17" name="Google Shape;417;p31"/>
          <p:cNvGrpSpPr/>
          <p:nvPr/>
        </p:nvGrpSpPr>
        <p:grpSpPr>
          <a:xfrm>
            <a:off x="1174750" y="1336675"/>
            <a:ext cx="1263650" cy="2959100"/>
            <a:chOff x="740" y="842"/>
            <a:chExt cx="796" cy="1864"/>
          </a:xfrm>
        </p:grpSpPr>
        <p:grpSp>
          <p:nvGrpSpPr>
            <p:cNvPr id="418" name="Google Shape;418;p31"/>
            <p:cNvGrpSpPr/>
            <p:nvPr/>
          </p:nvGrpSpPr>
          <p:grpSpPr>
            <a:xfrm>
              <a:off x="740" y="842"/>
              <a:ext cx="796" cy="1864"/>
              <a:chOff x="740" y="672"/>
              <a:chExt cx="796" cy="1864"/>
            </a:xfrm>
          </p:grpSpPr>
          <p:sp>
            <p:nvSpPr>
              <p:cNvPr id="419" name="Google Shape;419;p31"/>
              <p:cNvSpPr/>
              <p:nvPr/>
            </p:nvSpPr>
            <p:spPr>
              <a:xfrm>
                <a:off x="1018" y="1152"/>
                <a:ext cx="384" cy="480"/>
              </a:xfrm>
              <a:prstGeom prst="flowChartMagneticDisk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cxnSp>
            <p:nvCxnSpPr>
              <p:cNvPr id="420" name="Google Shape;420;p31"/>
              <p:cNvCxnSpPr/>
              <p:nvPr/>
            </p:nvCxnSpPr>
            <p:spPr>
              <a:xfrm>
                <a:off x="740" y="1392"/>
                <a:ext cx="28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21" name="Google Shape;421;p31"/>
              <p:cNvSpPr txBox="1"/>
              <p:nvPr/>
            </p:nvSpPr>
            <p:spPr>
              <a:xfrm>
                <a:off x="864" y="672"/>
                <a:ext cx="672" cy="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Instâncias com pesos alterados</a:t>
                </a:r>
                <a:endParaRPr/>
              </a:p>
            </p:txBody>
          </p:sp>
          <p:grpSp>
            <p:nvGrpSpPr>
              <p:cNvPr id="422" name="Google Shape;422;p31"/>
              <p:cNvGrpSpPr/>
              <p:nvPr/>
            </p:nvGrpSpPr>
            <p:grpSpPr>
              <a:xfrm>
                <a:off x="1018" y="1864"/>
                <a:ext cx="384" cy="672"/>
                <a:chOff x="3312" y="2976"/>
                <a:chExt cx="384" cy="672"/>
              </a:xfrm>
            </p:grpSpPr>
            <p:cxnSp>
              <p:nvCxnSpPr>
                <p:cNvPr id="423" name="Google Shape;423;p31"/>
                <p:cNvCxnSpPr/>
                <p:nvPr/>
              </p:nvCxnSpPr>
              <p:spPr>
                <a:xfrm>
                  <a:off x="3360" y="3120"/>
                  <a:ext cx="144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4" name="Google Shape;424;p31"/>
                <p:cNvCxnSpPr/>
                <p:nvPr/>
              </p:nvCxnSpPr>
              <p:spPr>
                <a:xfrm>
                  <a:off x="3504" y="3120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5" name="Google Shape;425;p31"/>
                <p:cNvCxnSpPr/>
                <p:nvPr/>
              </p:nvCxnSpPr>
              <p:spPr>
                <a:xfrm flipH="1">
                  <a:off x="3504" y="3120"/>
                  <a:ext cx="144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6" name="Google Shape;426;p31"/>
                <p:cNvCxnSpPr/>
                <p:nvPr/>
              </p:nvCxnSpPr>
              <p:spPr>
                <a:xfrm>
                  <a:off x="3504" y="3264"/>
                  <a:ext cx="0" cy="19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7" name="Google Shape;427;p31"/>
                <p:cNvCxnSpPr/>
                <p:nvPr/>
              </p:nvCxnSpPr>
              <p:spPr>
                <a:xfrm>
                  <a:off x="3504" y="3504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28" name="Google Shape;428;p31"/>
                <p:cNvCxnSpPr/>
                <p:nvPr/>
              </p:nvCxnSpPr>
              <p:spPr>
                <a:xfrm rot="10800000">
                  <a:off x="3360" y="2976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9" name="Google Shape;429;p31"/>
                <p:cNvCxnSpPr/>
                <p:nvPr/>
              </p:nvCxnSpPr>
              <p:spPr>
                <a:xfrm rot="10800000">
                  <a:off x="3504" y="2976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0" name="Google Shape;430;p31"/>
                <p:cNvCxnSpPr/>
                <p:nvPr/>
              </p:nvCxnSpPr>
              <p:spPr>
                <a:xfrm rot="10800000">
                  <a:off x="3648" y="2976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31" name="Google Shape;431;p31"/>
                <p:cNvSpPr/>
                <p:nvPr/>
              </p:nvSpPr>
              <p:spPr>
                <a:xfrm>
                  <a:off x="3312" y="3072"/>
                  <a:ext cx="96" cy="96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3456" y="3072"/>
                  <a:ext cx="96" cy="96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3600" y="3072"/>
                  <a:ext cx="96" cy="96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31"/>
                <p:cNvSpPr/>
                <p:nvPr/>
              </p:nvSpPr>
              <p:spPr>
                <a:xfrm>
                  <a:off x="3456" y="3236"/>
                  <a:ext cx="96" cy="96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31"/>
                <p:cNvSpPr/>
                <p:nvPr/>
              </p:nvSpPr>
              <p:spPr>
                <a:xfrm>
                  <a:off x="3456" y="3408"/>
                  <a:ext cx="96" cy="96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36" name="Google Shape;436;p31"/>
              <p:cNvCxnSpPr/>
              <p:nvPr/>
            </p:nvCxnSpPr>
            <p:spPr>
              <a:xfrm>
                <a:off x="1212" y="163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37" name="Google Shape;437;p31"/>
            <p:cNvSpPr/>
            <p:nvPr/>
          </p:nvSpPr>
          <p:spPr>
            <a:xfrm>
              <a:off x="816" y="1494"/>
              <a:ext cx="96" cy="144"/>
            </a:xfrm>
            <a:prstGeom prst="flowChartConnector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2238375" y="1352550"/>
            <a:ext cx="1263650" cy="2959100"/>
            <a:chOff x="1410" y="852"/>
            <a:chExt cx="796" cy="1864"/>
          </a:xfrm>
        </p:grpSpPr>
        <p:grpSp>
          <p:nvGrpSpPr>
            <p:cNvPr id="439" name="Google Shape;439;p31"/>
            <p:cNvGrpSpPr/>
            <p:nvPr/>
          </p:nvGrpSpPr>
          <p:grpSpPr>
            <a:xfrm>
              <a:off x="1410" y="852"/>
              <a:ext cx="796" cy="1864"/>
              <a:chOff x="740" y="672"/>
              <a:chExt cx="796" cy="1864"/>
            </a:xfrm>
          </p:grpSpPr>
          <p:sp>
            <p:nvSpPr>
              <p:cNvPr id="440" name="Google Shape;440;p31"/>
              <p:cNvSpPr/>
              <p:nvPr/>
            </p:nvSpPr>
            <p:spPr>
              <a:xfrm>
                <a:off x="1018" y="1152"/>
                <a:ext cx="384" cy="480"/>
              </a:xfrm>
              <a:prstGeom prst="flowChartMagneticDisk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cxnSp>
            <p:nvCxnSpPr>
              <p:cNvPr id="441" name="Google Shape;441;p31"/>
              <p:cNvCxnSpPr/>
              <p:nvPr/>
            </p:nvCxnSpPr>
            <p:spPr>
              <a:xfrm>
                <a:off x="740" y="1392"/>
                <a:ext cx="28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42" name="Google Shape;442;p31"/>
              <p:cNvSpPr txBox="1"/>
              <p:nvPr/>
            </p:nvSpPr>
            <p:spPr>
              <a:xfrm>
                <a:off x="864" y="672"/>
                <a:ext cx="672" cy="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Instâncias com pesos alterados</a:t>
                </a:r>
                <a:endParaRPr/>
              </a:p>
            </p:txBody>
          </p:sp>
          <p:grpSp>
            <p:nvGrpSpPr>
              <p:cNvPr id="443" name="Google Shape;443;p31"/>
              <p:cNvGrpSpPr/>
              <p:nvPr/>
            </p:nvGrpSpPr>
            <p:grpSpPr>
              <a:xfrm>
                <a:off x="1018" y="1864"/>
                <a:ext cx="384" cy="672"/>
                <a:chOff x="3312" y="2976"/>
                <a:chExt cx="384" cy="672"/>
              </a:xfrm>
            </p:grpSpPr>
            <p:cxnSp>
              <p:nvCxnSpPr>
                <p:cNvPr id="444" name="Google Shape;444;p31"/>
                <p:cNvCxnSpPr/>
                <p:nvPr/>
              </p:nvCxnSpPr>
              <p:spPr>
                <a:xfrm>
                  <a:off x="3360" y="3120"/>
                  <a:ext cx="144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5" name="Google Shape;445;p31"/>
                <p:cNvCxnSpPr/>
                <p:nvPr/>
              </p:nvCxnSpPr>
              <p:spPr>
                <a:xfrm>
                  <a:off x="3504" y="3120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6" name="Google Shape;446;p31"/>
                <p:cNvCxnSpPr/>
                <p:nvPr/>
              </p:nvCxnSpPr>
              <p:spPr>
                <a:xfrm flipH="1">
                  <a:off x="3504" y="3120"/>
                  <a:ext cx="144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7" name="Google Shape;447;p31"/>
                <p:cNvCxnSpPr/>
                <p:nvPr/>
              </p:nvCxnSpPr>
              <p:spPr>
                <a:xfrm>
                  <a:off x="3504" y="3264"/>
                  <a:ext cx="0" cy="19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8" name="Google Shape;448;p31"/>
                <p:cNvCxnSpPr/>
                <p:nvPr/>
              </p:nvCxnSpPr>
              <p:spPr>
                <a:xfrm>
                  <a:off x="3504" y="3504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49" name="Google Shape;449;p31"/>
                <p:cNvCxnSpPr/>
                <p:nvPr/>
              </p:nvCxnSpPr>
              <p:spPr>
                <a:xfrm rot="10800000">
                  <a:off x="3360" y="2976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 rot="10800000">
                  <a:off x="3504" y="2976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1" name="Google Shape;451;p31"/>
                <p:cNvCxnSpPr/>
                <p:nvPr/>
              </p:nvCxnSpPr>
              <p:spPr>
                <a:xfrm rot="10800000">
                  <a:off x="3648" y="2976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52" name="Google Shape;452;p31"/>
                <p:cNvSpPr/>
                <p:nvPr/>
              </p:nvSpPr>
              <p:spPr>
                <a:xfrm>
                  <a:off x="3312" y="3072"/>
                  <a:ext cx="96" cy="96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3456" y="3072"/>
                  <a:ext cx="96" cy="96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31"/>
                <p:cNvSpPr/>
                <p:nvPr/>
              </p:nvSpPr>
              <p:spPr>
                <a:xfrm>
                  <a:off x="3600" y="3072"/>
                  <a:ext cx="96" cy="96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31"/>
                <p:cNvSpPr/>
                <p:nvPr/>
              </p:nvSpPr>
              <p:spPr>
                <a:xfrm>
                  <a:off x="3456" y="3236"/>
                  <a:ext cx="96" cy="96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31"/>
                <p:cNvSpPr/>
                <p:nvPr/>
              </p:nvSpPr>
              <p:spPr>
                <a:xfrm>
                  <a:off x="3456" y="3408"/>
                  <a:ext cx="96" cy="96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57" name="Google Shape;457;p31"/>
              <p:cNvCxnSpPr/>
              <p:nvPr/>
            </p:nvCxnSpPr>
            <p:spPr>
              <a:xfrm>
                <a:off x="1212" y="163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58" name="Google Shape;458;p31"/>
            <p:cNvSpPr/>
            <p:nvPr/>
          </p:nvSpPr>
          <p:spPr>
            <a:xfrm>
              <a:off x="1478" y="1504"/>
              <a:ext cx="96" cy="144"/>
            </a:xfrm>
            <a:prstGeom prst="flowChartConnector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31"/>
          <p:cNvGrpSpPr/>
          <p:nvPr/>
        </p:nvGrpSpPr>
        <p:grpSpPr>
          <a:xfrm>
            <a:off x="3308350" y="1057275"/>
            <a:ext cx="5178425" cy="3254375"/>
            <a:chOff x="2084" y="666"/>
            <a:chExt cx="3262" cy="2050"/>
          </a:xfrm>
        </p:grpSpPr>
        <p:grpSp>
          <p:nvGrpSpPr>
            <p:cNvPr id="460" name="Google Shape;460;p31"/>
            <p:cNvGrpSpPr/>
            <p:nvPr/>
          </p:nvGrpSpPr>
          <p:grpSpPr>
            <a:xfrm>
              <a:off x="2198" y="842"/>
              <a:ext cx="1488" cy="720"/>
              <a:chOff x="2198" y="672"/>
              <a:chExt cx="1488" cy="720"/>
            </a:xfrm>
          </p:grpSpPr>
          <p:cxnSp>
            <p:nvCxnSpPr>
              <p:cNvPr id="461" name="Google Shape;461;p31"/>
              <p:cNvCxnSpPr/>
              <p:nvPr/>
            </p:nvCxnSpPr>
            <p:spPr>
              <a:xfrm rot="10800000">
                <a:off x="2198" y="672"/>
                <a:ext cx="0" cy="7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31"/>
              <p:cNvCxnSpPr/>
              <p:nvPr/>
            </p:nvCxnSpPr>
            <p:spPr>
              <a:xfrm>
                <a:off x="2198" y="672"/>
                <a:ext cx="148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463" name="Google Shape;463;p31"/>
            <p:cNvCxnSpPr/>
            <p:nvPr/>
          </p:nvCxnSpPr>
          <p:spPr>
            <a:xfrm>
              <a:off x="2746" y="1562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4" name="Google Shape;464;p31"/>
            <p:cNvSpPr txBox="1"/>
            <p:nvPr/>
          </p:nvSpPr>
          <p:spPr>
            <a:xfrm>
              <a:off x="3762" y="1332"/>
              <a:ext cx="1584" cy="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geração de modelos termina quando o erro do último modelo for igual a 0 ou ≥ 0.5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5" name="Google Shape;465;p31"/>
            <p:cNvGrpSpPr/>
            <p:nvPr/>
          </p:nvGrpSpPr>
          <p:grpSpPr>
            <a:xfrm>
              <a:off x="2084" y="852"/>
              <a:ext cx="796" cy="1864"/>
              <a:chOff x="2084" y="852"/>
              <a:chExt cx="796" cy="1864"/>
            </a:xfrm>
          </p:grpSpPr>
          <p:grpSp>
            <p:nvGrpSpPr>
              <p:cNvPr id="466" name="Google Shape;466;p31"/>
              <p:cNvGrpSpPr/>
              <p:nvPr/>
            </p:nvGrpSpPr>
            <p:grpSpPr>
              <a:xfrm>
                <a:off x="2084" y="852"/>
                <a:ext cx="796" cy="1864"/>
                <a:chOff x="740" y="672"/>
                <a:chExt cx="796" cy="1864"/>
              </a:xfrm>
            </p:grpSpPr>
            <p:sp>
              <p:nvSpPr>
                <p:cNvPr id="467" name="Google Shape;467;p31"/>
                <p:cNvSpPr/>
                <p:nvPr/>
              </p:nvSpPr>
              <p:spPr>
                <a:xfrm>
                  <a:off x="1018" y="1152"/>
                  <a:ext cx="384" cy="480"/>
                </a:xfrm>
                <a:prstGeom prst="flowChartMagneticDisk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</a:t>
                  </a:r>
                  <a:endParaRPr/>
                </a:p>
              </p:txBody>
            </p:sp>
            <p:cxnSp>
              <p:nvCxnSpPr>
                <p:cNvPr id="468" name="Google Shape;468;p31"/>
                <p:cNvCxnSpPr/>
                <p:nvPr/>
              </p:nvCxnSpPr>
              <p:spPr>
                <a:xfrm>
                  <a:off x="740" y="1392"/>
                  <a:ext cx="28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469" name="Google Shape;469;p31"/>
                <p:cNvSpPr txBox="1"/>
                <p:nvPr/>
              </p:nvSpPr>
              <p:spPr>
                <a:xfrm>
                  <a:off x="864" y="672"/>
                  <a:ext cx="672" cy="4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Instâncias com pesos alterados</a:t>
                  </a:r>
                  <a:endParaRPr/>
                </a:p>
              </p:txBody>
            </p:sp>
            <p:grpSp>
              <p:nvGrpSpPr>
                <p:cNvPr id="470" name="Google Shape;470;p31"/>
                <p:cNvGrpSpPr/>
                <p:nvPr/>
              </p:nvGrpSpPr>
              <p:grpSpPr>
                <a:xfrm>
                  <a:off x="1018" y="1864"/>
                  <a:ext cx="384" cy="672"/>
                  <a:chOff x="3312" y="2976"/>
                  <a:chExt cx="384" cy="672"/>
                </a:xfrm>
              </p:grpSpPr>
              <p:cxnSp>
                <p:nvCxnSpPr>
                  <p:cNvPr id="471" name="Google Shape;471;p31"/>
                  <p:cNvCxnSpPr/>
                  <p:nvPr/>
                </p:nvCxnSpPr>
                <p:spPr>
                  <a:xfrm>
                    <a:off x="3360" y="3120"/>
                    <a:ext cx="144" cy="14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2" name="Google Shape;472;p31"/>
                  <p:cNvCxnSpPr/>
                  <p:nvPr/>
                </p:nvCxnSpPr>
                <p:spPr>
                  <a:xfrm>
                    <a:off x="3504" y="3120"/>
                    <a:ext cx="0" cy="14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3" name="Google Shape;473;p31"/>
                  <p:cNvCxnSpPr/>
                  <p:nvPr/>
                </p:nvCxnSpPr>
                <p:spPr>
                  <a:xfrm flipH="1">
                    <a:off x="3504" y="3120"/>
                    <a:ext cx="144" cy="14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4" name="Google Shape;474;p31"/>
                  <p:cNvCxnSpPr/>
                  <p:nvPr/>
                </p:nvCxnSpPr>
                <p:spPr>
                  <a:xfrm>
                    <a:off x="3504" y="3264"/>
                    <a:ext cx="0" cy="19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5" name="Google Shape;475;p31"/>
                  <p:cNvCxnSpPr/>
                  <p:nvPr/>
                </p:nvCxnSpPr>
                <p:spPr>
                  <a:xfrm>
                    <a:off x="3504" y="3504"/>
                    <a:ext cx="0" cy="14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476" name="Google Shape;476;p31"/>
                  <p:cNvCxnSpPr/>
                  <p:nvPr/>
                </p:nvCxnSpPr>
                <p:spPr>
                  <a:xfrm rot="10800000">
                    <a:off x="3360" y="2976"/>
                    <a:ext cx="0" cy="14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7" name="Google Shape;477;p31"/>
                  <p:cNvCxnSpPr/>
                  <p:nvPr/>
                </p:nvCxnSpPr>
                <p:spPr>
                  <a:xfrm rot="10800000">
                    <a:off x="3504" y="2976"/>
                    <a:ext cx="0" cy="14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8" name="Google Shape;478;p31"/>
                  <p:cNvCxnSpPr/>
                  <p:nvPr/>
                </p:nvCxnSpPr>
                <p:spPr>
                  <a:xfrm rot="10800000">
                    <a:off x="3648" y="2976"/>
                    <a:ext cx="0" cy="14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479" name="Google Shape;479;p31"/>
                  <p:cNvSpPr/>
                  <p:nvPr/>
                </p:nvSpPr>
                <p:spPr>
                  <a:xfrm>
                    <a:off x="3312" y="3072"/>
                    <a:ext cx="96" cy="96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0" name="Google Shape;480;p31"/>
                  <p:cNvSpPr/>
                  <p:nvPr/>
                </p:nvSpPr>
                <p:spPr>
                  <a:xfrm>
                    <a:off x="3456" y="3072"/>
                    <a:ext cx="96" cy="96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1" name="Google Shape;481;p31"/>
                  <p:cNvSpPr/>
                  <p:nvPr/>
                </p:nvSpPr>
                <p:spPr>
                  <a:xfrm>
                    <a:off x="3600" y="3072"/>
                    <a:ext cx="96" cy="96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2" name="Google Shape;482;p31"/>
                  <p:cNvSpPr/>
                  <p:nvPr/>
                </p:nvSpPr>
                <p:spPr>
                  <a:xfrm>
                    <a:off x="3456" y="3236"/>
                    <a:ext cx="96" cy="96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3" name="Google Shape;483;p31"/>
                  <p:cNvSpPr/>
                  <p:nvPr/>
                </p:nvSpPr>
                <p:spPr>
                  <a:xfrm>
                    <a:off x="3456" y="3408"/>
                    <a:ext cx="96" cy="96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484" name="Google Shape;484;p31"/>
                <p:cNvCxnSpPr/>
                <p:nvPr/>
              </p:nvCxnSpPr>
              <p:spPr>
                <a:xfrm>
                  <a:off x="1212" y="1634"/>
                  <a:ext cx="0" cy="19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485" name="Google Shape;485;p31"/>
              <p:cNvSpPr/>
              <p:nvPr/>
            </p:nvSpPr>
            <p:spPr>
              <a:xfrm>
                <a:off x="2150" y="1504"/>
                <a:ext cx="96" cy="144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6" name="Google Shape;486;p31"/>
            <p:cNvSpPr txBox="1"/>
            <p:nvPr/>
          </p:nvSpPr>
          <p:spPr>
            <a:xfrm>
              <a:off x="3684" y="666"/>
              <a:ext cx="1584" cy="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Pesos alterados proporcionalmente ao erro do modelo e normalização dos pesos de todas as instâncias</a:t>
              </a:r>
              <a:endParaRPr/>
            </a:p>
          </p:txBody>
        </p:sp>
      </p:grpSp>
      <p:grpSp>
        <p:nvGrpSpPr>
          <p:cNvPr id="487" name="Google Shape;487;p31"/>
          <p:cNvGrpSpPr/>
          <p:nvPr/>
        </p:nvGrpSpPr>
        <p:grpSpPr>
          <a:xfrm>
            <a:off x="428625" y="4210050"/>
            <a:ext cx="8089900" cy="2222500"/>
            <a:chOff x="270" y="2652"/>
            <a:chExt cx="5096" cy="1400"/>
          </a:xfrm>
        </p:grpSpPr>
        <p:grpSp>
          <p:nvGrpSpPr>
            <p:cNvPr id="488" name="Google Shape;488;p31"/>
            <p:cNvGrpSpPr/>
            <p:nvPr/>
          </p:nvGrpSpPr>
          <p:grpSpPr>
            <a:xfrm>
              <a:off x="270" y="2770"/>
              <a:ext cx="3522" cy="1282"/>
              <a:chOff x="270" y="2770"/>
              <a:chExt cx="3522" cy="1282"/>
            </a:xfrm>
          </p:grpSpPr>
          <p:sp>
            <p:nvSpPr>
              <p:cNvPr id="489" name="Google Shape;489;p31"/>
              <p:cNvSpPr/>
              <p:nvPr/>
            </p:nvSpPr>
            <p:spPr>
              <a:xfrm>
                <a:off x="270" y="3098"/>
                <a:ext cx="3522" cy="432"/>
              </a:xfrm>
              <a:prstGeom prst="cube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Votação ou Média</a:t>
                </a:r>
                <a:endParaRPr/>
              </a:p>
            </p:txBody>
          </p:sp>
          <p:cxnSp>
            <p:nvCxnSpPr>
              <p:cNvPr id="490" name="Google Shape;490;p31"/>
              <p:cNvCxnSpPr/>
              <p:nvPr/>
            </p:nvCxnSpPr>
            <p:spPr>
              <a:xfrm>
                <a:off x="1940" y="3548"/>
                <a:ext cx="0" cy="2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91" name="Google Shape;491;p31"/>
              <p:cNvSpPr txBox="1"/>
              <p:nvPr/>
            </p:nvSpPr>
            <p:spPr>
              <a:xfrm>
                <a:off x="1334" y="3840"/>
                <a:ext cx="1200" cy="21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Resposta</a:t>
                </a: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276" y="2770"/>
                <a:ext cx="576" cy="432"/>
              </a:xfrm>
              <a:prstGeom prst="cube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Peso eA</a:t>
                </a: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932" y="2772"/>
                <a:ext cx="576" cy="432"/>
              </a:xfrm>
              <a:prstGeom prst="cube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Peso eB</a:t>
                </a: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1596" y="2772"/>
                <a:ext cx="576" cy="432"/>
              </a:xfrm>
              <a:prstGeom prst="cube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Peso eC</a:t>
                </a: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2264" y="2772"/>
                <a:ext cx="576" cy="432"/>
              </a:xfrm>
              <a:prstGeom prst="cube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Peso eD</a:t>
                </a:r>
                <a:endParaRPr/>
              </a:p>
            </p:txBody>
          </p:sp>
        </p:grpSp>
        <p:sp>
          <p:nvSpPr>
            <p:cNvPr id="496" name="Google Shape;496;p31"/>
            <p:cNvSpPr/>
            <p:nvPr/>
          </p:nvSpPr>
          <p:spPr>
            <a:xfrm>
              <a:off x="3446" y="2652"/>
              <a:ext cx="1920" cy="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 </a:t>
              </a:r>
              <a:r>
                <a:rPr i="1"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Boosting</a:t>
              </a: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as saídas dos modelos são ponderadas proporcionalmente pelo erro do modelo</a:t>
              </a:r>
              <a:endParaRPr/>
            </a:p>
          </p:txBody>
        </p:sp>
        <p:cxnSp>
          <p:nvCxnSpPr>
            <p:cNvPr id="497" name="Google Shape;497;p31"/>
            <p:cNvCxnSpPr/>
            <p:nvPr/>
          </p:nvCxnSpPr>
          <p:spPr>
            <a:xfrm>
              <a:off x="2880" y="2880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Stacking</a:t>
            </a:r>
            <a:endParaRPr/>
          </a:p>
        </p:txBody>
      </p:sp>
      <p:sp>
        <p:nvSpPr>
          <p:cNvPr id="503" name="Google Shape;503;p3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Como aprender a forma de erro e acerto dos classificadores?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Como mapear as saídas dos classificadores em relação as saídas verdadeiras?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Os classificadores do Comitê são criados usando k-fold, por exemplo;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As saídas desses classificadores são usadas como entrada para um meta-classificador com o objetivo de aprender o mapeamento entre as saídas e as classes corretas;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Após o treinamento do meta-classificador os classificadores primários são re-treinados.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>
            <p:ph idx="12" type="sldNum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9" name="Google Shape;509;p33"/>
          <p:cNvSpPr txBox="1"/>
          <p:nvPr/>
        </p:nvSpPr>
        <p:spPr>
          <a:xfrm>
            <a:off x="1331640" y="188640"/>
            <a:ext cx="723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Stacking – Relação com Bagging e Boosting</a:t>
            </a:r>
            <a:endParaRPr/>
          </a:p>
        </p:txBody>
      </p:sp>
      <p:sp>
        <p:nvSpPr>
          <p:cNvPr id="510" name="Google Shape;510;p33"/>
          <p:cNvSpPr txBox="1"/>
          <p:nvPr/>
        </p:nvSpPr>
        <p:spPr>
          <a:xfrm>
            <a:off x="381000" y="1066800"/>
            <a:ext cx="838200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Inicialmente proposto por Wolpert (1992).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menos usado do que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bagging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114300" lvl="1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Parcialmente porque é mais difícil de analisar teoricamente.</a:t>
            </a:r>
            <a:endParaRPr/>
          </a:p>
          <a:p>
            <a:pPr indent="-114300" lvl="1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parcialmente porque a idéia básica pode ser aplicada em diferentes variações (ainda não há “o melhor meio” de fazer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stacking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.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Diferentemente de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bagging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boosting, stacking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usualmente utilizado para combinar modelos de diferentes tipos (hibridismo?) (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diferentes!).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Introduz o conceito de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 learner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substitui o procedimento de votação ou de média: ao invés de decidir pelo mais votado, o sistema aprende qual é o especialista mais adequado para o padrão submetido ao sistema.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Teoricamente, quando construído adequadamente para o problema tratado, costuma gerar melhores resultados do que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bagging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boosting.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4"/>
          <p:cNvSpPr txBox="1"/>
          <p:nvPr>
            <p:ph idx="12" type="sldNum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r>
              <a:rPr lang="pt-BR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/25</a:t>
            </a:r>
            <a:endParaRPr/>
          </a:p>
        </p:txBody>
      </p:sp>
      <p:sp>
        <p:nvSpPr>
          <p:cNvPr id="516" name="Google Shape;516;p34"/>
          <p:cNvSpPr txBox="1"/>
          <p:nvPr/>
        </p:nvSpPr>
        <p:spPr>
          <a:xfrm>
            <a:off x="1371600" y="290513"/>
            <a:ext cx="723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Stacking – Algoritmo – Possibilidade 1</a:t>
            </a:r>
            <a:endParaRPr/>
          </a:p>
        </p:txBody>
      </p:sp>
      <p:grpSp>
        <p:nvGrpSpPr>
          <p:cNvPr id="517" name="Google Shape;517;p34"/>
          <p:cNvGrpSpPr/>
          <p:nvPr/>
        </p:nvGrpSpPr>
        <p:grpSpPr>
          <a:xfrm>
            <a:off x="457200" y="1219200"/>
            <a:ext cx="3152775" cy="5108575"/>
            <a:chOff x="3536" y="764"/>
            <a:chExt cx="1986" cy="3218"/>
          </a:xfrm>
        </p:grpSpPr>
        <p:sp>
          <p:nvSpPr>
            <p:cNvPr id="518" name="Google Shape;518;p34"/>
            <p:cNvSpPr txBox="1"/>
            <p:nvPr/>
          </p:nvSpPr>
          <p:spPr>
            <a:xfrm>
              <a:off x="3900" y="3770"/>
              <a:ext cx="1200" cy="2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Resposta</a:t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3536" y="172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4064" y="172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4592" y="172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5120" y="172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cxnSp>
          <p:nvCxnSpPr>
            <p:cNvPr id="523" name="Google Shape;523;p34"/>
            <p:cNvCxnSpPr/>
            <p:nvPr/>
          </p:nvCxnSpPr>
          <p:spPr>
            <a:xfrm flipH="1">
              <a:off x="3728" y="1052"/>
              <a:ext cx="816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4" name="Google Shape;524;p34"/>
            <p:cNvCxnSpPr/>
            <p:nvPr/>
          </p:nvCxnSpPr>
          <p:spPr>
            <a:xfrm flipH="1">
              <a:off x="4256" y="1052"/>
              <a:ext cx="288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5" name="Google Shape;525;p34"/>
            <p:cNvCxnSpPr/>
            <p:nvPr/>
          </p:nvCxnSpPr>
          <p:spPr>
            <a:xfrm>
              <a:off x="4544" y="1052"/>
              <a:ext cx="768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6" name="Google Shape;526;p34"/>
            <p:cNvSpPr txBox="1"/>
            <p:nvPr/>
          </p:nvSpPr>
          <p:spPr>
            <a:xfrm>
              <a:off x="4736" y="908"/>
              <a:ext cx="67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 instâncias</a:t>
              </a:r>
              <a:endParaRPr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3544" y="2444"/>
              <a:ext cx="384" cy="672"/>
              <a:chOff x="3312" y="2976"/>
              <a:chExt cx="384" cy="672"/>
            </a:xfrm>
          </p:grpSpPr>
          <p:cxnSp>
            <p:nvCxnSpPr>
              <p:cNvPr id="528" name="Google Shape;528;p34"/>
              <p:cNvCxnSpPr/>
              <p:nvPr/>
            </p:nvCxnSpPr>
            <p:spPr>
              <a:xfrm>
                <a:off x="3360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34"/>
              <p:cNvCxnSpPr/>
              <p:nvPr/>
            </p:nvCxnSpPr>
            <p:spPr>
              <a:xfrm>
                <a:off x="3504" y="312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34"/>
              <p:cNvCxnSpPr/>
              <p:nvPr/>
            </p:nvCxnSpPr>
            <p:spPr>
              <a:xfrm flipH="1">
                <a:off x="3504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34"/>
              <p:cNvCxnSpPr/>
              <p:nvPr/>
            </p:nvCxnSpPr>
            <p:spPr>
              <a:xfrm>
                <a:off x="3504" y="326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34"/>
              <p:cNvCxnSpPr/>
              <p:nvPr/>
            </p:nvCxnSpPr>
            <p:spPr>
              <a:xfrm>
                <a:off x="3504" y="350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33" name="Google Shape;533;p34"/>
              <p:cNvCxnSpPr/>
              <p:nvPr/>
            </p:nvCxnSpPr>
            <p:spPr>
              <a:xfrm rot="10800000">
                <a:off x="3360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34"/>
              <p:cNvCxnSpPr/>
              <p:nvPr/>
            </p:nvCxnSpPr>
            <p:spPr>
              <a:xfrm rot="10800000">
                <a:off x="3504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34"/>
              <p:cNvCxnSpPr/>
              <p:nvPr/>
            </p:nvCxnSpPr>
            <p:spPr>
              <a:xfrm rot="10800000">
                <a:off x="3648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6" name="Google Shape;536;p34"/>
              <p:cNvSpPr/>
              <p:nvPr/>
            </p:nvSpPr>
            <p:spPr>
              <a:xfrm>
                <a:off x="3312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>
                <a:off x="3456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4"/>
              <p:cNvSpPr/>
              <p:nvPr/>
            </p:nvSpPr>
            <p:spPr>
              <a:xfrm>
                <a:off x="3600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4"/>
              <p:cNvSpPr/>
              <p:nvPr/>
            </p:nvSpPr>
            <p:spPr>
              <a:xfrm>
                <a:off x="3456" y="323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4"/>
              <p:cNvSpPr/>
              <p:nvPr/>
            </p:nvSpPr>
            <p:spPr>
              <a:xfrm>
                <a:off x="3456" y="340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1" name="Google Shape;541;p34"/>
            <p:cNvGrpSpPr/>
            <p:nvPr/>
          </p:nvGrpSpPr>
          <p:grpSpPr>
            <a:xfrm>
              <a:off x="4072" y="2444"/>
              <a:ext cx="384" cy="672"/>
              <a:chOff x="3312" y="2976"/>
              <a:chExt cx="384" cy="672"/>
            </a:xfrm>
          </p:grpSpPr>
          <p:cxnSp>
            <p:nvCxnSpPr>
              <p:cNvPr id="542" name="Google Shape;542;p34"/>
              <p:cNvCxnSpPr/>
              <p:nvPr/>
            </p:nvCxnSpPr>
            <p:spPr>
              <a:xfrm>
                <a:off x="3360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34"/>
              <p:cNvCxnSpPr/>
              <p:nvPr/>
            </p:nvCxnSpPr>
            <p:spPr>
              <a:xfrm>
                <a:off x="3504" y="312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34"/>
              <p:cNvCxnSpPr/>
              <p:nvPr/>
            </p:nvCxnSpPr>
            <p:spPr>
              <a:xfrm flipH="1">
                <a:off x="3504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34"/>
              <p:cNvCxnSpPr/>
              <p:nvPr/>
            </p:nvCxnSpPr>
            <p:spPr>
              <a:xfrm>
                <a:off x="3504" y="326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34"/>
              <p:cNvCxnSpPr/>
              <p:nvPr/>
            </p:nvCxnSpPr>
            <p:spPr>
              <a:xfrm>
                <a:off x="3504" y="350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7" name="Google Shape;547;p34"/>
              <p:cNvCxnSpPr/>
              <p:nvPr/>
            </p:nvCxnSpPr>
            <p:spPr>
              <a:xfrm rot="10800000">
                <a:off x="3360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34"/>
              <p:cNvCxnSpPr/>
              <p:nvPr/>
            </p:nvCxnSpPr>
            <p:spPr>
              <a:xfrm rot="10800000">
                <a:off x="3504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34"/>
              <p:cNvCxnSpPr/>
              <p:nvPr/>
            </p:nvCxnSpPr>
            <p:spPr>
              <a:xfrm rot="10800000">
                <a:off x="3648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0" name="Google Shape;550;p34"/>
              <p:cNvSpPr/>
              <p:nvPr/>
            </p:nvSpPr>
            <p:spPr>
              <a:xfrm>
                <a:off x="3312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4"/>
              <p:cNvSpPr/>
              <p:nvPr/>
            </p:nvSpPr>
            <p:spPr>
              <a:xfrm>
                <a:off x="3456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4"/>
              <p:cNvSpPr/>
              <p:nvPr/>
            </p:nvSpPr>
            <p:spPr>
              <a:xfrm>
                <a:off x="3600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>
                <a:off x="3456" y="323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4"/>
              <p:cNvSpPr/>
              <p:nvPr/>
            </p:nvSpPr>
            <p:spPr>
              <a:xfrm>
                <a:off x="3456" y="340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5" name="Google Shape;555;p34"/>
            <p:cNvGrpSpPr/>
            <p:nvPr/>
          </p:nvGrpSpPr>
          <p:grpSpPr>
            <a:xfrm>
              <a:off x="4610" y="2444"/>
              <a:ext cx="384" cy="672"/>
              <a:chOff x="3312" y="2976"/>
              <a:chExt cx="384" cy="672"/>
            </a:xfrm>
          </p:grpSpPr>
          <p:cxnSp>
            <p:nvCxnSpPr>
              <p:cNvPr id="556" name="Google Shape;556;p34"/>
              <p:cNvCxnSpPr/>
              <p:nvPr/>
            </p:nvCxnSpPr>
            <p:spPr>
              <a:xfrm>
                <a:off x="3360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34"/>
              <p:cNvCxnSpPr/>
              <p:nvPr/>
            </p:nvCxnSpPr>
            <p:spPr>
              <a:xfrm>
                <a:off x="3504" y="312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34"/>
              <p:cNvCxnSpPr/>
              <p:nvPr/>
            </p:nvCxnSpPr>
            <p:spPr>
              <a:xfrm flipH="1">
                <a:off x="3504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34"/>
              <p:cNvCxnSpPr/>
              <p:nvPr/>
            </p:nvCxnSpPr>
            <p:spPr>
              <a:xfrm>
                <a:off x="3504" y="326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34"/>
              <p:cNvCxnSpPr/>
              <p:nvPr/>
            </p:nvCxnSpPr>
            <p:spPr>
              <a:xfrm>
                <a:off x="3504" y="350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1" name="Google Shape;561;p34"/>
              <p:cNvCxnSpPr/>
              <p:nvPr/>
            </p:nvCxnSpPr>
            <p:spPr>
              <a:xfrm rot="10800000">
                <a:off x="3360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34"/>
              <p:cNvCxnSpPr/>
              <p:nvPr/>
            </p:nvCxnSpPr>
            <p:spPr>
              <a:xfrm rot="10800000">
                <a:off x="3504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34"/>
              <p:cNvCxnSpPr/>
              <p:nvPr/>
            </p:nvCxnSpPr>
            <p:spPr>
              <a:xfrm rot="10800000">
                <a:off x="3648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64" name="Google Shape;564;p34"/>
              <p:cNvSpPr/>
              <p:nvPr/>
            </p:nvSpPr>
            <p:spPr>
              <a:xfrm>
                <a:off x="3312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4"/>
              <p:cNvSpPr/>
              <p:nvPr/>
            </p:nvSpPr>
            <p:spPr>
              <a:xfrm>
                <a:off x="3456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4"/>
              <p:cNvSpPr/>
              <p:nvPr/>
            </p:nvSpPr>
            <p:spPr>
              <a:xfrm>
                <a:off x="3600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3456" y="323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3456" y="340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9" name="Google Shape;569;p34"/>
            <p:cNvGrpSpPr/>
            <p:nvPr/>
          </p:nvGrpSpPr>
          <p:grpSpPr>
            <a:xfrm>
              <a:off x="5138" y="2444"/>
              <a:ext cx="384" cy="672"/>
              <a:chOff x="3312" y="2976"/>
              <a:chExt cx="384" cy="672"/>
            </a:xfrm>
          </p:grpSpPr>
          <p:cxnSp>
            <p:nvCxnSpPr>
              <p:cNvPr id="570" name="Google Shape;570;p34"/>
              <p:cNvCxnSpPr/>
              <p:nvPr/>
            </p:nvCxnSpPr>
            <p:spPr>
              <a:xfrm>
                <a:off x="3360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34"/>
              <p:cNvCxnSpPr/>
              <p:nvPr/>
            </p:nvCxnSpPr>
            <p:spPr>
              <a:xfrm>
                <a:off x="3504" y="312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34"/>
              <p:cNvCxnSpPr/>
              <p:nvPr/>
            </p:nvCxnSpPr>
            <p:spPr>
              <a:xfrm flipH="1">
                <a:off x="3504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34"/>
              <p:cNvCxnSpPr/>
              <p:nvPr/>
            </p:nvCxnSpPr>
            <p:spPr>
              <a:xfrm>
                <a:off x="3504" y="326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34"/>
              <p:cNvCxnSpPr/>
              <p:nvPr/>
            </p:nvCxnSpPr>
            <p:spPr>
              <a:xfrm>
                <a:off x="3504" y="350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5" name="Google Shape;575;p34"/>
              <p:cNvCxnSpPr/>
              <p:nvPr/>
            </p:nvCxnSpPr>
            <p:spPr>
              <a:xfrm rot="10800000">
                <a:off x="3360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34"/>
              <p:cNvCxnSpPr/>
              <p:nvPr/>
            </p:nvCxnSpPr>
            <p:spPr>
              <a:xfrm rot="10800000">
                <a:off x="3504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34"/>
              <p:cNvCxnSpPr/>
              <p:nvPr/>
            </p:nvCxnSpPr>
            <p:spPr>
              <a:xfrm rot="10800000">
                <a:off x="3648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78" name="Google Shape;578;p34"/>
              <p:cNvSpPr/>
              <p:nvPr/>
            </p:nvSpPr>
            <p:spPr>
              <a:xfrm>
                <a:off x="3312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3456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3600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3456" y="323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3456" y="340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3" name="Google Shape;583;p34"/>
            <p:cNvCxnSpPr/>
            <p:nvPr/>
          </p:nvCxnSpPr>
          <p:spPr>
            <a:xfrm>
              <a:off x="3728" y="2204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4" name="Google Shape;584;p34"/>
            <p:cNvCxnSpPr/>
            <p:nvPr/>
          </p:nvCxnSpPr>
          <p:spPr>
            <a:xfrm>
              <a:off x="4256" y="2204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5" name="Google Shape;585;p34"/>
            <p:cNvCxnSpPr/>
            <p:nvPr/>
          </p:nvCxnSpPr>
          <p:spPr>
            <a:xfrm>
              <a:off x="4784" y="2204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6" name="Google Shape;586;p34"/>
            <p:cNvCxnSpPr/>
            <p:nvPr/>
          </p:nvCxnSpPr>
          <p:spPr>
            <a:xfrm>
              <a:off x="5312" y="2204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7" name="Google Shape;587;p34"/>
            <p:cNvSpPr/>
            <p:nvPr/>
          </p:nvSpPr>
          <p:spPr>
            <a:xfrm>
              <a:off x="3584" y="3116"/>
              <a:ext cx="1920" cy="432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Votação ou Média</a:t>
              </a:r>
              <a:endParaRPr/>
            </a:p>
          </p:txBody>
        </p:sp>
        <p:cxnSp>
          <p:nvCxnSpPr>
            <p:cNvPr id="588" name="Google Shape;588;p34"/>
            <p:cNvCxnSpPr/>
            <p:nvPr/>
          </p:nvCxnSpPr>
          <p:spPr>
            <a:xfrm>
              <a:off x="4496" y="3548"/>
              <a:ext cx="0" cy="2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9" name="Google Shape;589;p34"/>
            <p:cNvCxnSpPr/>
            <p:nvPr/>
          </p:nvCxnSpPr>
          <p:spPr>
            <a:xfrm>
              <a:off x="4544" y="1052"/>
              <a:ext cx="240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0" name="Google Shape;590;p34"/>
            <p:cNvSpPr txBox="1"/>
            <p:nvPr/>
          </p:nvSpPr>
          <p:spPr>
            <a:xfrm>
              <a:off x="3730" y="1340"/>
              <a:ext cx="1488" cy="2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amostras com reposição</a:t>
              </a: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352" y="76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</p:grpSp>
      <p:grpSp>
        <p:nvGrpSpPr>
          <p:cNvPr id="592" name="Google Shape;592;p34"/>
          <p:cNvGrpSpPr/>
          <p:nvPr/>
        </p:nvGrpSpPr>
        <p:grpSpPr>
          <a:xfrm>
            <a:off x="3886200" y="1219200"/>
            <a:ext cx="4705350" cy="5060950"/>
            <a:chOff x="2448" y="768"/>
            <a:chExt cx="2964" cy="3188"/>
          </a:xfrm>
        </p:grpSpPr>
        <p:sp>
          <p:nvSpPr>
            <p:cNvPr id="593" name="Google Shape;593;p34"/>
            <p:cNvSpPr txBox="1"/>
            <p:nvPr/>
          </p:nvSpPr>
          <p:spPr>
            <a:xfrm>
              <a:off x="3828" y="3744"/>
              <a:ext cx="1200" cy="2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Resposta</a:t>
              </a: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444" y="1728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972" y="1728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4500" y="1728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5028" y="1728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cxnSp>
          <p:nvCxnSpPr>
            <p:cNvPr id="598" name="Google Shape;598;p34"/>
            <p:cNvCxnSpPr/>
            <p:nvPr/>
          </p:nvCxnSpPr>
          <p:spPr>
            <a:xfrm flipH="1">
              <a:off x="3636" y="1056"/>
              <a:ext cx="816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9" name="Google Shape;599;p34"/>
            <p:cNvCxnSpPr/>
            <p:nvPr/>
          </p:nvCxnSpPr>
          <p:spPr>
            <a:xfrm flipH="1">
              <a:off x="4164" y="1056"/>
              <a:ext cx="288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0" name="Google Shape;600;p34"/>
            <p:cNvCxnSpPr/>
            <p:nvPr/>
          </p:nvCxnSpPr>
          <p:spPr>
            <a:xfrm>
              <a:off x="4452" y="1056"/>
              <a:ext cx="768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1" name="Google Shape;601;p34"/>
            <p:cNvSpPr txBox="1"/>
            <p:nvPr/>
          </p:nvSpPr>
          <p:spPr>
            <a:xfrm>
              <a:off x="4644" y="912"/>
              <a:ext cx="67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 instâncias</a:t>
              </a:r>
              <a:endParaRPr/>
            </a:p>
          </p:txBody>
        </p:sp>
        <p:cxnSp>
          <p:nvCxnSpPr>
            <p:cNvPr id="602" name="Google Shape;602;p34"/>
            <p:cNvCxnSpPr/>
            <p:nvPr/>
          </p:nvCxnSpPr>
          <p:spPr>
            <a:xfrm>
              <a:off x="3636" y="2208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3" name="Google Shape;603;p34"/>
            <p:cNvCxnSpPr/>
            <p:nvPr/>
          </p:nvCxnSpPr>
          <p:spPr>
            <a:xfrm>
              <a:off x="4164" y="2208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4" name="Google Shape;604;p34"/>
            <p:cNvCxnSpPr/>
            <p:nvPr/>
          </p:nvCxnSpPr>
          <p:spPr>
            <a:xfrm>
              <a:off x="4692" y="2208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5" name="Google Shape;605;p34"/>
            <p:cNvCxnSpPr/>
            <p:nvPr/>
          </p:nvCxnSpPr>
          <p:spPr>
            <a:xfrm>
              <a:off x="5220" y="2208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6" name="Google Shape;606;p34"/>
            <p:cNvCxnSpPr/>
            <p:nvPr/>
          </p:nvCxnSpPr>
          <p:spPr>
            <a:xfrm>
              <a:off x="4424" y="3522"/>
              <a:ext cx="0" cy="2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7" name="Google Shape;607;p34"/>
            <p:cNvCxnSpPr/>
            <p:nvPr/>
          </p:nvCxnSpPr>
          <p:spPr>
            <a:xfrm>
              <a:off x="4452" y="1056"/>
              <a:ext cx="240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8" name="Google Shape;608;p34"/>
            <p:cNvSpPr txBox="1"/>
            <p:nvPr/>
          </p:nvSpPr>
          <p:spPr>
            <a:xfrm>
              <a:off x="3638" y="1344"/>
              <a:ext cx="1488" cy="2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amostras com reposição</a:t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4260" y="768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472" y="2408"/>
              <a:ext cx="336" cy="33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</a:t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3992" y="2408"/>
              <a:ext cx="336" cy="33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</a:t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4538" y="2410"/>
              <a:ext cx="336" cy="33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</a:t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5046" y="2410"/>
              <a:ext cx="336" cy="33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</a:t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4260" y="3178"/>
              <a:ext cx="336" cy="33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</a:t>
              </a:r>
              <a:endParaRPr/>
            </a:p>
          </p:txBody>
        </p:sp>
        <p:cxnSp>
          <p:nvCxnSpPr>
            <p:cNvPr id="615" name="Google Shape;615;p34"/>
            <p:cNvCxnSpPr/>
            <p:nvPr/>
          </p:nvCxnSpPr>
          <p:spPr>
            <a:xfrm flipH="1">
              <a:off x="4548" y="2746"/>
              <a:ext cx="672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6" name="Google Shape;616;p34"/>
            <p:cNvCxnSpPr/>
            <p:nvPr/>
          </p:nvCxnSpPr>
          <p:spPr>
            <a:xfrm>
              <a:off x="3636" y="2746"/>
              <a:ext cx="672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7" name="Google Shape;617;p34"/>
            <p:cNvCxnSpPr/>
            <p:nvPr/>
          </p:nvCxnSpPr>
          <p:spPr>
            <a:xfrm>
              <a:off x="4164" y="2746"/>
              <a:ext cx="24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8" name="Google Shape;618;p34"/>
            <p:cNvCxnSpPr/>
            <p:nvPr/>
          </p:nvCxnSpPr>
          <p:spPr>
            <a:xfrm flipH="1">
              <a:off x="4462" y="2746"/>
              <a:ext cx="24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9" name="Google Shape;619;p34"/>
            <p:cNvSpPr/>
            <p:nvPr/>
          </p:nvSpPr>
          <p:spPr>
            <a:xfrm>
              <a:off x="2448" y="1968"/>
              <a:ext cx="816" cy="192"/>
            </a:xfrm>
            <a:custGeom>
              <a:rect b="b" l="l" r="r" t="t"/>
              <a:pathLst>
                <a:path extrusionOk="0" h="21600" w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extrusionOk="0" h="21600" w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extrusionOk="0" h="21600" w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34"/>
          <p:cNvGrpSpPr/>
          <p:nvPr/>
        </p:nvGrpSpPr>
        <p:grpSpPr>
          <a:xfrm>
            <a:off x="3962400" y="4191000"/>
            <a:ext cx="1676400" cy="971550"/>
            <a:chOff x="2496" y="2640"/>
            <a:chExt cx="1056" cy="612"/>
          </a:xfrm>
        </p:grpSpPr>
        <p:sp>
          <p:nvSpPr>
            <p:cNvPr id="621" name="Google Shape;621;p34"/>
            <p:cNvSpPr txBox="1"/>
            <p:nvPr/>
          </p:nvSpPr>
          <p:spPr>
            <a:xfrm>
              <a:off x="2496" y="2880"/>
              <a:ext cx="1056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Modelos de nível 0 (zero)</a:t>
              </a:r>
              <a:endParaRPr/>
            </a:p>
          </p:txBody>
        </p:sp>
        <p:cxnSp>
          <p:nvCxnSpPr>
            <p:cNvPr id="622" name="Google Shape;622;p34"/>
            <p:cNvCxnSpPr/>
            <p:nvPr/>
          </p:nvCxnSpPr>
          <p:spPr>
            <a:xfrm flipH="1" rot="10800000">
              <a:off x="3120" y="2640"/>
              <a:ext cx="336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23" name="Google Shape;623;p34"/>
          <p:cNvGrpSpPr/>
          <p:nvPr/>
        </p:nvGrpSpPr>
        <p:grpSpPr>
          <a:xfrm>
            <a:off x="4038600" y="5410200"/>
            <a:ext cx="2667000" cy="590550"/>
            <a:chOff x="2544" y="3408"/>
            <a:chExt cx="1680" cy="372"/>
          </a:xfrm>
        </p:grpSpPr>
        <p:sp>
          <p:nvSpPr>
            <p:cNvPr id="624" name="Google Shape;624;p34"/>
            <p:cNvSpPr txBox="1"/>
            <p:nvPr/>
          </p:nvSpPr>
          <p:spPr>
            <a:xfrm>
              <a:off x="2544" y="3408"/>
              <a:ext cx="960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Modelo de nível 1 (um)</a:t>
              </a:r>
              <a:endParaRPr/>
            </a:p>
          </p:txBody>
        </p:sp>
        <p:cxnSp>
          <p:nvCxnSpPr>
            <p:cNvPr id="625" name="Google Shape;625;p34"/>
            <p:cNvCxnSpPr/>
            <p:nvPr/>
          </p:nvCxnSpPr>
          <p:spPr>
            <a:xfrm flipH="1" rot="10800000">
              <a:off x="3504" y="3408"/>
              <a:ext cx="72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5"/>
          <p:cNvSpPr txBox="1"/>
          <p:nvPr>
            <p:ph idx="12" type="sldNum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r>
              <a:rPr lang="pt-BR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/25</a:t>
            </a:r>
            <a:endParaRPr/>
          </a:p>
        </p:txBody>
      </p:sp>
      <p:sp>
        <p:nvSpPr>
          <p:cNvPr id="631" name="Google Shape;631;p35"/>
          <p:cNvSpPr txBox="1"/>
          <p:nvPr/>
        </p:nvSpPr>
        <p:spPr>
          <a:xfrm>
            <a:off x="1371600" y="290513"/>
            <a:ext cx="723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Stacking – Algoritmo – Possibilidade 2</a:t>
            </a:r>
            <a:endParaRPr/>
          </a:p>
        </p:txBody>
      </p:sp>
      <p:grpSp>
        <p:nvGrpSpPr>
          <p:cNvPr id="632" name="Google Shape;632;p35"/>
          <p:cNvGrpSpPr/>
          <p:nvPr/>
        </p:nvGrpSpPr>
        <p:grpSpPr>
          <a:xfrm>
            <a:off x="457200" y="1219200"/>
            <a:ext cx="3152775" cy="5108575"/>
            <a:chOff x="3536" y="764"/>
            <a:chExt cx="1986" cy="3218"/>
          </a:xfrm>
        </p:grpSpPr>
        <p:sp>
          <p:nvSpPr>
            <p:cNvPr id="633" name="Google Shape;633;p35"/>
            <p:cNvSpPr txBox="1"/>
            <p:nvPr/>
          </p:nvSpPr>
          <p:spPr>
            <a:xfrm>
              <a:off x="3900" y="3770"/>
              <a:ext cx="1200" cy="2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Resposta</a:t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536" y="172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4064" y="172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4592" y="172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5120" y="172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cxnSp>
          <p:nvCxnSpPr>
            <p:cNvPr id="638" name="Google Shape;638;p35"/>
            <p:cNvCxnSpPr/>
            <p:nvPr/>
          </p:nvCxnSpPr>
          <p:spPr>
            <a:xfrm flipH="1">
              <a:off x="3728" y="1052"/>
              <a:ext cx="816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9" name="Google Shape;639;p35"/>
            <p:cNvCxnSpPr/>
            <p:nvPr/>
          </p:nvCxnSpPr>
          <p:spPr>
            <a:xfrm flipH="1">
              <a:off x="4256" y="1052"/>
              <a:ext cx="288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0" name="Google Shape;640;p35"/>
            <p:cNvCxnSpPr/>
            <p:nvPr/>
          </p:nvCxnSpPr>
          <p:spPr>
            <a:xfrm>
              <a:off x="4544" y="1052"/>
              <a:ext cx="768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1" name="Google Shape;641;p35"/>
            <p:cNvSpPr txBox="1"/>
            <p:nvPr/>
          </p:nvSpPr>
          <p:spPr>
            <a:xfrm>
              <a:off x="4736" y="908"/>
              <a:ext cx="67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 instâncias</a:t>
              </a:r>
              <a:endParaRPr/>
            </a:p>
          </p:txBody>
        </p:sp>
        <p:grpSp>
          <p:nvGrpSpPr>
            <p:cNvPr id="642" name="Google Shape;642;p35"/>
            <p:cNvGrpSpPr/>
            <p:nvPr/>
          </p:nvGrpSpPr>
          <p:grpSpPr>
            <a:xfrm>
              <a:off x="3544" y="2444"/>
              <a:ext cx="384" cy="672"/>
              <a:chOff x="3312" y="2976"/>
              <a:chExt cx="384" cy="672"/>
            </a:xfrm>
          </p:grpSpPr>
          <p:cxnSp>
            <p:nvCxnSpPr>
              <p:cNvPr id="643" name="Google Shape;643;p35"/>
              <p:cNvCxnSpPr/>
              <p:nvPr/>
            </p:nvCxnSpPr>
            <p:spPr>
              <a:xfrm>
                <a:off x="3360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35"/>
              <p:cNvCxnSpPr/>
              <p:nvPr/>
            </p:nvCxnSpPr>
            <p:spPr>
              <a:xfrm>
                <a:off x="3504" y="312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35"/>
              <p:cNvCxnSpPr/>
              <p:nvPr/>
            </p:nvCxnSpPr>
            <p:spPr>
              <a:xfrm flipH="1">
                <a:off x="3504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35"/>
              <p:cNvCxnSpPr/>
              <p:nvPr/>
            </p:nvCxnSpPr>
            <p:spPr>
              <a:xfrm>
                <a:off x="3504" y="326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35"/>
              <p:cNvCxnSpPr/>
              <p:nvPr/>
            </p:nvCxnSpPr>
            <p:spPr>
              <a:xfrm>
                <a:off x="3504" y="350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8" name="Google Shape;648;p35"/>
              <p:cNvCxnSpPr/>
              <p:nvPr/>
            </p:nvCxnSpPr>
            <p:spPr>
              <a:xfrm rot="10800000">
                <a:off x="3360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35"/>
              <p:cNvCxnSpPr/>
              <p:nvPr/>
            </p:nvCxnSpPr>
            <p:spPr>
              <a:xfrm rot="10800000">
                <a:off x="3504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35"/>
              <p:cNvCxnSpPr/>
              <p:nvPr/>
            </p:nvCxnSpPr>
            <p:spPr>
              <a:xfrm rot="10800000">
                <a:off x="3648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1" name="Google Shape;651;p35"/>
              <p:cNvSpPr/>
              <p:nvPr/>
            </p:nvSpPr>
            <p:spPr>
              <a:xfrm>
                <a:off x="3312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3456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3600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3456" y="323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3456" y="340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6" name="Google Shape;656;p35"/>
            <p:cNvGrpSpPr/>
            <p:nvPr/>
          </p:nvGrpSpPr>
          <p:grpSpPr>
            <a:xfrm>
              <a:off x="4072" y="2444"/>
              <a:ext cx="384" cy="672"/>
              <a:chOff x="3312" y="2976"/>
              <a:chExt cx="384" cy="672"/>
            </a:xfrm>
          </p:grpSpPr>
          <p:cxnSp>
            <p:nvCxnSpPr>
              <p:cNvPr id="657" name="Google Shape;657;p35"/>
              <p:cNvCxnSpPr/>
              <p:nvPr/>
            </p:nvCxnSpPr>
            <p:spPr>
              <a:xfrm>
                <a:off x="3360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35"/>
              <p:cNvCxnSpPr/>
              <p:nvPr/>
            </p:nvCxnSpPr>
            <p:spPr>
              <a:xfrm>
                <a:off x="3504" y="312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35"/>
              <p:cNvCxnSpPr/>
              <p:nvPr/>
            </p:nvCxnSpPr>
            <p:spPr>
              <a:xfrm flipH="1">
                <a:off x="3504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35"/>
              <p:cNvCxnSpPr/>
              <p:nvPr/>
            </p:nvCxnSpPr>
            <p:spPr>
              <a:xfrm>
                <a:off x="3504" y="326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35"/>
              <p:cNvCxnSpPr/>
              <p:nvPr/>
            </p:nvCxnSpPr>
            <p:spPr>
              <a:xfrm>
                <a:off x="3504" y="350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2" name="Google Shape;662;p35"/>
              <p:cNvCxnSpPr/>
              <p:nvPr/>
            </p:nvCxnSpPr>
            <p:spPr>
              <a:xfrm rot="10800000">
                <a:off x="3360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35"/>
              <p:cNvCxnSpPr/>
              <p:nvPr/>
            </p:nvCxnSpPr>
            <p:spPr>
              <a:xfrm rot="10800000">
                <a:off x="3504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35"/>
              <p:cNvCxnSpPr/>
              <p:nvPr/>
            </p:nvCxnSpPr>
            <p:spPr>
              <a:xfrm rot="10800000">
                <a:off x="3648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5" name="Google Shape;665;p35"/>
              <p:cNvSpPr/>
              <p:nvPr/>
            </p:nvSpPr>
            <p:spPr>
              <a:xfrm>
                <a:off x="3312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5"/>
              <p:cNvSpPr/>
              <p:nvPr/>
            </p:nvSpPr>
            <p:spPr>
              <a:xfrm>
                <a:off x="3456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3600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3456" y="323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3456" y="340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0" name="Google Shape;670;p35"/>
            <p:cNvGrpSpPr/>
            <p:nvPr/>
          </p:nvGrpSpPr>
          <p:grpSpPr>
            <a:xfrm>
              <a:off x="4610" y="2444"/>
              <a:ext cx="384" cy="672"/>
              <a:chOff x="3312" y="2976"/>
              <a:chExt cx="384" cy="672"/>
            </a:xfrm>
          </p:grpSpPr>
          <p:cxnSp>
            <p:nvCxnSpPr>
              <p:cNvPr id="671" name="Google Shape;671;p35"/>
              <p:cNvCxnSpPr/>
              <p:nvPr/>
            </p:nvCxnSpPr>
            <p:spPr>
              <a:xfrm>
                <a:off x="3360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35"/>
              <p:cNvCxnSpPr/>
              <p:nvPr/>
            </p:nvCxnSpPr>
            <p:spPr>
              <a:xfrm>
                <a:off x="3504" y="312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35"/>
              <p:cNvCxnSpPr/>
              <p:nvPr/>
            </p:nvCxnSpPr>
            <p:spPr>
              <a:xfrm flipH="1">
                <a:off x="3504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4" name="Google Shape;674;p35"/>
              <p:cNvCxnSpPr/>
              <p:nvPr/>
            </p:nvCxnSpPr>
            <p:spPr>
              <a:xfrm>
                <a:off x="3504" y="326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35"/>
              <p:cNvCxnSpPr/>
              <p:nvPr/>
            </p:nvCxnSpPr>
            <p:spPr>
              <a:xfrm>
                <a:off x="3504" y="350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6" name="Google Shape;676;p35"/>
              <p:cNvCxnSpPr/>
              <p:nvPr/>
            </p:nvCxnSpPr>
            <p:spPr>
              <a:xfrm rot="10800000">
                <a:off x="3360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35"/>
              <p:cNvCxnSpPr/>
              <p:nvPr/>
            </p:nvCxnSpPr>
            <p:spPr>
              <a:xfrm rot="10800000">
                <a:off x="3504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35"/>
              <p:cNvCxnSpPr/>
              <p:nvPr/>
            </p:nvCxnSpPr>
            <p:spPr>
              <a:xfrm rot="10800000">
                <a:off x="3648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9" name="Google Shape;679;p35"/>
              <p:cNvSpPr/>
              <p:nvPr/>
            </p:nvSpPr>
            <p:spPr>
              <a:xfrm>
                <a:off x="3312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3456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3600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3456" y="323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3456" y="340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35"/>
            <p:cNvGrpSpPr/>
            <p:nvPr/>
          </p:nvGrpSpPr>
          <p:grpSpPr>
            <a:xfrm>
              <a:off x="5138" y="2444"/>
              <a:ext cx="384" cy="672"/>
              <a:chOff x="3312" y="2976"/>
              <a:chExt cx="384" cy="672"/>
            </a:xfrm>
          </p:grpSpPr>
          <p:cxnSp>
            <p:nvCxnSpPr>
              <p:cNvPr id="685" name="Google Shape;685;p35"/>
              <p:cNvCxnSpPr/>
              <p:nvPr/>
            </p:nvCxnSpPr>
            <p:spPr>
              <a:xfrm>
                <a:off x="3360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35"/>
              <p:cNvCxnSpPr/>
              <p:nvPr/>
            </p:nvCxnSpPr>
            <p:spPr>
              <a:xfrm>
                <a:off x="3504" y="312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35"/>
              <p:cNvCxnSpPr/>
              <p:nvPr/>
            </p:nvCxnSpPr>
            <p:spPr>
              <a:xfrm flipH="1">
                <a:off x="3504" y="3120"/>
                <a:ext cx="144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35"/>
              <p:cNvCxnSpPr/>
              <p:nvPr/>
            </p:nvCxnSpPr>
            <p:spPr>
              <a:xfrm>
                <a:off x="3504" y="3264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9" name="Google Shape;689;p35"/>
              <p:cNvCxnSpPr/>
              <p:nvPr/>
            </p:nvCxnSpPr>
            <p:spPr>
              <a:xfrm>
                <a:off x="3504" y="350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0" name="Google Shape;690;p35"/>
              <p:cNvCxnSpPr/>
              <p:nvPr/>
            </p:nvCxnSpPr>
            <p:spPr>
              <a:xfrm rot="10800000">
                <a:off x="3360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35"/>
              <p:cNvCxnSpPr/>
              <p:nvPr/>
            </p:nvCxnSpPr>
            <p:spPr>
              <a:xfrm rot="10800000">
                <a:off x="3504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35"/>
              <p:cNvCxnSpPr/>
              <p:nvPr/>
            </p:nvCxnSpPr>
            <p:spPr>
              <a:xfrm rot="10800000">
                <a:off x="3648" y="2976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3" name="Google Shape;693;p35"/>
              <p:cNvSpPr/>
              <p:nvPr/>
            </p:nvSpPr>
            <p:spPr>
              <a:xfrm>
                <a:off x="3312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3456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3600" y="307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5"/>
              <p:cNvSpPr/>
              <p:nvPr/>
            </p:nvSpPr>
            <p:spPr>
              <a:xfrm>
                <a:off x="3456" y="323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>
                <a:off x="3456" y="340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8" name="Google Shape;698;p35"/>
            <p:cNvCxnSpPr/>
            <p:nvPr/>
          </p:nvCxnSpPr>
          <p:spPr>
            <a:xfrm>
              <a:off x="3728" y="2204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9" name="Google Shape;699;p35"/>
            <p:cNvCxnSpPr/>
            <p:nvPr/>
          </p:nvCxnSpPr>
          <p:spPr>
            <a:xfrm>
              <a:off x="4256" y="2204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0" name="Google Shape;700;p35"/>
            <p:cNvCxnSpPr/>
            <p:nvPr/>
          </p:nvCxnSpPr>
          <p:spPr>
            <a:xfrm>
              <a:off x="4784" y="2204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1" name="Google Shape;701;p35"/>
            <p:cNvCxnSpPr/>
            <p:nvPr/>
          </p:nvCxnSpPr>
          <p:spPr>
            <a:xfrm>
              <a:off x="5312" y="2204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2" name="Google Shape;702;p35"/>
            <p:cNvSpPr/>
            <p:nvPr/>
          </p:nvSpPr>
          <p:spPr>
            <a:xfrm>
              <a:off x="3584" y="3116"/>
              <a:ext cx="1920" cy="432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Votação ou Média</a:t>
              </a:r>
              <a:endParaRPr/>
            </a:p>
          </p:txBody>
        </p:sp>
        <p:cxnSp>
          <p:nvCxnSpPr>
            <p:cNvPr id="703" name="Google Shape;703;p35"/>
            <p:cNvCxnSpPr/>
            <p:nvPr/>
          </p:nvCxnSpPr>
          <p:spPr>
            <a:xfrm>
              <a:off x="4496" y="3548"/>
              <a:ext cx="0" cy="2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4" name="Google Shape;704;p35"/>
            <p:cNvCxnSpPr/>
            <p:nvPr/>
          </p:nvCxnSpPr>
          <p:spPr>
            <a:xfrm>
              <a:off x="4544" y="1052"/>
              <a:ext cx="240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5" name="Google Shape;705;p35"/>
            <p:cNvSpPr txBox="1"/>
            <p:nvPr/>
          </p:nvSpPr>
          <p:spPr>
            <a:xfrm>
              <a:off x="3730" y="1340"/>
              <a:ext cx="1488" cy="2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amostras com reposição</a:t>
              </a: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4352" y="764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</p:grpSp>
      <p:grpSp>
        <p:nvGrpSpPr>
          <p:cNvPr id="707" name="Google Shape;707;p35"/>
          <p:cNvGrpSpPr/>
          <p:nvPr/>
        </p:nvGrpSpPr>
        <p:grpSpPr>
          <a:xfrm>
            <a:off x="3886200" y="1219200"/>
            <a:ext cx="4705350" cy="5060950"/>
            <a:chOff x="2448" y="768"/>
            <a:chExt cx="2964" cy="3188"/>
          </a:xfrm>
        </p:grpSpPr>
        <p:sp>
          <p:nvSpPr>
            <p:cNvPr id="708" name="Google Shape;708;p35"/>
            <p:cNvSpPr txBox="1"/>
            <p:nvPr/>
          </p:nvSpPr>
          <p:spPr>
            <a:xfrm>
              <a:off x="3828" y="3744"/>
              <a:ext cx="1200" cy="2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Resposta</a:t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3444" y="1728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3972" y="1728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4500" y="1728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5028" y="1728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cxnSp>
          <p:nvCxnSpPr>
            <p:cNvPr id="713" name="Google Shape;713;p35"/>
            <p:cNvCxnSpPr/>
            <p:nvPr/>
          </p:nvCxnSpPr>
          <p:spPr>
            <a:xfrm flipH="1">
              <a:off x="3636" y="1056"/>
              <a:ext cx="816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4" name="Google Shape;714;p35"/>
            <p:cNvCxnSpPr/>
            <p:nvPr/>
          </p:nvCxnSpPr>
          <p:spPr>
            <a:xfrm flipH="1">
              <a:off x="4164" y="1056"/>
              <a:ext cx="288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5" name="Google Shape;715;p35"/>
            <p:cNvCxnSpPr/>
            <p:nvPr/>
          </p:nvCxnSpPr>
          <p:spPr>
            <a:xfrm>
              <a:off x="4452" y="1056"/>
              <a:ext cx="768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6" name="Google Shape;716;p35"/>
            <p:cNvSpPr txBox="1"/>
            <p:nvPr/>
          </p:nvSpPr>
          <p:spPr>
            <a:xfrm>
              <a:off x="4644" y="912"/>
              <a:ext cx="67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 instâncias</a:t>
              </a:r>
              <a:endParaRPr/>
            </a:p>
          </p:txBody>
        </p:sp>
        <p:cxnSp>
          <p:nvCxnSpPr>
            <p:cNvPr id="717" name="Google Shape;717;p35"/>
            <p:cNvCxnSpPr/>
            <p:nvPr/>
          </p:nvCxnSpPr>
          <p:spPr>
            <a:xfrm>
              <a:off x="3636" y="2208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8" name="Google Shape;718;p35"/>
            <p:cNvCxnSpPr/>
            <p:nvPr/>
          </p:nvCxnSpPr>
          <p:spPr>
            <a:xfrm>
              <a:off x="4164" y="2208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9" name="Google Shape;719;p35"/>
            <p:cNvCxnSpPr/>
            <p:nvPr/>
          </p:nvCxnSpPr>
          <p:spPr>
            <a:xfrm>
              <a:off x="4692" y="2208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0" name="Google Shape;720;p35"/>
            <p:cNvCxnSpPr/>
            <p:nvPr/>
          </p:nvCxnSpPr>
          <p:spPr>
            <a:xfrm>
              <a:off x="5220" y="2208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1" name="Google Shape;721;p35"/>
            <p:cNvCxnSpPr/>
            <p:nvPr/>
          </p:nvCxnSpPr>
          <p:spPr>
            <a:xfrm>
              <a:off x="4424" y="3522"/>
              <a:ext cx="0" cy="2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2" name="Google Shape;722;p35"/>
            <p:cNvCxnSpPr/>
            <p:nvPr/>
          </p:nvCxnSpPr>
          <p:spPr>
            <a:xfrm>
              <a:off x="4452" y="1056"/>
              <a:ext cx="240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3" name="Google Shape;723;p35"/>
            <p:cNvSpPr txBox="1"/>
            <p:nvPr/>
          </p:nvSpPr>
          <p:spPr>
            <a:xfrm>
              <a:off x="3638" y="1344"/>
              <a:ext cx="1488" cy="2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amostras com reposição</a:t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4260" y="768"/>
              <a:ext cx="384" cy="48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472" y="2408"/>
              <a:ext cx="336" cy="33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</a:t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992" y="2408"/>
              <a:ext cx="336" cy="33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RL</a:t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4538" y="2410"/>
              <a:ext cx="336" cy="33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</a:t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5046" y="2410"/>
              <a:ext cx="336" cy="33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</a:t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4260" y="3178"/>
              <a:ext cx="336" cy="33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</a:t>
              </a:r>
              <a:endParaRPr/>
            </a:p>
          </p:txBody>
        </p:sp>
        <p:cxnSp>
          <p:nvCxnSpPr>
            <p:cNvPr id="730" name="Google Shape;730;p35"/>
            <p:cNvCxnSpPr/>
            <p:nvPr/>
          </p:nvCxnSpPr>
          <p:spPr>
            <a:xfrm flipH="1">
              <a:off x="4548" y="2746"/>
              <a:ext cx="672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1" name="Google Shape;731;p35"/>
            <p:cNvCxnSpPr/>
            <p:nvPr/>
          </p:nvCxnSpPr>
          <p:spPr>
            <a:xfrm>
              <a:off x="3636" y="2746"/>
              <a:ext cx="672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2" name="Google Shape;732;p35"/>
            <p:cNvCxnSpPr/>
            <p:nvPr/>
          </p:nvCxnSpPr>
          <p:spPr>
            <a:xfrm>
              <a:off x="4164" y="2746"/>
              <a:ext cx="24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3" name="Google Shape;733;p35"/>
            <p:cNvCxnSpPr/>
            <p:nvPr/>
          </p:nvCxnSpPr>
          <p:spPr>
            <a:xfrm flipH="1">
              <a:off x="4462" y="2746"/>
              <a:ext cx="24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4" name="Google Shape;734;p35"/>
            <p:cNvSpPr/>
            <p:nvPr/>
          </p:nvSpPr>
          <p:spPr>
            <a:xfrm>
              <a:off x="2448" y="1968"/>
              <a:ext cx="816" cy="192"/>
            </a:xfrm>
            <a:custGeom>
              <a:rect b="b" l="l" r="r" t="t"/>
              <a:pathLst>
                <a:path extrusionOk="0" h="21600" w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extrusionOk="0" h="21600" w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extrusionOk="0" h="21600" w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Mixture of experts</a:t>
            </a:r>
            <a:endParaRPr/>
          </a:p>
        </p:txBody>
      </p:sp>
      <p:sp>
        <p:nvSpPr>
          <p:cNvPr id="740" name="Google Shape;740;p3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Similar ao Stacking aonde existe um classificador extra ou meta-classificador;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Neste caso o classificador no segundo nível é usado para atribuir pesos aos classificadores;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Atualiza a distribuição dos pesos que é utilizada pelo módulo de combinação das decisões;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O classificador secundário normalmente é uma </a:t>
            </a:r>
            <a:r>
              <a:rPr i="1" lang="pt-BR"/>
              <a:t>gating networks</a:t>
            </a:r>
            <a:r>
              <a:rPr lang="pt-BR"/>
              <a:t> treinada com gradiente descendente ou Expectation Maximization (EM);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Tem-se uma regra de combinação dinâmica;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Os classificadores devem gerar saídas em valores contínuos.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Combinação</a:t>
            </a:r>
            <a:endParaRPr/>
          </a:p>
        </p:txBody>
      </p:sp>
      <p:sp>
        <p:nvSpPr>
          <p:cNvPr id="746" name="Google Shape;746;p3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Métodos Algébricos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Média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Média ponderada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Soma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Soma ponderada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Produto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Máximo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Mínimo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Mediana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Métodos baseados em votação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Votação Majoritária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Votação Majoritária Ponderada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Borda count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 Bibliográficas</a:t>
            </a:r>
            <a:endParaRPr/>
          </a:p>
        </p:txBody>
      </p:sp>
      <p:sp>
        <p:nvSpPr>
          <p:cNvPr id="752" name="Google Shape;752;p3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S. Haykin, Neural Networks: A Comprehensive Foundation. Prentice Hall, 1999.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R. Polikar, “Ensemble based systems in decision making,” </a:t>
            </a:r>
            <a:r>
              <a:rPr i="1" lang="pt-BR"/>
              <a:t>IEEE Circuits and Systems Magazine, vol. 6, no. 3, pp. 21–45, Quarter 2006.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L. Kuncheva, Combining pattern classifiers: methods and algorithms. Wiley-Interscience, 2004.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T. Dietterich, “Ensemble methods in machine learning,” in </a:t>
            </a:r>
            <a:r>
              <a:rPr i="1" lang="pt-BR"/>
              <a:t>Proceedings of the First International Workshop on Multiple Classifier Systems. </a:t>
            </a:r>
            <a:r>
              <a:rPr lang="pt-BR"/>
              <a:t>London, UK: Springer-Verlag, 2000, pp. 1–15.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– Desvantagens</a:t>
            </a:r>
            <a:endParaRPr/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Apesar de normalmente os sistemas combinados apresentarem melhores resultados, não há garantias que isto ocorrerá sempre.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Ainda é uma área de pesquisa com muito pontos para serem confirmados teoricamente. (stacking é de 1992,  bagging e boosting são de 1996).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Modelos combinados são mais difíceis de analisar.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E custam mais pra construir. A maioria dos sistemas combinados fazem uso de bootstrap ou de cross validation. E costumam envolver mais de uma fase (ou iterações).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– Sistemas de Combinação</a:t>
            </a:r>
            <a:endParaRPr/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Três aspectos a serem analisados na combinação de modelos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A escolha da estrutura do sistema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A escolha dos componentes do sistema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A escolha do método de combinação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 estrutura do sistema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A maneira como os componentes estão organizados dentro do sistema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Quantos métodos serão necessários e como organizá-los?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Tipos:</a:t>
            </a:r>
            <a:endParaRPr/>
          </a:p>
          <a:p>
            <a:pPr indent="-182562" lvl="2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pt-BR"/>
              <a:t>Ensemble</a:t>
            </a:r>
            <a:endParaRPr/>
          </a:p>
          <a:p>
            <a:pPr indent="-182562" lvl="2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pt-BR"/>
              <a:t>Modular</a:t>
            </a:r>
            <a:endParaRPr/>
          </a:p>
          <a:p>
            <a:pPr indent="-182562" lvl="2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pt-BR"/>
              <a:t>Híbrido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Comitês - Ensemble</a:t>
            </a:r>
            <a:endParaRPr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Também conhecido por vários outros nomes: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Multiple classifier systems, committee of classifiers, ou mixture of experts.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Tem sido utilizado com sucesso em problemas onde um único especialista não funciona bem. 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Bons resultados são encontrados em várias aplicações em uma larga variedade de cenários.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- Comitê</a:t>
            </a:r>
            <a:endParaRPr/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95250" y="2000250"/>
            <a:ext cx="3943350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Abordagem: redudante ou paralela de combinação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Métodos: treinados com a mesma tarefa 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Suas respostas são combinadas para produzir estimativas mais confiáveis</a:t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847850"/>
            <a:ext cx="519112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- Comitê</a:t>
            </a:r>
            <a:endParaRPr/>
          </a:p>
        </p:txBody>
      </p:sp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95250" y="1962150"/>
            <a:ext cx="9144000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Cada método: módulos que fornecem redundância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Uma solução para o mesmo problema, mesmo que usando meios diferentes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NÃO HÁ NENHUMA VANTAGEM EM UM ENSEMBLE COM MÉTODOS IDÊNTICOS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Métodos que generalizem de maneiras diferentes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Ideal: métodos que não mostrem erros coincidentes 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Combinação: minimizar os efeitos de tais erros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Como alcançar tal feito?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Estrutura dos modelos, dados de treinamento e os tipos de métodos de aprendizado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Comitês – Classificadores fracos</a:t>
            </a:r>
            <a:endParaRPr/>
          </a:p>
        </p:txBody>
      </p:sp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Quando se trabalha com “Classificadores Fracos” (Redes Neurais, Árvores de Decisão, etc):</a:t>
            </a:r>
            <a:endParaRPr/>
          </a:p>
          <a:p>
            <a:pPr indent="-182562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pt-BR"/>
              <a:t>Um bom desempenho no conjunto de treinamento não prediz um bom desempenho de generalização;</a:t>
            </a:r>
            <a:endParaRPr/>
          </a:p>
          <a:p>
            <a:pPr indent="-182562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pt-BR"/>
              <a:t>Um conjunto de classificadores com desempenhos similares no conjunto de classificação podem ter diferentes desempenhos de generalização;</a:t>
            </a:r>
            <a:endParaRPr/>
          </a:p>
          <a:p>
            <a:pPr indent="-182562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pt-BR"/>
              <a:t>Mesmo classificadores com desempenhos de generalização similares podem trabalhar diferentemente;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pt-BR"/>
              <a:t>A combinação das saídas produzidas pelos classificadores reduz o risco de escolha por um classificador com um pobre desempenho</a:t>
            </a:r>
            <a:endParaRPr/>
          </a:p>
          <a:p>
            <a:pPr indent="-182562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pt-BR"/>
              <a:t>Não seguir apenas a “recomendação” de um único especialista.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el">
    <a:dk1>
      <a:srgbClr val="000000"/>
    </a:dk1>
    <a:lt1>
      <a:srgbClr val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2008-08-27T13:55:36Z</dcterms:created>
  <dc:creator>Leandro Maciel Almeida</dc:creator>
</cp:coreProperties>
</file>