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6" r:id="rId4"/>
    <p:sldId id="277" r:id="rId5"/>
    <p:sldId id="258" r:id="rId6"/>
    <p:sldId id="265" r:id="rId7"/>
    <p:sldId id="278" r:id="rId8"/>
    <p:sldId id="298" r:id="rId9"/>
    <p:sldId id="325" r:id="rId10"/>
    <p:sldId id="260" r:id="rId11"/>
    <p:sldId id="262" r:id="rId12"/>
    <p:sldId id="256" r:id="rId13"/>
    <p:sldId id="279" r:id="rId14"/>
    <p:sldId id="281" r:id="rId15"/>
    <p:sldId id="324" r:id="rId16"/>
    <p:sldId id="264" r:id="rId17"/>
    <p:sldId id="282" r:id="rId18"/>
    <p:sldId id="326" r:id="rId19"/>
    <p:sldId id="283" r:id="rId20"/>
    <p:sldId id="284" r:id="rId21"/>
    <p:sldId id="287" r:id="rId22"/>
    <p:sldId id="288" r:id="rId23"/>
    <p:sldId id="285" r:id="rId24"/>
    <p:sldId id="286" r:id="rId25"/>
    <p:sldId id="302" r:id="rId26"/>
    <p:sldId id="280" r:id="rId27"/>
    <p:sldId id="317" r:id="rId28"/>
    <p:sldId id="261" r:id="rId29"/>
    <p:sldId id="319" r:id="rId30"/>
    <p:sldId id="318" r:id="rId31"/>
    <p:sldId id="321" r:id="rId32"/>
    <p:sldId id="300" r:id="rId33"/>
    <p:sldId id="259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4325" y="1061720"/>
            <a:ext cx="8885555" cy="4381500"/>
          </a:xfrm>
        </p:spPr>
        <p:txBody>
          <a:bodyPr>
            <a:normAutofit/>
          </a:bodyPr>
          <a:p>
            <a:br>
              <a:rPr lang="zh-CN" altLang="zh-CN" b="1">
                <a:solidFill>
                  <a:srgbClr val="FF0000"/>
                </a:solidFill>
              </a:rPr>
            </a:br>
            <a:r>
              <a:rPr lang="en-US" altLang="zh-CN">
                <a:sym typeface="+mn-ea"/>
              </a:rPr>
              <a:t>App</a:t>
            </a:r>
            <a:r>
              <a:rPr lang="zh-CN" altLang="en-US">
                <a:sym typeface="+mn-ea"/>
              </a:rPr>
              <a:t>性能分析与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优化机制设计实现</a:t>
            </a:r>
            <a:endParaRPr lang="zh-CN" altLang="en-US"/>
          </a:p>
          <a:p>
            <a:endParaRPr lang="zh-CN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ho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005" y="1464945"/>
            <a:ext cx="10058400" cy="23945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8800" y="894080"/>
            <a:ext cx="1992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Ghost(微视) APP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exposed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5455" y="29845"/>
            <a:ext cx="4847590" cy="376936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70535" y="575945"/>
            <a:ext cx="6572885" cy="4291330"/>
            <a:chOff x="10463" y="1743"/>
            <a:chExt cx="10351" cy="6758"/>
          </a:xfrm>
        </p:grpSpPr>
        <p:sp>
          <p:nvSpPr>
            <p:cNvPr id="2" name="文本框 1"/>
            <p:cNvSpPr txBox="1"/>
            <p:nvPr/>
          </p:nvSpPr>
          <p:spPr>
            <a:xfrm>
              <a:off x="10463" y="2541"/>
              <a:ext cx="10351" cy="596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 algn="l">
                <a:buFont typeface="Arial" panose="02080604020202020204" pitchFamily="34" charset="0"/>
                <a:buChar char="•"/>
              </a:pPr>
              <a:r>
                <a:rPr lang="en-US" altLang="zh-CN" sz="1600" dirty="0" smtClean="0">
                  <a:sym typeface="+mn-ea"/>
                </a:rPr>
                <a:t>Step 2-3</a:t>
              </a:r>
              <a:r>
                <a:rPr lang="en-US" altLang="en-US" sz="1600" dirty="0" smtClean="0">
                  <a:sym typeface="+mn-ea"/>
                </a:rPr>
                <a:t>中</a:t>
              </a:r>
              <a:r>
                <a:rPr lang="zh-CN" altLang="en-US" sz="1600" dirty="0" smtClean="0">
                  <a:sym typeface="+mn-ea"/>
                </a:rPr>
                <a:t>：</a:t>
              </a:r>
              <a:r>
                <a:rPr lang="zh-CN" altLang="en-US" sz="1600" dirty="0">
                  <a:latin typeface="Arial" panose="02080604020202020204" pitchFamily="34" charset="0"/>
                  <a:sym typeface="+mn-ea"/>
                </a:rPr>
                <a:t>AMS首先</a:t>
              </a:r>
              <a:r>
                <a:rPr lang="zh-CN" altLang="en-US" sz="1600" b="1" dirty="0">
                  <a:solidFill>
                    <a:srgbClr val="FF0000"/>
                  </a:solidFill>
                  <a:latin typeface="Arial" panose="02080604020202020204" pitchFamily="34" charset="0"/>
                  <a:sym typeface="+mn-ea"/>
                </a:rPr>
                <a:t>保存要创建的MainActivity组件</a:t>
              </a:r>
              <a:r>
                <a:rPr lang="zh-CN" altLang="en-US" sz="1600" dirty="0">
                  <a:latin typeface="Arial" panose="02080604020202020204" pitchFamily="34" charset="0"/>
                  <a:sym typeface="+mn-ea"/>
                </a:rPr>
                <a:t>的</a:t>
              </a:r>
              <a:endParaRPr lang="zh-CN" altLang="en-US" sz="1600" dirty="0">
                <a:latin typeface="Arial" panose="02080604020202020204" pitchFamily="34" charset="0"/>
                <a:sym typeface="+mn-ea"/>
              </a:endParaRPr>
            </a:p>
            <a:p>
              <a:pPr algn="l"/>
              <a:r>
                <a:rPr lang="zh-CN" altLang="en-US" sz="1600" dirty="0">
                  <a:latin typeface="Arial" panose="02080604020202020204" pitchFamily="34" charset="0"/>
                  <a:sym typeface="+mn-ea"/>
                </a:rPr>
                <a:t>相关信息，然后再向Launcher发送一个进入终止状态</a:t>
              </a:r>
              <a:endParaRPr lang="zh-CN" altLang="en-US" sz="1600" dirty="0">
                <a:latin typeface="Arial" panose="02080604020202020204" pitchFamily="34" charset="0"/>
                <a:sym typeface="+mn-ea"/>
              </a:endParaRPr>
            </a:p>
            <a:p>
              <a:pPr algn="l"/>
              <a:r>
                <a:rPr lang="zh-CN" altLang="en-US" sz="1600" dirty="0">
                  <a:latin typeface="Arial" panose="02080604020202020204" pitchFamily="34" charset="0"/>
                  <a:sym typeface="+mn-ea"/>
                </a:rPr>
                <a:t>的IPC请求</a:t>
              </a:r>
              <a:r>
                <a:rPr lang="en-US" altLang="zh-CN" sz="1600" dirty="0">
                  <a:latin typeface="Arial" panose="02080604020202020204" pitchFamily="34" charset="0"/>
                  <a:sym typeface="+mn-ea"/>
                </a:rPr>
                <a:t>. 如果组件信息比较复杂,可能比较耗时.</a:t>
              </a:r>
              <a:endParaRPr lang="zh-CN" altLang="en-US" sz="1600" dirty="0">
                <a:latin typeface="Arial" panose="02080604020202020204" pitchFamily="34" charset="0"/>
              </a:endParaRPr>
            </a:p>
            <a:p>
              <a:pPr marL="285750" indent="-285750" algn="l">
                <a:buFont typeface="Arial" panose="02080604020202020204" pitchFamily="34" charset="0"/>
                <a:buChar char="•"/>
              </a:pPr>
              <a:endParaRPr lang="zh-CN" altLang="en-US" sz="1600"/>
            </a:p>
            <a:p>
              <a:pPr marL="285750" indent="-285750" algn="l">
                <a:buFont typeface="Arial" panose="02080604020202020204" pitchFamily="34" charset="0"/>
                <a:buChar char="•"/>
              </a:pPr>
              <a:endParaRPr lang="zh-CN" altLang="en-US" sz="1600"/>
            </a:p>
            <a:p>
              <a:pPr marL="285750" indent="-285750" algn="l">
                <a:buFont typeface="Arial" panose="02080604020202020204" pitchFamily="34" charset="0"/>
                <a:buChar char="•"/>
              </a:pPr>
              <a:r>
                <a:rPr lang="en-US" altLang="zh-CN" sz="1600"/>
                <a:t>Step 4-5中: 在</a:t>
              </a:r>
              <a:r>
                <a:rPr lang="zh-CN" altLang="en-US" sz="1600" dirty="0">
                  <a:sym typeface="+mn-ea"/>
                </a:rPr>
                <a:t>ActivityThread::handlePauseActivity()</a:t>
              </a:r>
              <a:endParaRPr lang="zh-CN" altLang="en-US" sz="1600" dirty="0"/>
            </a:p>
            <a:p>
              <a:pPr indent="0" algn="l">
                <a:buFont typeface="Arial" panose="02080604020202020204" pitchFamily="34" charset="0"/>
                <a:buNone/>
              </a:pPr>
              <a:r>
                <a:rPr lang="en-US" altLang="zh-CN" sz="1600"/>
                <a:t>涉及</a:t>
              </a:r>
              <a:r>
                <a:rPr lang="zh-CN" altLang="en-US" sz="1600" dirty="0">
                  <a:sym typeface="+mn-ea"/>
                </a:rPr>
                <a:t>调用QueuedWork类的waitToFinish等待</a:t>
              </a:r>
              <a:r>
                <a:rPr lang="zh-CN" altLang="en-US" sz="1600" b="1" dirty="0">
                  <a:solidFill>
                    <a:srgbClr val="FF0000"/>
                  </a:solidFill>
                  <a:sym typeface="+mn-ea"/>
                </a:rPr>
                <a:t>完成前面的一些数据</a:t>
              </a:r>
              <a:endParaRPr lang="zh-CN" altLang="en-US" sz="1600" dirty="0">
                <a:solidFill>
                  <a:srgbClr val="FF0000"/>
                </a:solidFill>
                <a:sym typeface="+mn-ea"/>
              </a:endParaRPr>
            </a:p>
            <a:p>
              <a:pPr indent="0" algn="l">
                <a:buFont typeface="Arial" panose="02080604020202020204" pitchFamily="34" charset="0"/>
                <a:buNone/>
              </a:pPr>
              <a:r>
                <a:rPr lang="zh-CN" altLang="en-US" sz="1600" b="1" dirty="0">
                  <a:solidFill>
                    <a:srgbClr val="FF0000"/>
                  </a:solidFill>
                  <a:sym typeface="+mn-ea"/>
                </a:rPr>
                <a:t>写入磁盘的操作</a:t>
              </a:r>
              <a:r>
                <a:rPr lang="zh-CN" altLang="en-US" sz="1600" dirty="0">
                  <a:sym typeface="+mn-ea"/>
                </a:rPr>
                <a:t>，将来重新进入Resumed状态时用于恢复状态数据</a:t>
              </a:r>
              <a:r>
                <a:rPr lang="en-US" altLang="zh-CN" sz="1600" dirty="0">
                  <a:sym typeface="+mn-ea"/>
                </a:rPr>
                <a:t>.</a:t>
              </a:r>
              <a:endParaRPr lang="en-US" altLang="zh-CN" sz="1600" dirty="0">
                <a:sym typeface="+mn-ea"/>
              </a:endParaRPr>
            </a:p>
            <a:p>
              <a:pPr indent="0" algn="l">
                <a:buFont typeface="Arial" panose="02080604020202020204" pitchFamily="34" charset="0"/>
                <a:buNone/>
              </a:pPr>
              <a:r>
                <a:rPr lang="en-US" altLang="zh-CN" sz="1600" dirty="0">
                  <a:sym typeface="+mn-ea"/>
                </a:rPr>
                <a:t>将数据写入磁盘保存比较耗时.</a:t>
              </a:r>
              <a:endParaRPr lang="en-US" altLang="zh-CN" sz="1600" dirty="0">
                <a:sym typeface="+mn-ea"/>
              </a:endParaRPr>
            </a:p>
            <a:p>
              <a:pPr indent="0" algn="l">
                <a:buFont typeface="Arial" panose="02080604020202020204" pitchFamily="34" charset="0"/>
                <a:buNone/>
              </a:pPr>
              <a:endParaRPr lang="en-US" altLang="zh-CN" sz="1600" dirty="0">
                <a:sym typeface="+mn-ea"/>
              </a:endParaRPr>
            </a:p>
            <a:p>
              <a:pPr indent="0" algn="l">
                <a:buFont typeface="Arial" panose="02080604020202020204" pitchFamily="34" charset="0"/>
                <a:buNone/>
              </a:pPr>
              <a:endParaRPr lang="en-US" altLang="zh-CN" sz="1600" dirty="0">
                <a:sym typeface="+mn-ea"/>
              </a:endParaRPr>
            </a:p>
            <a:p>
              <a:pPr marL="285750" indent="-285750" algn="l">
                <a:buFont typeface="Arial" panose="02080604020202020204" pitchFamily="34" charset="0"/>
                <a:buChar char="•"/>
              </a:pPr>
              <a:r>
                <a:rPr lang="en-US" altLang="zh-CN" sz="1600" dirty="0">
                  <a:sym typeface="+mn-ea"/>
                </a:rPr>
                <a:t>Step 7-8中: </a:t>
              </a:r>
              <a:r>
                <a:rPr lang="zh-CN" altLang="en-US" sz="1600" dirty="0">
                  <a:sym typeface="+mn-ea"/>
                </a:rPr>
                <a:t>通过Process.start()，再一次</a:t>
              </a:r>
              <a:r>
                <a:rPr lang="zh-CN" altLang="en-US" sz="1600" b="1" dirty="0">
                  <a:solidFill>
                    <a:srgbClr val="FF0000"/>
                  </a:solidFill>
                  <a:sym typeface="+mn-ea"/>
                </a:rPr>
                <a:t>离开了AMS</a:t>
              </a:r>
              <a:r>
                <a:rPr lang="en-US" altLang="zh-CN" sz="1600" b="1" dirty="0">
                  <a:solidFill>
                    <a:srgbClr val="FF0000"/>
                  </a:solidFill>
                  <a:sym typeface="+mn-ea"/>
                </a:rPr>
                <a:t>,到了Linux</a:t>
              </a:r>
              <a:endParaRPr lang="en-US" altLang="zh-CN" sz="1600" b="1" dirty="0">
                <a:solidFill>
                  <a:srgbClr val="FF0000"/>
                </a:solidFill>
                <a:sym typeface="+mn-ea"/>
              </a:endParaRPr>
            </a:p>
            <a:p>
              <a:pPr indent="0" algn="l">
                <a:buFont typeface="Arial" panose="02080604020202020204" pitchFamily="34" charset="0"/>
                <a:buNone/>
              </a:pPr>
              <a:r>
                <a:rPr lang="en-US" altLang="zh-CN" sz="1600" b="1" dirty="0">
                  <a:solidFill>
                    <a:srgbClr val="FF0000"/>
                  </a:solidFill>
                </a:rPr>
                <a:t>底层进行进程创建</a:t>
              </a:r>
              <a:r>
                <a:rPr lang="en-US" altLang="zh-CN" sz="1600" dirty="0">
                  <a:solidFill>
                    <a:srgbClr val="FF0000"/>
                  </a:solidFill>
                </a:rPr>
                <a:t>.</a:t>
              </a:r>
              <a:r>
                <a:rPr lang="en-US" altLang="zh-CN" sz="1600" dirty="0"/>
                <a:t>Z</a:t>
              </a:r>
              <a:r>
                <a:rPr lang="zh-CN" altLang="en-US" sz="1600" dirty="0">
                  <a:sym typeface="+mn-ea"/>
                </a:rPr>
                <a:t>ygote参与其中，并使用了binder通信机制</a:t>
              </a:r>
              <a:r>
                <a:rPr lang="en-US" altLang="zh-CN" sz="1600" dirty="0">
                  <a:sym typeface="+mn-ea"/>
                </a:rPr>
                <a:t>,这一过</a:t>
              </a:r>
              <a:endParaRPr lang="en-US" altLang="zh-CN" sz="1600" dirty="0">
                <a:sym typeface="+mn-ea"/>
              </a:endParaRPr>
            </a:p>
            <a:p>
              <a:pPr indent="0" algn="l">
                <a:buFont typeface="Arial" panose="02080604020202020204" pitchFamily="34" charset="0"/>
                <a:buNone/>
              </a:pPr>
              <a:r>
                <a:rPr lang="en-US" altLang="zh-CN" sz="1600" dirty="0">
                  <a:sym typeface="+mn-ea"/>
                </a:rPr>
                <a:t>程比较复杂.</a:t>
              </a:r>
              <a:endParaRPr lang="zh-CN" altLang="en-US" sz="1600" dirty="0"/>
            </a:p>
            <a:p>
              <a:pPr marL="285750" indent="-285750" algn="l">
                <a:buFont typeface="Arial" panose="02080604020202020204" pitchFamily="34" charset="0"/>
                <a:buChar char="•"/>
              </a:pPr>
              <a:endParaRPr lang="en-US" altLang="zh-CN" sz="1600" dirty="0">
                <a:sym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463" y="1743"/>
              <a:ext cx="1410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分析:</a:t>
              </a:r>
              <a:endParaRPr lang="en-US" altLang="zh-CN" sz="240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225" y="3717925"/>
            <a:ext cx="4655820" cy="29978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545" y="172720"/>
            <a:ext cx="10515600" cy="827405"/>
          </a:xfrm>
        </p:spPr>
        <p:txBody>
          <a:bodyPr/>
          <a:p>
            <a:r>
              <a:rPr lang="zh-CN" altLang="en-US"/>
              <a:t>规定动作（二）</a:t>
            </a:r>
            <a:endParaRPr lang="en-US" altLang="zh-CN"/>
          </a:p>
        </p:txBody>
      </p:sp>
      <p:pic>
        <p:nvPicPr>
          <p:cNvPr id="4099" name="内容占位符 409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70825" y="447675"/>
            <a:ext cx="4236085" cy="541147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" name="内容占位符 2"/>
          <p:cNvSpPr>
            <a:spLocks noGrp="1"/>
          </p:cNvSpPr>
          <p:nvPr/>
        </p:nvSpPr>
        <p:spPr>
          <a:xfrm>
            <a:off x="169545" y="1000125"/>
            <a:ext cx="7539355" cy="5664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/>
              <a:t>所选每个</a:t>
            </a:r>
            <a:r>
              <a:rPr lang="en-US" altLang="zh-CN"/>
              <a:t>App</a:t>
            </a:r>
            <a:r>
              <a:rPr lang="zh-CN" altLang="en-US"/>
              <a:t>中主</a:t>
            </a:r>
            <a:r>
              <a:rPr lang="en-US" altLang="zh-CN"/>
              <a:t>Activity</a:t>
            </a:r>
            <a:r>
              <a:rPr lang="zh-CN" altLang="en-US"/>
              <a:t>和至少一个子</a:t>
            </a:r>
            <a:r>
              <a:rPr lang="en-US" altLang="zh-CN"/>
              <a:t>Activity</a:t>
            </a:r>
            <a:r>
              <a:rPr lang="zh-CN" altLang="en-US"/>
              <a:t>分别从如下几个入口进入：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en-US" altLang="zh-CN">
                <a:sym typeface="+mn-ea"/>
              </a:rPr>
              <a:t>onCreate()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>
                <a:sym typeface="+mn-ea"/>
              </a:rPr>
              <a:t>onRestart()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>
                <a:sym typeface="+mn-ea"/>
              </a:rPr>
              <a:t>onResume()</a:t>
            </a:r>
            <a:endParaRPr lang="en-US" altLang="zh-CN">
              <a:sym typeface="+mn-ea"/>
            </a:endParaRPr>
          </a:p>
          <a:p>
            <a:pPr lvl="3"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所考察内容</a:t>
            </a:r>
            <a:endParaRPr lang="zh-CN" altLang="en-US"/>
          </a:p>
          <a:p>
            <a:pPr marL="914400" lvl="1" indent="-457200">
              <a:lnSpc>
                <a:spcPct val="110000"/>
              </a:lnSpc>
              <a:buAutoNum type="arabicPeriod"/>
            </a:pPr>
            <a:r>
              <a:rPr lang="zh-CN" altLang="en-US" sz="2400"/>
              <a:t>从该入口进入的场景描述</a:t>
            </a:r>
            <a:endParaRPr lang="zh-CN" altLang="en-US" sz="2400"/>
          </a:p>
          <a:p>
            <a:pPr marL="914400" lvl="1" indent="-457200">
              <a:lnSpc>
                <a:spcPct val="110000"/>
              </a:lnSpc>
              <a:buAutoNum type="arabicPeriod"/>
            </a:pPr>
            <a:r>
              <a:rPr lang="zh-CN" altLang="en-US" sz="2400"/>
              <a:t>从进入</a:t>
            </a:r>
            <a:r>
              <a:rPr lang="zh-CN" altLang="en-US"/>
              <a:t>至</a:t>
            </a:r>
            <a:r>
              <a:rPr lang="en-US" altLang="zh-CN"/>
              <a:t>Activity running</a:t>
            </a:r>
            <a:r>
              <a:rPr lang="zh-CN" altLang="en-US"/>
              <a:t>所花费的时间</a:t>
            </a:r>
            <a:endParaRPr lang="zh-CN" altLang="en-US"/>
          </a:p>
          <a:p>
            <a:pPr marL="914400" lvl="1" indent="-457200">
              <a:lnSpc>
                <a:spcPct val="110000"/>
              </a:lnSpc>
              <a:buAutoNum type="arabicPeriod"/>
            </a:pPr>
            <a:r>
              <a:rPr lang="zh-CN" altLang="en-US"/>
              <a:t>给出该过程中时间占比在</a:t>
            </a:r>
            <a:r>
              <a:rPr lang="en-US" altLang="zh-CN"/>
              <a:t>10%</a:t>
            </a:r>
            <a:r>
              <a:rPr lang="zh-CN" altLang="en-US"/>
              <a:t>以上的环节（函数调用或线程创建）与简要流程分析</a:t>
            </a:r>
            <a:endParaRPr lang="zh-CN" altLang="en-US"/>
          </a:p>
          <a:p>
            <a:pPr marL="914400" lvl="1" indent="-457200">
              <a:lnSpc>
                <a:spcPct val="110000"/>
              </a:lnSpc>
              <a:buAutoNum type="arabicPeriod"/>
            </a:pPr>
            <a:r>
              <a:rPr lang="zh-CN" altLang="en-US"/>
              <a:t>上述各环节的时间占比及耗时原因</a:t>
            </a:r>
            <a:endParaRPr lang="zh-CN" altLang="en-US"/>
          </a:p>
          <a:p>
            <a:pPr marL="914400" lvl="1" indent="-457200">
              <a:lnSpc>
                <a:spcPct val="110000"/>
              </a:lnSpc>
              <a:buAutoNum type="arabicPeriod"/>
            </a:pPr>
            <a:r>
              <a:rPr lang="zh-CN" altLang="en-US" sz="2400"/>
              <a:t>设计一个数据结构，重复第</a:t>
            </a:r>
            <a:r>
              <a:rPr lang="en-US" altLang="zh-CN" sz="2400"/>
              <a:t>2</a:t>
            </a:r>
            <a:r>
              <a:rPr lang="zh-CN" altLang="en-US" sz="2400"/>
              <a:t>步</a:t>
            </a:r>
            <a:r>
              <a:rPr lang="en-US" altLang="zh-CN" sz="2400"/>
              <a:t>5</a:t>
            </a:r>
            <a:r>
              <a:rPr lang="zh-CN" altLang="en-US" sz="2400"/>
              <a:t>次，统计并存储每次所花费的时间（重启后不丢失），给出时间分布并对结果进行分析。</a:t>
            </a:r>
            <a:endParaRPr lang="zh-CN" altLang="en-US" sz="2400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5501005" y="845185"/>
            <a:ext cx="6572885" cy="4326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入口进入场景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描述</a:t>
            </a:r>
            <a:r>
              <a:rPr lang="en-US" altLang="en-US" sz="2400" b="1" dirty="0" smtClean="0">
                <a:solidFill>
                  <a:srgbClr val="FF0000"/>
                </a:solidFill>
                <a:latin typeface="+mn-ea"/>
              </a:rPr>
              <a:t>:</a:t>
            </a:r>
            <a:endParaRPr lang="en-US" altLang="en-US" sz="2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en-US" b="1" dirty="0" smtClean="0">
                <a:solidFill>
                  <a:srgbClr val="FF0000"/>
                </a:solidFill>
                <a:latin typeface="+mn-ea"/>
              </a:rPr>
              <a:t>1.三个入口函数</a:t>
            </a:r>
            <a:endParaRPr lang="en-US" altLang="zh-CN" sz="1600" b="1" dirty="0" smtClean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onCreat</a:t>
            </a:r>
            <a:r>
              <a:rPr lang="en-US" altLang="en-US" sz="1600" dirty="0" err="1">
                <a:latin typeface="+mn-ea"/>
              </a:rPr>
              <a:t>e</a:t>
            </a:r>
            <a:r>
              <a:rPr lang="en-US" altLang="zh-CN" sz="1600" dirty="0">
                <a:latin typeface="+mn-ea"/>
              </a:rPr>
              <a:t>() Activity</a:t>
            </a:r>
            <a:r>
              <a:rPr lang="zh-CN" altLang="en-US" sz="1600" dirty="0">
                <a:latin typeface="+mn-ea"/>
              </a:rPr>
              <a:t>正在被创建，在这个方法中可以做一些初始化的工作（加载布局资源、初始化</a:t>
            </a:r>
            <a:r>
              <a:rPr lang="en-US" altLang="zh-CN" sz="1600" dirty="0">
                <a:latin typeface="+mn-ea"/>
              </a:rPr>
              <a:t>Activity</a:t>
            </a:r>
            <a:r>
              <a:rPr lang="zh-CN" altLang="en-US" sz="1600" dirty="0">
                <a:latin typeface="+mn-ea"/>
              </a:rPr>
              <a:t>所需要的数据等</a:t>
            </a:r>
            <a:r>
              <a:rPr lang="en-US" altLang="zh-CN" sz="1600" dirty="0">
                <a:latin typeface="+mn-ea"/>
              </a:rPr>
              <a:t>).</a:t>
            </a:r>
            <a:endParaRPr lang="zh-CN" altLang="en-US" sz="1600" dirty="0"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onRestart</a:t>
            </a:r>
            <a:r>
              <a:rPr lang="en-US" altLang="zh-CN" sz="1600" dirty="0">
                <a:latin typeface="+mn-ea"/>
              </a:rPr>
              <a:t>() Activity</a:t>
            </a:r>
            <a:r>
              <a:rPr lang="zh-CN" altLang="en-US" sz="1600" dirty="0">
                <a:latin typeface="+mn-ea"/>
              </a:rPr>
              <a:t>正在被重新启动，</a:t>
            </a:r>
            <a:r>
              <a:rPr lang="en-US" altLang="zh-CN" sz="1600" dirty="0">
                <a:latin typeface="+mn-ea"/>
              </a:rPr>
              <a:t>之后Activity</a:t>
            </a:r>
            <a:r>
              <a:rPr lang="zh-CN" altLang="en-US" sz="1600" dirty="0">
                <a:latin typeface="+mn-ea"/>
              </a:rPr>
              <a:t>从不可见重新变为可见的状态</a:t>
            </a:r>
            <a:r>
              <a:rPr lang="en-US" altLang="zh-CN" sz="1600" dirty="0">
                <a:latin typeface="+mn-ea"/>
              </a:rPr>
              <a:t>.</a:t>
            </a:r>
            <a:endParaRPr lang="zh-CN" altLang="en-US" sz="1600" dirty="0"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onResume</a:t>
            </a:r>
            <a:r>
              <a:rPr lang="en-US" altLang="zh-CN" sz="1600" dirty="0">
                <a:latin typeface="+mn-ea"/>
              </a:rPr>
              <a:t>() Activity</a:t>
            </a:r>
            <a:r>
              <a:rPr lang="zh-CN" altLang="en-US" sz="1600" dirty="0">
                <a:latin typeface="+mn-ea"/>
              </a:rPr>
              <a:t>已经创建完成，并且可以开始活动了，</a:t>
            </a:r>
            <a:r>
              <a:rPr sz="1600" dirty="0">
                <a:latin typeface="+mn-ea"/>
              </a:rPr>
              <a:t> 此时，Activity 处于 Activity 堆栈的顶层，并具有用户输入焦点。</a:t>
            </a:r>
            <a:endParaRPr sz="1600" dirty="0"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80604020202020204" pitchFamily="34" charset="0"/>
              <a:buChar char="•"/>
            </a:pPr>
            <a:endParaRPr sz="1600" dirty="0">
              <a:latin typeface="+mn-ea"/>
            </a:endParaRPr>
          </a:p>
          <a:p>
            <a:pPr indent="0">
              <a:lnSpc>
                <a:spcPct val="120000"/>
              </a:lnSpc>
              <a:buFont typeface="Arial" panose="02080604020202020204" pitchFamily="34" charset="0"/>
              <a:buNone/>
            </a:pPr>
            <a:r>
              <a:rPr lang="en-US" altLang="en-US" b="1" dirty="0" smtClean="0">
                <a:solidFill>
                  <a:srgbClr val="FF0000"/>
                </a:solidFill>
                <a:latin typeface="+mn-ea"/>
                <a:sym typeface="+mn-ea"/>
              </a:rPr>
              <a:t>2.如何从这三个入口进入,到running状态</a:t>
            </a:r>
            <a:endParaRPr lang="en-US" altLang="en-US" b="1" dirty="0" smtClean="0">
              <a:solidFill>
                <a:srgbClr val="FF0000"/>
              </a:solidFill>
              <a:latin typeface="+mn-ea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en-US" altLang="en-US" sz="1600" dirty="0" smtClean="0">
                <a:solidFill>
                  <a:schemeClr val="tx1"/>
                </a:solidFill>
                <a:latin typeface="+mn-ea"/>
                <a:sym typeface="+mn-ea"/>
              </a:rPr>
              <a:t>onCreate: 启动app后进入</a:t>
            </a:r>
            <a:endParaRPr lang="en-US" altLang="en-US" sz="1600" dirty="0" smtClean="0">
              <a:solidFill>
                <a:schemeClr val="tx1"/>
              </a:solidFill>
              <a:latin typeface="+mn-ea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en-US" altLang="en-US" sz="1600" dirty="0" smtClean="0">
                <a:solidFill>
                  <a:schemeClr val="tx1"/>
                </a:solidFill>
                <a:latin typeface="+mn-ea"/>
                <a:sym typeface="+mn-ea"/>
              </a:rPr>
              <a:t>onRestart: app开启情况下,点击home键回到桌面,再回到app</a:t>
            </a:r>
            <a:endParaRPr lang="en-US" altLang="en-US" sz="1600" dirty="0" smtClean="0">
              <a:solidFill>
                <a:schemeClr val="tx1"/>
              </a:solidFill>
              <a:latin typeface="+mn-ea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en-US" altLang="en-US" sz="1600" dirty="0" smtClean="0">
                <a:solidFill>
                  <a:schemeClr val="tx1"/>
                </a:solidFill>
                <a:latin typeface="+mn-ea"/>
                <a:sym typeface="+mn-ea"/>
              </a:rPr>
              <a:t>onResume:在app内弹出系统对话框,使它半遮挡Activity</a:t>
            </a:r>
            <a:endParaRPr lang="en-US" altLang="en-US" sz="1600" dirty="0" smtClean="0">
              <a:solidFill>
                <a:schemeClr val="tx1"/>
              </a:solidFill>
              <a:latin typeface="+mn-ea"/>
              <a:sym typeface="+mn-ea"/>
            </a:endParaRPr>
          </a:p>
        </p:txBody>
      </p:sp>
      <p:pic>
        <p:nvPicPr>
          <p:cNvPr id="9" name="内容占位符 409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3070" y="845185"/>
            <a:ext cx="4747260" cy="441833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11835" y="1349375"/>
            <a:ext cx="867664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/>
              <a:t>思路:</a:t>
            </a:r>
            <a:endParaRPr lang="en-US" altLang="zh-CN"/>
          </a:p>
          <a:p>
            <a:pPr marL="800100" lvl="1" indent="-342900" algn="l">
              <a:buFont typeface="Arial" panose="02080604020202020204" pitchFamily="34" charset="0"/>
              <a:buChar char="•"/>
            </a:pP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定义一个数据结构用于记录,</a:t>
            </a:r>
            <a:r>
              <a:rPr lang="en-US" altLang="en-US" sz="2800" dirty="0" smtClean="0">
                <a:solidFill>
                  <a:srgbClr val="FF0000"/>
                </a:solidFill>
                <a:sym typeface="+mn-ea"/>
              </a:rPr>
              <a:t>用于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写入文件持久化.</a:t>
            </a:r>
            <a:endParaRPr lang="en-US" altLang="zh-CN" sz="2800" dirty="0" smtClean="0">
              <a:solidFill>
                <a:srgbClr val="FF0000"/>
              </a:solidFill>
              <a:sym typeface="+mn-ea"/>
            </a:endParaRPr>
          </a:p>
          <a:p>
            <a:pPr marL="800100" lvl="1" indent="-342900" algn="l">
              <a:buFont typeface="Arial" panose="02080604020202020204" pitchFamily="34" charset="0"/>
              <a:buChar char="•"/>
            </a:pP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修改APP源码,在必要函数的入口和出口进行记录</a:t>
            </a:r>
            <a:endParaRPr lang="zh-CN" altLang="en-US" sz="2800" dirty="0"/>
          </a:p>
          <a:p>
            <a:pPr algn="l"/>
            <a:endParaRPr lang="en-US" altLang="zh-CN" sz="28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85115" y="244475"/>
            <a:ext cx="4470400" cy="827405"/>
          </a:xfrm>
        </p:spPr>
        <p:txBody>
          <a:bodyPr>
            <a:normAutofit/>
          </a:bodyPr>
          <a:p>
            <a:r>
              <a:rPr lang="zh-CN" altLang="en-US" sz="4000"/>
              <a:t>规定动作（二）</a:t>
            </a:r>
            <a:endParaRPr lang="en-US" altLang="zh-CN"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9400" y="242570"/>
            <a:ext cx="54121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000" dirty="0" smtClean="0">
                <a:solidFill>
                  <a:srgbClr val="FF0000"/>
                </a:solidFill>
                <a:sym typeface="+mn-ea"/>
              </a:rPr>
              <a:t>1.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定义一个数据结构用于记录,写入文件持久化.</a:t>
            </a:r>
            <a:endParaRPr lang="en-US" altLang="zh-CN" sz="2000" dirty="0" smtClean="0">
              <a:solidFill>
                <a:srgbClr val="FF0000"/>
              </a:solidFill>
              <a:sym typeface="+mn-ea"/>
            </a:endParaRPr>
          </a:p>
          <a:p>
            <a:pPr algn="l"/>
            <a:endParaRPr lang="en-US" altLang="zh-CN" sz="2000"/>
          </a:p>
        </p:txBody>
      </p:sp>
      <p:pic>
        <p:nvPicPr>
          <p:cNvPr id="2" name="图片 1" descr="WeChat Screenshot_201905281458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4610" y="624840"/>
            <a:ext cx="7151370" cy="60744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9400" y="242570"/>
            <a:ext cx="58921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000" dirty="0" smtClean="0">
                <a:solidFill>
                  <a:srgbClr val="FF0000"/>
                </a:solidFill>
                <a:sym typeface="+mn-ea"/>
              </a:rPr>
              <a:t>2.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修改APP源码,在必要函数的入口和出口进行记录</a:t>
            </a:r>
            <a:r>
              <a:rPr lang="en-US" altLang="en-US" sz="2000" dirty="0" smtClean="0">
                <a:solidFill>
                  <a:srgbClr val="FF0000"/>
                </a:solidFill>
                <a:sym typeface="+mn-ea"/>
              </a:rPr>
              <a:t>.</a:t>
            </a:r>
            <a:endParaRPr lang="en-US" altLang="en-US" sz="2000" dirty="0" smtClean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" name="图片 1" descr="WeChat Screenshot_201905281501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365" y="641350"/>
            <a:ext cx="8816340" cy="60858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545" y="172720"/>
            <a:ext cx="10515600" cy="827405"/>
          </a:xfrm>
        </p:spPr>
        <p:txBody>
          <a:bodyPr/>
          <a:p>
            <a:r>
              <a:rPr lang="zh-CN" altLang="en-US"/>
              <a:t>规定动作（二）</a:t>
            </a:r>
            <a:endParaRPr lang="en-US" altLang="zh-CN"/>
          </a:p>
        </p:txBody>
      </p:sp>
      <p:pic>
        <p:nvPicPr>
          <p:cNvPr id="4099" name="内容占位符 409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70825" y="447675"/>
            <a:ext cx="4236085" cy="541147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" name="内容占位符 2"/>
          <p:cNvSpPr>
            <a:spLocks noGrp="1"/>
          </p:cNvSpPr>
          <p:nvPr/>
        </p:nvSpPr>
        <p:spPr>
          <a:xfrm>
            <a:off x="169545" y="1000125"/>
            <a:ext cx="7539355" cy="5664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/>
              <a:t>所选每个</a:t>
            </a:r>
            <a:r>
              <a:rPr lang="en-US" altLang="zh-CN"/>
              <a:t>App</a:t>
            </a:r>
            <a:r>
              <a:rPr lang="zh-CN" altLang="en-US"/>
              <a:t>中主</a:t>
            </a:r>
            <a:r>
              <a:rPr lang="en-US" altLang="zh-CN"/>
              <a:t>Activity</a:t>
            </a:r>
            <a:r>
              <a:rPr lang="zh-CN" altLang="en-US"/>
              <a:t>和至少一个子</a:t>
            </a:r>
            <a:r>
              <a:rPr lang="en-US" altLang="zh-CN"/>
              <a:t>Activity</a:t>
            </a:r>
            <a:r>
              <a:rPr lang="zh-CN" altLang="en-US"/>
              <a:t>分别从如下几个入口进入：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en-US" altLang="zh-CN">
                <a:sym typeface="+mn-ea"/>
              </a:rPr>
              <a:t>onCreate()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>
                <a:sym typeface="+mn-ea"/>
              </a:rPr>
              <a:t>onRestart()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>
                <a:sym typeface="+mn-ea"/>
              </a:rPr>
              <a:t>onResume()</a:t>
            </a:r>
            <a:endParaRPr lang="en-US" altLang="zh-CN">
              <a:sym typeface="+mn-ea"/>
            </a:endParaRPr>
          </a:p>
          <a:p>
            <a:pPr lvl="3"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所考察内容</a:t>
            </a:r>
            <a:endParaRPr lang="zh-CN" altLang="en-US"/>
          </a:p>
          <a:p>
            <a:pPr marL="914400" lvl="1" indent="-457200">
              <a:lnSpc>
                <a:spcPct val="110000"/>
              </a:lnSpc>
              <a:buAutoNum type="arabicPeriod"/>
            </a:pPr>
            <a:r>
              <a:rPr lang="zh-CN" altLang="en-US" sz="2400"/>
              <a:t>从该入口进入的场景描述</a:t>
            </a:r>
            <a:endParaRPr lang="zh-CN" altLang="en-US" sz="2400"/>
          </a:p>
          <a:p>
            <a:pPr marL="914400" lvl="1" indent="-457200">
              <a:lnSpc>
                <a:spcPct val="110000"/>
              </a:lnSpc>
              <a:buAutoNum type="arabicPeriod"/>
            </a:pPr>
            <a:r>
              <a:rPr lang="zh-CN" altLang="en-US" sz="2400"/>
              <a:t>从进入</a:t>
            </a:r>
            <a:r>
              <a:rPr lang="zh-CN" altLang="en-US"/>
              <a:t>至</a:t>
            </a:r>
            <a:r>
              <a:rPr lang="en-US" altLang="zh-CN"/>
              <a:t>Activity running</a:t>
            </a:r>
            <a:r>
              <a:rPr lang="zh-CN" altLang="en-US"/>
              <a:t>所花费的时间</a:t>
            </a:r>
            <a:endParaRPr lang="zh-CN" altLang="en-US"/>
          </a:p>
          <a:p>
            <a:pPr marL="914400" lvl="1" indent="-457200">
              <a:lnSpc>
                <a:spcPct val="110000"/>
              </a:lnSpc>
              <a:buAutoNum type="arabicPeriod"/>
            </a:pPr>
            <a:r>
              <a:rPr lang="zh-CN" altLang="en-US"/>
              <a:t>给出该过程中时间占比在</a:t>
            </a:r>
            <a:r>
              <a:rPr lang="en-US" altLang="zh-CN"/>
              <a:t>10%</a:t>
            </a:r>
            <a:r>
              <a:rPr lang="zh-CN" altLang="en-US"/>
              <a:t>以上的环节（函数调用或线程创建）与简要流程分析</a:t>
            </a:r>
            <a:endParaRPr lang="zh-CN" altLang="en-US"/>
          </a:p>
          <a:p>
            <a:pPr marL="914400" lvl="1" indent="-457200">
              <a:lnSpc>
                <a:spcPct val="110000"/>
              </a:lnSpc>
              <a:buAutoNum type="arabicPeriod"/>
            </a:pPr>
            <a:r>
              <a:rPr lang="zh-CN" altLang="en-US"/>
              <a:t>上述各环节的时间占比及耗时原因</a:t>
            </a:r>
            <a:endParaRPr lang="zh-CN" altLang="en-US"/>
          </a:p>
          <a:p>
            <a:pPr marL="914400" lvl="1" indent="-457200">
              <a:lnSpc>
                <a:spcPct val="110000"/>
              </a:lnSpc>
              <a:buAutoNum type="arabicPeriod"/>
            </a:pPr>
            <a:r>
              <a:rPr lang="zh-CN" altLang="en-US" sz="2400"/>
              <a:t>设计一个数据结构，重复第</a:t>
            </a:r>
            <a:r>
              <a:rPr lang="en-US" altLang="zh-CN" sz="2400"/>
              <a:t>2</a:t>
            </a:r>
            <a:r>
              <a:rPr lang="zh-CN" altLang="en-US" sz="2400"/>
              <a:t>步</a:t>
            </a:r>
            <a:r>
              <a:rPr lang="en-US" altLang="zh-CN" sz="2400"/>
              <a:t>5</a:t>
            </a:r>
            <a:r>
              <a:rPr lang="zh-CN" altLang="en-US" sz="2400"/>
              <a:t>次，统计并存储每次所花费的时间（重启后不丢失），给出时间分布并对结果进行分析。</a:t>
            </a:r>
            <a:endParaRPr lang="zh-CN" altLang="en-US" sz="2400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filemanager-MainActivi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" y="295910"/>
            <a:ext cx="7620000" cy="5715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66050" y="497840"/>
            <a:ext cx="429577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1600"/>
              <a:t>onCreate()占比超过80%以上,负责加载MainActivity的布局,设置属性,其主要调用函数:</a:t>
            </a:r>
            <a:endParaRPr lang="zh-CN" altLang="en-US" sz="1600"/>
          </a:p>
          <a:p>
            <a:pPr lvl="1"/>
            <a:r>
              <a:rPr lang="zh-CN" altLang="en-US" sz="1600"/>
              <a:t>initialisePreferences</a:t>
            </a:r>
            <a:endParaRPr lang="zh-CN" altLang="en-US" sz="1600"/>
          </a:p>
          <a:p>
            <a:pPr lvl="1"/>
            <a:r>
              <a:rPr lang="zh-CN" altLang="en-US" sz="1600"/>
              <a:t>setContentView</a:t>
            </a:r>
            <a:endParaRPr lang="zh-CN" altLang="en-US" sz="1600"/>
          </a:p>
          <a:p>
            <a:pPr lvl="1"/>
            <a:r>
              <a:rPr lang="zh-CN" altLang="en-US" sz="1600"/>
              <a:t>showFailedOperationDialog</a:t>
            </a:r>
            <a:endParaRPr lang="zh-CN" altLang="en-US" sz="1600"/>
          </a:p>
          <a:p>
            <a:pPr lvl="1"/>
            <a:r>
              <a:rPr lang="zh-CN" altLang="en-US" sz="1600"/>
              <a:t>setSomethingSelected</a:t>
            </a:r>
            <a:endParaRPr lang="zh-CN" altLang="en-US" sz="1600"/>
          </a:p>
          <a:p>
            <a:pPr lvl="1"/>
            <a:r>
              <a:rPr lang="zh-CN" altLang="en-US" sz="1600"/>
              <a:t>setBackgroundDrawableResource</a:t>
            </a:r>
            <a:endParaRPr lang="zh-CN" altLang="en-US" sz="1600"/>
          </a:p>
          <a:p>
            <a:pPr lvl="1"/>
            <a:r>
              <a:rPr lang="zh-CN" altLang="en-US" sz="1600"/>
              <a:t>setHiddenFiles</a:t>
            </a:r>
            <a:endParaRPr lang="zh-CN" altLang="en-US" sz="1600"/>
          </a:p>
          <a:p>
            <a:pPr lvl="1"/>
            <a:r>
              <a:rPr lang="zh-CN" altLang="en-US" sz="1600"/>
              <a:t>setGridfiles</a:t>
            </a:r>
            <a:endParaRPr lang="zh-CN" altLang="en-US" sz="1600"/>
          </a:p>
          <a:p>
            <a:pPr lvl="1"/>
            <a:r>
              <a:rPr lang="zh-CN" altLang="en-US" sz="1600"/>
              <a:t>setListfiles</a:t>
            </a:r>
            <a:endParaRPr lang="zh-CN" altLang="en-US" sz="1600"/>
          </a:p>
          <a:p>
            <a:pPr lvl="1"/>
            <a:r>
              <a:rPr lang="zh-CN" altLang="en-US" sz="1600"/>
              <a:t>setBooks</a:t>
            </a:r>
            <a:endParaRPr lang="zh-CN" altLang="en-US" sz="1600"/>
          </a:p>
        </p:txBody>
      </p:sp>
      <p:pic>
        <p:nvPicPr>
          <p:cNvPr id="4099" name="内容占位符 4098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9250" y="295910"/>
            <a:ext cx="4236085" cy="541147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filemanager-Prefer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940" y="571500"/>
            <a:ext cx="7620000" cy="5715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74940" y="756285"/>
            <a:ext cx="429577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1600"/>
              <a:t>onCreate()占比超过80%以上,负责加载布局,设置属性,其主要调用函数:</a:t>
            </a:r>
            <a:endParaRPr lang="zh-CN" altLang="en-US" sz="1600"/>
          </a:p>
          <a:p>
            <a:pPr lvl="1"/>
            <a:r>
              <a:rPr lang="zh-CN" altLang="en-US" sz="1600"/>
              <a:t>setContentView</a:t>
            </a:r>
            <a:endParaRPr lang="zh-CN" altLang="en-US" sz="1600"/>
          </a:p>
          <a:p>
            <a:pPr lvl="1"/>
            <a:r>
              <a:rPr lang="zh-CN" altLang="en-US" sz="1600"/>
              <a:t>invalidateRecentsColorAndIcon</a:t>
            </a:r>
            <a:endParaRPr lang="zh-CN" altLang="en-US" sz="1600"/>
          </a:p>
          <a:p>
            <a:pPr lvl="1"/>
            <a:r>
              <a:rPr lang="zh-CN" altLang="en-US" sz="1600"/>
              <a:t>invalidateToolbarColor</a:t>
            </a:r>
            <a:endParaRPr lang="zh-CN" altLang="en-US" sz="1600"/>
          </a:p>
          <a:p>
            <a:pPr lvl="1"/>
            <a:r>
              <a:rPr lang="zh-CN" altLang="en-US" sz="1600"/>
              <a:t>invalidateNavBar</a:t>
            </a:r>
            <a:endParaRPr lang="zh-C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5920" y="411480"/>
            <a:ext cx="16910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所用APP</a:t>
            </a:r>
            <a:endParaRPr lang="en-US" altLang="zh-CN" sz="2800" b="1"/>
          </a:p>
        </p:txBody>
      </p:sp>
      <p:grpSp>
        <p:nvGrpSpPr>
          <p:cNvPr id="8" name="组合 7"/>
          <p:cNvGrpSpPr/>
          <p:nvPr/>
        </p:nvGrpSpPr>
        <p:grpSpPr>
          <a:xfrm>
            <a:off x="8172450" y="1341755"/>
            <a:ext cx="4210050" cy="4560570"/>
            <a:chOff x="12354" y="2125"/>
            <a:chExt cx="6630" cy="7182"/>
          </a:xfrm>
        </p:grpSpPr>
        <p:pic>
          <p:nvPicPr>
            <p:cNvPr id="3" name="图片 2" descr="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29" y="2125"/>
              <a:ext cx="5893" cy="5220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12354" y="8001"/>
              <a:ext cx="6630" cy="13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600">
                  <a:solidFill>
                    <a:srgbClr val="FF0000"/>
                  </a:solidFill>
                </a:rPr>
                <a:t>微影</a:t>
              </a:r>
              <a:r>
                <a:rPr lang="zh-CN" altLang="en-US" sz="1600"/>
                <a:t>，一款在线视频App，基于Material Design + MVP + Dagger2 + RxJava + Retrofit + Realm + Glide</a:t>
              </a:r>
              <a:endParaRPr lang="zh-CN" altLang="en-US" sz="16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1120" y="1301115"/>
            <a:ext cx="3863340" cy="4855845"/>
            <a:chOff x="112" y="2049"/>
            <a:chExt cx="6084" cy="7647"/>
          </a:xfrm>
        </p:grpSpPr>
        <p:pic>
          <p:nvPicPr>
            <p:cNvPr id="5" name="图片 4" descr="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" y="2049"/>
              <a:ext cx="5571" cy="5138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12" y="8001"/>
              <a:ext cx="6084" cy="16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600">
                  <a:solidFill>
                    <a:srgbClr val="FF0000"/>
                  </a:solidFill>
                </a:rPr>
                <a:t>头条</a:t>
              </a:r>
              <a:r>
                <a:rPr lang="zh-CN" altLang="en-US" sz="1600"/>
                <a:t>是一款遵循材料设计(Material Design)的第三方今日头条客户端, 聚合了新闻/段子/图片/视频/头条号内容</a:t>
              </a:r>
              <a:r>
                <a:rPr lang="en-US" altLang="zh-CN" sz="1600"/>
                <a:t>.</a:t>
              </a:r>
              <a:endParaRPr lang="en-US" altLang="zh-CN" sz="1600"/>
            </a:p>
            <a:p>
              <a:r>
                <a:rPr lang="zh-CN" altLang="en-US" sz="1600"/>
                <a:t>采用 MVP + RxJava + Retrofit 架构</a:t>
              </a:r>
              <a:r>
                <a:rPr lang="en-US" altLang="zh-CN" sz="1600"/>
                <a:t>.</a:t>
              </a:r>
              <a:endParaRPr lang="en-US" altLang="zh-CN" sz="1600"/>
            </a:p>
          </p:txBody>
        </p:sp>
      </p:grpSp>
      <p:pic>
        <p:nvPicPr>
          <p:cNvPr id="12" name="图片 11" descr="WeChat Screenshot_201905281427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170" y="1341755"/>
            <a:ext cx="3712210" cy="31813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618990" y="5119370"/>
            <a:ext cx="32061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Amaza文件管理器,</a:t>
            </a:r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1600">
                <a:solidFill>
                  <a:schemeClr val="tx1"/>
                </a:solidFill>
              </a:rPr>
              <a:t>开源的轻量级文件管理器</a:t>
            </a:r>
            <a:endParaRPr lang="en-US" altLang="zh-CN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Toutiao-Ma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95" y="571500"/>
            <a:ext cx="7620000" cy="5715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74940" y="756285"/>
            <a:ext cx="429577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1600"/>
              <a:t>onCreate()占比</a:t>
            </a:r>
            <a:r>
              <a:rPr lang="en-US" altLang="en-US" sz="1600"/>
              <a:t>最大</a:t>
            </a:r>
            <a:r>
              <a:rPr lang="en-US" altLang="zh-CN" sz="1600"/>
              <a:t>,负责加载布局,设置属性,其主要调用函数:</a:t>
            </a:r>
            <a:endParaRPr lang="zh-CN" altLang="en-US" sz="1600"/>
          </a:p>
          <a:p>
            <a:pPr lvl="1"/>
            <a:r>
              <a:rPr lang="zh-CN" altLang="en-US" sz="1600"/>
              <a:t>setContentView</a:t>
            </a:r>
            <a:endParaRPr lang="zh-CN" altLang="en-US" sz="1600"/>
          </a:p>
          <a:p>
            <a:pPr lvl="1"/>
            <a:r>
              <a:rPr lang="zh-CN" altLang="en-US" sz="1600"/>
              <a:t>getSupportFragmentManager</a:t>
            </a:r>
            <a:endParaRPr lang="zh-CN" altLang="en-US" sz="1600"/>
          </a:p>
          <a:p>
            <a:pPr lvl="1"/>
            <a:r>
              <a:rPr lang="zh-CN" altLang="en-US" sz="1600"/>
              <a:t>showFragment</a:t>
            </a:r>
            <a:endParaRPr lang="zh-CN" altLang="en-US" sz="1600"/>
          </a:p>
          <a:p>
            <a:pPr lvl="1"/>
            <a:r>
              <a:rPr lang="zh-CN" altLang="en-US" sz="1600"/>
              <a:t>showTapTarget</a:t>
            </a:r>
            <a:endParaRPr lang="zh-CN" altLang="en-US" sz="1600"/>
          </a:p>
          <a:p>
            <a:pPr lvl="1"/>
            <a:endParaRPr lang="zh-CN" altLang="en-US" sz="1600"/>
          </a:p>
          <a:p>
            <a:pPr lvl="1"/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7783195" y="3422015"/>
            <a:ext cx="429577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1600"/>
              <a:t>on</a:t>
            </a:r>
            <a:r>
              <a:rPr lang="en-US" altLang="en-US" sz="1600"/>
              <a:t>Start</a:t>
            </a:r>
            <a:r>
              <a:rPr lang="en-US" altLang="zh-CN" sz="1600"/>
              <a:t>占比</a:t>
            </a:r>
            <a:r>
              <a:rPr lang="en-US" altLang="en-US" sz="1600"/>
              <a:t>次之,onStart()是activity界面被显示出来的时候执行的，用户可见，包括有一个activity在他上面，但没有将它完全覆盖，用户可以看到部分activity但不能与它交互.</a:t>
            </a:r>
            <a:endParaRPr lang="en-US" altLang="en-US" sz="1600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 sz="1600"/>
              <a:t>        super.onStart</a:t>
            </a:r>
            <a:endParaRPr lang="en-US" altLang="en-US" sz="1600"/>
          </a:p>
          <a:p>
            <a:pPr lvl="1"/>
            <a:endParaRPr lang="zh-CN" altLang="en-US" sz="1600"/>
          </a:p>
          <a:p>
            <a:pPr lvl="1"/>
            <a:endParaRPr lang="zh-CN" altLang="en-US"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Toutiao-VideoCont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" y="513715"/>
            <a:ext cx="7620000" cy="5715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28000" y="996315"/>
            <a:ext cx="2540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onCreate函数:</a:t>
            </a:r>
            <a:endParaRPr lang="zh-CN" altLang="en-US"/>
          </a:p>
          <a:p>
            <a:r>
              <a:rPr lang="zh-CN" altLang="en-US"/>
              <a:t>   setContentView</a:t>
            </a:r>
            <a:endParaRPr lang="zh-CN" altLang="en-US"/>
          </a:p>
          <a:p>
            <a:r>
              <a:rPr lang="zh-CN" altLang="en-US"/>
              <a:t>   initView</a:t>
            </a:r>
            <a:endParaRPr lang="zh-CN" altLang="en-US"/>
          </a:p>
          <a:p>
            <a:r>
              <a:rPr lang="zh-CN" altLang="en-US"/>
              <a:t>   initData</a:t>
            </a:r>
            <a:endParaRPr lang="zh-CN" altLang="en-US"/>
          </a:p>
          <a:p>
            <a:r>
              <a:rPr lang="zh-CN" altLang="en-US"/>
              <a:t>   onLoadData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host-Ma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170" y="435610"/>
            <a:ext cx="7620000" cy="5715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01355" y="793750"/>
            <a:ext cx="254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onCreate函数:</a:t>
            </a:r>
            <a:endParaRPr lang="zh-CN" altLang="en-US"/>
          </a:p>
          <a:p>
            <a:r>
              <a:rPr lang="zh-CN" altLang="en-US"/>
              <a:t>   setContentView</a:t>
            </a:r>
            <a:endParaRPr lang="zh-CN" altLang="en-US"/>
          </a:p>
          <a:p>
            <a:r>
              <a:rPr lang="zh-CN" altLang="en-US"/>
              <a:t>   init</a:t>
            </a:r>
            <a:endParaRPr lang="zh-CN" altLang="en-US"/>
          </a:p>
          <a:p>
            <a:r>
              <a:rPr lang="zh-CN" altLang="en-US"/>
              <a:t>   getIntentData</a:t>
            </a:r>
            <a:endParaRPr lang="zh-CN" altLang="en-US"/>
          </a:p>
          <a:p>
            <a:r>
              <a:rPr lang="zh-CN" altLang="en-US"/>
              <a:t>   initView</a:t>
            </a:r>
            <a:endParaRPr lang="zh-CN" altLang="en-US"/>
          </a:p>
          <a:p>
            <a:r>
              <a:rPr lang="zh-CN" altLang="en-US"/>
              <a:t>   initEvent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host-SettingActivi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571500"/>
            <a:ext cx="7620000" cy="5715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75345" y="822960"/>
            <a:ext cx="371729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onCreate函数:</a:t>
            </a:r>
            <a:endParaRPr lang="zh-CN" altLang="en-US"/>
          </a:p>
          <a:p>
            <a:r>
              <a:rPr lang="zh-CN" altLang="en-US"/>
              <a:t>setContentView</a:t>
            </a:r>
            <a:endParaRPr lang="zh-CN" altLang="en-US"/>
          </a:p>
          <a:p>
            <a:r>
              <a:rPr lang="zh-CN" altLang="en-US"/>
              <a:t>getLayout    LayoutInflater.from.inflate</a:t>
            </a:r>
            <a:endParaRPr lang="zh-CN" altLang="en-US"/>
          </a:p>
          <a:p>
            <a:r>
              <a:rPr lang="en-US" altLang="zh-CN"/>
              <a:t>initView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44010" y="262255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000"/>
              <a:t>总结</a:t>
            </a:r>
            <a:endParaRPr lang="en-US" altLang="en-US" sz="4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7320" y="201930"/>
            <a:ext cx="4196080" cy="827405"/>
          </a:xfrm>
        </p:spPr>
        <p:txBody>
          <a:bodyPr>
            <a:normAutofit/>
          </a:bodyPr>
          <a:p>
            <a:r>
              <a:rPr lang="zh-CN" altLang="en-US" sz="4000"/>
              <a:t>规定动作（二）</a:t>
            </a:r>
            <a:endParaRPr lang="en-US" altLang="zh-CN" sz="4000"/>
          </a:p>
        </p:txBody>
      </p:sp>
      <p:sp>
        <p:nvSpPr>
          <p:cNvPr id="4" name="文本框 3"/>
          <p:cNvSpPr txBox="1"/>
          <p:nvPr/>
        </p:nvSpPr>
        <p:spPr>
          <a:xfrm>
            <a:off x="723265" y="1155065"/>
            <a:ext cx="9167495" cy="31076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altLang="en-US" sz="2400" dirty="0" err="1" smtClean="0">
                <a:sym typeface="+mn-ea"/>
              </a:rPr>
              <a:t>基本上所有的APP都在onCreate函数进行布局文件加载,</a:t>
            </a:r>
            <a:endParaRPr lang="en-US" altLang="en-US" sz="2400" dirty="0" err="1" smtClean="0">
              <a:sym typeface="+mn-ea"/>
            </a:endParaRPr>
          </a:p>
          <a:p>
            <a:pPr indent="0" algn="l">
              <a:buFont typeface="Arial" panose="02080604020202020204" pitchFamily="34" charset="0"/>
              <a:buNone/>
            </a:pPr>
            <a:r>
              <a:rPr lang="en-US" altLang="en-US" sz="2400" dirty="0" err="1" smtClean="0">
                <a:sym typeface="+mn-ea"/>
              </a:rPr>
              <a:t>    数据初始化等耗时操作,导致onCreate的操作比其他的都要耗时.</a:t>
            </a:r>
            <a:endParaRPr lang="en-US" altLang="en-US" sz="2000" dirty="0" err="1" smtClean="0">
              <a:sym typeface="+mn-ea"/>
            </a:endParaRPr>
          </a:p>
          <a:p>
            <a:pPr indent="0" algn="l">
              <a:buFont typeface="Arial" panose="02080604020202020204" pitchFamily="34" charset="0"/>
              <a:buNone/>
            </a:pPr>
            <a:endParaRPr lang="en-US" altLang="zh-CN" sz="2000" dirty="0" err="1" smtClean="0">
              <a:sym typeface="+mn-ea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altLang="zh-CN" sz="2400" dirty="0" err="1" smtClean="0">
                <a:sym typeface="+mn-ea"/>
              </a:rPr>
              <a:t>AmazeFile</a:t>
            </a:r>
            <a:r>
              <a:rPr lang="en-US" altLang="en-US" sz="2400" dirty="0" err="1" smtClean="0">
                <a:sym typeface="+mn-ea"/>
              </a:rPr>
              <a:t>Manager</a:t>
            </a:r>
            <a:r>
              <a:rPr lang="zh-CN" altLang="en-US" sz="2400" dirty="0" smtClean="0">
                <a:sym typeface="+mn-ea"/>
              </a:rPr>
              <a:t>，在</a:t>
            </a:r>
            <a:r>
              <a:rPr lang="en-US" altLang="zh-CN" sz="2400" dirty="0" err="1" smtClean="0">
                <a:sym typeface="+mn-ea"/>
              </a:rPr>
              <a:t>onCreate</a:t>
            </a:r>
            <a:r>
              <a:rPr lang="en-US" altLang="zh-CN" sz="2400" dirty="0" smtClean="0">
                <a:sym typeface="+mn-ea"/>
              </a:rPr>
              <a:t>()</a:t>
            </a:r>
            <a:r>
              <a:rPr lang="zh-CN" altLang="en-US" sz="2400" dirty="0" smtClean="0">
                <a:sym typeface="+mn-ea"/>
              </a:rPr>
              <a:t>中执行了相当多的</a:t>
            </a:r>
            <a:endParaRPr lang="zh-CN" altLang="en-US" sz="2400" dirty="0" smtClean="0">
              <a:sym typeface="+mn-ea"/>
            </a:endParaRPr>
          </a:p>
          <a:p>
            <a:pPr indent="0" algn="l">
              <a:buFont typeface="Arial" panose="02080604020202020204" pitchFamily="34" charset="0"/>
              <a:buNone/>
            </a:pPr>
            <a:r>
              <a:rPr lang="zh-CN" altLang="en-US" sz="2400" dirty="0" smtClean="0">
                <a:sym typeface="+mn-ea"/>
              </a:rPr>
              <a:t>   操作</a:t>
            </a:r>
            <a:r>
              <a:rPr lang="en-US" altLang="zh-CN" sz="2400" dirty="0" smtClean="0">
                <a:sym typeface="+mn-ea"/>
              </a:rPr>
              <a:t>,比其他两个APP的都要耗时. Ghost APP则比较少.</a:t>
            </a:r>
            <a:endParaRPr lang="en-US" altLang="zh-CN" sz="2000" dirty="0" smtClean="0">
              <a:sym typeface="+mn-ea"/>
            </a:endParaRPr>
          </a:p>
          <a:p>
            <a:pPr indent="0" algn="l">
              <a:buFont typeface="Arial" panose="02080604020202020204" pitchFamily="34" charset="0"/>
              <a:buNone/>
            </a:pPr>
            <a:endParaRPr lang="en-US" altLang="zh-CN" sz="2000" dirty="0" smtClean="0">
              <a:sym typeface="+mn-ea"/>
            </a:endParaRPr>
          </a:p>
          <a:p>
            <a:pPr marL="342900" indent="-342900" algn="l">
              <a:buFont typeface="Arial" panose="02080604020202020204" pitchFamily="34" charset="0"/>
              <a:buChar char="•"/>
            </a:pPr>
            <a:endParaRPr lang="en-US" altLang="zh-CN" sz="2000" dirty="0" smtClean="0">
              <a:sym typeface="+mn-ea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endParaRPr lang="en-US" altLang="zh-CN" sz="2000" dirty="0" smtClean="0">
              <a:sym typeface="+mn-ea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endParaRPr lang="en-US" altLang="zh-CN" sz="20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545" y="172720"/>
            <a:ext cx="10515600" cy="827405"/>
          </a:xfrm>
        </p:spPr>
        <p:txBody>
          <a:bodyPr/>
          <a:p>
            <a:r>
              <a:rPr lang="zh-CN" altLang="en-US"/>
              <a:t>自选动作</a:t>
            </a:r>
            <a:endParaRPr lang="zh-CN" altLang="en-US"/>
          </a:p>
        </p:txBody>
      </p:sp>
      <p:pic>
        <p:nvPicPr>
          <p:cNvPr id="4099" name="内容占位符 409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75525" y="622935"/>
            <a:ext cx="4479925" cy="572325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" name="内容占位符 2"/>
          <p:cNvSpPr>
            <a:spLocks noGrp="1"/>
          </p:cNvSpPr>
          <p:nvPr/>
        </p:nvSpPr>
        <p:spPr>
          <a:xfrm>
            <a:off x="169545" y="1224280"/>
            <a:ext cx="7205345" cy="54406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>
                <a:sym typeface="+mn-ea"/>
              </a:rPr>
              <a:t>对所选</a:t>
            </a:r>
            <a:r>
              <a:rPr lang="en-US" altLang="zh-CN">
                <a:sym typeface="+mn-ea"/>
              </a:rPr>
              <a:t>App</a:t>
            </a:r>
            <a:r>
              <a:rPr lang="zh-CN" altLang="en-US">
                <a:sym typeface="+mn-ea"/>
              </a:rPr>
              <a:t>中性能不够理想的环节进行分析，尝试通过某些优化机制提高相应环节的性能。描述优化机制的原理、实现及优化结果。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9240" y="149860"/>
            <a:ext cx="96062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思路:</a:t>
            </a:r>
            <a:r>
              <a:rPr lang="en-US" altLang="zh-CN" sz="2400"/>
              <a:t> </a:t>
            </a:r>
            <a:endParaRPr lang="en-US" altLang="zh-CN"/>
          </a:p>
          <a:p>
            <a:r>
              <a:rPr lang="en-US" altLang="zh-CN"/>
              <a:t>       </a:t>
            </a:r>
            <a:r>
              <a:rPr lang="en-US" altLang="zh-CN" sz="2400"/>
              <a:t>FileManager 的onCreate函数做了很多初始化工作,有些工作可以</a:t>
            </a:r>
            <a:endParaRPr lang="en-US" altLang="zh-CN" sz="2400"/>
          </a:p>
          <a:p>
            <a:r>
              <a:rPr lang="en-US" altLang="zh-CN" sz="2400"/>
              <a:t>     放到异步线程里面完成,从而提高速度.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423545" y="2083435"/>
            <a:ext cx="473075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AsyncTask</a:t>
            </a:r>
            <a:r>
              <a:rPr lang="zh-CN" altLang="en-US"/>
              <a:t> 主要有如下几个方法: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doInBackground</a:t>
            </a:r>
            <a:r>
              <a:rPr lang="zh-CN" altLang="en-US"/>
              <a:t>:必须重写,异步执行后台线程要完成的任务,耗时操作将在此方法中完成.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onPreExecute</a:t>
            </a:r>
            <a:r>
              <a:rPr lang="zh-CN" altLang="en-US"/>
              <a:t>:执行后台耗时操作前被调用,通常用于进行初始化操作.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onPostExecute</a:t>
            </a:r>
            <a:r>
              <a:rPr lang="zh-CN" altLang="en-US"/>
              <a:t>:当doInBackground方法完成后,系统将自动调用此方法,并将doInBackground方法返回的值传入此方法.通过此方法进行UI的更新.</a:t>
            </a:r>
            <a:endParaRPr lang="zh-CN" altLang="en-US"/>
          </a:p>
        </p:txBody>
      </p:sp>
      <p:pic>
        <p:nvPicPr>
          <p:cNvPr id="6" name="图片 5" descr="WeChat Screenshot_201906032142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3855" y="2083435"/>
            <a:ext cx="6772275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24045" y="2877820"/>
            <a:ext cx="223139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/>
              <a:t>Backup</a:t>
            </a:r>
            <a:endParaRPr lang="en-US" altLang="zh-CN" sz="4400"/>
          </a:p>
        </p:txBody>
      </p:sp>
      <p:pic>
        <p:nvPicPr>
          <p:cNvPr id="3" name="图片 2" descr="WeChat Screenshot_201906032130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67640"/>
            <a:ext cx="10058400" cy="652208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44500" y="459740"/>
            <a:ext cx="2353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优化结果: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3069590" y="5768975"/>
            <a:ext cx="4947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FileManager的onCreate环节时间缩短了29%</a:t>
            </a:r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2315845" y="981710"/>
            <a:ext cx="5925185" cy="4389120"/>
            <a:chOff x="3951" y="1546"/>
            <a:chExt cx="9331" cy="6912"/>
          </a:xfrm>
        </p:grpSpPr>
        <p:pic>
          <p:nvPicPr>
            <p:cNvPr id="2" name="图片 1" descr="Figure_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66" y="1546"/>
              <a:ext cx="9216" cy="6912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3951" y="1743"/>
              <a:ext cx="16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时间:ms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09845" y="2839085"/>
            <a:ext cx="201231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6000"/>
              <a:t>谢谢!</a:t>
            </a:r>
            <a:endParaRPr lang="en-US" altLang="en-US"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545" y="172720"/>
            <a:ext cx="10515600" cy="827405"/>
          </a:xfrm>
        </p:spPr>
        <p:txBody>
          <a:bodyPr/>
          <a:p>
            <a:r>
              <a:rPr lang="zh-CN" altLang="en-US"/>
              <a:t>规定动作（一）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227330" y="1106805"/>
            <a:ext cx="11108690" cy="544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400"/>
              <a:t>根据课堂当中所授的</a:t>
            </a:r>
            <a:r>
              <a:rPr lang="en-US" altLang="zh-CN" sz="2400"/>
              <a:t>App</a:t>
            </a:r>
            <a:r>
              <a:rPr lang="zh-CN" altLang="en-US" sz="2400"/>
              <a:t>主</a:t>
            </a:r>
            <a:r>
              <a:rPr lang="en-US" altLang="zh-CN" sz="2400"/>
              <a:t>Activity</a:t>
            </a:r>
            <a:r>
              <a:rPr lang="zh-CN" altLang="en-US" sz="2400"/>
              <a:t>的启动流程，统计从</a:t>
            </a:r>
            <a:r>
              <a:rPr lang="en-US" altLang="zh-CN" sz="2400"/>
              <a:t>Launcher</a:t>
            </a:r>
            <a:r>
              <a:rPr lang="zh-CN" altLang="en-US" sz="2400"/>
              <a:t>点击</a:t>
            </a:r>
            <a:r>
              <a:rPr lang="en-US" altLang="zh-CN" sz="2400"/>
              <a:t>App</a:t>
            </a:r>
            <a:r>
              <a:rPr lang="zh-CN" altLang="en-US" sz="2400"/>
              <a:t>图标开始的共</a:t>
            </a:r>
            <a:r>
              <a:rPr lang="en-US" altLang="zh-CN" sz="2400"/>
              <a:t>12</a:t>
            </a:r>
            <a:r>
              <a:rPr lang="zh-CN" altLang="en-US" sz="2400"/>
              <a:t>步当中，每一步所花费的时间，例如</a:t>
            </a:r>
            <a:endParaRPr lang="zh-CN" altLang="en-US" sz="2400"/>
          </a:p>
          <a:p>
            <a:pPr marL="914400" lvl="1" indent="-457200">
              <a:lnSpc>
                <a:spcPct val="110000"/>
              </a:lnSpc>
              <a:buAutoNum type="arabicPeriod"/>
            </a:pPr>
            <a:r>
              <a:rPr lang="en-US" altLang="zh-CN" sz="2055"/>
              <a:t>onClick</a:t>
            </a:r>
            <a:r>
              <a:rPr lang="zh-CN" altLang="en-US" sz="2055"/>
              <a:t>的发生的时间</a:t>
            </a:r>
            <a:r>
              <a:rPr lang="en-US" altLang="zh-CN" sz="2055"/>
              <a:t>T0</a:t>
            </a:r>
            <a:endParaRPr lang="en-US" altLang="zh-CN" sz="2055"/>
          </a:p>
          <a:p>
            <a:pPr marL="914400" lvl="1" indent="-457200">
              <a:lnSpc>
                <a:spcPct val="110000"/>
              </a:lnSpc>
              <a:buAutoNum type="arabicPeriod"/>
            </a:pPr>
            <a:r>
              <a:rPr lang="en-US" altLang="zh-CN" sz="2055"/>
              <a:t>transact/START_ACTIVITY_TRANSACTION</a:t>
            </a:r>
            <a:br>
              <a:rPr lang="en-US" altLang="zh-CN" sz="2055"/>
            </a:br>
            <a:r>
              <a:rPr lang="en-US" altLang="zh-CN" sz="2055"/>
              <a:t>发</a:t>
            </a:r>
            <a:r>
              <a:rPr lang="zh-CN" altLang="en-US" sz="2055"/>
              <a:t>生的时间</a:t>
            </a:r>
            <a:r>
              <a:rPr lang="en-US" altLang="zh-CN" sz="2055"/>
              <a:t>T1</a:t>
            </a:r>
            <a:r>
              <a:rPr lang="zh-CN" altLang="en-US" sz="2055"/>
              <a:t>。则</a:t>
            </a:r>
            <a:r>
              <a:rPr lang="en-US" altLang="zh-CN" sz="2055"/>
              <a:t>T1 - T0</a:t>
            </a:r>
            <a:r>
              <a:rPr lang="zh-CN" altLang="en-US" sz="2055"/>
              <a:t>为第一步所</a:t>
            </a:r>
            <a:br>
              <a:rPr lang="zh-CN" altLang="en-US" sz="2055"/>
            </a:br>
            <a:r>
              <a:rPr lang="zh-CN" altLang="en-US" sz="2055"/>
              <a:t>花费的时间。以此类推。</a:t>
            </a:r>
            <a:endParaRPr lang="zh-CN" altLang="en-US" sz="2055"/>
          </a:p>
          <a:p>
            <a:pPr lvl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5550" y="2880995"/>
            <a:ext cx="5694045" cy="366649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67910" y="2915920"/>
            <a:ext cx="223139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/>
              <a:t>Backup</a:t>
            </a:r>
            <a:endParaRPr lang="en-US" altLang="zh-CN" sz="4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87042" name="标题 87041"/>
          <p:cNvSpPr>
            <a:spLocks noGrp="1"/>
          </p:cNvSpPr>
          <p:nvPr>
            <p:ph type="title"/>
          </p:nvPr>
        </p:nvSpPr>
        <p:spPr>
          <a:xfrm>
            <a:off x="664210" y="133350"/>
            <a:ext cx="10515600" cy="1325563"/>
          </a:xfrm>
        </p:spPr>
        <p:txBody>
          <a:bodyPr anchor="ctr" anchorCtr="0"/>
          <a:p>
            <a:r>
              <a:rPr lang="en-US" altLang="zh-CN" sz="3200" dirty="0"/>
              <a:t>app启动的</a:t>
            </a:r>
            <a:r>
              <a:rPr lang="zh-CN" altLang="en-US" sz="3200" dirty="0"/>
              <a:t>主要步骤</a:t>
            </a:r>
            <a:endParaRPr lang="zh-CN" altLang="en-US" sz="3200" dirty="0"/>
          </a:p>
        </p:txBody>
      </p:sp>
      <p:sp>
        <p:nvSpPr>
          <p:cNvPr id="87043" name="文本占位符 87042"/>
          <p:cNvSpPr>
            <a:spLocks noGrp="1"/>
          </p:cNvSpPr>
          <p:nvPr>
            <p:ph type="body" idx="1"/>
          </p:nvPr>
        </p:nvSpPr>
        <p:spPr>
          <a:xfrm>
            <a:off x="1703705" y="1204595"/>
            <a:ext cx="8435975" cy="5400675"/>
          </a:xfrm>
        </p:spPr>
        <p:txBody>
          <a:bodyPr>
            <a:normAutofit lnSpcReduction="10000"/>
          </a:bodyPr>
          <a:p>
            <a:pPr>
              <a:buAutoNum type="arabicPeriod"/>
            </a:pPr>
            <a:r>
              <a:rPr lang="zh-CN" altLang="en-US" sz="2400" dirty="0"/>
              <a:t>Launcher向AMS发送一个启动MainActivity的IPC请求</a:t>
            </a:r>
            <a:endParaRPr lang="zh-CN" altLang="en-US" sz="2400" dirty="0"/>
          </a:p>
          <a:p>
            <a:pPr lvl="2">
              <a:buAutoNum type="arabicPeriod"/>
            </a:pPr>
            <a:endParaRPr lang="zh-CN" altLang="en-US" sz="1600" dirty="0"/>
          </a:p>
          <a:p>
            <a:pPr>
              <a:buAutoNum type="arabicPeriod"/>
            </a:pPr>
            <a:r>
              <a:rPr lang="zh-CN" altLang="en-US" sz="2400" dirty="0"/>
              <a:t>AMS首先保存要启动的MainActivity组件的信息，然后再向Launcher发送一个进入终止状态的IPC请求</a:t>
            </a:r>
            <a:endParaRPr lang="zh-CN" altLang="en-US" sz="2400" dirty="0"/>
          </a:p>
          <a:p>
            <a:pPr lvl="2">
              <a:buAutoNum type="arabicPeriod"/>
            </a:pPr>
            <a:endParaRPr lang="zh-CN" altLang="en-US" sz="1600" dirty="0"/>
          </a:p>
          <a:p>
            <a:pPr>
              <a:buAutoNum type="arabicPeriod"/>
            </a:pPr>
            <a:r>
              <a:rPr lang="zh-CN" altLang="en-US" sz="2400" dirty="0"/>
              <a:t>Launcher进入终止状态后，向AMS发送一个已进入终止状态的IPC，以便AMS可继续执行启动MainActivity的动作</a:t>
            </a:r>
            <a:endParaRPr lang="zh-CN" altLang="en-US" sz="2400" dirty="0"/>
          </a:p>
          <a:p>
            <a:pPr lvl="2">
              <a:buNone/>
            </a:pPr>
            <a:r>
              <a:rPr lang="zh-CN" altLang="en-US" sz="1600" dirty="0"/>
              <a:t>	</a:t>
            </a:r>
            <a:endParaRPr lang="zh-CN" altLang="en-US" sz="1800" dirty="0"/>
          </a:p>
          <a:p>
            <a:pPr>
              <a:buAutoNum type="arabicPeriod"/>
            </a:pPr>
            <a:r>
              <a:rPr lang="zh-CN" altLang="en-US" sz="2400" dirty="0"/>
              <a:t>AMS发现用来运行MainActivity组件的应用程序不存在，因此，它会先启动一个新应用程序进程</a:t>
            </a:r>
            <a:endParaRPr lang="zh-CN" altLang="en-US" sz="2400" dirty="0"/>
          </a:p>
          <a:p>
            <a:pPr lvl="2">
              <a:buAutoNum type="arabicPeriod"/>
            </a:pPr>
            <a:endParaRPr lang="zh-CN" altLang="en-US" sz="1600" dirty="0"/>
          </a:p>
          <a:p>
            <a:pPr>
              <a:buAutoNum type="arabicPeriod"/>
            </a:pPr>
            <a:r>
              <a:rPr lang="zh-CN" altLang="en-US" sz="2400" dirty="0"/>
              <a:t>新进程启动后，向AMS发送一个启动完成的IPC通信请求，以便AMS继续执行启动MainActivity的操作</a:t>
            </a:r>
            <a:endParaRPr lang="zh-CN" altLang="en-US" sz="2400" dirty="0"/>
          </a:p>
          <a:p>
            <a:pPr lvl="2">
              <a:buAutoNum type="arabicPeriod"/>
            </a:pPr>
            <a:endParaRPr lang="zh-CN" altLang="en-US" sz="1600" dirty="0"/>
          </a:p>
          <a:p>
            <a:pPr>
              <a:buAutoNum type="arabicPeriod"/>
            </a:pPr>
            <a:r>
              <a:rPr lang="zh-CN" altLang="en-US" sz="2400" dirty="0"/>
              <a:t>AMS将第2步保存的MainActivity的信息发送给第4步创建的进程，以便它将MainActivity启动起来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filemanager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9245" y="852805"/>
            <a:ext cx="5057140" cy="3455670"/>
          </a:xfrm>
          <a:prstGeom prst="rect">
            <a:avLst/>
          </a:prstGeom>
        </p:spPr>
      </p:pic>
      <p:pic>
        <p:nvPicPr>
          <p:cNvPr id="6" name="图片 5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20" y="784860"/>
            <a:ext cx="4878070" cy="36588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63015" y="205740"/>
            <a:ext cx="1703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file manager </a:t>
            </a:r>
            <a:endParaRPr lang="x-none" altLang="zh-CN"/>
          </a:p>
        </p:txBody>
      </p:sp>
      <p:pic>
        <p:nvPicPr>
          <p:cNvPr id="7" name="图片 6" descr="filemanager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65505" y="760730"/>
            <a:ext cx="4910455" cy="3683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-405765" y="760730"/>
            <a:ext cx="12706985" cy="3683000"/>
            <a:chOff x="-1227" y="1198"/>
            <a:chExt cx="20011" cy="5800"/>
          </a:xfrm>
        </p:grpSpPr>
        <p:pic>
          <p:nvPicPr>
            <p:cNvPr id="9" name="图片 8" descr="filemanager_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820" y="1343"/>
              <a:ext cx="7964" cy="5442"/>
            </a:xfrm>
            <a:prstGeom prst="rect">
              <a:avLst/>
            </a:prstGeom>
          </p:spPr>
        </p:pic>
        <p:pic>
          <p:nvPicPr>
            <p:cNvPr id="10" name="图片 9" descr="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8" y="1236"/>
              <a:ext cx="7682" cy="5762"/>
            </a:xfrm>
            <a:prstGeom prst="rect">
              <a:avLst/>
            </a:prstGeom>
          </p:spPr>
        </p:pic>
        <p:pic>
          <p:nvPicPr>
            <p:cNvPr id="11" name="图片 10" descr="filemanager_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227" y="1198"/>
              <a:ext cx="7733" cy="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3545" y="271780"/>
            <a:ext cx="8813800" cy="1414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/>
              <a:t>思路: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 sz="2000" b="1" dirty="0" smtClean="0">
                <a:solidFill>
                  <a:srgbClr val="FF0000"/>
                </a:solidFill>
                <a:sym typeface="+mn-ea"/>
              </a:rPr>
              <a:t>使用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X</a:t>
            </a:r>
            <a:r>
              <a:rPr lang="en-US" altLang="zh-CN" sz="2000" b="1" dirty="0" smtClean="0">
                <a:solidFill>
                  <a:srgbClr val="FF0000"/>
                </a:solidFill>
                <a:sym typeface="+mn-ea"/>
              </a:rPr>
              <a:t>posed</a:t>
            </a:r>
            <a:r>
              <a:rPr lang="zh-CN" altLang="en-US" sz="2000" b="1" dirty="0" smtClean="0">
                <a:solidFill>
                  <a:srgbClr val="FF0000"/>
                </a:solidFill>
                <a:sym typeface="+mn-ea"/>
              </a:rPr>
              <a:t>框架对进程间通信的函数进行</a:t>
            </a:r>
            <a:r>
              <a:rPr lang="en-US" altLang="zh-CN" sz="2000" b="1" dirty="0" smtClean="0">
                <a:solidFill>
                  <a:srgbClr val="FF0000"/>
                </a:solidFill>
                <a:sym typeface="+mn-ea"/>
              </a:rPr>
              <a:t>hook</a:t>
            </a:r>
            <a:r>
              <a:rPr lang="zh-CN" altLang="en-US" sz="2000" b="1" dirty="0" smtClean="0">
                <a:solidFill>
                  <a:srgbClr val="FF0000"/>
                </a:solidFill>
                <a:sym typeface="+mn-ea"/>
              </a:rPr>
              <a:t>，并</a:t>
            </a:r>
            <a:r>
              <a:rPr lang="en-US" altLang="zh-CN" sz="2000" b="1" dirty="0" smtClean="0">
                <a:solidFill>
                  <a:srgbClr val="FF0000"/>
                </a:solidFill>
                <a:sym typeface="+mn-ea"/>
              </a:rPr>
              <a:t>在函数入口</a:t>
            </a:r>
            <a:r>
              <a:rPr lang="en-US" altLang="en-US" sz="2000" b="1" dirty="0" smtClean="0">
                <a:solidFill>
                  <a:srgbClr val="FF0000"/>
                </a:solidFill>
                <a:sym typeface="+mn-ea"/>
              </a:rPr>
              <a:t>前</a:t>
            </a:r>
            <a:r>
              <a:rPr lang="en-US" altLang="zh-CN" sz="2000" b="1" dirty="0" smtClean="0">
                <a:solidFill>
                  <a:srgbClr val="FF0000"/>
                </a:solidFill>
                <a:sym typeface="+mn-ea"/>
              </a:rPr>
              <a:t>记录</a:t>
            </a:r>
            <a:r>
              <a:rPr lang="zh-CN" altLang="en-US" sz="2000" b="1" dirty="0" smtClean="0">
                <a:solidFill>
                  <a:srgbClr val="FF0000"/>
                </a:solidFill>
                <a:sym typeface="+mn-ea"/>
              </a:rPr>
              <a:t>时间</a:t>
            </a:r>
            <a:endParaRPr lang="zh-CN" altLang="en-US" sz="2000" dirty="0"/>
          </a:p>
          <a:p>
            <a:pPr algn="l"/>
            <a:endParaRPr lang="en-US" altLang="zh-CN" sz="2000"/>
          </a:p>
        </p:txBody>
      </p:sp>
      <p:sp>
        <p:nvSpPr>
          <p:cNvPr id="15" name="内容占位符 2"/>
          <p:cNvSpPr>
            <a:spLocks noGrp="1"/>
          </p:cNvSpPr>
          <p:nvPr/>
        </p:nvSpPr>
        <p:spPr>
          <a:xfrm>
            <a:off x="615112" y="1686589"/>
            <a:ext cx="7457372" cy="1131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000" dirty="0" smtClean="0"/>
              <a:t>Xposed</a:t>
            </a:r>
            <a:r>
              <a:rPr lang="zh-CN" altLang="en-US" sz="2000" dirty="0"/>
              <a:t>是一款可以在不修改</a:t>
            </a:r>
            <a:r>
              <a:rPr lang="en-US" altLang="zh-CN" sz="2000" dirty="0"/>
              <a:t>APK</a:t>
            </a:r>
            <a:r>
              <a:rPr lang="zh-CN" altLang="en-US" sz="2000" dirty="0"/>
              <a:t>的情况下影响</a:t>
            </a:r>
            <a:r>
              <a:rPr lang="zh-CN" altLang="en-US" sz="2000" dirty="0" smtClean="0"/>
              <a:t>程序运行（修改</a:t>
            </a:r>
            <a:r>
              <a:rPr lang="zh-CN" altLang="en-US" sz="2000" dirty="0"/>
              <a:t>系统</a:t>
            </a:r>
            <a:r>
              <a:rPr lang="en-US" altLang="zh-CN" sz="2000" dirty="0"/>
              <a:t>)</a:t>
            </a:r>
            <a:r>
              <a:rPr lang="zh-CN" altLang="en-US" sz="2000" dirty="0"/>
              <a:t>的框架</a:t>
            </a:r>
            <a:r>
              <a:rPr lang="zh-CN" altLang="en-US" sz="2000" dirty="0" smtClean="0"/>
              <a:t>服务</a:t>
            </a:r>
            <a:endParaRPr lang="zh-CN" altLang="en-US" sz="2000" dirty="0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615112" y="2887068"/>
            <a:ext cx="8004378" cy="18550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000" dirty="0" smtClean="0"/>
              <a:t>Xposed</a:t>
            </a:r>
            <a:r>
              <a:rPr lang="zh-CN" altLang="en-US" sz="2000" dirty="0" smtClean="0"/>
              <a:t>原理：任何应用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进程都是由</a:t>
            </a:r>
            <a:r>
              <a:rPr lang="en-US" altLang="zh-CN" sz="2000" dirty="0" smtClean="0"/>
              <a:t>Zygote </a:t>
            </a:r>
            <a:r>
              <a:rPr lang="en-US" altLang="en-US" sz="2000" dirty="0" smtClean="0"/>
              <a:t>孵化</a:t>
            </a:r>
            <a:r>
              <a:rPr lang="en-US" altLang="zh-CN" sz="2000" dirty="0" smtClean="0"/>
              <a:t>的</a:t>
            </a:r>
            <a:r>
              <a:rPr lang="zh-CN" altLang="en-US" sz="2000" dirty="0" smtClean="0"/>
              <a:t>，而</a:t>
            </a:r>
            <a:r>
              <a:rPr lang="en-US" altLang="zh-CN" sz="2000" dirty="0" smtClean="0"/>
              <a:t>Zygote</a:t>
            </a:r>
            <a:r>
              <a:rPr lang="zh-CN" altLang="en-US" sz="2000" dirty="0" smtClean="0"/>
              <a:t>由</a:t>
            </a:r>
            <a:r>
              <a:rPr lang="en-US" altLang="zh-CN" sz="2000" dirty="0" smtClean="0"/>
              <a:t>app_process</a:t>
            </a:r>
            <a:r>
              <a:rPr lang="zh-CN" altLang="en-US" sz="2000" dirty="0" smtClean="0"/>
              <a:t>完成，</a:t>
            </a:r>
            <a:r>
              <a:rPr lang="en-US" altLang="zh-CN" sz="2000" dirty="0" smtClean="0"/>
              <a:t>Xposed</a:t>
            </a:r>
            <a:r>
              <a:rPr lang="zh-CN" altLang="en-US" sz="2000" dirty="0" smtClean="0"/>
              <a:t>会将自己的</a:t>
            </a:r>
            <a:r>
              <a:rPr lang="en-US" altLang="zh-CN" sz="2000" dirty="0" smtClean="0"/>
              <a:t>app_process</a:t>
            </a:r>
            <a:r>
              <a:rPr lang="zh-CN" altLang="en-US" sz="2000" dirty="0" smtClean="0"/>
              <a:t>替换</a:t>
            </a:r>
            <a:r>
              <a:rPr lang="en-US" altLang="zh-CN" sz="2000" dirty="0" smtClean="0"/>
              <a:t>掉原生的</a:t>
            </a:r>
            <a:r>
              <a:rPr lang="en-US" altLang="zh-CN" sz="2000" dirty="0"/>
              <a:t>app_process</a:t>
            </a:r>
            <a:r>
              <a:rPr lang="zh-CN" altLang="en-US" sz="2000" dirty="0" smtClean="0"/>
              <a:t>，并</a:t>
            </a:r>
            <a:r>
              <a:rPr lang="en-US" altLang="zh-CN" sz="2000" dirty="0" smtClean="0"/>
              <a:t>加载XposedBridge.jar</a:t>
            </a:r>
            <a:r>
              <a:rPr lang="zh-CN" altLang="en-US" sz="2000" dirty="0"/>
              <a:t>，从而完成对</a:t>
            </a:r>
            <a:r>
              <a:rPr lang="en-US" altLang="zh-CN" sz="2000" dirty="0"/>
              <a:t>Zygote</a:t>
            </a:r>
            <a:r>
              <a:rPr lang="zh-CN" altLang="en-US" sz="2000" dirty="0"/>
              <a:t>进程及其创建</a:t>
            </a:r>
            <a:r>
              <a:rPr lang="zh-CN" altLang="en-US" sz="2000" dirty="0" smtClean="0"/>
              <a:t>的虚拟机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劫持</a:t>
            </a:r>
            <a:r>
              <a:rPr lang="en-US" altLang="zh-CN" sz="2000" dirty="0" smtClean="0"/>
              <a:t>,在原Function执行的前</a:t>
            </a:r>
            <a:r>
              <a:rPr lang="en-US" altLang="en-US" sz="2000" dirty="0" smtClean="0"/>
              <a:t>先执行自定义代码</a:t>
            </a:r>
            <a:endParaRPr lang="en-US" altLang="en-US" sz="2000" dirty="0" smtClean="0"/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615315" y="4818380"/>
            <a:ext cx="9788525" cy="7181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000" dirty="0" smtClean="0"/>
              <a:t>安装过程：设备</a:t>
            </a:r>
            <a:r>
              <a:rPr lang="en-US" altLang="zh-CN" sz="2000" dirty="0" smtClean="0"/>
              <a:t>root</a:t>
            </a:r>
            <a:r>
              <a:rPr lang="zh-CN" altLang="en-US" sz="2000" dirty="0"/>
              <a:t>后</a:t>
            </a:r>
            <a:r>
              <a:rPr lang="zh-CN" altLang="en-US" sz="2000" dirty="0" smtClean="0"/>
              <a:t>，安装</a:t>
            </a:r>
            <a:r>
              <a:rPr lang="en-US" altLang="zh-CN" sz="2000" dirty="0" err="1" smtClean="0"/>
              <a:t>XposedInstaller</a:t>
            </a:r>
            <a:r>
              <a:rPr lang="zh-CN" altLang="en-US" sz="2000" dirty="0" smtClean="0"/>
              <a:t>，重启即可</a:t>
            </a:r>
            <a:endParaRPr lang="zh-CN" altLang="en-US" dirty="0"/>
          </a:p>
        </p:txBody>
      </p:sp>
      <p:pic>
        <p:nvPicPr>
          <p:cNvPr id="2" name="图片 1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9490" y="2346325"/>
            <a:ext cx="3003550" cy="19310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4650" y="343535"/>
            <a:ext cx="7952105" cy="1353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/>
              <a:t>思路: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使用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X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posed</a:t>
            </a: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框架对进程间通信的函数进行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hook</a:t>
            </a: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，并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在函数入口</a:t>
            </a:r>
            <a:r>
              <a:rPr lang="en-US" altLang="en-US" b="1" dirty="0" smtClean="0">
                <a:solidFill>
                  <a:srgbClr val="FF0000"/>
                </a:solidFill>
                <a:sym typeface="+mn-ea"/>
              </a:rPr>
              <a:t>前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记录</a:t>
            </a: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时间</a:t>
            </a:r>
            <a:endParaRPr lang="zh-CN" altLang="en-US" dirty="0"/>
          </a:p>
          <a:p>
            <a:pPr algn="l"/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3490" y="1948815"/>
            <a:ext cx="5871210" cy="37807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40055" y="2608580"/>
            <a:ext cx="57880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FF0101"/>
                </a:solidFill>
                <a:latin typeface="+mn-ea"/>
              </a:rPr>
              <a:t>红色部分</a:t>
            </a:r>
            <a:r>
              <a:rPr lang="zh-CN" altLang="en-US" dirty="0" smtClean="0">
                <a:latin typeface="+mn-ea"/>
              </a:rPr>
              <a:t>（步骤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5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9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11</a:t>
            </a:r>
            <a:r>
              <a:rPr lang="zh-CN" altLang="en-US" dirty="0" smtClean="0">
                <a:latin typeface="+mn-ea"/>
              </a:rPr>
              <a:t>）：用于</a:t>
            </a:r>
            <a:r>
              <a:rPr lang="en-US" altLang="zh-CN" dirty="0" smtClean="0">
                <a:latin typeface="+mn-ea"/>
              </a:rPr>
              <a:t>transact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altLang="zh-CN" dirty="0" smtClean="0">
                <a:latin typeface="+mn-ea"/>
              </a:rPr>
              <a:t>Binder</a:t>
            </a:r>
            <a:r>
              <a:rPr lang="zh-CN" altLang="en-US" dirty="0" smtClean="0">
                <a:latin typeface="+mn-ea"/>
              </a:rPr>
              <a:t>代理类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solidFill>
                  <a:srgbClr val="0000FF"/>
                </a:solidFill>
                <a:latin typeface="+mn-ea"/>
              </a:rPr>
              <a:t>蓝色部分</a:t>
            </a:r>
            <a:r>
              <a:rPr lang="zh-CN" altLang="en-US" dirty="0" smtClean="0">
                <a:latin typeface="+mn-ea"/>
              </a:rPr>
              <a:t>（步骤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6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10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12</a:t>
            </a:r>
            <a:r>
              <a:rPr lang="zh-CN" altLang="en-US" dirty="0" smtClean="0">
                <a:latin typeface="+mn-ea"/>
              </a:rPr>
              <a:t>）：用于</a:t>
            </a:r>
            <a:r>
              <a:rPr lang="en-US" altLang="zh-CN" dirty="0" err="1" smtClean="0">
                <a:latin typeface="+mn-ea"/>
              </a:rPr>
              <a:t>onTranact</a:t>
            </a:r>
            <a:r>
              <a:rPr lang="zh-CN" altLang="en-US" dirty="0" smtClean="0">
                <a:latin typeface="+mn-ea"/>
              </a:rPr>
              <a:t>，其中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6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10</a:t>
            </a:r>
            <a:r>
              <a:rPr lang="zh-CN" altLang="en-US" dirty="0" smtClean="0">
                <a:latin typeface="+mn-ea"/>
              </a:rPr>
              <a:t>继承自</a:t>
            </a:r>
            <a:r>
              <a:rPr lang="en-US" altLang="zh-CN" dirty="0" err="1" smtClean="0">
                <a:latin typeface="+mn-ea"/>
              </a:rPr>
              <a:t>ActivityManagerNative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12</a:t>
            </a:r>
            <a:r>
              <a:rPr lang="zh-CN" altLang="en-US" dirty="0" smtClean="0">
                <a:latin typeface="+mn-ea"/>
              </a:rPr>
              <a:t>继承自</a:t>
            </a:r>
            <a:r>
              <a:rPr lang="en-US" altLang="zh-CN" dirty="0" err="1" smtClean="0">
                <a:latin typeface="+mn-ea"/>
              </a:rPr>
              <a:t>ApplicationThreadNative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solidFill>
                  <a:srgbClr val="007800"/>
                </a:solidFill>
                <a:latin typeface="+mn-ea"/>
              </a:rPr>
              <a:t>绿色部分</a:t>
            </a:r>
            <a:r>
              <a:rPr lang="zh-CN" altLang="en-US" dirty="0" smtClean="0">
                <a:latin typeface="+mn-ea"/>
              </a:rPr>
              <a:t>（步骤</a:t>
            </a:r>
            <a:r>
              <a:rPr lang="en-US" altLang="zh-CN" dirty="0" smtClean="0">
                <a:latin typeface="+mn-ea"/>
              </a:rPr>
              <a:t>7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8</a:t>
            </a:r>
            <a:r>
              <a:rPr lang="zh-CN" altLang="en-US" dirty="0" smtClean="0">
                <a:latin typeface="+mn-ea"/>
              </a:rPr>
              <a:t>）：步骤</a:t>
            </a:r>
            <a:r>
              <a:rPr lang="en-US" altLang="zh-CN" dirty="0" smtClean="0">
                <a:latin typeface="+mn-ea"/>
              </a:rPr>
              <a:t>7</a:t>
            </a:r>
            <a:r>
              <a:rPr lang="zh-CN" altLang="en-US" dirty="0" smtClean="0">
                <a:latin typeface="+mn-ea"/>
              </a:rPr>
              <a:t>是</a:t>
            </a:r>
            <a:r>
              <a:rPr lang="en-US" altLang="zh-CN" dirty="0" smtClean="0">
                <a:latin typeface="+mn-ea"/>
              </a:rPr>
              <a:t>Process</a:t>
            </a:r>
            <a:r>
              <a:rPr lang="zh-CN" altLang="en-US" dirty="0" smtClean="0">
                <a:latin typeface="+mn-ea"/>
              </a:rPr>
              <a:t>下的</a:t>
            </a:r>
            <a:r>
              <a:rPr lang="en-US" altLang="zh-CN" dirty="0" smtClean="0">
                <a:latin typeface="+mn-ea"/>
              </a:rPr>
              <a:t>start</a:t>
            </a:r>
            <a:r>
              <a:rPr lang="zh-CN" altLang="en-US" dirty="0" smtClean="0">
                <a:latin typeface="+mn-ea"/>
              </a:rPr>
              <a:t>方法，步骤</a:t>
            </a:r>
            <a:r>
              <a:rPr lang="en-US" altLang="zh-CN" dirty="0" smtClean="0">
                <a:latin typeface="+mn-ea"/>
              </a:rPr>
              <a:t>8</a:t>
            </a:r>
            <a:r>
              <a:rPr lang="zh-CN" altLang="en-US" dirty="0" smtClean="0">
                <a:latin typeface="+mn-ea"/>
              </a:rPr>
              <a:t>是</a:t>
            </a:r>
            <a:r>
              <a:rPr lang="en-US" altLang="zh-CN" dirty="0" smtClean="0">
                <a:latin typeface="+mn-ea"/>
              </a:rPr>
              <a:t>ActivityThread</a:t>
            </a:r>
            <a:r>
              <a:rPr lang="zh-CN" altLang="en-US" dirty="0" smtClean="0">
                <a:latin typeface="+mn-ea"/>
              </a:rPr>
              <a:t>下的</a:t>
            </a:r>
            <a:r>
              <a:rPr lang="en-US" altLang="zh-CN" dirty="0" smtClean="0">
                <a:latin typeface="+mn-ea"/>
              </a:rPr>
              <a:t>main</a:t>
            </a:r>
            <a:r>
              <a:rPr lang="zh-CN" altLang="en-US" dirty="0" smtClean="0">
                <a:latin typeface="+mn-ea"/>
              </a:rPr>
              <a:t>方法</a:t>
            </a:r>
            <a:endParaRPr lang="en-US" altLang="zh-CN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4650" y="1845310"/>
            <a:ext cx="10140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分析:</a:t>
            </a:r>
            <a:endParaRPr lang="en-US" altLang="zh-CN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WeChat Screenshot_201906021949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675" y="1291590"/>
            <a:ext cx="9458325" cy="4429125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/>
        </p:nvSpPr>
        <p:spPr>
          <a:xfrm>
            <a:off x="8060690" y="4556760"/>
            <a:ext cx="3814445" cy="1931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zh-CN" altLang="en-US" sz="1400" dirty="0" smtClean="0">
                <a:latin typeface="+mn-ea"/>
              </a:rPr>
              <a:t>找到要</a:t>
            </a:r>
            <a:r>
              <a:rPr lang="en-US" altLang="zh-CN" sz="1400" dirty="0" smtClean="0">
                <a:latin typeface="+mn-ea"/>
              </a:rPr>
              <a:t>hook</a:t>
            </a:r>
            <a:r>
              <a:rPr lang="zh-CN" altLang="en-US" sz="1400" dirty="0" smtClean="0">
                <a:latin typeface="+mn-ea"/>
              </a:rPr>
              <a:t>的方法，在</a:t>
            </a:r>
            <a:r>
              <a:rPr lang="en-US" altLang="zh-CN" sz="1400" dirty="0" smtClean="0">
                <a:solidFill>
                  <a:srgbClr val="C45456"/>
                </a:solidFill>
                <a:latin typeface="+mn-ea"/>
              </a:rPr>
              <a:t>findAndHookMethod</a:t>
            </a:r>
            <a:r>
              <a:rPr lang="zh-CN" altLang="en-US" sz="1400" dirty="0" smtClean="0">
                <a:latin typeface="+mn-ea"/>
              </a:rPr>
              <a:t>的参数中传入该方法所在类名、方法名、该方法参数的基本类型类名和回调函数（</a:t>
            </a:r>
            <a:r>
              <a:rPr lang="en-US" altLang="zh-CN" sz="1400" dirty="0" err="1">
                <a:solidFill>
                  <a:srgbClr val="C45456"/>
                </a:solidFill>
                <a:latin typeface="+mn-ea"/>
              </a:rPr>
              <a:t>XC_MethodHook</a:t>
            </a:r>
            <a:r>
              <a:rPr lang="zh-CN" altLang="en-US" sz="1400" dirty="0" smtClean="0">
                <a:latin typeface="+mn-ea"/>
              </a:rPr>
              <a:t>）</a:t>
            </a:r>
            <a:endParaRPr lang="en-US" altLang="zh-CN" sz="1400" dirty="0" smtClean="0">
              <a:latin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400" dirty="0" smtClean="0">
                <a:latin typeface="+mn-ea"/>
              </a:rPr>
              <a:t>XC_MethodHook</a:t>
            </a:r>
            <a:r>
              <a:rPr lang="zh-CN" altLang="en-US" sz="1400" dirty="0" smtClean="0">
                <a:latin typeface="+mn-ea"/>
              </a:rPr>
              <a:t>中的</a:t>
            </a:r>
            <a:r>
              <a:rPr lang="en-US" altLang="zh-CN" sz="1400" dirty="0" smtClean="0">
                <a:solidFill>
                  <a:srgbClr val="C45456"/>
                </a:solidFill>
                <a:latin typeface="+mn-ea"/>
              </a:rPr>
              <a:t>beforeHookedMethod</a:t>
            </a:r>
            <a:r>
              <a:rPr lang="zh-CN" altLang="en-US" sz="1400" dirty="0" smtClean="0">
                <a:latin typeface="+mn-ea"/>
              </a:rPr>
              <a:t>方法可以获取到目标方法的参数，完成对目标方法的</a:t>
            </a:r>
            <a:r>
              <a:rPr lang="en-US" altLang="zh-CN" sz="1400" dirty="0" smtClean="0">
                <a:latin typeface="+mn-ea"/>
              </a:rPr>
              <a:t>hook</a:t>
            </a:r>
            <a:endParaRPr lang="zh-CN" altLang="en-US" sz="1400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4675" y="488950"/>
            <a:ext cx="65544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第0步,点击app图标--&gt;从launcher的onClick进入启动流程</a:t>
            </a:r>
            <a:endParaRPr lang="en-US" altLang="zh-CN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WeChat Screenshot_201905281445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940" y="708660"/>
            <a:ext cx="9133840" cy="60223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3685" y="263525"/>
            <a:ext cx="8077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第1步: Launcher发送 START_ACTIVITY_TRANSACTION 给 AMS</a:t>
            </a:r>
            <a:endParaRPr lang="en-US" altLang="zh-CN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4650" y="343535"/>
            <a:ext cx="7952105" cy="1353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/>
              <a:t>思路: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使用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X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posed</a:t>
            </a: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框架对进程间通信的函数进行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hook</a:t>
            </a: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，并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在函数入口</a:t>
            </a:r>
            <a:r>
              <a:rPr lang="en-US" altLang="en-US" b="1" dirty="0" smtClean="0">
                <a:solidFill>
                  <a:srgbClr val="FF0000"/>
                </a:solidFill>
                <a:sym typeface="+mn-ea"/>
              </a:rPr>
              <a:t>前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记录</a:t>
            </a: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时间</a:t>
            </a:r>
            <a:endParaRPr lang="zh-CN" altLang="en-US" dirty="0"/>
          </a:p>
          <a:p>
            <a:pPr algn="l"/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3490" y="1948815"/>
            <a:ext cx="5871210" cy="37807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40055" y="2608580"/>
            <a:ext cx="57880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FF0101"/>
                </a:solidFill>
                <a:latin typeface="+mn-ea"/>
              </a:rPr>
              <a:t>红色部分</a:t>
            </a:r>
            <a:r>
              <a:rPr lang="zh-CN" altLang="en-US" dirty="0" smtClean="0">
                <a:latin typeface="+mn-ea"/>
              </a:rPr>
              <a:t>（步骤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5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9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11</a:t>
            </a:r>
            <a:r>
              <a:rPr lang="zh-CN" altLang="en-US" dirty="0" smtClean="0">
                <a:latin typeface="+mn-ea"/>
              </a:rPr>
              <a:t>）：用于</a:t>
            </a:r>
            <a:r>
              <a:rPr lang="en-US" altLang="zh-CN" dirty="0" smtClean="0">
                <a:latin typeface="+mn-ea"/>
              </a:rPr>
              <a:t>transact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altLang="zh-CN" dirty="0" smtClean="0">
                <a:latin typeface="+mn-ea"/>
              </a:rPr>
              <a:t>Binder</a:t>
            </a:r>
            <a:r>
              <a:rPr lang="zh-CN" altLang="en-US" dirty="0" smtClean="0">
                <a:latin typeface="+mn-ea"/>
              </a:rPr>
              <a:t>代理类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solidFill>
                  <a:srgbClr val="0000FF"/>
                </a:solidFill>
                <a:latin typeface="+mn-ea"/>
              </a:rPr>
              <a:t>蓝色部分</a:t>
            </a:r>
            <a:r>
              <a:rPr lang="zh-CN" altLang="en-US" dirty="0" smtClean="0">
                <a:latin typeface="+mn-ea"/>
              </a:rPr>
              <a:t>（步骤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6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10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12</a:t>
            </a:r>
            <a:r>
              <a:rPr lang="zh-CN" altLang="en-US" dirty="0" smtClean="0">
                <a:latin typeface="+mn-ea"/>
              </a:rPr>
              <a:t>）：用于</a:t>
            </a:r>
            <a:r>
              <a:rPr lang="en-US" altLang="zh-CN" dirty="0" err="1" smtClean="0">
                <a:latin typeface="+mn-ea"/>
              </a:rPr>
              <a:t>onTranact</a:t>
            </a:r>
            <a:r>
              <a:rPr lang="zh-CN" altLang="en-US" dirty="0" smtClean="0">
                <a:latin typeface="+mn-ea"/>
              </a:rPr>
              <a:t>，其中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6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10</a:t>
            </a:r>
            <a:r>
              <a:rPr lang="zh-CN" altLang="en-US" dirty="0" smtClean="0">
                <a:latin typeface="+mn-ea"/>
              </a:rPr>
              <a:t>继承自</a:t>
            </a:r>
            <a:r>
              <a:rPr lang="en-US" altLang="zh-CN" dirty="0" err="1" smtClean="0">
                <a:latin typeface="+mn-ea"/>
              </a:rPr>
              <a:t>ActivityManagerNative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12</a:t>
            </a:r>
            <a:r>
              <a:rPr lang="zh-CN" altLang="en-US" dirty="0" smtClean="0">
                <a:latin typeface="+mn-ea"/>
              </a:rPr>
              <a:t>继承自</a:t>
            </a:r>
            <a:r>
              <a:rPr lang="en-US" altLang="zh-CN" dirty="0" err="1" smtClean="0">
                <a:latin typeface="+mn-ea"/>
              </a:rPr>
              <a:t>ApplicationThreadNative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solidFill>
                  <a:srgbClr val="007800"/>
                </a:solidFill>
                <a:latin typeface="+mn-ea"/>
              </a:rPr>
              <a:t>绿色部分</a:t>
            </a:r>
            <a:r>
              <a:rPr lang="zh-CN" altLang="en-US" dirty="0" smtClean="0">
                <a:latin typeface="+mn-ea"/>
              </a:rPr>
              <a:t>（步骤</a:t>
            </a:r>
            <a:r>
              <a:rPr lang="en-US" altLang="zh-CN" dirty="0" smtClean="0">
                <a:latin typeface="+mn-ea"/>
              </a:rPr>
              <a:t>7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8</a:t>
            </a:r>
            <a:r>
              <a:rPr lang="zh-CN" altLang="en-US" dirty="0" smtClean="0">
                <a:latin typeface="+mn-ea"/>
              </a:rPr>
              <a:t>）：步骤</a:t>
            </a:r>
            <a:r>
              <a:rPr lang="en-US" altLang="zh-CN" dirty="0" smtClean="0">
                <a:latin typeface="+mn-ea"/>
              </a:rPr>
              <a:t>7</a:t>
            </a:r>
            <a:r>
              <a:rPr lang="zh-CN" altLang="en-US" dirty="0" smtClean="0">
                <a:latin typeface="+mn-ea"/>
              </a:rPr>
              <a:t>是</a:t>
            </a:r>
            <a:r>
              <a:rPr lang="en-US" altLang="zh-CN" dirty="0" smtClean="0">
                <a:latin typeface="+mn-ea"/>
              </a:rPr>
              <a:t>Process</a:t>
            </a:r>
            <a:r>
              <a:rPr lang="zh-CN" altLang="en-US" dirty="0" smtClean="0">
                <a:latin typeface="+mn-ea"/>
              </a:rPr>
              <a:t>下的</a:t>
            </a:r>
            <a:r>
              <a:rPr lang="en-US" altLang="zh-CN" dirty="0" smtClean="0">
                <a:latin typeface="+mn-ea"/>
              </a:rPr>
              <a:t>start</a:t>
            </a:r>
            <a:r>
              <a:rPr lang="zh-CN" altLang="en-US" dirty="0" smtClean="0">
                <a:latin typeface="+mn-ea"/>
              </a:rPr>
              <a:t>方法，步骤</a:t>
            </a:r>
            <a:r>
              <a:rPr lang="en-US" altLang="zh-CN" dirty="0" smtClean="0">
                <a:latin typeface="+mn-ea"/>
              </a:rPr>
              <a:t>8</a:t>
            </a:r>
            <a:r>
              <a:rPr lang="zh-CN" altLang="en-US" dirty="0" smtClean="0">
                <a:latin typeface="+mn-ea"/>
              </a:rPr>
              <a:t>是</a:t>
            </a:r>
            <a:r>
              <a:rPr lang="en-US" altLang="zh-CN" dirty="0" smtClean="0">
                <a:latin typeface="+mn-ea"/>
              </a:rPr>
              <a:t>ActivityThread</a:t>
            </a:r>
            <a:r>
              <a:rPr lang="zh-CN" altLang="en-US" dirty="0" smtClean="0">
                <a:latin typeface="+mn-ea"/>
              </a:rPr>
              <a:t>下的</a:t>
            </a:r>
            <a:r>
              <a:rPr lang="en-US" altLang="zh-CN" dirty="0" smtClean="0">
                <a:latin typeface="+mn-ea"/>
              </a:rPr>
              <a:t>main</a:t>
            </a:r>
            <a:r>
              <a:rPr lang="zh-CN" altLang="en-US" dirty="0" smtClean="0">
                <a:latin typeface="+mn-ea"/>
              </a:rPr>
              <a:t>方法</a:t>
            </a:r>
            <a:endParaRPr lang="en-US" altLang="zh-CN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4650" y="1845310"/>
            <a:ext cx="10140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分析:</a:t>
            </a:r>
            <a:endParaRPr lang="en-US" altLang="zh-CN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Toutia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" y="662940"/>
            <a:ext cx="10058400" cy="2453005"/>
          </a:xfrm>
          <a:prstGeom prst="rect">
            <a:avLst/>
          </a:prstGeom>
        </p:spPr>
      </p:pic>
      <p:pic>
        <p:nvPicPr>
          <p:cNvPr id="4" name="图片 3" descr="FileManag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3944620"/>
            <a:ext cx="10058400" cy="24206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3240" y="199390"/>
            <a:ext cx="1577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Toutiao APP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94360" y="3395980"/>
            <a:ext cx="2143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FileManager</a:t>
            </a:r>
            <a:r>
              <a:rPr lang="en-US" altLang="zh-CN">
                <a:solidFill>
                  <a:srgbClr val="FF0000"/>
                </a:solidFill>
              </a:rPr>
              <a:t> APP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4235</Words>
  <Application>WPS Presentation</Application>
  <PresentationFormat>宽屏</PresentationFormat>
  <Paragraphs>250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Arial</vt:lpstr>
      <vt:lpstr>宋体</vt:lpstr>
      <vt:lpstr>Wingdings</vt:lpstr>
      <vt:lpstr>DejaVu Sans</vt:lpstr>
      <vt:lpstr>文泉驿微米黑</vt:lpstr>
      <vt:lpstr>Calibri Light</vt:lpstr>
      <vt:lpstr>Calibri</vt:lpstr>
      <vt:lpstr>微软雅黑</vt:lpstr>
      <vt:lpstr>宋体</vt:lpstr>
      <vt:lpstr>Arial Unicode MS</vt:lpstr>
      <vt:lpstr>OpenSymbol</vt:lpstr>
      <vt:lpstr>Abyssinica SIL</vt:lpstr>
      <vt:lpstr>Office 主题</vt:lpstr>
      <vt:lpstr>第二次作业： App性能分析与 优化机制设计实现</vt:lpstr>
      <vt:lpstr>PowerPoint 演示文稿</vt:lpstr>
      <vt:lpstr>规定动作（一）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规定动作（二）</vt:lpstr>
      <vt:lpstr>PowerPoint 演示文稿</vt:lpstr>
      <vt:lpstr>规定动作（二）</vt:lpstr>
      <vt:lpstr>PowerPoint 演示文稿</vt:lpstr>
      <vt:lpstr>PowerPoint 演示文稿</vt:lpstr>
      <vt:lpstr>规定动作（二）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规定动作（二）</vt:lpstr>
      <vt:lpstr>自选动作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app启动的主要步骤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cmt</cp:lastModifiedBy>
  <cp:revision>141</cp:revision>
  <dcterms:created xsi:type="dcterms:W3CDTF">2019-10-09T10:55:53Z</dcterms:created>
  <dcterms:modified xsi:type="dcterms:W3CDTF">2019-10-09T10:55:53Z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