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4.xml" ContentType="application/inkml+xml"/>
  <Override PartName="/ppt/notesSlides/notesSlide3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6" r:id="rId3"/>
    <p:sldId id="289" r:id="rId4"/>
    <p:sldId id="274" r:id="rId5"/>
    <p:sldId id="291" r:id="rId6"/>
    <p:sldId id="290" r:id="rId7"/>
    <p:sldId id="292" r:id="rId8"/>
    <p:sldId id="293" r:id="rId9"/>
    <p:sldId id="294" r:id="rId10"/>
    <p:sldId id="295" r:id="rId11"/>
    <p:sldId id="301" r:id="rId12"/>
    <p:sldId id="296" r:id="rId13"/>
    <p:sldId id="297" r:id="rId14"/>
    <p:sldId id="298" r:id="rId15"/>
    <p:sldId id="299" r:id="rId16"/>
    <p:sldId id="300" r:id="rId17"/>
    <p:sldId id="303" r:id="rId18"/>
    <p:sldId id="304" r:id="rId19"/>
    <p:sldId id="305" r:id="rId20"/>
    <p:sldId id="306" r:id="rId21"/>
    <p:sldId id="308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6" r:id="rId30"/>
    <p:sldId id="317" r:id="rId31"/>
    <p:sldId id="318" r:id="rId32"/>
    <p:sldId id="319" r:id="rId33"/>
    <p:sldId id="320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3DD4"/>
    <a:srgbClr val="FF8D9C"/>
    <a:srgbClr val="FF959E"/>
    <a:srgbClr val="4870C3"/>
    <a:srgbClr val="1D94E2"/>
    <a:srgbClr val="248ADC"/>
    <a:srgbClr val="228BDD"/>
    <a:srgbClr val="20C2F4"/>
    <a:srgbClr val="A7A7A7"/>
    <a:srgbClr val="FF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71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5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8:51:2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4869 272 24575,'-494'0'0,"469"-2"0,-1-1 0,1-1 0,0-1 0,0-2 0,-43-16 0,39 12 0,-1 1 0,-1 2 0,-39-6 0,-24 9 0,66 5 0,-1-1 0,1-2 0,-45-9 0,35 3 0,0 3 0,-57-3 0,29 3 0,-39-13 0,75 12 0,-62-7 0,45 12 0,25 3 0,0-2 0,1-1 0,-1 0 0,1-1 0,0-2 0,0 0 0,0-1 0,-28-13 0,29 10 0,0 1 0,0 1 0,-1 0 0,0 2 0,0 0 0,0 1 0,-24 0 0,-155 4 0,100 3 0,16-4 0,46-1 0,0 2 0,0 1 0,-1 2 0,-63 14 0,-198 85 0,274-90 0,0 1 0,1 1 0,-31 23 0,-35 20 0,35-28 0,8-5 0,0 2 0,2 2 0,-58 46 0,58-39 0,32-25 0,1 1 0,-1 0 0,2 1 0,-14 14 0,14-10 0,0 0 0,0-2 0,-1 0 0,0 0 0,-1-1 0,-18 13 0,14-12 0,1 1 0,1 1 0,1 0 0,0 1 0,1 1 0,1 0 0,-18 31 0,-27 36 0,47-69 0,1 0 0,0 1 0,1 0 0,1 0 0,0 1 0,1 0 0,-6 29 0,6-13 0,1 0 0,1 1 0,1 44 0,7 993 0,-5-1045 0,-1 0 0,-1 0 0,-10 36 0,6-32 0,-6 62 0,14-39 0,-4 42 0,4-90 0,-1 0 0,0-1 0,-1 1 0,1-1 0,-1 1 0,0-1 0,0 0 0,-1 1 0,1-1 0,-1 0 0,0-1 0,-1 1 0,-4 4 0,7-7 0,-1-1 0,0 1 0,1-1 0,-1 0 0,0 0 0,0 0 0,0 0 0,0 0 0,0 0 0,0 0 0,0-1 0,0 1 0,0-1 0,-1 0 0,1 0 0,0 1 0,0-1 0,0 0 0,-1-1 0,1 1 0,0 0 0,0-1 0,0 1 0,0-1 0,0 0 0,0 1 0,0-1 0,0 0 0,0 0 0,0-1 0,0 1 0,0 0 0,1-1 0,-1 1 0,-1-3 0,-8-6 0,0-1 0,1 0 0,1-1 0,-9-14 0,7 11 0,-92-135 0,61 84 0,-87-103 0,-122-93 0,215 216 0,29 36 0,-1 0 0,0 0 0,-12-11 0,16 18 0,1-1 0,-1 1 0,1 0 0,0-1 0,0 0 0,1 0 0,-4-4 0,6 7 0,0 0 0,-1 0 0,1 0 0,0 0 0,0 0 0,0 0 0,0 1 0,0-1 0,0 0 0,0 0 0,0 0 0,0 0 0,0 0 0,0 0 0,0 0 0,1 1 0,-1-1 0,0 0 0,1 0 0,-1 0 0,1 0 0,-1 1 0,1-1 0,-1 0 0,1 1 0,-1-1 0,1 0 0,0 1 0,-1-1 0,1 1 0,0-1 0,0 1 0,-1-1 0,1 1 0,0-1 0,0 1 0,0 0 0,0-1 0,-1 1 0,1 0 0,0 0 0,0 0 0,0 0 0,1 0 0,28-6 0,0 2 0,0 1 0,0 2 0,0 0 0,41 6 0,9-1 0,-78-4 0,46 0 0,0 2 0,80 14 0,-48 0 0,-40-9 0,1 1 0,65 24 0,-70-19 0,1-2 0,0-1 0,1-2 0,-1-1 0,49 1 0,195-8 0,-120-4 0,-150 4 0,29-1 0,0 1 0,0 3 0,0 1 0,71 17 0,-109-21 0,0 0 0,0 1 0,0-1 0,-1 1 0,1 0 0,0-1 0,-1 1 0,1 0 0,-1 0 0,1 0 0,-1 0 0,1 0 0,-1 1 0,0-1 0,1 0 0,1 4 0,-3-4 0,0-1 0,1 1 0,-1 0 0,0 0 0,0 0 0,0 0 0,0 0 0,0 0 0,0 0 0,-1 0 0,1 0 0,0 0 0,0-1 0,-1 1 0,1 0 0,0 0 0,-1 0 0,1 0 0,-1-1 0,1 1 0,-1 0 0,1 0 0,-2 0 0,-7 7 0,0 0 0,0-1 0,0-1 0,-16 9 0,2 0 0,-27 17 0,-73 37 0,74-44 0,-79 55 0,73-44 0,36-24 0,0 0 0,-21 19 0,35-26 0,0-1 0,1 1 0,-1 0 0,1 1 0,0-1 0,0 1 0,1-1 0,0 1 0,0 0 0,0 1 0,-3 11 0,-20 131 0,14-65 0,0 7 0,10-83 0,0-1 0,0 0 0,0 0 0,-1 0 0,0 0 0,-1-1 0,1 1 0,-1-1 0,-7 9 0,5-10 14,-1 1-1,1-1 0,-1 0 0,0 0 1,0-1-1,-1 0 0,1-1 1,-10 4-1,-64 18-1498,50-18-5341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6:07:11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4515 0 24575,'1'1'0,"0"-1"0,1 1 0,-1-1 0,0 1 0,1 0 0,-1 0 0,0-1 0,0 1 0,0 0 0,1 0 0,-1 0 0,0 1 0,-1-1 0,1 0 0,0 0 0,0 0 0,0 1 0,-1-1 0,1 0 0,0 1 0,-1-1 0,1 0 0,-1 1 0,0-1 0,0 1 0,1-1 0,-1 3 0,5 47 0,-4-45 0,4 98 0,-11 142 0,4-228 0,-2 0 0,0 0 0,-1-1 0,-1 1 0,0-1 0,-1-1 0,-1 1 0,-18 26 0,-14 36 0,31-59 0,0 0 0,-2-1 0,0 0 0,-19 24 0,21-33 0,0 0 0,-1-1 0,0 0 0,0 0 0,-1-1 0,0-1 0,0 1 0,-1-2 0,0 0 0,-13 5 0,-33 15 0,36-15 0,-1 0 0,0-2 0,0-1 0,-1-1 0,-26 4 0,-51-6 0,78-5 0,1 0 0,-1 2 0,1 0 0,-28 7 0,2 0 0,-1-1 0,-1-3 0,1-2 0,-93-7 0,29 2 0,67 2 0,3 1 0,1-1 0,-1-3 0,-78-15 0,97 14 0,0 0 0,-38 0 0,38 3 0,1 0 0,-45-10 0,7-8 0,37 11 0,1 1 0,-1 2 0,-45-6 0,30 7 0,-45-11 0,19 3 0,22 4 0,-1-2 0,-68-25 0,97 30 0,-246-89 0,243 87 0,-1-1 0,2 0 0,-1-2 0,-24-17 0,28 17 0,0 1 0,-1 0 0,1 2 0,-1-1 0,-1 2 0,0 0 0,-17-4 0,-34-5 0,38 8 0,-1 1 0,-58-4 0,29 9 0,-228 4 0,278-2 0,0 0 0,0 1 0,0 0 0,0 0 0,0 1 0,1 0 0,-1 0 0,1 1 0,0 0 0,0 1 0,1 0 0,-1 0 0,1 1 0,0 0 0,0 0 0,1 0 0,0 1 0,0 0 0,1 0 0,-1 1 0,-5 11 0,-111 139 0,113-146 0,1 0 0,0 0 0,1 1 0,-7 18 0,10-22 0,0 0 0,-1-1 0,0 0 0,-9 11 0,-14 25 0,20-27 0,-7 14 0,1 1 0,2 1 0,-9 36 0,10-26 0,-1-1 0,-3-1 0,-20 41 0,30-67 0,0 1 0,1-1 0,0 1 0,-2 28 0,5-30 0,-1-1 0,0 1 0,-1-1 0,-1 0 0,0 0 0,0 0 0,-8 14 0,11-26 0,1 1 0,-1-1 0,0 1 0,0-1 0,0 0 0,0 1 0,0-1 0,0 0 0,0 0 0,0 0 0,0 0 0,0 0 0,-1 0 0,1 0 0,0 0 0,-1 0 0,1-1 0,-1 1 0,1-1 0,-1 1 0,1-1 0,-1 1 0,1-1 0,-1 0 0,0 0 0,1 0 0,-1 1 0,1-2 0,-1 1 0,1 0 0,-1 0 0,0 0 0,1-1 0,-1 1 0,1-1 0,-1 1 0,1-1 0,-1 0 0,1 0 0,0 1 0,-1-1 0,1 0 0,0 0 0,0 0 0,0-1 0,0 1 0,-2-1 0,-7-9 0,0 0 0,0-1 0,1 0 0,-8-15 0,6 10 0,-113-138 0,-8 6 0,114 126 0,1-1 0,1 0 0,0-1 0,2-1 0,2 0 0,0-1 0,1 0 0,-11-50 0,21 74 0,0 0 0,1 0 0,-1 0 0,1 0 0,0 0 0,0 0 0,0 0 0,0 0 0,1 0 0,-1 0 0,1 0 0,0 0 0,0 0 0,0 0 0,0 0 0,0 0 0,1 1 0,-1-1 0,1 1 0,0-1 0,3-3 0,-1 3 0,0 0 0,0 1 0,0-1 0,1 1 0,-1 0 0,1 0 0,-1 1 0,1 0 0,0-1 0,-1 1 0,1 1 0,0-1 0,6 1 0,9-1 0,-1 2 0,1 0 0,-1 1 0,39 10 0,77 31 0,-24-7 0,-79-28 0,6 3 0,51 7 0,-66-13 0,0 1 0,37 14 0,8 2 0,37 5-337,88 25-508,-147-40 845,90 12 0,-77-15 0,7 1 0,-21-4 0,77 20 0,140 34 8,-155-39-116,-40-7-485,166 41 2468,-258-50-1875,-21-3 0,43-2 0,-66 0 0,-1-3 0,-83-14 0,81 8 0,-1 3 0,-140 6 0,82 3 0,82-1-373,1 3-1,-94 21 0,22-2 78,87-21 224,0-1 1,-34-2-1,41-1 98,0 1 0,1 1 0,-1 1 0,-38 9-1,15-2 273,-1-2 0,0-2-1,0-2 1,-89-6-1,26 0-282,20 3-1380,66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6:07:1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1185 24575,'2669'0'0,"-2622"2"5,65 12-1,35 1-107,249-14-281,-185-2 297,-176 3 87,-1 1 0,36 8 0,-35-4 0,68 3 0,56-13 170,120 6 225,-121 27-395,-90-19 0,-23-2 0,-1-3 0,50 1 0,439-8 0,-509 2 0,0 1 0,40 10 0,-38-6 0,0-2 0,29 2 0,397-5 0,-214-3 0,-230 2 0,-5 0 0,1 0 0,0-1 0,0 1 0,0 1 0,0-1 0,0 0 0,0 1 0,0 0 0,-1 0 0,1 0 0,0 1 0,0-1 0,-1 1 0,5 2 0,-8-3 0,0-1 0,0 1 0,-1 0 0,1-1 0,0 1 0,0-1 0,0 1 0,-1 0 0,1-1 0,0 1 0,-1-1 0,1 1 0,0-1 0,-1 1 0,1-1 0,-1 1 0,1-1 0,-1 0 0,1 1 0,-1-1 0,1 1 0,-1-1 0,1 0 0,-1 0 0,1 1 0,-1-1 0,0 0 0,0 1 0,-27 13 0,20-10 0,-23 13 0,1 2 0,0 1 0,1 2 0,-45 44 0,47-42 0,-49 36 0,10-10 0,9-4 0,-2-3 0,-1-2 0,-106 52 0,156-88 0,0-2 0,0 1 0,0-1 0,-1-1 0,0 0 0,1-1 0,-1 0 0,0 0 0,0-1 0,1-1 0,-1 1 0,-20-6 0,29 6 0,1-1 0,-1 0 0,1 0 0,-1 0 0,1 0 0,-1 0 0,1-1 0,0 1 0,0 0 0,-1-1 0,1 1 0,0 0 0,0-1 0,0 0 0,1 1 0,-1-1 0,0 1 0,1-1 0,-1 0 0,1 0 0,-1 1 0,1-1 0,0 0 0,-1 0 0,1 1 0,0-1 0,0 0 0,1 0 0,-1 0 0,0 1 0,0-1 0,1 0 0,-1 0 0,2-2 0,2-10 0,1 1 0,0 0 0,8-16 0,-10 23 0,35-70 0,-14 29 0,-1-2 0,29-91 0,-37 81 0,-4 14 0,1 1 0,2 0 0,26-53 0,-15 41 0,-2-2 0,26-105 0,-34 106 0,-2 15 0,-1 0 0,-3-1 0,-2 0 0,4-67 0,-10-4 0,-5-149 0,-7 213 0,-2-16 0,13 63 0,-1 0 0,1 0 0,0 0 0,0 0 0,0 0 0,1 0 0,-1 0 0,1 0 0,0 0 0,-1 0 0,1 0 0,1 0 0,-1 0 0,0 0 0,1 1 0,1-4 0,-1 5 0,0-1 0,0 1 0,-1 0 0,1 0 0,0 0 0,0 0 0,0 1 0,0-1 0,0 1 0,0-1 0,0 1 0,0-1 0,0 1 0,0 0 0,0 0 0,1 0 0,-1 0 0,0 1 0,0-1 0,0 1 0,0-1 0,0 1 0,0-1 0,0 1 0,0 0 0,0 0 0,3 2 0,48 32 0,-42-24 0,0 0 0,-1 0 0,-1 1 0,13 19 0,19 24 0,-20-28 0,-1 0 0,-2 2 0,0 0 0,13 33 0,33 55 0,-26-51 0,-3 1 0,28 79 0,-8-19 0,-20-42 0,27 104 0,-37-105 0,51 115 0,-69-186-115,-2-3-24,0-1 0,-1 1 0,0 0 0,0 1 1,-1-1-1,0 0 0,-1 1 0,2 21 0,-7-13-6687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8:20:3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1 24575,'0'1342'0,"1"-1320"0,2 0 0,0-1 0,8 28 0,-5-23 0,5 47 0,-10-71 0,-1 46 0,0-48 0,0 0 0,0 0 0,0 0 0,0 1 0,0-1 0,0 0 0,0 0 0,0 0 0,0 0 0,0 1 0,0-1 0,0 0 0,0 0 0,0 0 0,-1 0 0,1 1 0,0-1 0,0 0 0,0 0 0,0 0 0,0 0 0,0 0 0,0 0 0,0 1 0,-1-1 0,1 0 0,0 0 0,0 0 0,0 0 0,0 0 0,0 0 0,-1 0 0,1 0 0,0 0 0,0 0 0,0 1 0,0-1 0,-1 0 0,1 0 0,0 0 0,0 0 0,0 0 0,0 0 0,-1 0 0,1 0 0,0-1 0,0 1 0,0 0 0,0 0 0,-1 0 0,1 0 0,0 0 0,0 0 0,0 0 0,0 0 0,-1 0 0,1 0 0,0-1 0,-15-23 0,-3-16 0,10 21 0,0 0 0,-2 1 0,0 0 0,0 0 0,-2 1 0,0 0 0,-1 1 0,-27-26 0,25 28 0,1 0 0,1-1 0,1 0 0,-13-20 0,-16-20 0,-16-15 0,-55-61 0,77 88 0,29 34 0,-1 0 0,0 0 0,0 1 0,-1 0 0,-9-7 0,-40-23 0,41 29 0,0 0 0,1-2 0,1 0 0,0-1 0,-14-14 0,27 25 0,0 0 0,0 0 0,0 0 0,1 1 0,-1-1 0,0 0 0,1 0 0,-1 0 0,1 0 0,-1 0 0,1 0 0,-1 0 0,1 0 0,0 0 0,-1-1 0,1 1 0,0 0 0,0 0 0,0 0 0,0 0 0,0 0 0,0 0 0,0-1 0,0 1 0,1 0 0,-1 0 0,1-1 0,0 0 0,0 1 0,1-1 0,-1 1 0,1 0 0,-1-1 0,1 1 0,-1 0 0,1 0 0,0 0 0,-1 0 0,1 1 0,0-1 0,0 0 0,2 0 0,10-2 0,-1 1 0,1 0 0,17 0 0,-30 2 0,407 0 0,-171 3 0,-195 0 0,0 2 0,-1 2 0,69 20 0,6 0 0,-109-25 0,6 0 0,-1 0 0,0 1 0,0 1 0,18 8 0,-27-11 0,-1 0 0,0 0 0,0 0 0,0 1 0,0-1 0,0 1 0,0 0 0,0-1 0,0 1 0,0 0 0,-1 0 0,1 0 0,-1 1 0,0-1 0,1 0 0,-1 0 0,0 1 0,0-1 0,0 0 0,-1 1 0,1-1 0,-1 1 0,1-1 0,-1 1 0,0 0 0,0-1 0,0 6 0,-7 25 0,-1 0 0,-2-1 0,-1 0 0,-1 0 0,-2-1 0,-28 47 0,0 2 0,30-59 0,0-1 0,-2-1 0,-16 20 0,-19 26 0,25-26-72,8-13-359,-1-1 0,-26 32 0,27-42-6395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8:20:4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0 24575,'2'137'0,"-5"153"0,-21-151 0,17-103 0,-9 30 0,9-39 0,1 0 0,2 0 0,-3 38 0,4-23 0,-11 57 0,7-56 0,-3 56 0,12 72 0,-4 80 0,-15-166 0,11-63 0,2-1 0,-3 29 0,5-26 0,3-11 0,-2 0 0,0 0 0,0 0 0,-1 0 0,-1 0 0,0-1 0,0 1 0,-2-1 0,-10 24 0,14-35 0,1 0 0,-1 0 0,0 0 0,0 0 0,1-1 0,-1 1 0,0 0 0,0 0 0,0 0 0,0-1 0,0 1 0,0 0 0,0-1 0,0 1 0,0-1 0,-1 1 0,1-1 0,0 0 0,0 1 0,0-1 0,0 0 0,-1 0 0,1 0 0,0 0 0,0 0 0,-1 0 0,1 0 0,0 0 0,0-1 0,0 1 0,-1 0 0,1-1 0,0 1 0,0-1 0,0 1 0,0-1 0,0 1 0,0-1 0,0 0 0,0 0 0,0 1 0,0-1 0,0 0 0,1 0 0,-2-1 0,-6-7 0,0-1 0,0 1 0,-10-20 0,7 11 0,-14-11 0,0 0 0,-2 1 0,-1 2 0,-61-44 0,58 47 0,26 18 0,-1 0 0,1 0 0,0 0 0,0-1 0,0 0 0,1 0 0,0 0 0,0 0 0,1-1 0,-1 1 0,2-1 0,-1 0 0,-3-13 0,3 5 0,1 0 0,1 0 0,0 0 0,1 0 0,3-28 0,-3 39 0,1 1 0,-1-1 0,1 0 0,1 1 0,-1-1 0,0 1 0,1-1 0,0 1 0,-1-1 0,1 1 0,1 0 0,-1 0 0,0 0 0,1 0 0,-1 1 0,1-1 0,0 1 0,0-1 0,0 1 0,0 0 0,1 0 0,-1 0 0,0 1 0,1-1 0,-1 1 0,1 0 0,0 0 0,-1 0 0,7-1 0,11 0 0,1 0 0,-1 1 0,1 1 0,25 4 0,-10-2 0,358 2 0,-258-4 0,-126 0 0,1 1 0,-1 0 0,0 0 0,1 2 0,-1-1 0,0 1 0,-1 1 0,1 0 0,0 1 0,-1 0 0,0 0 0,0 1 0,-1 0 0,12 11 0,-20-17 0,0 1 0,-1 0 0,1-1 0,-1 1 0,1-1 0,-1 1 0,0 0 0,1 0 0,-1-1 0,0 1 0,1 0 0,-1-1 0,0 1 0,0 0 0,0 0 0,1 0 0,-1-1 0,0 1 0,0 0 0,0 0 0,0-1 0,-1 1 0,1 0 0,0 0 0,0 0 0,0-1 0,-1 1 0,1 0 0,0 0 0,-1-1 0,1 1 0,0 0 0,-1-1 0,1 1 0,-1-1 0,1 1 0,-1 0 0,1-1 0,-1 1 0,0-1 0,1 1 0,-1-1 0,0 0 0,1 1 0,-1-1 0,-1 1 0,-41 20 0,31-16 0,-9 6 0,1 1 0,0 0 0,1 2 0,0 0 0,-32 33 0,18-11 0,-52 73 0,76-98 0,0-1 0,-1 0 0,0-1 0,-1 0 0,-22 14 0,-20 17 0,-2 10-1365,38-36-5461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8:20:4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0 24575,'0'708'0,"0"-700"0,0-1 0,0 1 0,-1 0 0,0-1 0,-5 15 0,6-21 0,0 0 0,-1 0 0,1 0 0,-1 0 0,1 1 0,-1-1 0,0-1 0,1 1 0,-1 0 0,0 0 0,0 0 0,0 0 0,0 0 0,1-1 0,-1 1 0,0 0 0,0-1 0,-1 1 0,1-1 0,0 1 0,0-1 0,0 1 0,0-1 0,0 0 0,0 1 0,-1-1 0,1 0 0,0 0 0,0 0 0,0 0 0,-1 0 0,1 0 0,0-1 0,0 1 0,0 0 0,0 0 0,0-1 0,-1 1 0,1-1 0,0 1 0,0-1 0,0 0 0,0 1 0,0-1 0,0 0 0,1 1 0,-3-3 0,-11-9 0,-1 0 0,2-1 0,0-1 0,0 0 0,1-1 0,-17-29 0,-19-22 0,2 19 0,34 37 0,2 0 0,0-1 0,0 0 0,1-1 0,0 0 0,-12-22 0,20 33 0,0-1 0,0 0 0,0 0 0,0 0 0,0 0 0,0 0 0,1 0 0,-1 0 0,1-1 0,-1 1 0,1 0 0,0 0 0,0 0 0,0 0 0,0-1 0,0 1 0,0 0 0,1 0 0,-1 0 0,1 0 0,-1 0 0,1 0 0,0 0 0,0 0 0,0 0 0,0 0 0,0 0 0,1 0 0,-1 0 0,0 1 0,1-1 0,-1 1 0,1-1 0,0 1 0,0-1 0,-1 1 0,4-2 0,6-1 0,0 1 0,0-1 0,0 2 0,0-1 0,1 2 0,12-1 0,19-4 0,19-5 0,0 2 0,70 0 0,128 11 0,-92 0 0,-111-3 0,18 0 0,-57 2 0,-25 1 0,-41 8 0,1 1 0,0 3 0,-60 26 0,79-26 0,0 2 0,1 1 0,1 1 0,-42 39 0,58-48 0,-52 47 0,30-27 0,-64 46 0,83-65-1365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8:20:4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0 24575,'-2'0'0,"0"1"0,1 0 0,-1-1 0,1 1 0,-1 0 0,1 0 0,-1 0 0,1 0 0,0 0 0,0 0 0,-1 0 0,1 0 0,0 1 0,0-1 0,0 0 0,0 1 0,0-1 0,0 1 0,1-1 0,-1 1 0,0-1 0,1 1 0,0 0 0,-1-1 0,1 1 0,0 0 0,-1 2 0,-5 54 0,5-51 0,-2 448 0,5-234 0,-2 520 0,2-715 0,1 0 0,11 48 0,-8-46 0,-1 0 0,2 36 0,-6-31 0,-4 286 0,-5-283 0,-1-28 0,-1-22 0,-23-73 0,27 66 0,-1 0 0,-1 0 0,-1 1 0,0 0 0,-2 1 0,0 0 0,-1 1 0,-22-26 0,-37-22 0,44 43 0,2-1 0,0-1 0,-21-30 0,37 41 0,1-1 0,0 0 0,1-1 0,1 0 0,1 0 0,0 0 0,1-1 0,0 1 0,2-1 0,0 0 0,0-26 0,3 39 0,0 0 0,0 0 0,0-1 0,0 1 0,0 0 0,1 0 0,0 0 0,0 1 0,0-1 0,1 0 0,-1 1 0,1-1 0,-1 1 0,1 0 0,0 0 0,1 0 0,-1 0 0,0 1 0,1-1 0,-1 1 0,1 0 0,0 0 0,0 0 0,0 0 0,0 1 0,0 0 0,5-1 0,15-5 0,1 2 0,0 1 0,37-2 0,-31 4 0,74-13 0,-53 7 0,76-2 0,683 11 0,-802-1 0,1 1 0,-1 0 0,0 0 0,1 0 0,-1 1 0,0 1 0,0 0 0,-1 0 0,12 6 0,-18-8 0,0 0 0,0 0 0,0 1 0,0-1 0,0 1 0,-1-1 0,1 1 0,0 0 0,-1 0 0,1 0 0,-1 0 0,0 0 0,0 0 0,0 0 0,0 0 0,0 0 0,0 0 0,0 1 0,-1-1 0,1 0 0,-1 1 0,1-1 0,-1 0 0,0 1 0,0-1 0,0 1 0,0-1 0,-1 0 0,1 1 0,-1-1 0,1 0 0,-1 1 0,0-1 0,0 0 0,0 0 0,0 0 0,0 0 0,-1 0 0,1 0 0,-3 3 0,-16 24 0,-2-1 0,-30 30 0,30-35 0,1 1 0,1 0 0,-23 39 0,-74 122 0,2-37 0,50-56 0,-16 19 0,-34 7 0,47-50 0,52-54-95,-1-1 0,0 0 0,0-2 0,-2 0 0,-33 15 0,33-17-700,-1 1-6031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8:20:4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1 24575,'0'1270'0,"0"-1268"0,0 0 0,0 0 0,0 0 0,0-1 0,0 1 0,0 0 0,0 0 0,-1 0 0,1 0 0,-1-1 0,1 1 0,-1 0 0,0 0 0,1-1 0,-1 1 0,0 0 0,-2 1 0,2-3 0,1 1 0,-1-1 0,0 0 0,0 0 0,1 0 0,-1 0 0,0 0 0,0 0 0,1 0 0,-1 0 0,0 0 0,0-1 0,1 1 0,-1 0 0,0 0 0,1-1 0,-1 1 0,0 0 0,1-1 0,-1 1 0,0-1 0,1 1 0,-1-1 0,1 1 0,-1-1 0,1 1 0,-1-2 0,-8-7 0,1-1 0,0 0 0,-8-16 0,-9-19 0,19 33 0,0 0 0,-1 0 0,0 1 0,-1 0 0,0 1 0,0 0 0,-1 0 0,-20-17 0,-76-66 0,53 50 0,-60-66 0,110 108 0,0 0 0,1 0 0,0-1 0,-1 1 0,1-1 0,0 1 0,0-1 0,0 1 0,0-1 0,0 0 0,0 1 0,0-1 0,1 0 0,-1 0 0,0 0 0,1 1 0,0-1 0,-1 0 0,1 0 0,0-3 0,1 4 0,-1 0 0,1 0 0,0-1 0,-1 1 0,1 0 0,0 0 0,0 0 0,0 0 0,0 0 0,0 0 0,0 0 0,0 0 0,0 1 0,0-1 0,1 0 0,-1 1 0,0-1 0,0 1 0,1-1 0,-1 1 0,2-1 0,10-2 0,1 1 0,-1 0 0,1 1 0,17 0 0,3-1 0,63-12 0,-61 8 0,54-4 0,-60 8 0,-1-2 0,34-8 0,-33 6 0,0 1 0,34-2 0,-37 6 0,50-10 0,-66 9 0,0-1 0,0 0 0,-1 0 0,1-1 0,-1 0 0,0-1 0,10-6 0,-19 11 0,-1 0 0,0 0 0,1-1 0,-1 1 0,0 0 0,0 0 0,1 0 0,-1 0 0,0 0 0,1 0 0,-1-1 0,0 1 0,0 0 0,0 0 0,1 0 0,-1-1 0,0 1 0,0 0 0,0 0 0,1-1 0,-1 1 0,0 0 0,0 0 0,0-1 0,0 1 0,0 0 0,0 0 0,0-1 0,1 1 0,-1 0 0,0-1 0,0 1 0,0 0 0,0-1 0,0 1 0,0 0 0,-1 0 0,1-1 0,0 1 0,0 0 0,0-1 0,0 1 0,0 0 0,0 0 0,0-1 0,-1 1 0,1 0 0,0 0 0,0-1 0,0 1 0,0 0 0,-1 0 0,1 0 0,-1-1 0,-16 1 0,9 5 0,-1 0 0,1 1 0,0 0 0,1 0 0,-1 1 0,1 0 0,0 0 0,1 0 0,-10 15 0,3-1 0,0 0 0,-17 40 0,-78 164 0,50-109 0,54-107-99,-2-1-1,1 0 1,-1-1 0,0 1-1,-15 12 1,14-13-670,-9 10-6057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8:20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0 24575,'0'1024'0,"0"-1022"0,0 0 0,1 0 0,-1-1 0,0 1 0,0 0 0,-1 0 0,1 0 0,0 0 0,-1-1 0,1 1 0,-1 0 0,1 0 0,-1 0 0,0-1 0,0 1 0,-1 2 0,1-4 0,0 0 0,1 0 0,-1 0 0,0 0 0,1 0 0,-1 0 0,0-1 0,1 1 0,-1 0 0,0 0 0,1-1 0,-1 1 0,0 0 0,1-1 0,-1 1 0,1-1 0,-1 1 0,0 0 0,1-1 0,-1 0 0,1 1 0,0-1 0,-1 1 0,1-1 0,-1 1 0,1-1 0,-1-1 0,-31-58 0,31 59 0,-3-8 0,-1 0 0,0 0 0,0 1 0,-1 0 0,0 0 0,0 0 0,-1 1 0,-15-13 0,3 7 0,0 0 0,-37-17 0,22 13 0,6 4 0,0-1 0,-39-29 0,66 43 0,0-1 0,0 1 0,0-1 0,0 1 0,0-1 0,0 1 0,1-1 0,-1 0 0,0 0 0,0 0 0,1 1 0,-1-1 0,0 0 0,1 0 0,-1 0 0,1 0 0,-1 0 0,1 0 0,0 0 0,-1 0 0,1 0 0,0 0 0,0 0 0,0 0 0,0 0 0,0 0 0,0 0 0,0 0 0,0-2 0,1 2 0,0 0 0,0-1 0,0 1 0,1 0 0,-1 0 0,0 0 0,1 0 0,-1 0 0,1 0 0,-1 0 0,1 0 0,0 1 0,-1-1 0,1 0 0,2 0 0,11-2 0,-1 1 0,0 0 0,15-1 0,456 3 0,-217 3 0,-224-2 0,-27 0 0,0 0 0,1-1 0,-1-1 0,0-1 0,21-5 0,-24-1 0,-19 0 0,-27 0 0,21 8 0,-1 0 0,1 0 0,0 1 0,-1 1 0,1 0 0,0 0 0,0 1 0,0 1 0,1 0 0,-1 0 0,1 1 0,0 0 0,0 1 0,0 0 0,1 1 0,0 0 0,0 0 0,1 1 0,0 0 0,-9 11 0,-1 3 0,0-1 0,-1-2 0,-1 0 0,-1 0 0,-28 18 0,15-11 0,-32 32 0,-48 68-1365,100-107-5461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8513-3DB4-44D1-8C05-112CB41382EF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72AA-8332-4637-AA24-DADF6B49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1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주성분을 다 추출했다면</a:t>
            </a:r>
            <a:r>
              <a:rPr lang="en-US" altLang="ko-KR" dirty="0"/>
              <a:t>, </a:t>
            </a:r>
            <a:r>
              <a:rPr lang="ko-KR" altLang="en-US" dirty="0"/>
              <a:t>이제 차원을 축소시킬 차례입니다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 데이터들을 초평면들에 투영해서 원하는 차원으로 축소시킬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오른쪽에 나와있는 </a:t>
            </a:r>
            <a:r>
              <a:rPr lang="en-US" altLang="ko-KR" dirty="0"/>
              <a:t>z1 </a:t>
            </a:r>
            <a:r>
              <a:rPr lang="ko-KR" altLang="en-US" dirty="0"/>
              <a:t>그래프는 </a:t>
            </a:r>
            <a:r>
              <a:rPr lang="en-US" altLang="ko-KR" dirty="0"/>
              <a:t>x1, x2, x3 </a:t>
            </a:r>
            <a:r>
              <a:rPr lang="ko-KR" altLang="en-US" dirty="0"/>
              <a:t>축으로 구성된 </a:t>
            </a:r>
            <a:r>
              <a:rPr lang="en-US" altLang="ko-KR" dirty="0"/>
              <a:t>3D </a:t>
            </a:r>
            <a:r>
              <a:rPr lang="ko-KR" altLang="en-US" dirty="0"/>
              <a:t>데이터를 분산이 가장 큰 두 개의 주성분으로 구성된 </a:t>
            </a:r>
            <a:r>
              <a:rPr lang="en-US" altLang="ko-KR" dirty="0"/>
              <a:t>2D </a:t>
            </a:r>
            <a:r>
              <a:rPr lang="ko-KR" altLang="en-US" dirty="0"/>
              <a:t>평면에 투영시킨 모습입니다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4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주성분을 다 추출했다면</a:t>
            </a:r>
            <a:r>
              <a:rPr lang="en-US" altLang="ko-KR" dirty="0"/>
              <a:t>, </a:t>
            </a:r>
            <a:r>
              <a:rPr lang="ko-KR" altLang="en-US" dirty="0"/>
              <a:t>이제 차원을 축소시킬 차례입니다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 데이터들을 초평면들에 투영해서 원하는 차원으로 축소시킬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오른쪽에 나와있는 </a:t>
            </a:r>
            <a:r>
              <a:rPr lang="en-US" altLang="ko-KR" dirty="0"/>
              <a:t>z1 </a:t>
            </a:r>
            <a:r>
              <a:rPr lang="ko-KR" altLang="en-US" dirty="0"/>
              <a:t>그래프는 </a:t>
            </a:r>
            <a:r>
              <a:rPr lang="en-US" altLang="ko-KR" dirty="0"/>
              <a:t>x1, x2, x3 </a:t>
            </a:r>
            <a:r>
              <a:rPr lang="ko-KR" altLang="en-US" dirty="0"/>
              <a:t>축으로 구성된 </a:t>
            </a:r>
            <a:r>
              <a:rPr lang="en-US" altLang="ko-KR" dirty="0"/>
              <a:t>3D </a:t>
            </a:r>
            <a:r>
              <a:rPr lang="ko-KR" altLang="en-US" dirty="0"/>
              <a:t>데이터를 분산이 가장 큰 두 개의 주성분으로 구성된 </a:t>
            </a:r>
            <a:r>
              <a:rPr lang="en-US" altLang="ko-KR" dirty="0"/>
              <a:t>2D </a:t>
            </a:r>
            <a:r>
              <a:rPr lang="ko-KR" altLang="en-US" dirty="0"/>
              <a:t>평면에 투영시킨 모습입니다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75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그러면 이제 코드로 한 번 확인해볼까요</a:t>
            </a:r>
            <a:r>
              <a:rPr lang="en-US" altLang="ko-KR" dirty="0"/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우선</a:t>
            </a:r>
            <a:r>
              <a:rPr lang="en-US" altLang="ko-KR" dirty="0"/>
              <a:t> scikit-learn</a:t>
            </a:r>
            <a:r>
              <a:rPr lang="ko-KR" altLang="en-US" dirty="0"/>
              <a:t>을 이용해 </a:t>
            </a:r>
            <a:r>
              <a:rPr lang="en-US" altLang="ko-KR" dirty="0"/>
              <a:t>PCA</a:t>
            </a:r>
            <a:r>
              <a:rPr lang="ko-KR" altLang="en-US" dirty="0"/>
              <a:t>를 진행해보도록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47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아까 이 그림에 나왔듯이</a:t>
            </a:r>
            <a:r>
              <a:rPr lang="en-US" altLang="ko-KR" dirty="0"/>
              <a:t>, PCA</a:t>
            </a:r>
            <a:r>
              <a:rPr lang="ko-KR" altLang="en-US" dirty="0"/>
              <a:t>를 이용해 데이터를 압축시킬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차원 수가 줄어든다면 당연히 </a:t>
            </a:r>
            <a:r>
              <a:rPr lang="ko-KR" altLang="en-US" dirty="0" err="1"/>
              <a:t>연산량이</a:t>
            </a:r>
            <a:r>
              <a:rPr lang="ko-KR" altLang="en-US" dirty="0"/>
              <a:t> 줄어들 것이고</a:t>
            </a:r>
            <a:r>
              <a:rPr lang="en-US" altLang="ko-KR" dirty="0"/>
              <a:t>, </a:t>
            </a:r>
            <a:r>
              <a:rPr lang="ko-KR" altLang="en-US" dirty="0"/>
              <a:t>이렇게 되면 학습시키고자 하는 모델의 피팅 속도를 크게 향상시킬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반대로 주성분을 기준으로 해서 투영을 시키는 것이기 때문에 반대의 경우도 가능한데</a:t>
            </a:r>
            <a:r>
              <a:rPr lang="en-US" altLang="ko-KR" dirty="0"/>
              <a:t>, </a:t>
            </a:r>
            <a:r>
              <a:rPr lang="ko-KR" altLang="en-US" dirty="0"/>
              <a:t>차원축소를 한 데이터를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70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주성분을 기준으로 해서 투영을 시키는 것이기 때문에 반대의 경우도 가능한데</a:t>
            </a:r>
            <a:r>
              <a:rPr lang="en-US" altLang="ko-KR" dirty="0"/>
              <a:t>, </a:t>
            </a:r>
            <a:r>
              <a:rPr lang="ko-KR" altLang="en-US" dirty="0"/>
              <a:t>차원축소를 한 데이터를 다시 원본의 데이터로 </a:t>
            </a:r>
            <a:r>
              <a:rPr lang="ko-KR" altLang="en-US" dirty="0" err="1"/>
              <a:t>복구시킬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하지만 </a:t>
            </a:r>
            <a:r>
              <a:rPr lang="en-US" altLang="ko-KR" dirty="0"/>
              <a:t>95%</a:t>
            </a:r>
            <a:r>
              <a:rPr lang="ko-KR" altLang="en-US" dirty="0"/>
              <a:t>로 압축을 하는 과정에서 </a:t>
            </a:r>
            <a:r>
              <a:rPr lang="en-US" altLang="ko-KR" dirty="0"/>
              <a:t>5%</a:t>
            </a:r>
            <a:r>
              <a:rPr lang="ko-KR" altLang="en-US" dirty="0"/>
              <a:t>의 분산</a:t>
            </a:r>
            <a:r>
              <a:rPr lang="en-US" altLang="ko-KR" dirty="0"/>
              <a:t>, </a:t>
            </a:r>
            <a:r>
              <a:rPr lang="ko-KR" altLang="en-US" dirty="0"/>
              <a:t>즉 일정 정보가 유실되었기 때문에 원본과는 완벽하게 같지는 않지만 비슷하게는 만들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45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주성분을 기준으로 해서 투영을 시키는 것이기 때문에 반대의 경우도 가능한데</a:t>
            </a:r>
            <a:r>
              <a:rPr lang="en-US" altLang="ko-KR" dirty="0"/>
              <a:t>, </a:t>
            </a:r>
            <a:r>
              <a:rPr lang="ko-KR" altLang="en-US" dirty="0"/>
              <a:t>차원축소를 한 데이터를 다시 원본의 데이터로 </a:t>
            </a:r>
            <a:r>
              <a:rPr lang="ko-KR" altLang="en-US" dirty="0" err="1"/>
              <a:t>복구시킬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하지만 </a:t>
            </a:r>
            <a:r>
              <a:rPr lang="en-US" altLang="ko-KR" dirty="0"/>
              <a:t>95%</a:t>
            </a:r>
            <a:r>
              <a:rPr lang="ko-KR" altLang="en-US" dirty="0"/>
              <a:t>로 압축을 하는 과정에서 </a:t>
            </a:r>
            <a:r>
              <a:rPr lang="en-US" altLang="ko-KR" dirty="0"/>
              <a:t>5%</a:t>
            </a:r>
            <a:r>
              <a:rPr lang="ko-KR" altLang="en-US" dirty="0"/>
              <a:t>의 분산</a:t>
            </a:r>
            <a:r>
              <a:rPr lang="en-US" altLang="ko-KR" dirty="0"/>
              <a:t>, </a:t>
            </a:r>
            <a:r>
              <a:rPr lang="ko-KR" altLang="en-US" dirty="0"/>
              <a:t>즉 일정 정보가 유실되었기 때문에 원본과는 완벽하게 같지는 않지만 비슷하게는 만들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다음 사진은 </a:t>
            </a:r>
            <a:r>
              <a:rPr lang="en-US" altLang="ko-KR" dirty="0"/>
              <a:t>MNIST </a:t>
            </a:r>
            <a:r>
              <a:rPr lang="ko-KR" altLang="en-US" dirty="0"/>
              <a:t>데이터를 </a:t>
            </a:r>
            <a:r>
              <a:rPr lang="en-US" altLang="ko-KR" dirty="0"/>
              <a:t>784</a:t>
            </a:r>
            <a:r>
              <a:rPr lang="ko-KR" altLang="en-US" dirty="0"/>
              <a:t>개의 차원에서 </a:t>
            </a:r>
            <a:r>
              <a:rPr lang="en-US" altLang="ko-KR" dirty="0"/>
              <a:t>154</a:t>
            </a:r>
            <a:r>
              <a:rPr lang="ko-KR" altLang="en-US" dirty="0"/>
              <a:t>개로 축소한 뒤</a:t>
            </a:r>
            <a:r>
              <a:rPr lang="en-US" altLang="ko-KR" dirty="0"/>
              <a:t>, </a:t>
            </a:r>
            <a:r>
              <a:rPr lang="ko-KR" altLang="en-US" dirty="0"/>
              <a:t>이걸 다시 </a:t>
            </a:r>
            <a:r>
              <a:rPr lang="en-US" altLang="ko-KR" dirty="0"/>
              <a:t>784</a:t>
            </a:r>
            <a:r>
              <a:rPr lang="ko-KR" altLang="en-US" dirty="0"/>
              <a:t>개의 차원으로 </a:t>
            </a:r>
            <a:r>
              <a:rPr lang="ko-KR" altLang="en-US" dirty="0" err="1"/>
              <a:t>복구시킨</a:t>
            </a:r>
            <a:r>
              <a:rPr lang="ko-KR" altLang="en-US" dirty="0"/>
              <a:t> 이미지인데 배경이 살짝 손상되기는 했지만 숫자 부분은 멀쩡해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7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주성분을 기준으로 해서 투영을 시키는 것이기 때문에 반대의 경우도 가능한데</a:t>
            </a:r>
            <a:r>
              <a:rPr lang="en-US" altLang="ko-KR" dirty="0"/>
              <a:t>, </a:t>
            </a:r>
            <a:r>
              <a:rPr lang="ko-KR" altLang="en-US" dirty="0"/>
              <a:t>차원축소를 한 데이터를 다시 원본의 데이터로 </a:t>
            </a:r>
            <a:r>
              <a:rPr lang="ko-KR" altLang="en-US" dirty="0" err="1"/>
              <a:t>복구시킬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하지만 </a:t>
            </a:r>
            <a:r>
              <a:rPr lang="en-US" altLang="ko-KR" dirty="0"/>
              <a:t>95%</a:t>
            </a:r>
            <a:r>
              <a:rPr lang="ko-KR" altLang="en-US" dirty="0"/>
              <a:t>로 압축을 하는 과정에서 </a:t>
            </a:r>
            <a:r>
              <a:rPr lang="en-US" altLang="ko-KR" dirty="0"/>
              <a:t>5%</a:t>
            </a:r>
            <a:r>
              <a:rPr lang="ko-KR" altLang="en-US" dirty="0"/>
              <a:t>의 분산</a:t>
            </a:r>
            <a:r>
              <a:rPr lang="en-US" altLang="ko-KR" dirty="0"/>
              <a:t>, </a:t>
            </a:r>
            <a:r>
              <a:rPr lang="ko-KR" altLang="en-US" dirty="0"/>
              <a:t>즉 일정 정보가 유실되었기 때문에 원본과는 완벽하게 같지는 않지만 비슷하게는 만들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다음 사진은 </a:t>
            </a:r>
            <a:r>
              <a:rPr lang="en-US" altLang="ko-KR" dirty="0"/>
              <a:t>MNIST </a:t>
            </a:r>
            <a:r>
              <a:rPr lang="ko-KR" altLang="en-US" dirty="0"/>
              <a:t>데이터를 </a:t>
            </a:r>
            <a:r>
              <a:rPr lang="en-US" altLang="ko-KR" dirty="0"/>
              <a:t>784</a:t>
            </a:r>
            <a:r>
              <a:rPr lang="ko-KR" altLang="en-US" dirty="0"/>
              <a:t>개의 차원에서 </a:t>
            </a:r>
            <a:r>
              <a:rPr lang="en-US" altLang="ko-KR" dirty="0"/>
              <a:t>154</a:t>
            </a:r>
            <a:r>
              <a:rPr lang="ko-KR" altLang="en-US" dirty="0"/>
              <a:t>개로 축소한 뒤</a:t>
            </a:r>
            <a:r>
              <a:rPr lang="en-US" altLang="ko-KR" dirty="0"/>
              <a:t>, </a:t>
            </a:r>
            <a:r>
              <a:rPr lang="ko-KR" altLang="en-US" dirty="0"/>
              <a:t>이걸 다시 </a:t>
            </a:r>
            <a:r>
              <a:rPr lang="en-US" altLang="ko-KR" dirty="0"/>
              <a:t>784</a:t>
            </a:r>
            <a:r>
              <a:rPr lang="ko-KR" altLang="en-US" dirty="0"/>
              <a:t>개의 차원으로 </a:t>
            </a:r>
            <a:r>
              <a:rPr lang="ko-KR" altLang="en-US" dirty="0" err="1"/>
              <a:t>복구시킨</a:t>
            </a:r>
            <a:r>
              <a:rPr lang="ko-KR" altLang="en-US" dirty="0"/>
              <a:t> 이미지인데 배경이 살짝 손상되기는 했지만 숫자 부분은 멀쩡해 보입니다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수식은 아까 봤던 수식의 역순으로</a:t>
            </a:r>
            <a:r>
              <a:rPr lang="en-US" altLang="ko-KR" dirty="0"/>
              <a:t>, </a:t>
            </a:r>
            <a:r>
              <a:rPr lang="ko-KR" altLang="en-US" dirty="0"/>
              <a:t>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22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이제 </a:t>
            </a:r>
            <a:r>
              <a:rPr lang="en-US" altLang="ko-KR" dirty="0"/>
              <a:t>PCA</a:t>
            </a:r>
            <a:r>
              <a:rPr lang="ko-KR" altLang="en-US" dirty="0"/>
              <a:t>를 포함한 많은 경우에서 발생할 수 있는 문제에 대해 다뤄보겠습니다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한정된 하드웨어 자원입니다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SVD </a:t>
            </a:r>
            <a:r>
              <a:rPr lang="ko-KR" altLang="en-US" dirty="0"/>
              <a:t>알고리즘을 이용하기 위해서는 데이터셋을 모두 메모리에 올려야 한다는 문제점이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68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이런 문제를 해결하기 위해 대표적인 방법으로 </a:t>
            </a:r>
            <a:r>
              <a:rPr lang="en-US" altLang="ko-KR" dirty="0"/>
              <a:t>incremental</a:t>
            </a:r>
            <a:r>
              <a:rPr lang="ko-KR" altLang="en-US" dirty="0"/>
              <a:t>하게</a:t>
            </a:r>
            <a:r>
              <a:rPr lang="en-US" altLang="ko-KR" dirty="0"/>
              <a:t> </a:t>
            </a:r>
            <a:r>
              <a:rPr lang="ko-KR" altLang="en-US" dirty="0"/>
              <a:t>진행되는 </a:t>
            </a:r>
            <a:r>
              <a:rPr lang="en-US" altLang="ko-KR" dirty="0"/>
              <a:t>mini batch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데이터셋을 미니배치로 나눠서 </a:t>
            </a:r>
            <a:r>
              <a:rPr lang="en-US" altLang="ko-KR" dirty="0" err="1"/>
              <a:t>IncrementalPCA</a:t>
            </a:r>
            <a:r>
              <a:rPr lang="en-US" altLang="ko-KR" dirty="0"/>
              <a:t> </a:t>
            </a:r>
            <a:r>
              <a:rPr lang="ko-KR" altLang="en-US" dirty="0"/>
              <a:t>클래스에 전달하게 되면 </a:t>
            </a:r>
            <a:r>
              <a:rPr lang="en-US" altLang="ko-KR" dirty="0"/>
              <a:t>mini batch</a:t>
            </a:r>
            <a:r>
              <a:rPr lang="ko-KR" altLang="en-US" dirty="0"/>
              <a:t>로 해당 문제를 해결할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32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다음 방법은 </a:t>
            </a:r>
            <a:r>
              <a:rPr lang="en-US" altLang="ko-KR" dirty="0"/>
              <a:t>Random PCA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책이나 인터넷에는 확률적으로 첫 </a:t>
            </a:r>
            <a:r>
              <a:rPr lang="en-US" altLang="ko-KR" dirty="0"/>
              <a:t>d</a:t>
            </a:r>
            <a:r>
              <a:rPr lang="ko-KR" altLang="en-US" dirty="0"/>
              <a:t>개의 주성부에 대한 근삿값을 빠르게 찾을 수 있는 알고리즘이라고 나와있는데</a:t>
            </a:r>
            <a:r>
              <a:rPr lang="en-US" altLang="ko-KR" dirty="0"/>
              <a:t>, </a:t>
            </a:r>
            <a:r>
              <a:rPr lang="ko-KR" altLang="en-US" dirty="0"/>
              <a:t>그 원리가 궁금해서 코드의 호출을 따라가 보았습니다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나와있는 거로는 </a:t>
            </a:r>
            <a:r>
              <a:rPr lang="en-US" altLang="ko-KR" dirty="0"/>
              <a:t>Truncated SVD</a:t>
            </a:r>
            <a:r>
              <a:rPr lang="ko-KR" altLang="en-US" dirty="0"/>
              <a:t>를 이용한다고 나와있습니다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4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차원축소 중 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PCA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에 대해 알아볼 겁니다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PCA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한글로 주 성분 분석인데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차원축소 알고리즘 중 가장 인기있는 알고리즘이라고 할 수 있습니다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일단 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PCA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같은 경우는 데이터를 새로운 좌표계를 선형 변환으로 매핑하는 기법입니다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여기서 포인트는 분산이라고 할 수 있는데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여기에 집중해서 내용 보시면 될 것 같습니다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차원 축소의 목적과 같은 내용은 앞서 다른 분들께서 </a:t>
            </a:r>
            <a:r>
              <a:rPr lang="ko-KR" altLang="en-US" sz="180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발표해주셨기에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주성분 분석 기법에 대해서 집중적으로 다뤄보도록 하겠습니다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Truncated SVD</a:t>
            </a:r>
            <a:r>
              <a:rPr lang="ko-KR" altLang="en-US" dirty="0"/>
              <a:t>는 상위 일부의 사용자가 지정한 </a:t>
            </a:r>
            <a:r>
              <a:rPr lang="en-US" altLang="ko-KR" dirty="0"/>
              <a:t>t</a:t>
            </a:r>
            <a:r>
              <a:rPr lang="ko-KR" altLang="en-US" dirty="0"/>
              <a:t>개의 데이터만 추출해서 분해하는 기법인데</a:t>
            </a:r>
            <a:r>
              <a:rPr lang="en-US" altLang="ko-KR" dirty="0"/>
              <a:t>, </a:t>
            </a:r>
            <a:r>
              <a:rPr lang="ko-KR" altLang="en-US" dirty="0"/>
              <a:t>이렇게 되면 분해되는 행렬에 대해 데이터의 손실이 일어나기 때문에 행렬의 원상 복구가 불가능합니다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하지만 거의 근사할 수 있으면서</a:t>
            </a:r>
            <a:r>
              <a:rPr lang="en-US" altLang="ko-KR" dirty="0"/>
              <a:t>, </a:t>
            </a:r>
            <a:r>
              <a:rPr lang="ko-KR" altLang="en-US" dirty="0"/>
              <a:t>행렬의 각각 행인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d</a:t>
            </a:r>
            <a:r>
              <a:rPr lang="ko-KR" altLang="en-US" dirty="0"/>
              <a:t>의 차이가 클 수록 시간 복잡도에서 큰 차이가 나기 때문에 속도에서 큰 이점이 있다고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73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PCA</a:t>
            </a:r>
            <a:r>
              <a:rPr lang="ko-KR" altLang="en-US" dirty="0"/>
              <a:t>에서는 마지막으로 커널 </a:t>
            </a:r>
            <a:r>
              <a:rPr lang="en-US" altLang="ko-KR" dirty="0"/>
              <a:t>PCA</a:t>
            </a:r>
            <a:r>
              <a:rPr lang="ko-KR" altLang="en-US" dirty="0"/>
              <a:t>를 다뤄보도록 하겠습니다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2</a:t>
            </a:r>
            <a:r>
              <a:rPr lang="ko-KR" altLang="en-US" dirty="0"/>
              <a:t>주 전에 </a:t>
            </a:r>
            <a:r>
              <a:rPr lang="en-US" altLang="ko-KR" dirty="0"/>
              <a:t>Support Vector Machine</a:t>
            </a:r>
            <a:r>
              <a:rPr lang="ko-KR" altLang="en-US" dirty="0"/>
              <a:t>에서 다루었던 </a:t>
            </a:r>
            <a:r>
              <a:rPr lang="en-US" altLang="ko-KR" dirty="0"/>
              <a:t>Kernel Trick</a:t>
            </a:r>
            <a:r>
              <a:rPr lang="ko-KR" altLang="en-US" dirty="0"/>
              <a:t>의 개념이 여기서 다시 등장합니다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우선 커널 트릭 먼저 다시 짚고 넘어가겠습니다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34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여기 </a:t>
            </a:r>
            <a:r>
              <a:rPr lang="en-US" altLang="ko-KR" dirty="0"/>
              <a:t>3</a:t>
            </a:r>
            <a:r>
              <a:rPr lang="ko-KR" altLang="en-US" dirty="0"/>
              <a:t>차원의 데이터를 </a:t>
            </a:r>
            <a:r>
              <a:rPr lang="ko-KR" altLang="en-US" dirty="0" err="1"/>
              <a:t>담고있는</a:t>
            </a:r>
            <a:r>
              <a:rPr lang="ko-KR" altLang="en-US" dirty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라는 두 행렬이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 데이터들을 각각 </a:t>
            </a:r>
            <a:r>
              <a:rPr lang="en-US" altLang="ko-KR" dirty="0"/>
              <a:t>9</a:t>
            </a:r>
            <a:r>
              <a:rPr lang="ko-KR" altLang="en-US" dirty="0"/>
              <a:t>차원 공간에 매핑을 해본다고 가정해봅시다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여기 </a:t>
            </a:r>
            <a:r>
              <a:rPr lang="en-US" altLang="ko-KR" dirty="0"/>
              <a:t>3</a:t>
            </a:r>
            <a:r>
              <a:rPr lang="ko-KR" altLang="en-US" dirty="0"/>
              <a:t>차원의 데이터를 </a:t>
            </a:r>
            <a:r>
              <a:rPr lang="ko-KR" altLang="en-US" dirty="0" err="1"/>
              <a:t>담고있는</a:t>
            </a:r>
            <a:r>
              <a:rPr lang="ko-KR" altLang="en-US" dirty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라는 두 행렬이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 데이터들을 각각 </a:t>
            </a:r>
            <a:r>
              <a:rPr lang="en-US" altLang="ko-KR" dirty="0"/>
              <a:t>9</a:t>
            </a:r>
            <a:r>
              <a:rPr lang="ko-KR" altLang="en-US" dirty="0"/>
              <a:t>차원 공간에 매핑을 해본다고 가정해봅시다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35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최종적으로 원하는 결과물인 스칼라를 얻기 위해서는 다음 과정을 거쳐야 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 때 시간 복잡도는 </a:t>
            </a:r>
            <a:r>
              <a:rPr lang="en-US" altLang="ko-KR" dirty="0"/>
              <a:t>n^2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47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여기서 방금 나와있던 저 복잡한 계산 대신 커널 함수를 쓰게 된다면 이렇게 </a:t>
            </a:r>
            <a:r>
              <a:rPr lang="ko-KR" altLang="en-US" dirty="0" err="1"/>
              <a:t>심플해집니다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그냥 </a:t>
            </a:r>
            <a:r>
              <a:rPr lang="en-US" altLang="ko-KR" dirty="0"/>
              <a:t>3</a:t>
            </a:r>
            <a:r>
              <a:rPr lang="ko-KR" altLang="en-US" dirty="0"/>
              <a:t>차원에서 </a:t>
            </a:r>
            <a:r>
              <a:rPr lang="en-US" altLang="ko-KR" dirty="0"/>
              <a:t>x transpose</a:t>
            </a:r>
            <a:r>
              <a:rPr lang="ko-KR" altLang="en-US" dirty="0"/>
              <a:t>랑 </a:t>
            </a:r>
            <a:r>
              <a:rPr lang="en-US" altLang="ko-KR" dirty="0"/>
              <a:t>y</a:t>
            </a:r>
            <a:r>
              <a:rPr lang="ko-KR" altLang="en-US" dirty="0"/>
              <a:t>를 </a:t>
            </a:r>
            <a:r>
              <a:rPr lang="ko-KR" altLang="en-US" dirty="0" err="1"/>
              <a:t>내적해버리면</a:t>
            </a:r>
            <a:r>
              <a:rPr lang="ko-KR" altLang="en-US" dirty="0"/>
              <a:t> 위에서 연산한 것과 동일한 결과가 나옵니다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게다가 계산 복잡도까지 </a:t>
            </a:r>
            <a:r>
              <a:rPr lang="en-US" altLang="ko-KR" dirty="0"/>
              <a:t>O(n^2)</a:t>
            </a:r>
            <a:r>
              <a:rPr lang="ko-KR" altLang="en-US" dirty="0"/>
              <a:t>에서 </a:t>
            </a:r>
            <a:r>
              <a:rPr lang="en-US" altLang="ko-KR" dirty="0"/>
              <a:t>O(n)</a:t>
            </a:r>
            <a:r>
              <a:rPr lang="ko-KR" altLang="en-US" dirty="0"/>
              <a:t>으로 엄청나게 줄었습니다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8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방금 보여드렸던 커널 함수는 </a:t>
            </a:r>
            <a:r>
              <a:rPr lang="en-US" altLang="ko-KR" dirty="0"/>
              <a:t>linear kernel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그 외에 다항식이나 방사형 커널 함수도 있지만 커널 함수는 여기까지 하고 넘어가겠습니다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21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다시 본론으로 돌아와</a:t>
            </a:r>
            <a:r>
              <a:rPr lang="en-US" altLang="ko-KR" dirty="0"/>
              <a:t>, </a:t>
            </a:r>
            <a:r>
              <a:rPr lang="ko-KR" altLang="en-US" dirty="0"/>
              <a:t>커널 </a:t>
            </a:r>
            <a:r>
              <a:rPr lang="en-US" altLang="ko-KR" dirty="0"/>
              <a:t>PCA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사실 여기 내용은 </a:t>
            </a:r>
            <a:r>
              <a:rPr lang="ko-KR" altLang="en-US" dirty="0" err="1"/>
              <a:t>커널트릭이</a:t>
            </a:r>
            <a:r>
              <a:rPr lang="ko-KR" altLang="en-US" dirty="0"/>
              <a:t> 전부라고 볼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왼쪽 위에 있는 데이터는 원본 데이터인데</a:t>
            </a:r>
            <a:r>
              <a:rPr lang="en-US" altLang="ko-KR" dirty="0"/>
              <a:t>, </a:t>
            </a:r>
            <a:r>
              <a:rPr lang="ko-KR" altLang="en-US" dirty="0"/>
              <a:t>일그러진 원형으로 실선과 점선이 있는 것을 보니 </a:t>
            </a:r>
            <a:r>
              <a:rPr lang="en-US" altLang="ko-KR" dirty="0" err="1"/>
              <a:t>rbf</a:t>
            </a:r>
            <a:r>
              <a:rPr lang="en-US" altLang="ko-KR" dirty="0"/>
              <a:t> </a:t>
            </a:r>
            <a:r>
              <a:rPr lang="ko-KR" altLang="en-US" dirty="0"/>
              <a:t>커널을 사용한 것을 확인할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오른쪽 위에 사진은 그냥 </a:t>
            </a:r>
            <a:r>
              <a:rPr lang="en-US" altLang="ko-KR" dirty="0"/>
              <a:t>PCA</a:t>
            </a:r>
            <a:r>
              <a:rPr lang="ko-KR" altLang="en-US" dirty="0"/>
              <a:t>를 적용한 건데</a:t>
            </a:r>
            <a:r>
              <a:rPr lang="en-US" altLang="ko-KR" dirty="0"/>
              <a:t>, </a:t>
            </a:r>
            <a:r>
              <a:rPr lang="ko-KR" altLang="en-US" dirty="0"/>
              <a:t>거의 차이가 없습니다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왼쪽 아래 사진은 방사형 커널을 적용한 뒤 이를 시각화 한 것이고</a:t>
            </a:r>
            <a:r>
              <a:rPr lang="en-US" altLang="ko-KR" dirty="0"/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오른쪽 아래 사진은 차원축소 했던 데이터를 다시 주성분에 투영시켜 데이터를 복원한 모습입니다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이를 통해서 </a:t>
            </a:r>
            <a:r>
              <a:rPr lang="en-US" altLang="ko-KR" dirty="0" err="1"/>
              <a:t>rbf</a:t>
            </a:r>
            <a:r>
              <a:rPr lang="ko-KR" altLang="en-US" dirty="0"/>
              <a:t>같은 선형보다 복잡한 </a:t>
            </a:r>
            <a:r>
              <a:rPr lang="en-US" altLang="ko-KR" dirty="0" err="1"/>
              <a:t>pca</a:t>
            </a:r>
            <a:r>
              <a:rPr lang="ko-KR" altLang="en-US" dirty="0"/>
              <a:t>를 진행하더라도 적절히 진행될 경우 데이터의 특징이 손실되지 않는다는 것을 알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이렇게 동심원 형태나 스위스 롤같이 생긴 데이터셋을 펼치는 데 커널 </a:t>
            </a:r>
            <a:r>
              <a:rPr lang="en-US" altLang="ko-KR" dirty="0" err="1"/>
              <a:t>pca</a:t>
            </a:r>
            <a:r>
              <a:rPr lang="ko-KR" altLang="en-US" dirty="0"/>
              <a:t>가 유용하게 사용되고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54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작동 과정은 </a:t>
            </a:r>
            <a:r>
              <a:rPr lang="en-US" altLang="ko-KR" dirty="0"/>
              <a:t>k Nearest Neighbor </a:t>
            </a:r>
            <a:r>
              <a:rPr lang="ko-KR" altLang="en-US" dirty="0"/>
              <a:t>알고리즘을 생각하시면 이해가 편하실 겁니다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우선 </a:t>
            </a:r>
            <a:r>
              <a:rPr lang="en-US" altLang="ko-KR" dirty="0"/>
              <a:t>LLE</a:t>
            </a:r>
            <a:r>
              <a:rPr lang="ko-KR" altLang="en-US" dirty="0"/>
              <a:t>는 데이터 포인트 </a:t>
            </a:r>
            <a:r>
              <a:rPr lang="en-US" altLang="ko-KR" dirty="0" err="1"/>
              <a:t>x_i</a:t>
            </a:r>
            <a:r>
              <a:rPr lang="ko-KR" altLang="en-US" dirty="0"/>
              <a:t>랑 </a:t>
            </a:r>
            <a:r>
              <a:rPr lang="en-US" altLang="ko-KR" dirty="0" err="1"/>
              <a:t>x_i</a:t>
            </a:r>
            <a:r>
              <a:rPr lang="ko-KR" altLang="en-US" dirty="0"/>
              <a:t>에 가장 가까운 </a:t>
            </a:r>
            <a:r>
              <a:rPr lang="en-US" altLang="ko-KR" dirty="0"/>
              <a:t>k</a:t>
            </a:r>
            <a:r>
              <a:rPr lang="ko-KR" altLang="en-US" dirty="0"/>
              <a:t>개의 이웃점들 </a:t>
            </a:r>
            <a:r>
              <a:rPr lang="en-US" altLang="ko-KR" dirty="0" err="1"/>
              <a:t>x_j</a:t>
            </a:r>
            <a:r>
              <a:rPr lang="ko-KR" altLang="en-US" dirty="0"/>
              <a:t>가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 </a:t>
            </a:r>
            <a:r>
              <a:rPr lang="ko-KR" altLang="en-US" dirty="0" err="1"/>
              <a:t>매니폴드와</a:t>
            </a:r>
            <a:r>
              <a:rPr lang="ko-KR" altLang="en-US" dirty="0"/>
              <a:t> 선형적이거나 거의 선형적일 것이라 가정하는 것부터 시작합니다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여기서 제가 언급한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ko-KR" altLang="en-US" dirty="0" err="1"/>
              <a:t>하이퍼파라미터입니다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74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아까 </a:t>
            </a:r>
            <a:r>
              <a:rPr lang="en-US" altLang="ko-KR" dirty="0"/>
              <a:t>PCA </a:t>
            </a:r>
            <a:r>
              <a:rPr lang="ko-KR" altLang="en-US" dirty="0"/>
              <a:t>설명하는 과정에서 주성분을 이용해서 </a:t>
            </a:r>
            <a:r>
              <a:rPr lang="ko-KR" altLang="en-US" dirty="0" err="1"/>
              <a:t>차원축소했던</a:t>
            </a:r>
            <a:r>
              <a:rPr lang="ko-KR" altLang="en-US" dirty="0"/>
              <a:t> 데이터를 다시 복원시킬 수 있다고 </a:t>
            </a:r>
            <a:r>
              <a:rPr lang="ko-KR" altLang="en-US" dirty="0" err="1"/>
              <a:t>했었는데</a:t>
            </a:r>
            <a:r>
              <a:rPr lang="en-US" altLang="ko-KR" dirty="0"/>
              <a:t>, </a:t>
            </a:r>
            <a:r>
              <a:rPr lang="ko-KR" altLang="en-US" dirty="0"/>
              <a:t>여기서도 비슷한 내용이 나옵니다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위에 있는 수식은 어떤 것을 </a:t>
            </a:r>
            <a:r>
              <a:rPr lang="ko-KR" altLang="en-US" dirty="0" err="1"/>
              <a:t>의미하냐면</a:t>
            </a:r>
            <a:r>
              <a:rPr lang="ko-KR" altLang="en-US" dirty="0"/>
              <a:t> </a:t>
            </a:r>
            <a:r>
              <a:rPr lang="en-US" altLang="ko-KR" dirty="0" err="1"/>
              <a:t>X_i</a:t>
            </a:r>
            <a:r>
              <a:rPr lang="ko-KR" altLang="en-US" dirty="0"/>
              <a:t>의 이웃인 </a:t>
            </a:r>
            <a:r>
              <a:rPr lang="en-US" altLang="ko-KR" dirty="0" err="1"/>
              <a:t>x_j</a:t>
            </a:r>
            <a:r>
              <a:rPr lang="ko-KR" altLang="en-US" dirty="0"/>
              <a:t>을 이용해서</a:t>
            </a:r>
            <a:r>
              <a:rPr lang="en-US" altLang="ko-KR" dirty="0"/>
              <a:t>, </a:t>
            </a:r>
            <a:r>
              <a:rPr lang="en-US" altLang="ko-KR" dirty="0" err="1"/>
              <a:t>x_i</a:t>
            </a:r>
            <a:r>
              <a:rPr lang="ko-KR" altLang="en-US" dirty="0"/>
              <a:t>를 가장 잘 복원할 수 있는 가중치 </a:t>
            </a:r>
            <a:r>
              <a:rPr lang="en-US" altLang="ko-KR" dirty="0" err="1"/>
              <a:t>w_ij</a:t>
            </a:r>
            <a:r>
              <a:rPr lang="ko-KR" altLang="en-US" dirty="0"/>
              <a:t>를 구하는 것인데</a:t>
            </a:r>
            <a:r>
              <a:rPr lang="en-US" altLang="ko-KR" dirty="0"/>
              <a:t>, </a:t>
            </a:r>
            <a:r>
              <a:rPr lang="ko-KR" altLang="en-US" dirty="0"/>
              <a:t>이게 </a:t>
            </a:r>
            <a:r>
              <a:rPr lang="en-US" altLang="ko-KR" dirty="0"/>
              <a:t>LLE</a:t>
            </a:r>
            <a:r>
              <a:rPr lang="ko-KR" altLang="en-US" dirty="0"/>
              <a:t>의 첫 번째 스텝입니다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근데 여기서 </a:t>
            </a:r>
            <a:r>
              <a:rPr lang="en-US" altLang="ko-KR" dirty="0" err="1"/>
              <a:t>i</a:t>
            </a:r>
            <a:r>
              <a:rPr lang="ko-KR" altLang="en-US" dirty="0"/>
              <a:t>랑 </a:t>
            </a:r>
            <a:r>
              <a:rPr lang="en-US" altLang="ko-KR" dirty="0"/>
              <a:t>j</a:t>
            </a:r>
            <a:r>
              <a:rPr lang="ko-KR" altLang="en-US" dirty="0"/>
              <a:t>가 또 너무 멀면 선형성이 무너질 수 있으니 또 너무 크면 안되겠죠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</a:t>
            </a:r>
            <a:r>
              <a:rPr lang="en-US" altLang="ko-KR" dirty="0" err="1"/>
              <a:t>x_j</a:t>
            </a:r>
            <a:r>
              <a:rPr lang="ko-KR" altLang="en-US" dirty="0"/>
              <a:t>와 </a:t>
            </a:r>
            <a:r>
              <a:rPr lang="en-US" altLang="ko-KR" dirty="0" err="1"/>
              <a:t>x_i</a:t>
            </a:r>
            <a:r>
              <a:rPr lang="ko-KR" altLang="en-US" dirty="0"/>
              <a:t>가 너무 먼 경우 </a:t>
            </a:r>
            <a:r>
              <a:rPr lang="en-US" altLang="ko-KR" dirty="0" err="1"/>
              <a:t>w_ij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다시 말해서 </a:t>
            </a:r>
            <a:r>
              <a:rPr lang="en-US" altLang="ko-KR" dirty="0"/>
              <a:t>0</a:t>
            </a:r>
            <a:r>
              <a:rPr lang="ko-KR" altLang="en-US" dirty="0"/>
              <a:t>을 곱하게 되면 첫 번째 스텝의 값이 그냥 </a:t>
            </a:r>
            <a:r>
              <a:rPr lang="en-US" altLang="ko-KR" dirty="0"/>
              <a:t>0</a:t>
            </a:r>
            <a:r>
              <a:rPr lang="ko-KR" altLang="en-US" dirty="0"/>
              <a:t>이 되어버리니 다른 값을 찾기 위해 다른 포인트로 이동하게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4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우선 교재인 </a:t>
            </a:r>
            <a:r>
              <a:rPr lang="ko-KR" altLang="en-US" dirty="0" err="1"/>
              <a:t>핸즈온</a:t>
            </a:r>
            <a:r>
              <a:rPr lang="ko-KR" altLang="en-US" dirty="0"/>
              <a:t> </a:t>
            </a:r>
            <a:r>
              <a:rPr lang="ko-KR" altLang="en-US" dirty="0" err="1"/>
              <a:t>머신러닝에</a:t>
            </a:r>
            <a:r>
              <a:rPr lang="ko-KR" altLang="en-US" dirty="0"/>
              <a:t> 나와있는 그림 먼저 살펴보고 진행하겠습니다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자 여기 </a:t>
            </a:r>
            <a:r>
              <a:rPr lang="en-US" altLang="ko-KR" dirty="0"/>
              <a:t>x1</a:t>
            </a:r>
            <a:r>
              <a:rPr lang="ko-KR" altLang="en-US" dirty="0"/>
              <a:t>이랑 </a:t>
            </a:r>
            <a:r>
              <a:rPr lang="en-US" altLang="ko-KR" dirty="0"/>
              <a:t>x2 </a:t>
            </a:r>
            <a:r>
              <a:rPr lang="ko-KR" altLang="en-US" dirty="0"/>
              <a:t>이렇게 두 개의 축과 데이터가 보이는 초평면을 포함하면  총 </a:t>
            </a:r>
            <a:r>
              <a:rPr lang="en-US" altLang="ko-KR" dirty="0"/>
              <a:t>3</a:t>
            </a:r>
            <a:r>
              <a:rPr lang="ko-KR" altLang="en-US" dirty="0"/>
              <a:t>개의 축으로 표현된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산점도</a:t>
            </a:r>
            <a:r>
              <a:rPr lang="ko-KR" altLang="en-US" dirty="0"/>
              <a:t> 그래프가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근데 이 데이터를 가지고 차원 축소를 해보고 싶다고 가정해봅시다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41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그리고 위의 식은 여기 아래에 있는 식으로 표현이 또 가능합니다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중간에 많이 생략된 부분이 있는데</a:t>
            </a:r>
            <a:r>
              <a:rPr lang="en-US" altLang="ko-KR" dirty="0"/>
              <a:t>, </a:t>
            </a:r>
            <a:r>
              <a:rPr lang="ko-KR" altLang="en-US" dirty="0"/>
              <a:t>해당 부분은 </a:t>
            </a:r>
            <a:r>
              <a:rPr lang="en-US" altLang="ko-KR" dirty="0"/>
              <a:t>Gram Matrix</a:t>
            </a:r>
            <a:r>
              <a:rPr lang="ko-KR" altLang="en-US" dirty="0"/>
              <a:t>라는 개념이 등장합니다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제 지식의 부족으로 해당 부분은 과감하게 건너뛰었습니다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여기 나와있는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(k*1)</a:t>
            </a:r>
            <a:r>
              <a:rPr lang="ko-KR" altLang="en-US" dirty="0"/>
              <a:t>행렬이 모두 </a:t>
            </a:r>
            <a:r>
              <a:rPr lang="en-US" altLang="ko-KR" dirty="0"/>
              <a:t>1</a:t>
            </a:r>
            <a:r>
              <a:rPr lang="ko-KR" altLang="en-US" dirty="0"/>
              <a:t>로 구성된 행렬을 의미합니다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여기서 또 </a:t>
            </a:r>
            <a:r>
              <a:rPr lang="en-US" altLang="ko-KR" dirty="0"/>
              <a:t>SVM</a:t>
            </a:r>
            <a:r>
              <a:rPr lang="ko-KR" altLang="en-US" dirty="0"/>
              <a:t>에서 나왔던 </a:t>
            </a:r>
            <a:r>
              <a:rPr lang="en-US" altLang="ko-KR" dirty="0" err="1"/>
              <a:t>lagrangian</a:t>
            </a:r>
            <a:r>
              <a:rPr lang="ko-KR" altLang="en-US" dirty="0"/>
              <a:t> </a:t>
            </a:r>
            <a:r>
              <a:rPr lang="en-US" altLang="ko-KR" dirty="0"/>
              <a:t>multiplier,</a:t>
            </a:r>
            <a:r>
              <a:rPr lang="ko-KR" altLang="en-US" dirty="0"/>
              <a:t> </a:t>
            </a:r>
            <a:r>
              <a:rPr lang="ko-KR" altLang="en-US" dirty="0" err="1"/>
              <a:t>라그랑주</a:t>
            </a:r>
            <a:r>
              <a:rPr lang="ko-KR" altLang="en-US" dirty="0"/>
              <a:t> 승수법을 이용해서 계산할 수 있는데</a:t>
            </a:r>
            <a:r>
              <a:rPr lang="en-US" altLang="ko-KR" dirty="0"/>
              <a:t>,(</a:t>
            </a:r>
            <a:r>
              <a:rPr lang="ko-KR" altLang="en-US" dirty="0"/>
              <a:t>다음페이지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20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위의 식은 아래와 같은 </a:t>
            </a:r>
            <a:r>
              <a:rPr lang="ko-KR" altLang="en-US" dirty="0" err="1"/>
              <a:t>라그랑지안</a:t>
            </a:r>
            <a:r>
              <a:rPr lang="ko-KR" altLang="en-US" dirty="0"/>
              <a:t> 함수 </a:t>
            </a:r>
            <a:r>
              <a:rPr lang="en-US" altLang="ko-KR" dirty="0"/>
              <a:t>L</a:t>
            </a:r>
            <a:r>
              <a:rPr lang="ko-KR" altLang="en-US" dirty="0"/>
              <a:t>로 저렇게 표현될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여기서 람다는 </a:t>
            </a:r>
            <a:r>
              <a:rPr lang="ko-KR" altLang="en-US" dirty="0" err="1"/>
              <a:t>라그랑주</a:t>
            </a:r>
            <a:r>
              <a:rPr lang="ko-KR" altLang="en-US" dirty="0"/>
              <a:t> 승수를 의미합니다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이렇게 </a:t>
            </a:r>
            <a:r>
              <a:rPr lang="ko-KR" altLang="en-US" dirty="0" err="1"/>
              <a:t>라그랑지안</a:t>
            </a:r>
            <a:r>
              <a:rPr lang="ko-KR" altLang="en-US" dirty="0"/>
              <a:t> 함수 </a:t>
            </a:r>
            <a:r>
              <a:rPr lang="en-US" altLang="ko-KR" dirty="0"/>
              <a:t>L</a:t>
            </a:r>
            <a:r>
              <a:rPr lang="ko-KR" altLang="en-US" dirty="0"/>
              <a:t>로 나타난 식을 </a:t>
            </a:r>
            <a:r>
              <a:rPr lang="en-US" altLang="ko-KR" dirty="0" err="1"/>
              <a:t>w_i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ko-KR" altLang="en-US" dirty="0"/>
              <a:t> </a:t>
            </a:r>
            <a:r>
              <a:rPr lang="en-US" altLang="ko-KR" dirty="0"/>
              <a:t>dL </a:t>
            </a:r>
            <a:r>
              <a:rPr lang="en-US" altLang="ko-KR" dirty="0" err="1"/>
              <a:t>dw_i</a:t>
            </a:r>
            <a:r>
              <a:rPr lang="ko-KR" altLang="en-US" dirty="0"/>
              <a:t>을 하고</a:t>
            </a:r>
            <a:r>
              <a:rPr lang="en-US" altLang="ko-KR" dirty="0"/>
              <a:t>, </a:t>
            </a:r>
            <a:r>
              <a:rPr lang="ko-KR" altLang="en-US" dirty="0"/>
              <a:t>도함수가</a:t>
            </a:r>
            <a:r>
              <a:rPr lang="en-US" altLang="ko-KR" dirty="0"/>
              <a:t> 0</a:t>
            </a:r>
            <a:r>
              <a:rPr lang="ko-KR" altLang="en-US" dirty="0"/>
              <a:t>을 만족하는 해를 찾게 되면 </a:t>
            </a:r>
            <a:r>
              <a:rPr lang="en-US" altLang="ko-KR" dirty="0" err="1"/>
              <a:t>w_i</a:t>
            </a:r>
            <a:r>
              <a:rPr lang="ko-KR" altLang="en-US" dirty="0" err="1"/>
              <a:t>를</a:t>
            </a:r>
            <a:r>
              <a:rPr lang="ko-KR" altLang="en-US" dirty="0"/>
              <a:t> 찾을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2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그래서 무엇을 구하고 싶은 것이냐</a:t>
            </a:r>
            <a:r>
              <a:rPr lang="en-US" altLang="ko-KR" dirty="0"/>
              <a:t>!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아까는 </a:t>
            </a:r>
            <a:r>
              <a:rPr lang="en-US" altLang="ko-KR" dirty="0" err="1"/>
              <a:t>x_i</a:t>
            </a:r>
            <a:r>
              <a:rPr lang="ko-KR" altLang="en-US" dirty="0"/>
              <a:t>로 표현됐었는데</a:t>
            </a:r>
            <a:r>
              <a:rPr lang="en-US" altLang="ko-KR" dirty="0"/>
              <a:t>, </a:t>
            </a:r>
            <a:r>
              <a:rPr lang="ko-KR" altLang="en-US" dirty="0"/>
              <a:t>그냥 </a:t>
            </a:r>
            <a:r>
              <a:rPr lang="en-US" altLang="ko-KR" dirty="0"/>
              <a:t>x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로 표기가 바뀌었다고만 보시면 됩니다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en-US" altLang="ko-KR" dirty="0"/>
              <a:t>y</a:t>
            </a:r>
            <a:r>
              <a:rPr lang="ko-KR" altLang="en-US" dirty="0"/>
              <a:t>들과 가장 최소거리가 되는 </a:t>
            </a:r>
            <a:r>
              <a:rPr lang="en-US" altLang="ko-KR" dirty="0"/>
              <a:t>w hat</a:t>
            </a:r>
            <a:r>
              <a:rPr lang="ko-KR" altLang="en-US" dirty="0"/>
              <a:t>의 값을 찾는 것입니다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LLE</a:t>
            </a:r>
            <a:r>
              <a:rPr lang="ko-KR" altLang="en-US" dirty="0"/>
              <a:t>는 </a:t>
            </a:r>
            <a:r>
              <a:rPr lang="en-US" altLang="ko-KR" dirty="0"/>
              <a:t>scikit learn</a:t>
            </a:r>
            <a:r>
              <a:rPr lang="ko-KR" altLang="en-US" dirty="0"/>
              <a:t>에도 구현이 되어있지만</a:t>
            </a:r>
            <a:r>
              <a:rPr lang="en-US" altLang="ko-KR" dirty="0"/>
              <a:t>, </a:t>
            </a:r>
            <a:r>
              <a:rPr lang="ko-KR" altLang="en-US" dirty="0"/>
              <a:t>시간 복잡도에서 </a:t>
            </a:r>
            <a:r>
              <a:rPr lang="en-US" altLang="ko-KR" dirty="0"/>
              <a:t>m^2</a:t>
            </a:r>
            <a:r>
              <a:rPr lang="ko-KR" altLang="en-US" dirty="0"/>
              <a:t>때문에 </a:t>
            </a:r>
            <a:r>
              <a:rPr lang="en-US" altLang="ko-KR" dirty="0"/>
              <a:t>column</a:t>
            </a:r>
            <a:r>
              <a:rPr lang="ko-KR" altLang="en-US" dirty="0"/>
              <a:t>이 많은 경우 큰 데이터셋에 실제로 적용하기는 어렵습니다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83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 외에도 다차원 스케일링 </a:t>
            </a:r>
            <a:r>
              <a:rPr lang="en-US" altLang="ko-KR" dirty="0"/>
              <a:t>MDS, </a:t>
            </a:r>
            <a:r>
              <a:rPr lang="ko-KR" altLang="en-US" dirty="0" err="1"/>
              <a:t>아이소맵</a:t>
            </a:r>
            <a:r>
              <a:rPr lang="ko-KR" altLang="en-US" dirty="0"/>
              <a:t> </a:t>
            </a:r>
            <a:r>
              <a:rPr lang="en-US" altLang="ko-KR" dirty="0" err="1"/>
              <a:t>Isomap</a:t>
            </a:r>
            <a:r>
              <a:rPr lang="en-US" altLang="ko-KR" dirty="0"/>
              <a:t>, t-SNE, </a:t>
            </a:r>
            <a:r>
              <a:rPr lang="ko-KR" altLang="en-US" dirty="0"/>
              <a:t>선형 판별 분석 </a:t>
            </a:r>
            <a:r>
              <a:rPr lang="en-US" altLang="ko-KR" dirty="0"/>
              <a:t>LDA</a:t>
            </a:r>
            <a:r>
              <a:rPr lang="ko-KR" altLang="en-US" dirty="0"/>
              <a:t>이 있지만 오늘 다 다루기에는 양이 너무 많아 건너뛰도록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61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effectLst/>
              </a:rPr>
              <a:t>이상으로 발표 마치겠습니다</a:t>
            </a:r>
            <a:r>
              <a:rPr lang="en-US" altLang="ko-KR" sz="2800" dirty="0">
                <a:effectLst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effectLst/>
              </a:rPr>
              <a:t>감사합니다</a:t>
            </a:r>
            <a:r>
              <a:rPr lang="en-US" altLang="ko-KR" sz="2800" dirty="0">
                <a:effectLst/>
              </a:rPr>
              <a:t>.</a:t>
            </a: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자 여기 차원축소를 진행했습니다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X1 </a:t>
            </a:r>
            <a:r>
              <a:rPr lang="ko-KR" altLang="en-US" dirty="0"/>
              <a:t>옆에 </a:t>
            </a:r>
            <a:r>
              <a:rPr lang="en-US" altLang="ko-KR" dirty="0"/>
              <a:t>z1</a:t>
            </a:r>
            <a:r>
              <a:rPr lang="ko-KR" altLang="en-US" dirty="0"/>
              <a:t>이 있는데</a:t>
            </a:r>
            <a:r>
              <a:rPr lang="en-US" altLang="ko-KR" dirty="0"/>
              <a:t>, z1</a:t>
            </a:r>
            <a:r>
              <a:rPr lang="ko-KR" altLang="en-US" dirty="0"/>
              <a:t>은 세 가지 </a:t>
            </a:r>
            <a:r>
              <a:rPr lang="ko-KR" altLang="en-US" dirty="0" err="1"/>
              <a:t>초평면으로로</a:t>
            </a:r>
            <a:r>
              <a:rPr lang="ko-KR" altLang="en-US" dirty="0"/>
              <a:t> 데이터를 각각 투영시켜 차원 축소를 진행한 그래프입니다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맨 위에 있는 실선으로 나와있는 그래프는 분산이 크고 맨 아래 점선으로 투영된 </a:t>
            </a:r>
            <a:r>
              <a:rPr lang="ko-KR" altLang="en-US" dirty="0" err="1"/>
              <a:t>산점도는</a:t>
            </a:r>
            <a:r>
              <a:rPr lang="ko-KR" altLang="en-US" dirty="0"/>
              <a:t> 분산이 작게 되어있는 것을 확인하실 수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컴퓨팅 코스트를 줄이기 위해서 차원 축소를 진행하는 건데 이걸 진행해서 오는 이득보다 데이터가 손실돼서 오는 손해가 더 크다면 차원 축소를 진행하는 의미가 없을 겁니다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손실되는 데이터를 최소화 하기 위해서</a:t>
            </a:r>
            <a:r>
              <a:rPr lang="en-US" altLang="ko-KR" dirty="0"/>
              <a:t>, </a:t>
            </a:r>
            <a:r>
              <a:rPr lang="ko-KR" altLang="en-US" dirty="0"/>
              <a:t>분산이 최대로 보존되는 축을 선택하는 것이 차원 축소에서는 중요하다고 볼 수 있겠습니다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3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다시 이 그래프로 넘어오면 분산이 최대한 보존되는 축을 초평면으로 해야 손실되는 정보량이 가장 적을 것이므로 실선인 </a:t>
            </a:r>
            <a:r>
              <a:rPr lang="en-US" altLang="ko-KR" dirty="0"/>
              <a:t>c1</a:t>
            </a:r>
            <a:r>
              <a:rPr lang="ko-KR" altLang="en-US" dirty="0"/>
              <a:t>을 선택하는 것이 최적의 선택이 될 거고</a:t>
            </a:r>
            <a:r>
              <a:rPr lang="en-US" altLang="ko-KR" dirty="0"/>
              <a:t>, </a:t>
            </a:r>
            <a:r>
              <a:rPr lang="ko-KR" altLang="en-US" dirty="0"/>
              <a:t>이 분산을 최대한으로 보존하는 축을 주성분이라고 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교재를 보시면 </a:t>
            </a:r>
            <a:r>
              <a:rPr lang="en-US" altLang="ko-KR" dirty="0"/>
              <a:t>“c1 </a:t>
            </a:r>
            <a:r>
              <a:rPr lang="ko-KR" altLang="en-US" dirty="0"/>
              <a:t>축은 원본 데이터셋과 투영된 것 사이의 평균 제곱 거리</a:t>
            </a:r>
            <a:r>
              <a:rPr lang="en-US" altLang="ko-KR" dirty="0"/>
              <a:t>, MSE</a:t>
            </a:r>
            <a:r>
              <a:rPr lang="ko-KR" altLang="en-US" dirty="0"/>
              <a:t>를 최소화하는 축이다</a:t>
            </a:r>
            <a:r>
              <a:rPr lang="en-US" altLang="ko-KR" dirty="0"/>
              <a:t>.”</a:t>
            </a:r>
            <a:r>
              <a:rPr lang="ko-KR" altLang="en-US" dirty="0"/>
              <a:t>라고 나와있는데</a:t>
            </a:r>
            <a:r>
              <a:rPr lang="en-US" altLang="ko-KR" dirty="0"/>
              <a:t>, </a:t>
            </a:r>
            <a:r>
              <a:rPr lang="ko-KR" altLang="en-US" dirty="0"/>
              <a:t>이 과정을 한 번만 하거나 여러 번 반복하는 것이 </a:t>
            </a:r>
            <a:r>
              <a:rPr lang="en-US" altLang="ko-KR" dirty="0"/>
              <a:t>PCA</a:t>
            </a:r>
            <a:r>
              <a:rPr lang="ko-KR" altLang="en-US" dirty="0"/>
              <a:t>라고 보시면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과정들을 반복해야 하는데</a:t>
            </a:r>
            <a:r>
              <a:rPr lang="en-US" altLang="ko-KR" dirty="0"/>
              <a:t>, 2D </a:t>
            </a:r>
            <a:r>
              <a:rPr lang="ko-KR" altLang="en-US" dirty="0"/>
              <a:t>데이터에서는 더 이상 뭔가 진행하기는 사실상 어렵습니다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이 데이터가 </a:t>
            </a:r>
            <a:r>
              <a:rPr lang="en-US" altLang="ko-KR" dirty="0"/>
              <a:t>2D</a:t>
            </a:r>
            <a:r>
              <a:rPr lang="ko-KR" altLang="en-US" dirty="0"/>
              <a:t>가 아니라 더 고차원의 데이터였다면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그리고 더 진행해서 </a:t>
            </a:r>
            <a:r>
              <a:rPr lang="en-US" altLang="ko-KR" dirty="0" err="1"/>
              <a:t>i</a:t>
            </a:r>
            <a:r>
              <a:rPr lang="ko-KR" altLang="en-US" dirty="0"/>
              <a:t>번 </a:t>
            </a:r>
            <a:r>
              <a:rPr lang="ko-KR" altLang="en-US" dirty="0" err="1"/>
              <a:t>이런식으로</a:t>
            </a:r>
            <a:r>
              <a:rPr lang="ko-KR" altLang="en-US" dirty="0"/>
              <a:t> 됐을 수도 </a:t>
            </a:r>
            <a:r>
              <a:rPr lang="ko-KR" altLang="en-US" dirty="0" err="1"/>
              <a:t>있을텐데</a:t>
            </a:r>
            <a:r>
              <a:rPr lang="en-US" altLang="ko-KR" dirty="0"/>
              <a:t>,(</a:t>
            </a:r>
            <a:r>
              <a:rPr lang="ko-KR" altLang="en-US" dirty="0"/>
              <a:t>다음페이지</a:t>
            </a:r>
            <a:r>
              <a:rPr lang="en-US" altLang="ko-KR" dirty="0"/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1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이렇게 차원 축소를 계속해서 </a:t>
            </a:r>
            <a:r>
              <a:rPr lang="ko-KR" altLang="en-US" dirty="0" err="1"/>
              <a:t>해나갈</a:t>
            </a:r>
            <a:r>
              <a:rPr lang="ko-KR" altLang="en-US" dirty="0"/>
              <a:t> 때 </a:t>
            </a:r>
            <a:r>
              <a:rPr lang="en-US" altLang="ko-KR" dirty="0" err="1"/>
              <a:t>i</a:t>
            </a:r>
            <a:r>
              <a:rPr lang="ko-KR" altLang="en-US" dirty="0"/>
              <a:t>번째에 축을 정하는 단위벡터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ko-KR" altLang="en-US" dirty="0" err="1"/>
              <a:t>벡터죠</a:t>
            </a:r>
            <a:r>
              <a:rPr lang="en-US" altLang="ko-KR" dirty="0"/>
              <a:t>? </a:t>
            </a:r>
            <a:r>
              <a:rPr lang="ko-KR" altLang="en-US" dirty="0"/>
              <a:t>이걸 보고 </a:t>
            </a:r>
            <a:r>
              <a:rPr lang="en-US" altLang="ko-KR" dirty="0" err="1"/>
              <a:t>i</a:t>
            </a:r>
            <a:r>
              <a:rPr lang="ko-KR" altLang="en-US" dirty="0"/>
              <a:t>번째 주성분이라고 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그럼 이제 현실 데이터에 적용해보겠습니다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어떤 데이터셋이 있다고 </a:t>
            </a:r>
            <a:r>
              <a:rPr lang="ko-KR" altLang="en-US" dirty="0" err="1"/>
              <a:t>가정해볼게요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그럼 이 데이터셋의 주성분을 어떻게 찾을까요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4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이걸 찾는 과정에서 </a:t>
            </a:r>
            <a:r>
              <a:rPr lang="en-US" altLang="ko-KR" dirty="0"/>
              <a:t>SVD</a:t>
            </a:r>
            <a:r>
              <a:rPr lang="ko-KR" altLang="en-US" dirty="0"/>
              <a:t>라는 새로운 개념이 등장합니다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구글에 </a:t>
            </a:r>
            <a:r>
              <a:rPr lang="en-US" altLang="ko-KR" dirty="0"/>
              <a:t>SVD</a:t>
            </a:r>
            <a:r>
              <a:rPr lang="ko-KR" altLang="en-US" dirty="0"/>
              <a:t>라고 검색해보니까 </a:t>
            </a:r>
            <a:r>
              <a:rPr lang="ko-KR" altLang="en-US" dirty="0" err="1"/>
              <a:t>이런게</a:t>
            </a:r>
            <a:r>
              <a:rPr lang="ko-KR" altLang="en-US" dirty="0"/>
              <a:t> 먼저 나오네요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1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바로 </a:t>
            </a:r>
            <a:r>
              <a:rPr lang="en-US" altLang="ko-KR" dirty="0"/>
              <a:t>Singular Value Decomposition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한국어로는 </a:t>
            </a:r>
            <a:r>
              <a:rPr lang="ko-KR" altLang="en-US" dirty="0" err="1"/>
              <a:t>특잇값</a:t>
            </a:r>
            <a:r>
              <a:rPr lang="ko-KR" altLang="en-US" dirty="0"/>
              <a:t> 분해라고 하는데</a:t>
            </a:r>
            <a:r>
              <a:rPr lang="en-US" altLang="ko-KR" dirty="0"/>
              <a:t>, </a:t>
            </a:r>
            <a:r>
              <a:rPr lang="ko-KR" altLang="en-US" dirty="0"/>
              <a:t>행렬을 특정한 구조로 분해하는 방식입니다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수학적인 내용은 지금 다루기에는 많이 깊어질 것 같아서 나중에 따로 </a:t>
            </a:r>
            <a:r>
              <a:rPr lang="ko-KR" altLang="en-US" dirty="0" err="1"/>
              <a:t>질문받겠습니다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여기서 우리가 찾고자 하는 주성분이 위 수식에서 </a:t>
            </a:r>
            <a:r>
              <a:rPr lang="en-US" altLang="ko-KR" dirty="0"/>
              <a:t>V</a:t>
            </a:r>
            <a:r>
              <a:rPr lang="ko-KR" altLang="en-US" dirty="0"/>
              <a:t>에 모두 담겨져 있습니다</a:t>
            </a:r>
            <a:r>
              <a:rPr lang="en-US" altLang="ko-KR" dirty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그림으로 보이는 저 초록색 값들이 주성분이라고 보시면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6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353F7-5D56-4872-B8AF-EA0B5E7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11014-4DEB-40DF-9C05-BA5AD5E04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22014-CFB6-454B-AEAD-72DEBDDA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AAFF-1F5D-458F-ABF0-1F861700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4961-7810-465D-A911-F7C3FF17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0E08-1C51-453E-8CF9-6482D45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14C64-80A7-4E14-AE5E-4C0C1A6B7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1DDDD-3045-4767-A651-01F96484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BE4BE-526E-4964-B939-B3527F9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3D781-1C84-48EE-9370-9306C84A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FBA6A-AF32-4197-BEB4-34B7ECAD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0FDA5-72F7-48C3-B7D2-88C12C6C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E8C31-6B73-4A84-9E15-7D4E71C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5614B-B141-4949-9299-F260920F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E5795-FFC7-4EA6-9880-99108E83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9777-A4C8-4EDC-B0E2-6973B49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C3F7A-1DA0-42E3-8A61-F72E9AA1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07064-8837-4CC9-B525-593ECDE7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2464-660A-4518-AF13-E2E5014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DC76-1DC2-4496-92A0-74CA0C5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51E1-7720-42D8-87B6-256B3084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8C966-C472-412B-B82F-012BA5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31613-B58F-4D43-AF84-67FC9FF7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E8A8-79A2-4EE2-9FD1-923FBBC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853B3-F2D3-40B8-A45B-4323B140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E5AA1-9EE7-4BDC-8BBE-669C1F80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FC696-8A13-4DA6-885B-E0A11E744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FEB0-FAB5-4B60-90FC-262325DB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2BE36-1268-4144-93E4-C0804A59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832B1-8F89-4FF2-9F2D-6F16EF2A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5FC9E-9C0D-401D-B073-A6162162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9E5F-745B-4BFE-A3EB-63158D1E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32BD-BB28-4F43-BE9C-AEB826DB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CEBFC-6041-4B95-BC3D-500D4EAD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F711D-EF5A-4CBF-A64F-3F8BEA0E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D2396-5EB7-4B8F-83A6-7EC6B4BD5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70DB9-B89E-4C4F-954A-8D1BD1A1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DE407-F813-474F-9362-723B2731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AEE20-6204-4897-9187-40B8DAFF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5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30809-9696-47A9-9298-7FC3486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BEBE1-E80F-4F4F-A41E-A7D434E0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46568-C6FE-4821-BBE7-349393A5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92C84-49A0-48C6-9012-080DB6E6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CC9AF-19FA-4DB0-B11D-18E78462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16041-9127-4B5F-98C4-4728FACC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72184-5838-4C1A-B0D1-1DA14FD4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3484-550A-489A-BFCC-D5265D33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422EB-113C-4169-BE6C-909FBAB06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9440E-10E5-441A-8B04-915156DC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E7E34-8FCB-4248-8512-0ED43068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0C5DF-FE81-4577-9B5D-F28947D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2F787-1E5E-4C43-BB80-D4439AD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6F34-4255-43C6-9868-5C316457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60078D-19F4-48F3-827A-4584BC2B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83A83-2066-4720-9E57-8CAF5AC9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88979-4281-46E4-824E-05BB466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25FDC-C7EB-418B-A501-8E54C0C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73145-5059-4932-8FCD-353A8C68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0EE1D5-6C18-44B8-BDFA-34CEE0F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4C78E-7711-4A53-B1B5-45C348C8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37D83-9109-4FF9-BFC4-B8B19302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35F9-62A0-477C-9601-85DB3FF6050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602C-DEDD-41E4-8B41-8E962109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42F22-3E48-4DDF-B789-427C2CC8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customXml" Target="../ink/ink7.xm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9.xml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customXml" Target="../ink/ink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815826" y="3304160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A8E78E1-A9C2-4673-B931-814F916E9ACD}"/>
              </a:ext>
            </a:extLst>
          </p:cNvPr>
          <p:cNvSpPr/>
          <p:nvPr/>
        </p:nvSpPr>
        <p:spPr>
          <a:xfrm rot="1421923">
            <a:off x="1906222" y="435333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3F5BB-E904-4E3E-A06E-59083521A901}"/>
              </a:ext>
            </a:extLst>
          </p:cNvPr>
          <p:cNvSpPr/>
          <p:nvPr/>
        </p:nvSpPr>
        <p:spPr>
          <a:xfrm rot="1421923">
            <a:off x="2979840" y="5385732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9402824" y="125494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966F296-2BBB-47D3-9A11-3D0D304B836C}"/>
              </a:ext>
            </a:extLst>
          </p:cNvPr>
          <p:cNvSpPr/>
          <p:nvPr/>
        </p:nvSpPr>
        <p:spPr>
          <a:xfrm>
            <a:off x="10493220" y="117466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7E770C0-DF1A-48CF-B92B-02602D2A17A4}"/>
              </a:ext>
            </a:extLst>
          </p:cNvPr>
          <p:cNvSpPr/>
          <p:nvPr/>
        </p:nvSpPr>
        <p:spPr>
          <a:xfrm>
            <a:off x="11550060" y="2207066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8477071" y="762297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D761E9B0-C51D-4AD0-BB06-09C622AD9B70}"/>
              </a:ext>
            </a:extLst>
          </p:cNvPr>
          <p:cNvSpPr/>
          <p:nvPr/>
        </p:nvSpPr>
        <p:spPr>
          <a:xfrm rot="12063111">
            <a:off x="9567295" y="1795245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A19AB610-D3BB-4756-9FE2-FC0C21D571D7}"/>
              </a:ext>
            </a:extLst>
          </p:cNvPr>
          <p:cNvSpPr/>
          <p:nvPr/>
        </p:nvSpPr>
        <p:spPr>
          <a:xfrm rot="12063111">
            <a:off x="10641086" y="2843869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1771914" y="1105197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8D82131-74C5-4933-98EB-639A88DD31DF}"/>
              </a:ext>
            </a:extLst>
          </p:cNvPr>
          <p:cNvCxnSpPr>
            <a:cxnSpLocks/>
            <a:stCxn id="67" idx="7"/>
            <a:endCxn id="81" idx="5"/>
          </p:cNvCxnSpPr>
          <p:nvPr/>
        </p:nvCxnSpPr>
        <p:spPr>
          <a:xfrm flipV="1">
            <a:off x="2862310" y="2138145"/>
            <a:ext cx="7047885" cy="2530339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C31D656-DD77-411C-AC5A-F264D2FC842F}"/>
              </a:ext>
            </a:extLst>
          </p:cNvPr>
          <p:cNvCxnSpPr>
            <a:cxnSpLocks/>
            <a:stCxn id="68" idx="7"/>
            <a:endCxn id="82" idx="5"/>
          </p:cNvCxnSpPr>
          <p:nvPr/>
        </p:nvCxnSpPr>
        <p:spPr>
          <a:xfrm flipV="1">
            <a:off x="3935928" y="3186769"/>
            <a:ext cx="7048058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9C77C94-367C-4B9E-89D8-F4700E4E4699}"/>
              </a:ext>
            </a:extLst>
          </p:cNvPr>
          <p:cNvGrpSpPr/>
          <p:nvPr/>
        </p:nvGrpSpPr>
        <p:grpSpPr>
          <a:xfrm>
            <a:off x="1771914" y="1105197"/>
            <a:ext cx="9212072" cy="4595684"/>
            <a:chOff x="1771914" y="1105197"/>
            <a:chExt cx="9212072" cy="4595684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8DDD5F2D-DAB1-4533-B279-3BDC97CE0A46}"/>
                </a:ext>
              </a:extLst>
            </p:cNvPr>
            <p:cNvCxnSpPr>
              <a:cxnSpLocks/>
              <a:stCxn id="66" idx="7"/>
              <a:endCxn id="81" idx="5"/>
            </p:cNvCxnSpPr>
            <p:nvPr/>
          </p:nvCxnSpPr>
          <p:spPr>
            <a:xfrm flipV="1">
              <a:off x="1771914" y="2138145"/>
              <a:ext cx="8138281" cy="1481164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9B9E85C-2D80-431B-8B0C-423F2CEAE140}"/>
                </a:ext>
              </a:extLst>
            </p:cNvPr>
            <p:cNvCxnSpPr>
              <a:cxnSpLocks/>
              <a:stCxn id="66" idx="7"/>
              <a:endCxn id="82" idx="5"/>
            </p:cNvCxnSpPr>
            <p:nvPr/>
          </p:nvCxnSpPr>
          <p:spPr>
            <a:xfrm flipV="1">
              <a:off x="1771914" y="3186769"/>
              <a:ext cx="9212072" cy="432540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BF90526-54E0-40DE-A6C9-B5D65161E54D}"/>
                </a:ext>
              </a:extLst>
            </p:cNvPr>
            <p:cNvCxnSpPr>
              <a:cxnSpLocks/>
              <a:stCxn id="67" idx="7"/>
              <a:endCxn id="80" idx="5"/>
            </p:cNvCxnSpPr>
            <p:nvPr/>
          </p:nvCxnSpPr>
          <p:spPr>
            <a:xfrm flipV="1">
              <a:off x="2862310" y="1105197"/>
              <a:ext cx="5957661" cy="3563287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5ABABB3-6BC5-497D-BF4A-D1BD503BAF4C}"/>
                </a:ext>
              </a:extLst>
            </p:cNvPr>
            <p:cNvCxnSpPr>
              <a:cxnSpLocks/>
              <a:endCxn id="82" idx="5"/>
            </p:cNvCxnSpPr>
            <p:nvPr/>
          </p:nvCxnSpPr>
          <p:spPr>
            <a:xfrm flipV="1">
              <a:off x="2820092" y="3186769"/>
              <a:ext cx="8163894" cy="1488444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C2F6B81-C5B1-4839-892B-18B9A91438C7}"/>
                </a:ext>
              </a:extLst>
            </p:cNvPr>
            <p:cNvCxnSpPr>
              <a:cxnSpLocks/>
              <a:stCxn id="68" idx="7"/>
              <a:endCxn id="80" idx="5"/>
            </p:cNvCxnSpPr>
            <p:nvPr/>
          </p:nvCxnSpPr>
          <p:spPr>
            <a:xfrm flipV="1">
              <a:off x="3935928" y="1105197"/>
              <a:ext cx="4884043" cy="4595684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E06499B0-6CFB-462B-89FC-A97FFFF3E3A7}"/>
                </a:ext>
              </a:extLst>
            </p:cNvPr>
            <p:cNvCxnSpPr>
              <a:cxnSpLocks/>
              <a:stCxn id="68" idx="7"/>
              <a:endCxn id="81" idx="5"/>
            </p:cNvCxnSpPr>
            <p:nvPr/>
          </p:nvCxnSpPr>
          <p:spPr>
            <a:xfrm flipV="1">
              <a:off x="3935928" y="2138145"/>
              <a:ext cx="5974267" cy="3562736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1539015" y="1746564"/>
            <a:ext cx="751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NOITC</a:t>
            </a:r>
            <a:r>
              <a:rPr lang="en-US" altLang="ko-KR" sz="3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DIMENSIONALITY REDUCTION</a:t>
            </a:r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DIMENSION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F9935BE-64EA-4EFF-B062-699B76070489}"/>
              </a:ext>
            </a:extLst>
          </p:cNvPr>
          <p:cNvSpPr/>
          <p:nvPr/>
        </p:nvSpPr>
        <p:spPr>
          <a:xfrm rot="20354341">
            <a:off x="5199500" y="42907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Kwangwoon</a:t>
            </a:r>
            <a:r>
              <a:rPr lang="en-US" altLang="ko-KR" sz="1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University</a:t>
            </a:r>
          </a:p>
          <a:p>
            <a:pPr algn="r"/>
            <a:r>
              <a:rPr lang="en-US" altLang="ko-KR" sz="1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Machine Learning Study STG Team C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479425-3DD4-4F1D-B16A-731B88E21D3A}"/>
              </a:ext>
            </a:extLst>
          </p:cNvPr>
          <p:cNvSpPr/>
          <p:nvPr/>
        </p:nvSpPr>
        <p:spPr>
          <a:xfrm rot="20398952">
            <a:off x="8125400" y="2523810"/>
            <a:ext cx="186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2022 Jan 17</a:t>
            </a:r>
            <a:r>
              <a:rPr lang="en-US" altLang="ko-KR" sz="1200" b="0" i="0" u="none" strike="noStrike" baseline="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th</a:t>
            </a:r>
          </a:p>
          <a:p>
            <a:pPr algn="r"/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Mon 2pm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B8D33FC-414B-42AE-A629-4969FDB0056E}"/>
              </a:ext>
            </a:extLst>
          </p:cNvPr>
          <p:cNvSpPr/>
          <p:nvPr/>
        </p:nvSpPr>
        <p:spPr>
          <a:xfrm rot="20415746">
            <a:off x="2567831" y="3135091"/>
            <a:ext cx="678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Hands-On Machine Learning with Scikit-Learn and TensorFlow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62" name="직각 삼각형 161">
            <a:extLst>
              <a:ext uri="{FF2B5EF4-FFF2-40B4-BE49-F238E27FC236}">
                <a16:creationId xmlns:a16="http://schemas.microsoft.com/office/drawing/2014/main" id="{5C1AE8D8-5619-4B05-B07A-A12EACD77419}"/>
              </a:ext>
            </a:extLst>
          </p:cNvPr>
          <p:cNvSpPr/>
          <p:nvPr/>
        </p:nvSpPr>
        <p:spPr>
          <a:xfrm rot="11082402">
            <a:off x="52247" y="430373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각 삼각형 162">
            <a:extLst>
              <a:ext uri="{FF2B5EF4-FFF2-40B4-BE49-F238E27FC236}">
                <a16:creationId xmlns:a16="http://schemas.microsoft.com/office/drawing/2014/main" id="{0AED86E9-34DE-4620-AC2E-F0E6DB5888FA}"/>
              </a:ext>
            </a:extLst>
          </p:cNvPr>
          <p:cNvSpPr/>
          <p:nvPr/>
        </p:nvSpPr>
        <p:spPr>
          <a:xfrm rot="10950870">
            <a:off x="1215318" y="538132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각 삼각형 163">
            <a:extLst>
              <a:ext uri="{FF2B5EF4-FFF2-40B4-BE49-F238E27FC236}">
                <a16:creationId xmlns:a16="http://schemas.microsoft.com/office/drawing/2014/main" id="{160EF883-E2E6-4FD5-9786-2A43940DF227}"/>
              </a:ext>
            </a:extLst>
          </p:cNvPr>
          <p:cNvSpPr/>
          <p:nvPr/>
        </p:nvSpPr>
        <p:spPr>
          <a:xfrm rot="10626246">
            <a:off x="2377474" y="6452697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  <a:stCxn id="237" idx="5"/>
            <a:endCxn id="175" idx="5"/>
          </p:cNvCxnSpPr>
          <p:nvPr/>
        </p:nvCxnSpPr>
        <p:spPr>
          <a:xfrm>
            <a:off x="2948922" y="15918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</p:cNvCxnSpPr>
          <p:nvPr/>
        </p:nvCxnSpPr>
        <p:spPr>
          <a:xfrm>
            <a:off x="3018406" y="11971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04C4C95E-A194-4607-91A4-D6806D78ED4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-572193" y="4646638"/>
            <a:ext cx="967340" cy="1082166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39AB012-793B-4A5A-A471-1FA032192ABB}"/>
              </a:ext>
            </a:extLst>
          </p:cNvPr>
          <p:cNvCxnSpPr>
            <a:cxnSpLocks/>
          </p:cNvCxnSpPr>
          <p:nvPr/>
        </p:nvCxnSpPr>
        <p:spPr>
          <a:xfrm flipV="1">
            <a:off x="331892" y="572209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BE947F0C-6CB9-4051-9933-5115FCC4ABD0}"/>
              </a:ext>
            </a:extLst>
          </p:cNvPr>
          <p:cNvCxnSpPr>
            <a:cxnSpLocks/>
          </p:cNvCxnSpPr>
          <p:nvPr/>
        </p:nvCxnSpPr>
        <p:spPr>
          <a:xfrm flipV="1">
            <a:off x="1550487" y="677793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2080BAC6-F7C2-4B0B-AA91-E2B5D813B08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345696" y="4646638"/>
            <a:ext cx="49451" cy="244543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F35D31F8-D242-4F63-A99B-BE07B27E5CA7}"/>
              </a:ext>
            </a:extLst>
          </p:cNvPr>
          <p:cNvCxnSpPr>
            <a:cxnSpLocks/>
            <a:endCxn id="162" idx="5"/>
          </p:cNvCxnSpPr>
          <p:nvPr/>
        </p:nvCxnSpPr>
        <p:spPr>
          <a:xfrm flipH="1" flipV="1">
            <a:off x="395147" y="4646638"/>
            <a:ext cx="1155124" cy="350127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3287FD7D-01FF-4BD4-9568-E78CA6724560}"/>
              </a:ext>
            </a:extLst>
          </p:cNvPr>
          <p:cNvCxnSpPr>
            <a:cxnSpLocks/>
            <a:endCxn id="164" idx="5"/>
          </p:cNvCxnSpPr>
          <p:nvPr/>
        </p:nvCxnSpPr>
        <p:spPr>
          <a:xfrm>
            <a:off x="-572193" y="5772260"/>
            <a:ext cx="3292567" cy="1023337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9D04B0C-2E19-4B2C-B469-59CF9BDA20A1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-557679" y="5724228"/>
            <a:ext cx="2115897" cy="10178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B839EC5B-BE65-4C07-933B-5BAF85D03D55}"/>
              </a:ext>
            </a:extLst>
          </p:cNvPr>
          <p:cNvCxnSpPr>
            <a:cxnSpLocks/>
            <a:endCxn id="164" idx="5"/>
          </p:cNvCxnSpPr>
          <p:nvPr/>
        </p:nvCxnSpPr>
        <p:spPr>
          <a:xfrm flipV="1">
            <a:off x="331892" y="6795597"/>
            <a:ext cx="2388482" cy="286752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B73B48C8-1BB6-442E-973C-C555AA39239D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1502612" y="5724228"/>
            <a:ext cx="55606" cy="2423684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2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Projecting Down to </a:t>
            </a:r>
            <a:r>
              <a:rPr lang="en-US" altLang="ko-KR" sz="24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Dimensions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4205AD-A970-4ECB-B8FC-27666C446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563852"/>
            <a:ext cx="97726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C178A-0433-451B-B90D-60826FA4AAD5}"/>
              </a:ext>
            </a:extLst>
          </p:cNvPr>
          <p:cNvSpPr txBox="1"/>
          <p:nvPr/>
        </p:nvSpPr>
        <p:spPr>
          <a:xfrm>
            <a:off x="4026441" y="5298384"/>
            <a:ext cx="417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3D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to </a:t>
            </a:r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2D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Conversion</a:t>
            </a:r>
            <a:endParaRPr lang="ko-KR" altLang="en-US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7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Projecting Down to </a:t>
            </a:r>
            <a:r>
              <a:rPr lang="en-US" altLang="ko-KR" sz="24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Dimensions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4205AD-A970-4ECB-B8FC-27666C446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8" y="2273717"/>
            <a:ext cx="7431476" cy="231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C178A-0433-451B-B90D-60826FA4AAD5}"/>
              </a:ext>
            </a:extLst>
          </p:cNvPr>
          <p:cNvSpPr txBox="1"/>
          <p:nvPr/>
        </p:nvSpPr>
        <p:spPr>
          <a:xfrm>
            <a:off x="461247" y="5286107"/>
            <a:ext cx="417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3D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to </a:t>
            </a:r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2D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Conversion</a:t>
            </a:r>
            <a:endParaRPr lang="ko-KR" altLang="en-US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31775-F9A6-4D1F-9903-6CDFD517D0C3}"/>
              </a:ext>
            </a:extLst>
          </p:cNvPr>
          <p:cNvSpPr txBox="1"/>
          <p:nvPr/>
        </p:nvSpPr>
        <p:spPr>
          <a:xfrm>
            <a:off x="8456281" y="3367446"/>
            <a:ext cx="3169361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X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d-</a:t>
            </a:r>
            <a:r>
              <a:rPr lang="en-US" altLang="ko-KR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proj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= X</a:t>
            </a:r>
            <a:r>
              <a:rPr lang="en-US" altLang="ko-KR" sz="2400" b="0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3200" b="0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⋅</a:t>
            </a:r>
            <a:r>
              <a:rPr lang="en-US" altLang="ko-KR" sz="2400" b="0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W </a:t>
            </a:r>
            <a:r>
              <a:rPr lang="en-US" altLang="ko-KR" b="0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d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494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Projecting Down to </a:t>
            </a:r>
            <a:r>
              <a:rPr lang="en-US" altLang="ko-KR" sz="24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Dimensions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058D68-EFA3-4BBE-A3C4-7BDD4C6F6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57" y="1691542"/>
            <a:ext cx="5791524" cy="34749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1C6F0A-7650-4479-A798-99019A9DB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9" y="1503484"/>
            <a:ext cx="6418385" cy="385103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DD688DB-AA66-4620-B2E9-177017BB6C66}"/>
              </a:ext>
            </a:extLst>
          </p:cNvPr>
          <p:cNvCxnSpPr/>
          <p:nvPr/>
        </p:nvCxnSpPr>
        <p:spPr>
          <a:xfrm>
            <a:off x="5998754" y="3428999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Compression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5B44304-9F6C-465E-9F34-48BBDE59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1" y="1397204"/>
            <a:ext cx="6156957" cy="406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8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Compression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92ABB89-6FF6-4651-996E-9AEB2FC3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72" y="4056943"/>
            <a:ext cx="31051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1D150D-FFEE-4463-8464-2F57A261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056" y="1194614"/>
            <a:ext cx="4020111" cy="2448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59A508-1367-40D9-AA8E-242B5B120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003" y="3685112"/>
            <a:ext cx="3229426" cy="25530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FF4DB03-0B15-4A10-85D6-6A086DDB356B}"/>
                  </a:ext>
                </a:extLst>
              </p14:cNvPr>
              <p14:cNvContentPartPr/>
              <p14:nvPr/>
            </p14:nvContentPartPr>
            <p14:xfrm>
              <a:off x="4199884" y="3217444"/>
              <a:ext cx="1638360" cy="6058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FF4DB03-0B15-4A10-85D6-6A086DDB3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0884" y="3208444"/>
                <a:ext cx="16560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1DCB66B-D8C4-42DA-86CF-3CC2DA764020}"/>
                  </a:ext>
                </a:extLst>
              </p14:cNvPr>
              <p14:cNvContentPartPr/>
              <p14:nvPr/>
            </p14:nvContentPartPr>
            <p14:xfrm>
              <a:off x="4865524" y="4495444"/>
              <a:ext cx="2344680" cy="6876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1DCB66B-D8C4-42DA-86CF-3CC2DA7640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6524" y="4486444"/>
                <a:ext cx="2362320" cy="7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54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Compression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9BD982-6DCF-4696-86B2-1D2263D13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91" y="2238376"/>
            <a:ext cx="5369017" cy="270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C4B96-55E3-41B9-8CDD-FB3FBF114D88}"/>
              </a:ext>
            </a:extLst>
          </p:cNvPr>
          <p:cNvSpPr txBox="1"/>
          <p:nvPr/>
        </p:nvSpPr>
        <p:spPr>
          <a:xfrm>
            <a:off x="4133442" y="5265421"/>
            <a:ext cx="3925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Recovered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MNIST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data</a:t>
            </a:r>
          </a:p>
          <a:p>
            <a:pPr algn="ctr"/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From </a:t>
            </a:r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154-d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to </a:t>
            </a:r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784-d</a:t>
            </a:r>
            <a:endParaRPr lang="ko-KR" altLang="en-US" sz="28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91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Compression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9BD982-6DCF-4696-86B2-1D2263D13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70" y="2238376"/>
            <a:ext cx="5369017" cy="270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C4B96-55E3-41B9-8CDD-FB3FBF114D88}"/>
              </a:ext>
            </a:extLst>
          </p:cNvPr>
          <p:cNvSpPr txBox="1"/>
          <p:nvPr/>
        </p:nvSpPr>
        <p:spPr>
          <a:xfrm>
            <a:off x="903070" y="5266864"/>
            <a:ext cx="3925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Recovered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MNIST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data</a:t>
            </a:r>
          </a:p>
          <a:p>
            <a:pPr algn="ctr"/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From </a:t>
            </a:r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154-d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to </a:t>
            </a:r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784-d</a:t>
            </a:r>
            <a:endParaRPr lang="ko-KR" altLang="en-US" sz="28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445E7-0662-4E22-9782-B1DA80743C1C}"/>
              </a:ext>
            </a:extLst>
          </p:cNvPr>
          <p:cNvSpPr txBox="1"/>
          <p:nvPr/>
        </p:nvSpPr>
        <p:spPr>
          <a:xfrm>
            <a:off x="7218947" y="3360624"/>
            <a:ext cx="41551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X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recovered </a:t>
            </a: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= X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d-</a:t>
            </a:r>
            <a:r>
              <a:rPr lang="en-US" altLang="ko-KR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proj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0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⋅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WT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d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006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Incremental, Random and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BF7A0-706D-4756-94F2-D33EC641F360}"/>
              </a:ext>
            </a:extLst>
          </p:cNvPr>
          <p:cNvSpPr txBox="1"/>
          <p:nvPr/>
        </p:nvSpPr>
        <p:spPr>
          <a:xfrm>
            <a:off x="4496959" y="5988694"/>
            <a:ext cx="319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Limited resources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1268" name="Picture 4" descr="Not sure if stuck in infinite loop or just working with very large dataset  - Futurama Fry | Meme Generator">
            <a:extLst>
              <a:ext uri="{FF2B5EF4-FFF2-40B4-BE49-F238E27FC236}">
                <a16:creationId xmlns:a16="http://schemas.microsoft.com/office/drawing/2014/main" id="{C5EAAD76-77DE-4461-80C9-D8424439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85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81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Incremental, Random and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 descr="06. 미니 배치와 데이터 로드(Mini Batch and Data Load) - PyTorch로 시작하는 딥 러닝 입문">
            <a:extLst>
              <a:ext uri="{FF2B5EF4-FFF2-40B4-BE49-F238E27FC236}">
                <a16:creationId xmlns:a16="http://schemas.microsoft.com/office/drawing/2014/main" id="{00971DAA-CC83-482B-A708-460D63FF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20" y="1530892"/>
            <a:ext cx="4262938" cy="44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0C455-03C9-4E34-B3DD-0C4D4DD83126}"/>
              </a:ext>
            </a:extLst>
          </p:cNvPr>
          <p:cNvSpPr txBox="1"/>
          <p:nvPr/>
        </p:nvSpPr>
        <p:spPr>
          <a:xfrm>
            <a:off x="6444664" y="4230308"/>
            <a:ext cx="4539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Mini batch</a:t>
            </a:r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</a:t>
            </a:r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method</a:t>
            </a:r>
            <a:endParaRPr lang="ko-KR" altLang="en-US" sz="28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pic>
        <p:nvPicPr>
          <p:cNvPr id="13316" name="Picture 4" descr="녹색 체크 표시가 벡터 아이콘 확인란 표시 기호에 대 한 확인표시에 대한 스톡 벡터 아트 및 기타 이미지 - iStock">
            <a:extLst>
              <a:ext uri="{FF2B5EF4-FFF2-40B4-BE49-F238E27FC236}">
                <a16:creationId xmlns:a16="http://schemas.microsoft.com/office/drawing/2014/main" id="{7CF90311-AEE8-450D-BAA8-ADFDC55B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721" y="244154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3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Incremental, Random and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CCB18-83E1-44EE-B043-8FA12D72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6" y="2289537"/>
            <a:ext cx="10984508" cy="25251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52908C-2D22-4FBF-BDCA-2E7D2319DEDC}"/>
              </a:ext>
            </a:extLst>
          </p:cNvPr>
          <p:cNvSpPr/>
          <p:nvPr/>
        </p:nvSpPr>
        <p:spPr>
          <a:xfrm>
            <a:off x="5779911" y="2845395"/>
            <a:ext cx="1941689" cy="4289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73348-0136-4D94-BE6F-24E302F5C3FF}"/>
              </a:ext>
            </a:extLst>
          </p:cNvPr>
          <p:cNvSpPr txBox="1"/>
          <p:nvPr/>
        </p:nvSpPr>
        <p:spPr>
          <a:xfrm>
            <a:off x="3048000" y="578766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Random PCA == Truncated SVD</a:t>
            </a:r>
            <a:endParaRPr lang="ko-KR" altLang="en-US" sz="20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Definition of PCA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095CC-DF77-429E-8483-8FE46CEFADD9}"/>
              </a:ext>
            </a:extLst>
          </p:cNvPr>
          <p:cNvSpPr txBox="1"/>
          <p:nvPr/>
        </p:nvSpPr>
        <p:spPr>
          <a:xfrm>
            <a:off x="3159010" y="1520328"/>
            <a:ext cx="587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P</a:t>
            </a:r>
            <a:r>
              <a:rPr lang="en-US" altLang="ko-KR" sz="3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rincipal</a:t>
            </a:r>
            <a:r>
              <a:rPr lang="en-US" altLang="ko-KR" sz="32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C</a:t>
            </a:r>
            <a:r>
              <a:rPr lang="en-US" altLang="ko-KR" sz="3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omponent</a:t>
            </a:r>
            <a:r>
              <a:rPr lang="en-US" altLang="ko-KR" sz="32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A</a:t>
            </a:r>
            <a:r>
              <a:rPr lang="en-US" altLang="ko-KR" sz="3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nalysis</a:t>
            </a:r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CCC60-66DC-4E65-AF82-D635EA948C69}"/>
              </a:ext>
            </a:extLst>
          </p:cNvPr>
          <p:cNvSpPr txBox="1"/>
          <p:nvPr/>
        </p:nvSpPr>
        <p:spPr>
          <a:xfrm>
            <a:off x="1943559" y="2986958"/>
            <a:ext cx="8304882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The </a:t>
            </a:r>
            <a:r>
              <a:rPr lang="en-US" altLang="ko-KR" sz="24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most popular</a:t>
            </a: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dimensionality reduction algorithm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en-US" altLang="ko-KR" sz="24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Linear transformation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The point is {</a:t>
            </a:r>
            <a:r>
              <a:rPr lang="en-US" altLang="ko-KR" sz="2400" dirty="0">
                <a:solidFill>
                  <a:srgbClr val="C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Variance</a:t>
            </a: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}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83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Incremental, Random and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8AEF4CF-8C2A-4375-86D3-3EF55D8D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700961"/>
            <a:ext cx="96107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C61C83-59A2-495B-ADC5-C12E79737977}"/>
              </a:ext>
            </a:extLst>
          </p:cNvPr>
          <p:cNvSpPr txBox="1"/>
          <p:nvPr/>
        </p:nvSpPr>
        <p:spPr>
          <a:xfrm>
            <a:off x="3048000" y="566416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ko-KR" sz="2000" b="0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PCA with full SVD:              O(m * n^2) + O(n^3)</a:t>
            </a:r>
            <a:endParaRPr lang="ko-KR" altLang="en-US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A9364-7BD9-4150-9523-1453F09C9B2E}"/>
              </a:ext>
            </a:extLst>
          </p:cNvPr>
          <p:cNvSpPr txBox="1"/>
          <p:nvPr/>
        </p:nvSpPr>
        <p:spPr>
          <a:xfrm>
            <a:off x="3048000" y="61258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ko-KR" sz="2000" b="0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PCA with Truncatted SVD: O(m * d^2) + O(d^3)</a:t>
            </a:r>
            <a:endParaRPr lang="ko-KR" altLang="en-US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47847-EE2F-420C-BBDD-C1AF74C93C59}"/>
              </a:ext>
            </a:extLst>
          </p:cNvPr>
          <p:cNvSpPr txBox="1"/>
          <p:nvPr/>
        </p:nvSpPr>
        <p:spPr>
          <a:xfrm>
            <a:off x="3048000" y="49328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ko-KR" sz="2400" b="0" i="0" dirty="0">
                <a:effectLst/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Time complexity comparison</a:t>
            </a:r>
            <a:endParaRPr lang="ko-KR" altLang="en-US" sz="24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pic>
        <p:nvPicPr>
          <p:cNvPr id="15" name="Picture 4" descr="녹색 체크 표시가 벡터 아이콘 확인란 표시 기호에 대 한 확인표시에 대한 스톡 벡터 아트 및 기타 이미지 - iStock">
            <a:extLst>
              <a:ext uri="{FF2B5EF4-FFF2-40B4-BE49-F238E27FC236}">
                <a16:creationId xmlns:a16="http://schemas.microsoft.com/office/drawing/2014/main" id="{27928021-8634-4D06-B451-AC2CF090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32" y="6052606"/>
            <a:ext cx="546568" cy="54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67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Incremental and Random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410" name="Picture 2" descr="커널 트릭은 무엇입니까? 왜 중요 함?">
            <a:extLst>
              <a:ext uri="{FF2B5EF4-FFF2-40B4-BE49-F238E27FC236}">
                <a16:creationId xmlns:a16="http://schemas.microsoft.com/office/drawing/2014/main" id="{30B02CFC-D67C-48D6-BD5D-29FDFD2B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22" y="2057399"/>
            <a:ext cx="7907755" cy="31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AAC1-13BA-42E8-9B09-108394F0A0FB}"/>
              </a:ext>
            </a:extLst>
          </p:cNvPr>
          <p:cNvSpPr txBox="1"/>
          <p:nvPr/>
        </p:nvSpPr>
        <p:spPr>
          <a:xfrm>
            <a:off x="3553325" y="5696308"/>
            <a:ext cx="5085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Welcome back, </a:t>
            </a:r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Kernel Trick!</a:t>
            </a:r>
            <a:endParaRPr lang="ko-KR" altLang="en-US" sz="28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72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8CE1A5F-6262-49B3-AABD-4474A7DD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32" y="2886073"/>
            <a:ext cx="6258935" cy="17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399233-5DBD-4E9D-87A2-F58D4C888946}"/>
              </a:ext>
            </a:extLst>
          </p:cNvPr>
          <p:cNvSpPr txBox="1"/>
          <p:nvPr/>
        </p:nvSpPr>
        <p:spPr>
          <a:xfrm>
            <a:off x="2013283" y="5342021"/>
            <a:ext cx="816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Assume that we need to map x and y to </a:t>
            </a:r>
            <a:r>
              <a:rPr lang="en-US" altLang="ko-KR" sz="24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9-d space</a:t>
            </a: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93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8CE1A5F-6262-49B3-AABD-4474A7DD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69" y="2870031"/>
            <a:ext cx="6258935" cy="17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399233-5DBD-4E9D-87A2-F58D4C888946}"/>
              </a:ext>
            </a:extLst>
          </p:cNvPr>
          <p:cNvSpPr txBox="1"/>
          <p:nvPr/>
        </p:nvSpPr>
        <p:spPr>
          <a:xfrm>
            <a:off x="2013283" y="5342021"/>
            <a:ext cx="816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Assume that we need to map x and y to </a:t>
            </a:r>
            <a:r>
              <a:rPr lang="en-US" altLang="ko-KR" sz="24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9-d space</a:t>
            </a:r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96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607D2-A66C-42B7-8838-CE3B0C322121}"/>
              </a:ext>
            </a:extLst>
          </p:cNvPr>
          <p:cNvSpPr txBox="1"/>
          <p:nvPr/>
        </p:nvSpPr>
        <p:spPr>
          <a:xfrm>
            <a:off x="3048000" y="466266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292929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Time complexity: O(n</a:t>
            </a:r>
            <a:r>
              <a:rPr lang="en-US" altLang="ko-KR" sz="4000" b="0" i="0" dirty="0">
                <a:solidFill>
                  <a:srgbClr val="292929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²</a:t>
            </a:r>
            <a:r>
              <a:rPr lang="en-US" altLang="ko-KR" sz="2400" b="0" i="0" dirty="0">
                <a:solidFill>
                  <a:srgbClr val="292929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88E5CCD-8C6B-49FB-A00C-3E9A6724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7" y="2740300"/>
            <a:ext cx="11478323" cy="137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4B18D0F-182A-47FF-9F3F-D37219B6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94" y="2854994"/>
            <a:ext cx="7161033" cy="184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2666E7-6735-4AF4-ACAE-BA91B9E18A21}"/>
              </a:ext>
            </a:extLst>
          </p:cNvPr>
          <p:cNvSpPr txBox="1"/>
          <p:nvPr/>
        </p:nvSpPr>
        <p:spPr>
          <a:xfrm>
            <a:off x="3048000" y="48447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292929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Time complexity: O(n)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08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361A89F9-2AD5-4716-AF4A-61D265C3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8328"/>
            <a:ext cx="6076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DF1FDF44-3656-4771-8270-B3D604F8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708328"/>
            <a:ext cx="61150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88D79-EC6D-4820-90C2-49D2C61D2349}"/>
              </a:ext>
            </a:extLst>
          </p:cNvPr>
          <p:cNvSpPr txBox="1"/>
          <p:nvPr/>
        </p:nvSpPr>
        <p:spPr>
          <a:xfrm>
            <a:off x="1031206" y="4957012"/>
            <a:ext cx="4090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292929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Polynomial</a:t>
            </a:r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49805-129C-4B5D-9A61-22B6D718FF20}"/>
              </a:ext>
            </a:extLst>
          </p:cNvPr>
          <p:cNvSpPr txBox="1"/>
          <p:nvPr/>
        </p:nvSpPr>
        <p:spPr>
          <a:xfrm>
            <a:off x="7089106" y="4957012"/>
            <a:ext cx="4090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292929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Radial Basis</a:t>
            </a:r>
            <a:endParaRPr lang="ko-KR" altLang="en-US" sz="3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95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Kernel approach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532" name="Picture 4" descr="Original space, Projection by PCA, Projection by KPCA, Original space after inverse transform">
            <a:extLst>
              <a:ext uri="{FF2B5EF4-FFF2-40B4-BE49-F238E27FC236}">
                <a16:creationId xmlns:a16="http://schemas.microsoft.com/office/drawing/2014/main" id="{0DD15F54-8460-4841-9F62-E13398A7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58" y="1310644"/>
            <a:ext cx="6737684" cy="505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LLE: Non-linear Dimension Reduction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08631D2-59DD-4AC3-A4F2-222B4FC6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21" y="1653841"/>
            <a:ext cx="5972357" cy="35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7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LLE: Non-linear Dimension Reduction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08631D2-59DD-4AC3-A4F2-222B4FC6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4" y="1894473"/>
            <a:ext cx="5972357" cy="35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086F56-AFF5-4B54-97EC-67C02693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87" y="2161674"/>
            <a:ext cx="3861469" cy="11249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70F13C-9A2E-43C2-B29D-15EA9CCC7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587" y="3286668"/>
            <a:ext cx="4060510" cy="3245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DBA3023-EE95-4BBA-BBF8-B763166B7602}"/>
                  </a:ext>
                </a:extLst>
              </p14:cNvPr>
              <p14:cNvContentPartPr/>
              <p14:nvPr/>
            </p14:nvContentPartPr>
            <p14:xfrm>
              <a:off x="9282120" y="3174740"/>
              <a:ext cx="439200" cy="579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DBA3023-EE95-4BBA-BBF8-B763166B76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73480" y="3166100"/>
                <a:ext cx="456840" cy="5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8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Preserving the Variance 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BE8F4-FD9D-4F67-BE34-D70E1BA0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78" y="1427720"/>
            <a:ext cx="6039693" cy="5258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18069F-A480-4DB3-B293-7CE1341BD680}"/>
              </a:ext>
            </a:extLst>
          </p:cNvPr>
          <p:cNvSpPr txBox="1"/>
          <p:nvPr/>
        </p:nvSpPr>
        <p:spPr>
          <a:xfrm>
            <a:off x="3327400" y="889855"/>
            <a:ext cx="55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2D scatter plot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LLE: Non-linear Dimension Reduction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08631D2-59DD-4AC3-A4F2-222B4FC6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4" y="1894473"/>
            <a:ext cx="5972357" cy="35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70F13C-9A2E-43C2-B29D-15EA9CCC7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162" y="1505994"/>
            <a:ext cx="4060510" cy="32455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8CD000-9767-40FA-BEF2-BE76395F7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162" y="4443664"/>
            <a:ext cx="4145903" cy="19940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4198D53-68A8-4BB8-B67E-139421E0D597}"/>
                  </a:ext>
                </a:extLst>
              </p14:cNvPr>
              <p14:cNvContentPartPr/>
              <p14:nvPr/>
            </p14:nvContentPartPr>
            <p14:xfrm>
              <a:off x="9395880" y="1218860"/>
              <a:ext cx="346320" cy="679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4198D53-68A8-4BB8-B67E-139421E0D5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7240" y="1209860"/>
                <a:ext cx="36396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06E4E3C-21C1-4748-82B6-C24B39CA538E}"/>
                  </a:ext>
                </a:extLst>
              </p14:cNvPr>
              <p14:cNvContentPartPr/>
              <p14:nvPr/>
            </p14:nvContentPartPr>
            <p14:xfrm>
              <a:off x="9259440" y="4203620"/>
              <a:ext cx="358920" cy="284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06E4E3C-21C1-4748-82B6-C24B39CA53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0800" y="4194620"/>
                <a:ext cx="37656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25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LLE: Non-linear Dimension Reduction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08631D2-59DD-4AC3-A4F2-222B4FC6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4" y="1894473"/>
            <a:ext cx="5972357" cy="35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E4E074-9AE6-4726-B575-BE9A2E85B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837" y="1675543"/>
            <a:ext cx="4145903" cy="19940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DEAB2C-BE3F-482E-86B7-26F5FE4C9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797" y="3711106"/>
            <a:ext cx="4069943" cy="8195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F9733B-DE0D-42E7-85FB-5FC029121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917" y="4706702"/>
            <a:ext cx="3343742" cy="1667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831573A-BEE9-42BC-B6BB-4AD890262447}"/>
                  </a:ext>
                </a:extLst>
              </p14:cNvPr>
              <p14:cNvContentPartPr/>
              <p14:nvPr/>
            </p14:nvContentPartPr>
            <p14:xfrm>
              <a:off x="9791520" y="978020"/>
              <a:ext cx="531360" cy="8978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831573A-BEE9-42BC-B6BB-4AD8902624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82520" y="969020"/>
                <a:ext cx="54900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A666AAD-B8C7-4856-AC70-9D313700A9E0}"/>
                  </a:ext>
                </a:extLst>
              </p14:cNvPr>
              <p14:cNvContentPartPr/>
              <p14:nvPr/>
            </p14:nvContentPartPr>
            <p14:xfrm>
              <a:off x="9622680" y="3454100"/>
              <a:ext cx="294480" cy="4701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A666AAD-B8C7-4856-AC70-9D313700A9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13680" y="3445460"/>
                <a:ext cx="3121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ED952E1-F619-4C1F-BF51-9796C1C74DD6}"/>
                  </a:ext>
                </a:extLst>
              </p14:cNvPr>
              <p14:cNvContentPartPr/>
              <p14:nvPr/>
            </p14:nvContentPartPr>
            <p14:xfrm>
              <a:off x="9625920" y="4317740"/>
              <a:ext cx="372240" cy="4107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ED952E1-F619-4C1F-BF51-9796C1C74D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17280" y="4308740"/>
                <a:ext cx="389880" cy="4284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A2BA63E-8BDB-4209-B32A-967CC999AEA4}"/>
              </a:ext>
            </a:extLst>
          </p:cNvPr>
          <p:cNvSpPr txBox="1"/>
          <p:nvPr/>
        </p:nvSpPr>
        <p:spPr>
          <a:xfrm flipH="1">
            <a:off x="6963745" y="3458288"/>
            <a:ext cx="271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Lagrangian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Function </a:t>
            </a:r>
            <a:r>
              <a:rPr lang="en-US" altLang="ko-KR" i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L</a:t>
            </a:r>
            <a:endParaRPr lang="ko-KR" altLang="en-US" i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67396-2E00-4AA8-A655-F97289165F9C}"/>
              </a:ext>
            </a:extLst>
          </p:cNvPr>
          <p:cNvSpPr txBox="1"/>
          <p:nvPr/>
        </p:nvSpPr>
        <p:spPr>
          <a:xfrm flipH="1">
            <a:off x="6914399" y="4337370"/>
            <a:ext cx="271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Partial differentiation</a:t>
            </a:r>
            <a:endParaRPr lang="ko-KR" altLang="en-US" i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768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LLE: Non-linear Dimension Reduction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46DC0-71D9-4141-803F-CB8FA4F2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4" y="2725950"/>
            <a:ext cx="4631559" cy="1775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56CE8D-8A8F-4D0F-A8D9-31B3489B8A76}"/>
              </a:ext>
            </a:extLst>
          </p:cNvPr>
          <p:cNvSpPr txBox="1"/>
          <p:nvPr/>
        </p:nvSpPr>
        <p:spPr>
          <a:xfrm>
            <a:off x="5771971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O(m log(m) n log(k)) for finding the </a:t>
            </a:r>
            <a:r>
              <a:rPr lang="pt-BR" altLang="ko-KR" i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k</a:t>
            </a:r>
            <a:r>
              <a:rPr lang="pt-BR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nearest neighbors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BC241-BB9E-4FAA-A5F2-C2B6B999EC0B}"/>
              </a:ext>
            </a:extLst>
          </p:cNvPr>
          <p:cNvSpPr txBox="1"/>
          <p:nvPr/>
        </p:nvSpPr>
        <p:spPr>
          <a:xfrm>
            <a:off x="5771971" y="36136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O(mnk^3)                  for optimizing the weights 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BF5D3-BC59-4754-B0DC-5B8F0CA88341}"/>
              </a:ext>
            </a:extLst>
          </p:cNvPr>
          <p:cNvSpPr txBox="1"/>
          <p:nvPr/>
        </p:nvSpPr>
        <p:spPr>
          <a:xfrm>
            <a:off x="5771971" y="4136680"/>
            <a:ext cx="8345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O(d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m^2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                    for constructing the low-dimensional</a:t>
            </a:r>
          </a:p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                             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representations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13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Other Dimensionality Reduction Techniques</a:t>
            </a:r>
            <a:endParaRPr lang="ko-KR" altLang="en-US" sz="2400" i="1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8FD24-5662-43C7-A07E-B6BB66BD0D76}"/>
              </a:ext>
            </a:extLst>
          </p:cNvPr>
          <p:cNvSpPr txBox="1"/>
          <p:nvPr/>
        </p:nvSpPr>
        <p:spPr>
          <a:xfrm>
            <a:off x="1052689" y="2140855"/>
            <a:ext cx="1008662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ko-KR" sz="2400" b="0" i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MDS</a:t>
            </a:r>
            <a:r>
              <a:rPr lang="pt-BR" altLang="ko-KR" sz="2400" b="0" i="0" dirty="0"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: Multidimensional Scaling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Isomap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t-SNE</a:t>
            </a:r>
            <a:r>
              <a:rPr lang="pt-BR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t-Distributed </a:t>
            </a:r>
            <a:r>
              <a:rPr lang="pt-BR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Stochastic</a:t>
            </a:r>
            <a:r>
              <a:rPr lang="pt-BR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Neighbor Embedding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LDA</a:t>
            </a:r>
            <a:r>
              <a:rPr lang="pt-BR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pt-BR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</a:t>
            </a:r>
            <a:r>
              <a:rPr lang="pt-BR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Discriminant Analysis(Actually a classification algorithm)</a:t>
            </a:r>
            <a:endParaRPr lang="ko-KR" altLang="en-US" sz="2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27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Done!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2337666" y="3198167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수고하셨습니다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FBD57-50D1-4D60-9A59-CE9045BE0A76}"/>
              </a:ext>
            </a:extLst>
          </p:cNvPr>
          <p:cNvSpPr txBox="1"/>
          <p:nvPr/>
        </p:nvSpPr>
        <p:spPr>
          <a:xfrm>
            <a:off x="371814" y="5680468"/>
            <a:ext cx="3488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Jiwoon Lee </a:t>
            </a:r>
            <a:r>
              <a:rPr lang="en-US" altLang="ko-KR" sz="2400" dirty="0">
                <a:solidFill>
                  <a:srgbClr val="563D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@metr0jw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https://metr0jw.studio/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90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Preserving the Variance 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D9E5DD5-009A-4A90-BD55-162D5E6C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2060580"/>
            <a:ext cx="8410575" cy="415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6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Preserving the Variance 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F6E4377-F9FF-4676-8EB2-7D18CC7BB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42102"/>
              </p:ext>
            </p:extLst>
          </p:nvPr>
        </p:nvGraphicFramePr>
        <p:xfrm>
          <a:off x="6855993" y="1776664"/>
          <a:ext cx="5069305" cy="330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616">
                  <a:extLst>
                    <a:ext uri="{9D8B030D-6E8A-4147-A177-3AD203B41FA5}">
                      <a16:colId xmlns:a16="http://schemas.microsoft.com/office/drawing/2014/main" val="3234801250"/>
                    </a:ext>
                  </a:extLst>
                </a:gridCol>
                <a:gridCol w="1683391">
                  <a:extLst>
                    <a:ext uri="{9D8B030D-6E8A-4147-A177-3AD203B41FA5}">
                      <a16:colId xmlns:a16="http://schemas.microsoft.com/office/drawing/2014/main" val="793138492"/>
                    </a:ext>
                  </a:extLst>
                </a:gridCol>
                <a:gridCol w="1817298">
                  <a:extLst>
                    <a:ext uri="{9D8B030D-6E8A-4147-A177-3AD203B41FA5}">
                      <a16:colId xmlns:a16="http://schemas.microsoft.com/office/drawing/2014/main" val="4269523612"/>
                    </a:ext>
                  </a:extLst>
                </a:gridCol>
              </a:tblGrid>
              <a:tr h="110155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Accuracy</a:t>
                      </a:r>
                    </a:p>
                    <a:p>
                      <a:pPr algn="r" latinLnBrk="1"/>
                      <a:endParaRPr lang="en-US" altLang="ko-KR" sz="2000" dirty="0">
                        <a:solidFill>
                          <a:schemeClr val="tx1"/>
                        </a:solidFill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Cost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Low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High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120002"/>
                  </a:ext>
                </a:extLst>
              </a:tr>
              <a:tr h="110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Low</a:t>
                      </a:r>
                      <a:endParaRPr lang="ko-KR" altLang="en-US" sz="2400" dirty="0"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Meaningless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PROFIT!</a:t>
                      </a:r>
                      <a:endParaRPr lang="ko-KR" altLang="en-US" dirty="0"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06509"/>
                  </a:ext>
                </a:extLst>
              </a:tr>
              <a:tr h="110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High</a:t>
                      </a:r>
                      <a:endParaRPr lang="ko-KR" altLang="en-US" sz="2400" dirty="0"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Meaningless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OTF ExtraBold" panose="020D0904000000000000" pitchFamily="34" charset="-127"/>
                          <a:ea typeface="나눔고딕OTF ExtraBold" panose="020D0904000000000000" pitchFamily="34" charset="-127"/>
                        </a:rPr>
                        <a:t>Good</a:t>
                      </a:r>
                      <a:endParaRPr lang="ko-KR" altLang="en-US" dirty="0">
                        <a:latin typeface="나눔고딕OTF ExtraBold" panose="020D0904000000000000" pitchFamily="34" charset="-127"/>
                        <a:ea typeface="나눔고딕OTF ExtraBold" panose="020D09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01717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92CCB725-6378-400D-9973-21D9A9D1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2" y="1539967"/>
            <a:ext cx="6156957" cy="406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6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Preserving the Variance 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8BC6F-613E-41FD-82E3-36AA77F5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74" y="1577574"/>
            <a:ext cx="8699852" cy="41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PCA: Principal Component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5C204F-DA7E-409D-8DA9-61A686C4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876597"/>
            <a:ext cx="31051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FD657E-FC5B-45DE-89C3-398237CC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00178"/>
            <a:ext cx="79248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295EDE5-6A46-4D7E-9F8B-7E61F4B52DB8}"/>
                  </a:ext>
                </a:extLst>
              </p14:cNvPr>
              <p14:cNvContentPartPr/>
              <p14:nvPr/>
            </p14:nvContentPartPr>
            <p14:xfrm>
              <a:off x="3268535" y="2677585"/>
              <a:ext cx="1752840" cy="1091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295EDE5-6A46-4D7E-9F8B-7E61F4B52D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9895" y="2668945"/>
                <a:ext cx="1770480" cy="11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36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What is SVD?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D90FD1-AF1E-4939-9720-A331645C9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95" y="1436377"/>
            <a:ext cx="5863750" cy="45918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EC8D1-6B68-4F55-8264-2F72B4B2D8F6}"/>
              </a:ext>
            </a:extLst>
          </p:cNvPr>
          <p:cNvSpPr txBox="1"/>
          <p:nvPr/>
        </p:nvSpPr>
        <p:spPr>
          <a:xfrm>
            <a:off x="8204741" y="3224461"/>
            <a:ext cx="2103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SVD?</a:t>
            </a:r>
            <a:endParaRPr lang="ko-KR" altLang="en-US" sz="6000" b="1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70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PCA: Singular Value Decomposition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EC8D1-6B68-4F55-8264-2F72B4B2D8F6}"/>
              </a:ext>
            </a:extLst>
          </p:cNvPr>
          <p:cNvSpPr txBox="1"/>
          <p:nvPr/>
        </p:nvSpPr>
        <p:spPr>
          <a:xfrm>
            <a:off x="8634042" y="1997839"/>
            <a:ext cx="31983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</a:t>
            </a:r>
            <a:r>
              <a:rPr lang="en-US" altLang="ko-KR" sz="28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 </a:t>
            </a:r>
            <a:r>
              <a:rPr lang="en-US" altLang="ko-KR" sz="28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ingular</a:t>
            </a:r>
            <a:endParaRPr lang="en-US" altLang="ko-KR" sz="28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r>
              <a:rPr lang="en-US" altLang="ko-KR" sz="6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V</a:t>
            </a:r>
            <a:r>
              <a:rPr lang="en-US" altLang="ko-KR" sz="28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</a:t>
            </a:r>
            <a:r>
              <a:rPr lang="en-US" altLang="ko-KR" sz="28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alue</a:t>
            </a:r>
            <a:endParaRPr lang="en-US" altLang="ko-KR" sz="6000" b="1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r>
              <a:rPr lang="en-US" altLang="ko-KR" sz="6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D</a:t>
            </a:r>
            <a:r>
              <a:rPr lang="en-US" altLang="ko-KR" sz="28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</a:t>
            </a:r>
            <a:r>
              <a:rPr lang="en-US" altLang="ko-KR" sz="28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ecomposition</a:t>
            </a:r>
            <a:endParaRPr lang="ko-KR" altLang="en-US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3078" name="Picture 6" descr="Understanding Entanglement With SVD">
            <a:extLst>
              <a:ext uri="{FF2B5EF4-FFF2-40B4-BE49-F238E27FC236}">
                <a16:creationId xmlns:a16="http://schemas.microsoft.com/office/drawing/2014/main" id="{7F83B902-2835-4A46-80F7-0F879F850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7" y="1687848"/>
            <a:ext cx="7663063" cy="348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3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2093</Words>
  <Application>Microsoft Office PowerPoint</Application>
  <PresentationFormat>와이드스크린</PresentationFormat>
  <Paragraphs>233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나눔고딕 ExtraBold</vt:lpstr>
      <vt:lpstr>나눔고딕OTF</vt:lpstr>
      <vt:lpstr>나눔고딕OTF ExtraBold</vt:lpstr>
      <vt:lpstr>나눔스퀘어</vt:lpstr>
      <vt:lpstr>나눔스퀘어라운드OTF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Beak SuWhan</dc:creator>
  <cp:lastModifiedBy>이지운</cp:lastModifiedBy>
  <cp:revision>41</cp:revision>
  <dcterms:created xsi:type="dcterms:W3CDTF">2020-01-07T02:35:13Z</dcterms:created>
  <dcterms:modified xsi:type="dcterms:W3CDTF">2022-01-16T18:50:21Z</dcterms:modified>
</cp:coreProperties>
</file>