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15"/>
  </p:notesMasterIdLst>
  <p:handoutMasterIdLst>
    <p:handoutMasterId r:id="rId16"/>
  </p:handoutMasterIdLst>
  <p:sldIdLst>
    <p:sldId id="1593" r:id="rId4"/>
    <p:sldId id="1578" r:id="rId5"/>
    <p:sldId id="1594" r:id="rId6"/>
    <p:sldId id="1595" r:id="rId7"/>
    <p:sldId id="1608" r:id="rId8"/>
    <p:sldId id="1604" r:id="rId9"/>
    <p:sldId id="1609" r:id="rId10"/>
    <p:sldId id="1605" r:id="rId11"/>
    <p:sldId id="1598" r:id="rId12"/>
    <p:sldId id="1597" r:id="rId13"/>
    <p:sldId id="16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varScale="1">
        <p:scale>
          <a:sx n="66" d="100"/>
          <a:sy n="66" d="100"/>
        </p:scale>
        <p:origin x="126" y="78"/>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5/12/2024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5/12/2024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
        <p:nvSpPr>
          <p:cNvPr id="7" name="TextBox 6">
            <a:extLst>
              <a:ext uri="{FF2B5EF4-FFF2-40B4-BE49-F238E27FC236}">
                <a16:creationId xmlns:a16="http://schemas.microsoft.com/office/drawing/2014/main" id="{1172B888-4759-B034-6562-E3EB4CB2E672}"/>
              </a:ext>
            </a:extLst>
          </p:cNvPr>
          <p:cNvSpPr txBox="1"/>
          <p:nvPr>
            <p:extLst>
              <p:ext uri="{1162E1C5-73C7-4A58-AE30-91384D911F3F}">
                <p184:classification xmlns:p184="http://schemas.microsoft.com/office/powerpoint/2018/4/main" val="ftr"/>
              </p:ext>
            </p:extLst>
          </p:nvPr>
        </p:nvSpPr>
        <p:spPr>
          <a:xfrm>
            <a:off x="63500" y="6642100"/>
            <a:ext cx="11572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fabiendaniel/predicting-flight-delays-tutorial/input?select=airports.csv" TargetMode="External"/><Relationship Id="rId2" Type="http://schemas.openxmlformats.org/officeDocument/2006/relationships/hyperlink" Target="https://www.kaggle.com/datasets/dilwong/flightprices" TargetMode="External"/><Relationship Id="rId1" Type="http://schemas.openxmlformats.org/officeDocument/2006/relationships/slideLayout" Target="../slideLayouts/slideLayout9.xml"/><Relationship Id="rId4" Type="http://schemas.openxmlformats.org/officeDocument/2006/relationships/hyperlink" Target="https://github.com/metricMastersData/DSP_Projec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fabiendaniel/predicting-flight-delays-tutorial/input?select=airports.csv" TargetMode="External"/><Relationship Id="rId2" Type="http://schemas.openxmlformats.org/officeDocument/2006/relationships/hyperlink" Target="https://www.kaggle.com/datasets/dilwong/flightpric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a:bodyPr>
          <a:lstStyle/>
          <a:p>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Proposal</a:t>
            </a:r>
            <a:br>
              <a:rPr lang="en-US" sz="3600" i="1" dirty="0">
                <a:latin typeface="Graphik Bold" panose="020B0803030202060203" pitchFamily="34" charset="0"/>
              </a:rPr>
            </a:br>
            <a:br>
              <a:rPr lang="en-US" sz="1100" dirty="0">
                <a:effectLst/>
                <a:latin typeface="-apple-system"/>
              </a:rPr>
            </a:br>
            <a:r>
              <a:rPr lang="en-US" sz="1100" dirty="0">
                <a:effectLst/>
                <a:latin typeface="-apple-system"/>
              </a:rPr>
              <a:t> </a:t>
            </a:r>
            <a:r>
              <a:rPr lang="en-US" sz="3600" i="1" dirty="0">
                <a:latin typeface="Graphik Bold" panose="020B0803030202060203" pitchFamily="34" charset="0"/>
              </a:rPr>
              <a:t>Flight Price Prediction</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a:normAutofit/>
          </a:bodyPr>
          <a:lstStyle/>
          <a:p>
            <a:pPr>
              <a:spcBef>
                <a:spcPts val="0"/>
              </a:spcBef>
            </a:pPr>
            <a:r>
              <a:rPr lang="en-SG" b="1" spc="10" dirty="0">
                <a:latin typeface="Graphik Semibold" panose="020B0703030202060203" pitchFamily="34" charset="0"/>
              </a:rPr>
              <a:t>Abhishek </a:t>
            </a:r>
            <a:r>
              <a:rPr lang="en-SG" b="1" spc="10" dirty="0" err="1">
                <a:latin typeface="Graphik Semibold" panose="020B0703030202060203" pitchFamily="34" charset="0"/>
              </a:rPr>
              <a:t>Kushary</a:t>
            </a:r>
            <a:r>
              <a:rPr lang="en-SG" b="1" spc="10" dirty="0">
                <a:latin typeface="Graphik Semibold" panose="020B0703030202060203" pitchFamily="34" charset="0"/>
              </a:rPr>
              <a:t>, </a:t>
            </a:r>
            <a:r>
              <a:rPr lang="en-SG" spc="10" dirty="0">
                <a:latin typeface="Graphik Regular" panose="020B0503030202060203" pitchFamily="34" charset="0"/>
              </a:rPr>
              <a:t>abhishekkush@iisc.ac.in</a:t>
            </a:r>
          </a:p>
          <a:p>
            <a:pPr>
              <a:spcBef>
                <a:spcPts val="0"/>
              </a:spcBef>
            </a:pPr>
            <a:r>
              <a:rPr lang="en-SG" b="1" spc="10" dirty="0">
                <a:latin typeface="Graphik Semibold" panose="020B0703030202060203" pitchFamily="34" charset="0"/>
              </a:rPr>
              <a:t>Aju John Thomas</a:t>
            </a:r>
            <a:r>
              <a:rPr lang="en-SG" spc="10" dirty="0">
                <a:latin typeface="Graphik Regular" panose="020B0503030202060203" pitchFamily="34" charset="0"/>
              </a:rPr>
              <a:t>, ajuthomas@iisc.ac.in</a:t>
            </a:r>
            <a:endParaRPr lang="en-SG" b="1" spc="10" dirty="0">
              <a:latin typeface="Graphik Semibold" panose="020B0703030202060203" pitchFamily="34" charset="0"/>
            </a:endParaRPr>
          </a:p>
          <a:p>
            <a:pPr>
              <a:spcBef>
                <a:spcPts val="0"/>
              </a:spcBef>
            </a:pPr>
            <a:r>
              <a:rPr lang="en-SG" b="1" spc="10" dirty="0">
                <a:latin typeface="Graphik Semibold" panose="020B0703030202060203" pitchFamily="34" charset="0"/>
              </a:rPr>
              <a:t>Taru Kaushik, </a:t>
            </a:r>
            <a:r>
              <a:rPr lang="en-SG" spc="10" dirty="0">
                <a:latin typeface="Graphik Regular" panose="020B0503030202060203" pitchFamily="34" charset="0"/>
              </a:rPr>
              <a:t>tarukaushik@iisc.ac.in</a:t>
            </a:r>
          </a:p>
          <a:p>
            <a:pPr>
              <a:spcBef>
                <a:spcPts val="0"/>
              </a:spcBef>
            </a:pPr>
            <a:r>
              <a:rPr lang="en-SG" b="1" spc="10" dirty="0" err="1">
                <a:latin typeface="Graphik Semibold" panose="020B0703030202060203" pitchFamily="34" charset="0"/>
              </a:rPr>
              <a:t>Yuvasree</a:t>
            </a:r>
            <a:r>
              <a:rPr lang="en-SG" b="1" spc="10" dirty="0">
                <a:latin typeface="Graphik Semibold" panose="020B0703030202060203" pitchFamily="34" charset="0"/>
              </a:rPr>
              <a:t> </a:t>
            </a:r>
            <a:r>
              <a:rPr lang="en-SG" b="1" spc="10" dirty="0" err="1">
                <a:latin typeface="Graphik Semibold" panose="020B0703030202060203" pitchFamily="34" charset="0"/>
              </a:rPr>
              <a:t>Pamujula</a:t>
            </a:r>
            <a:r>
              <a:rPr lang="en-SG" b="1" spc="10" dirty="0">
                <a:latin typeface="Graphik Semibold" panose="020B0703030202060203" pitchFamily="34" charset="0"/>
              </a:rPr>
              <a:t>, </a:t>
            </a:r>
            <a:r>
              <a:rPr lang="en-SG" spc="10" dirty="0">
                <a:latin typeface="Graphik Regular" panose="020B0503030202060203" pitchFamily="34" charset="0"/>
              </a:rPr>
              <a:t>yuvasreep@iisc.ac.in</a:t>
            </a:r>
          </a:p>
          <a:p>
            <a:pPr>
              <a:spcBef>
                <a:spcPts val="0"/>
              </a:spcBef>
            </a:pPr>
            <a:endParaRPr lang="en-SG" spc="10" dirty="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dirty="0">
                <a:solidFill>
                  <a:schemeClr val="bg1"/>
                </a:solidFill>
              </a:rPr>
              <a:t>Key Observations and Outcome</a:t>
            </a:r>
            <a:endParaRPr lang="en-SG" sz="28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pPr>
              <a:lnSpc>
                <a:spcPct val="100000"/>
              </a:lnSpc>
            </a:pPr>
            <a:r>
              <a:rPr lang="en-US" sz="1600" dirty="0">
                <a:solidFill>
                  <a:schemeClr val="tx1"/>
                </a:solidFill>
              </a:rPr>
              <a:t>The analysis compares two models for predicting flight fares - </a:t>
            </a:r>
            <a:r>
              <a:rPr lang="en-US" sz="1600" dirty="0" err="1">
                <a:solidFill>
                  <a:schemeClr val="tx1"/>
                </a:solidFill>
              </a:rPr>
              <a:t>RandomForest</a:t>
            </a:r>
            <a:r>
              <a:rPr lang="en-US" sz="1600" dirty="0">
                <a:solidFill>
                  <a:schemeClr val="tx1"/>
                </a:solidFill>
              </a:rPr>
              <a:t> and </a:t>
            </a:r>
            <a:r>
              <a:rPr lang="en-US" sz="1600" dirty="0" err="1">
                <a:solidFill>
                  <a:schemeClr val="tx1"/>
                </a:solidFill>
              </a:rPr>
              <a:t>XGBRegressor</a:t>
            </a:r>
            <a:endParaRPr lang="en-US" sz="1600" dirty="0">
              <a:solidFill>
                <a:schemeClr val="tx1"/>
              </a:solidFill>
            </a:endParaRPr>
          </a:p>
          <a:p>
            <a:pPr marR="2540">
              <a:lnSpc>
                <a:spcPct val="100000"/>
              </a:lnSpc>
              <a:spcBef>
                <a:spcPts val="240"/>
              </a:spcBef>
              <a:spcAft>
                <a:spcPts val="240"/>
              </a:spcAft>
            </a:pPr>
            <a:r>
              <a:rPr lang="en-IN" sz="1600" dirty="0">
                <a:solidFill>
                  <a:schemeClr val="tx1"/>
                </a:solidFill>
              </a:rPr>
              <a:t>The initial </a:t>
            </a:r>
            <a:r>
              <a:rPr lang="en-IN" sz="1600" dirty="0" err="1">
                <a:solidFill>
                  <a:schemeClr val="tx1"/>
                </a:solidFill>
              </a:rPr>
              <a:t>XGBoost</a:t>
            </a:r>
            <a:r>
              <a:rPr lang="en-IN" sz="1600" dirty="0">
                <a:solidFill>
                  <a:schemeClr val="tx1"/>
                </a:solidFill>
              </a:rPr>
              <a:t> model had better performance than the Random Forest regressor. </a:t>
            </a:r>
          </a:p>
          <a:p>
            <a:pPr marR="2540">
              <a:lnSpc>
                <a:spcPct val="100000"/>
              </a:lnSpc>
              <a:spcBef>
                <a:spcPts val="240"/>
              </a:spcBef>
              <a:spcAft>
                <a:spcPts val="240"/>
              </a:spcAft>
            </a:pPr>
            <a:r>
              <a:rPr lang="en-IN" sz="1600" dirty="0">
                <a:solidFill>
                  <a:schemeClr val="tx1"/>
                </a:solidFill>
              </a:rPr>
              <a:t>After outlier handling, </a:t>
            </a:r>
            <a:r>
              <a:rPr lang="en-IN" sz="1600" dirty="0" err="1">
                <a:solidFill>
                  <a:schemeClr val="tx1"/>
                </a:solidFill>
              </a:rPr>
              <a:t>XGBoost's</a:t>
            </a:r>
            <a:r>
              <a:rPr lang="en-IN" sz="1600" dirty="0">
                <a:solidFill>
                  <a:schemeClr val="tx1"/>
                </a:solidFill>
              </a:rPr>
              <a:t> performance further improved.</a:t>
            </a:r>
          </a:p>
          <a:p>
            <a:pPr marR="2540">
              <a:lnSpc>
                <a:spcPct val="100000"/>
              </a:lnSpc>
              <a:spcBef>
                <a:spcPts val="240"/>
              </a:spcBef>
              <a:spcAft>
                <a:spcPts val="240"/>
              </a:spcAft>
            </a:pPr>
            <a:r>
              <a:rPr lang="en-IN" sz="1600" dirty="0">
                <a:solidFill>
                  <a:schemeClr val="tx1"/>
                </a:solidFill>
              </a:rPr>
              <a:t> The final </a:t>
            </a:r>
            <a:r>
              <a:rPr lang="en-IN" sz="1600" dirty="0" err="1">
                <a:solidFill>
                  <a:schemeClr val="tx1"/>
                </a:solidFill>
              </a:rPr>
              <a:t>XGBoost</a:t>
            </a:r>
            <a:r>
              <a:rPr lang="en-IN" sz="1600" dirty="0">
                <a:solidFill>
                  <a:schemeClr val="tx1"/>
                </a:solidFill>
              </a:rPr>
              <a:t> model showed good performance with an RMSE of 91.58, an R-squared of 0.76, and consistent cross-validation scores. </a:t>
            </a:r>
          </a:p>
          <a:p>
            <a:pPr marR="2540">
              <a:lnSpc>
                <a:spcPct val="100000"/>
              </a:lnSpc>
              <a:spcBef>
                <a:spcPts val="240"/>
              </a:spcBef>
              <a:spcAft>
                <a:spcPts val="240"/>
              </a:spcAft>
            </a:pPr>
            <a:r>
              <a:rPr lang="en-IN" sz="1600" dirty="0">
                <a:solidFill>
                  <a:schemeClr val="tx1"/>
                </a:solidFill>
              </a:rPr>
              <a:t>The model is considered reliable in predicting flight fares within a reasonable range of error.</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10</a:t>
            </a:fld>
            <a:endParaRPr lang="en-SG"/>
          </a:p>
        </p:txBody>
      </p:sp>
      <p:sp>
        <p:nvSpPr>
          <p:cNvPr id="5" name="TextBox 4">
            <a:extLst>
              <a:ext uri="{FF2B5EF4-FFF2-40B4-BE49-F238E27FC236}">
                <a16:creationId xmlns:a16="http://schemas.microsoft.com/office/drawing/2014/main" id="{440F0124-C24B-5A3E-AF06-33DFA3345CCF}"/>
              </a:ext>
            </a:extLst>
          </p:cNvPr>
          <p:cNvSpPr txBox="1"/>
          <p:nvPr/>
        </p:nvSpPr>
        <p:spPr>
          <a:xfrm>
            <a:off x="4800603" y="3387269"/>
            <a:ext cx="6492239" cy="2739211"/>
          </a:xfrm>
          <a:prstGeom prst="rect">
            <a:avLst/>
          </a:prstGeom>
          <a:noFill/>
        </p:spPr>
        <p:txBody>
          <a:bodyPr wrap="square">
            <a:spAutoFit/>
          </a:bodyPr>
          <a:lstStyle/>
          <a:p>
            <a:r>
              <a:rPr lang="en-US" b="1" dirty="0">
                <a:solidFill>
                  <a:schemeClr val="tx1"/>
                </a:solidFill>
                <a:latin typeface="Graphik Regular" panose="020B0503030202060203"/>
              </a:rPr>
              <a:t>Links to Original Data Source:</a:t>
            </a:r>
          </a:p>
          <a:p>
            <a:endParaRPr lang="en-US" dirty="0">
              <a:solidFill>
                <a:schemeClr val="tx1"/>
              </a:solidFill>
              <a:latin typeface="Graphik Regular" panose="020B0503030202060203"/>
            </a:endParaRPr>
          </a:p>
          <a:p>
            <a:pPr lvl="1"/>
            <a:r>
              <a:rPr lang="en-US" sz="1600" u="sng" dirty="0">
                <a:solidFill>
                  <a:srgbClr val="467886"/>
                </a:solidFill>
                <a:effectLst/>
                <a:latin typeface="Graphik Regular" panose="020B0503030202060203"/>
                <a:ea typeface="Aptos" panose="020B0004020202020204" pitchFamily="34" charset="0"/>
                <a:cs typeface="Times New Roman" panose="02020603050405020304" pitchFamily="18" charset="0"/>
                <a:hlinkClick r:id="rId2"/>
              </a:rPr>
              <a:t>Flight Dataset [Kaggle]</a:t>
            </a:r>
            <a:endParaRPr lang="en-IN" sz="1600" dirty="0">
              <a:effectLst/>
              <a:latin typeface="Graphik Regular" panose="020B0503030202060203"/>
              <a:ea typeface="Aptos" panose="020B0004020202020204" pitchFamily="34" charset="0"/>
              <a:cs typeface="Times New Roman" panose="02020603050405020304" pitchFamily="18" charset="0"/>
            </a:endParaRPr>
          </a:p>
          <a:p>
            <a:pPr lvl="1"/>
            <a:endParaRPr lang="en-US" sz="1600" dirty="0">
              <a:solidFill>
                <a:schemeClr val="tx1"/>
              </a:solidFill>
              <a:latin typeface="Graphik Regular" panose="020B0503030202060203"/>
            </a:endParaRPr>
          </a:p>
          <a:p>
            <a:pPr lvl="1"/>
            <a:r>
              <a:rPr lang="en-US" sz="1600" u="sng" dirty="0">
                <a:solidFill>
                  <a:srgbClr val="467886"/>
                </a:solidFill>
                <a:effectLst/>
                <a:latin typeface="Graphik Regular" panose="020B0503030202060203"/>
                <a:ea typeface="Aptos" panose="020B0004020202020204" pitchFamily="34" charset="0"/>
                <a:cs typeface="Times New Roman" panose="02020603050405020304" pitchFamily="18" charset="0"/>
                <a:hlinkClick r:id="rId3"/>
              </a:rPr>
              <a:t>Airports Dataset [Kaggle]</a:t>
            </a:r>
            <a:endParaRPr lang="en-US" sz="1600" dirty="0">
              <a:solidFill>
                <a:schemeClr val="tx1"/>
              </a:solidFill>
              <a:latin typeface="Graphik Regular" panose="020B0503030202060203"/>
            </a:endParaRPr>
          </a:p>
          <a:p>
            <a:endParaRPr lang="en-US" dirty="0">
              <a:solidFill>
                <a:schemeClr val="tx1"/>
              </a:solidFill>
              <a:latin typeface="Graphik Regular" panose="020B0503030202060203"/>
            </a:endParaRPr>
          </a:p>
          <a:p>
            <a:r>
              <a:rPr lang="en-US" b="1" dirty="0">
                <a:solidFill>
                  <a:schemeClr val="tx1"/>
                </a:solidFill>
                <a:latin typeface="Graphik Regular" panose="020B0503030202060203"/>
              </a:rPr>
              <a:t>Detailed project report with complete code repo is available on GitHub:</a:t>
            </a:r>
          </a:p>
          <a:p>
            <a:endParaRPr lang="en-US" dirty="0">
              <a:solidFill>
                <a:schemeClr val="tx1"/>
              </a:solidFill>
              <a:latin typeface="Graphik Regular" panose="020B0503030202060203"/>
            </a:endParaRPr>
          </a:p>
          <a:p>
            <a:pPr lvl="1"/>
            <a:r>
              <a:rPr lang="en-IN" sz="1600" dirty="0">
                <a:latin typeface="Graphik Regular" panose="020B0503030202060203"/>
                <a:hlinkClick r:id="rId4" tooltip="https://github.com/metricmastersdata/dsp_project"/>
              </a:rPr>
              <a:t>https://github.com/metricMastersData/DSP_Project</a:t>
            </a:r>
            <a:endParaRPr lang="en-US" sz="1600" dirty="0">
              <a:solidFill>
                <a:schemeClr val="tx1"/>
              </a:solidFill>
              <a:latin typeface="Graphik Regular" panose="020B0503030202060203"/>
            </a:endParaRPr>
          </a:p>
        </p:txBody>
      </p:sp>
    </p:spTree>
    <p:extLst>
      <p:ext uri="{BB962C8B-B14F-4D97-AF65-F5344CB8AC3E}">
        <p14:creationId xmlns:p14="http://schemas.microsoft.com/office/powerpoint/2010/main" val="422662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4234190112"/>
              </p:ext>
            </p:extLst>
          </p:nvPr>
        </p:nvGraphicFramePr>
        <p:xfrm>
          <a:off x="89647" y="71719"/>
          <a:ext cx="11994779" cy="6422951"/>
        </p:xfrm>
        <a:graphic>
          <a:graphicData uri="http://schemas.openxmlformats.org/drawingml/2006/table">
            <a:tbl>
              <a:tblPr firstRow="1" bandRow="1">
                <a:tableStyleId>{5940675A-B579-460E-94D1-54222C63F5DA}</a:tableStyleId>
              </a:tblPr>
              <a:tblGrid>
                <a:gridCol w="1878853">
                  <a:extLst>
                    <a:ext uri="{9D8B030D-6E8A-4147-A177-3AD203B41FA5}">
                      <a16:colId xmlns:a16="http://schemas.microsoft.com/office/drawing/2014/main" val="2372350435"/>
                    </a:ext>
                  </a:extLst>
                </a:gridCol>
                <a:gridCol w="1143000">
                  <a:extLst>
                    <a:ext uri="{9D8B030D-6E8A-4147-A177-3AD203B41FA5}">
                      <a16:colId xmlns:a16="http://schemas.microsoft.com/office/drawing/2014/main" val="862773583"/>
                    </a:ext>
                  </a:extLst>
                </a:gridCol>
                <a:gridCol w="1470586">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86810">
                <a:tc rowSpan="2" gridSpan="3">
                  <a:txBody>
                    <a:bodyPr/>
                    <a:lstStyle/>
                    <a:p>
                      <a:pPr algn="l"/>
                      <a:r>
                        <a:rPr lang="en-US" sz="1800" b="1" dirty="0">
                          <a:solidFill>
                            <a:schemeClr val="tx1"/>
                          </a:solidFill>
                          <a:latin typeface="Arial" panose="020B0604020202020204" pitchFamily="34" charset="0"/>
                          <a:cs typeface="Arial" panose="020B0604020202020204" pitchFamily="34" charset="0"/>
                        </a:rPr>
                        <a:t>Data Science Canvas</a:t>
                      </a:r>
                      <a:endParaRPr lang="en-SG" sz="18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Project:</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US" sz="800" dirty="0">
                          <a:effectLst/>
                          <a:latin typeface="-apple-system"/>
                        </a:rPr>
                        <a:t> </a:t>
                      </a:r>
                      <a:r>
                        <a:rPr lang="en-US" sz="1400" kern="1200" dirty="0">
                          <a:solidFill>
                            <a:schemeClr val="tx1"/>
                          </a:solidFill>
                          <a:latin typeface="+mn-lt"/>
                          <a:ea typeface="+mn-ea"/>
                          <a:cs typeface="+mn-cs"/>
                        </a:rPr>
                        <a:t>Flight Price Prediction</a:t>
                      </a:r>
                      <a:endParaRPr lang="en-SG"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86810">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Team:</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rtl="0"/>
                      <a:r>
                        <a:rPr lang="en-US" sz="1400" dirty="0"/>
                        <a:t>Abhishek </a:t>
                      </a:r>
                      <a:r>
                        <a:rPr lang="en-US" sz="1400" dirty="0" err="1"/>
                        <a:t>Kushary</a:t>
                      </a:r>
                      <a:r>
                        <a:rPr lang="en-US" sz="1400" dirty="0"/>
                        <a:t>, Aju John Thomas, Taru Kaushik, Yuvasree Pamujula</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15491">
                <a:tc gridSpan="4">
                  <a:txBody>
                    <a:bodyPr/>
                    <a:lstStyle/>
                    <a:p>
                      <a:pPr algn="ctr"/>
                      <a:r>
                        <a:rPr lang="en-US" sz="1600" b="1" dirty="0">
                          <a:latin typeface="Arial" panose="020B0604020202020204" pitchFamily="34" charset="0"/>
                          <a:cs typeface="Arial" panose="020B0604020202020204" pitchFamily="34" charset="0"/>
                        </a:rPr>
                        <a:t>Problem Statement</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6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Data Collection &amp; Preparation</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3097548">
                <a:tc>
                  <a:txBody>
                    <a:bodyPr/>
                    <a:lstStyle/>
                    <a:p>
                      <a:r>
                        <a:rPr lang="en-US" sz="1000" b="1" dirty="0">
                          <a:latin typeface="Arial" panose="020B0604020202020204" pitchFamily="34" charset="0"/>
                          <a:cs typeface="Arial" panose="020B0604020202020204" pitchFamily="34" charset="0"/>
                        </a:rPr>
                        <a:t>Business Case &amp; Value Added</a:t>
                      </a:r>
                    </a:p>
                    <a:p>
                      <a:r>
                        <a:rPr lang="en-US" sz="1000" dirty="0">
                          <a:latin typeface="Arial" panose="020B0604020202020204" pitchFamily="34" charset="0"/>
                          <a:cs typeface="Arial" panose="020B0604020202020204" pitchFamily="34" charset="0"/>
                        </a:rPr>
                        <a:t>Which business case should be  analyzed and what added value  does it generate?</a:t>
                      </a:r>
                    </a:p>
                    <a:p>
                      <a:endParaRPr lang="en-US" sz="1000" dirty="0">
                        <a:latin typeface="Arial" panose="020B0604020202020204" pitchFamily="34" charset="0"/>
                        <a:cs typeface="Arial" panose="020B0604020202020204" pitchFamily="34" charset="0"/>
                      </a:endParaRPr>
                    </a:p>
                    <a:p>
                      <a:r>
                        <a:rPr lang="en-US" sz="1000" dirty="0">
                          <a:solidFill>
                            <a:schemeClr val="accent2">
                              <a:lumMod val="75000"/>
                            </a:schemeClr>
                          </a:solidFill>
                          <a:latin typeface="Arial" panose="020B0604020202020204" pitchFamily="34" charset="0"/>
                          <a:cs typeface="Arial" panose="020B0604020202020204" pitchFamily="34" charset="0"/>
                        </a:rPr>
                        <a:t>The goal of this project is to predict flight ticket prices based on factors like travel distance, number of stops and airlines.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accent2">
                              <a:lumMod val="75000"/>
                            </a:schemeClr>
                          </a:solidFill>
                          <a:latin typeface="Arial" panose="020B0604020202020204" pitchFamily="34" charset="0"/>
                          <a:ea typeface="+mn-ea"/>
                          <a:cs typeface="Arial" panose="020B0604020202020204" pitchFamily="34" charset="0"/>
                        </a:rPr>
                        <a:t>Accurately predicting flight prices will help to understand and predict various factors which impact the fares of flight tickets and thus can help to plan ahead accordingly.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Selection</a:t>
                      </a:r>
                    </a:p>
                    <a:p>
                      <a:r>
                        <a:rPr lang="en-US" sz="10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US" sz="1000"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Random Forest Regressor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accent2">
                              <a:lumMod val="75000"/>
                            </a:schemeClr>
                          </a:solidFill>
                          <a:latin typeface="+mn-lt"/>
                          <a:ea typeface="+mn-ea"/>
                          <a:cs typeface="+mn-cs"/>
                        </a:rPr>
                        <a:t>XGB Regressor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a:solidFill>
                          <a:schemeClr val="accent2">
                            <a:lumMod val="75000"/>
                          </a:schemeClr>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a:solidFill>
                            <a:schemeClr val="accent2">
                              <a:lumMod val="75000"/>
                            </a:schemeClr>
                          </a:solidFill>
                          <a:latin typeface="+mn-lt"/>
                          <a:ea typeface="+mn-ea"/>
                          <a:cs typeface="+mn-cs"/>
                        </a:rPr>
                        <a:t>Final Model selected</a:t>
                      </a:r>
                      <a:r>
                        <a:rPr lang="en-US" sz="1000" kern="1200" dirty="0">
                          <a:solidFill>
                            <a:schemeClr val="accent2">
                              <a:lumMod val="75000"/>
                            </a:schemeClr>
                          </a:solidFill>
                          <a:latin typeface="+mn-lt"/>
                          <a:ea typeface="+mn-ea"/>
                          <a:cs typeface="+mn-cs"/>
                        </a:rPr>
                        <a:t>: XGB Regressor, </a:t>
                      </a:r>
                      <a:r>
                        <a:rPr lang="en-SG" sz="1000" kern="1200" dirty="0">
                          <a:solidFill>
                            <a:schemeClr val="accent2">
                              <a:lumMod val="75000"/>
                            </a:schemeClr>
                          </a:solidFill>
                          <a:latin typeface="+mn-lt"/>
                          <a:ea typeface="+mn-ea"/>
                          <a:cs typeface="+mn-cs"/>
                        </a:rPr>
                        <a:t>basis score of evaluation metrics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000"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Model Requirements</a:t>
                      </a:r>
                    </a:p>
                    <a:p>
                      <a:r>
                        <a:rPr lang="en-US" sz="1000" dirty="0">
                          <a:latin typeface="Arial" panose="020B0604020202020204" pitchFamily="34" charset="0"/>
                          <a:cs typeface="Arial" panose="020B0604020202020204" pitchFamily="34" charset="0"/>
                        </a:rPr>
                        <a:t>Which model requirements must be  complied with in order to obtain a  valid model?</a:t>
                      </a:r>
                    </a:p>
                    <a:p>
                      <a:endParaRPr lang="en-US" sz="1000"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Data preprocessing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Feature Selection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Feature Engineering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Choice of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Model Training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Hyperparameter tuning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Cross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Model evaluation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Residual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Visualization/EDA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Skills</a:t>
                      </a:r>
                    </a:p>
                    <a:p>
                      <a:r>
                        <a:rPr lang="en-US" sz="1000" dirty="0">
                          <a:latin typeface="Arial" panose="020B0604020202020204" pitchFamily="34" charset="0"/>
                          <a:cs typeface="Arial" panose="020B0604020202020204" pitchFamily="34" charset="0"/>
                        </a:rPr>
                        <a:t>What skills are needed to provide  the data and model development?</a:t>
                      </a:r>
                    </a:p>
                    <a:p>
                      <a:endParaRPr lang="en-US" sz="1000"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accent2">
                              <a:lumMod val="75000"/>
                            </a:schemeClr>
                          </a:solidFill>
                          <a:latin typeface="+mn-lt"/>
                          <a:ea typeface="+mn-ea"/>
                          <a:cs typeface="+mn-cs"/>
                        </a:rPr>
                        <a:t>Python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accent2">
                              <a:lumMod val="75000"/>
                            </a:schemeClr>
                          </a:solidFill>
                          <a:latin typeface="+mn-lt"/>
                          <a:ea typeface="+mn-ea"/>
                          <a:cs typeface="+mn-cs"/>
                        </a:rPr>
                        <a:t>Data Wrangling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accent2">
                              <a:lumMod val="75000"/>
                            </a:schemeClr>
                          </a:solidFill>
                          <a:latin typeface="+mn-lt"/>
                          <a:ea typeface="+mn-ea"/>
                          <a:cs typeface="+mn-cs"/>
                        </a:rPr>
                        <a:t>Machine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accent2">
                              <a:lumMod val="75000"/>
                            </a:schemeClr>
                          </a:solidFill>
                          <a:latin typeface="+mn-lt"/>
                          <a:ea typeface="+mn-ea"/>
                          <a:cs typeface="+mn-cs"/>
                        </a:rPr>
                        <a:t>Data Visualization</a:t>
                      </a:r>
                    </a:p>
                    <a:p>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Evaluation</a:t>
                      </a:r>
                    </a:p>
                    <a:p>
                      <a:r>
                        <a:rPr lang="en-US" sz="10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US"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Evaluation metrics (MSE, MAE and R2) used to evaluate model prediction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R2 score provides major insights in determining the overall accuracy of the model in predicting flight fares.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Data Storytelling</a:t>
                      </a:r>
                    </a:p>
                    <a:p>
                      <a:r>
                        <a:rPr lang="en-US" sz="10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Visualizing tools like Correlation matrix, Bar plots, Histogram Scatter plots and Pie Charts have been used to effectively understand the data, present data features and identify correlations among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Correlation matrix and feature importance visualizations show </a:t>
                      </a:r>
                      <a:r>
                        <a:rPr lang="en-US" sz="1000" kern="1200" dirty="0">
                          <a:solidFill>
                            <a:schemeClr val="accent2">
                              <a:lumMod val="75000"/>
                            </a:schemeClr>
                          </a:solidFill>
                          <a:latin typeface="+mn-lt"/>
                          <a:ea typeface="+mn-ea"/>
                          <a:cs typeface="+mn-cs"/>
                        </a:rPr>
                        <a:t>‘</a:t>
                      </a:r>
                      <a:r>
                        <a:rPr lang="en-US" sz="1000" kern="1200" dirty="0" err="1">
                          <a:solidFill>
                            <a:schemeClr val="accent2">
                              <a:lumMod val="75000"/>
                            </a:schemeClr>
                          </a:solidFill>
                          <a:latin typeface="+mn-lt"/>
                          <a:ea typeface="+mn-ea"/>
                          <a:cs typeface="+mn-cs"/>
                        </a:rPr>
                        <a:t>totalTravelDistance</a:t>
                      </a:r>
                      <a:r>
                        <a:rPr lang="en-US" sz="1000" kern="1200" dirty="0">
                          <a:solidFill>
                            <a:schemeClr val="accent2">
                              <a:lumMod val="75000"/>
                            </a:schemeClr>
                          </a:solidFill>
                          <a:latin typeface="+mn-lt"/>
                          <a:ea typeface="+mn-ea"/>
                          <a:cs typeface="+mn-cs"/>
                        </a:rPr>
                        <a:t>’, ‘</a:t>
                      </a:r>
                      <a:r>
                        <a:rPr lang="en-US" sz="1000" kern="1200" dirty="0" err="1">
                          <a:solidFill>
                            <a:schemeClr val="accent2">
                              <a:lumMod val="75000"/>
                            </a:schemeClr>
                          </a:solidFill>
                          <a:latin typeface="+mn-lt"/>
                          <a:ea typeface="+mn-ea"/>
                          <a:cs typeface="+mn-cs"/>
                        </a:rPr>
                        <a:t>numberOfStops</a:t>
                      </a:r>
                      <a:r>
                        <a:rPr lang="en-US" sz="1000" kern="1200" dirty="0">
                          <a:solidFill>
                            <a:schemeClr val="accent2">
                              <a:lumMod val="75000"/>
                            </a:schemeClr>
                          </a:solidFill>
                          <a:latin typeface="+mn-lt"/>
                          <a:ea typeface="+mn-ea"/>
                          <a:cs typeface="+mn-cs"/>
                        </a:rPr>
                        <a:t>’ and ‘</a:t>
                      </a:r>
                      <a:r>
                        <a:rPr lang="en-US" sz="1000" kern="1200" dirty="0" err="1">
                          <a:solidFill>
                            <a:schemeClr val="accent2">
                              <a:lumMod val="75000"/>
                            </a:schemeClr>
                          </a:solidFill>
                          <a:latin typeface="+mn-lt"/>
                          <a:ea typeface="+mn-ea"/>
                          <a:cs typeface="+mn-cs"/>
                        </a:rPr>
                        <a:t>isBasicEconomy</a:t>
                      </a:r>
                      <a:r>
                        <a:rPr lang="en-US" sz="1000" kern="1200" dirty="0">
                          <a:solidFill>
                            <a:schemeClr val="accent2">
                              <a:lumMod val="75000"/>
                            </a:schemeClr>
                          </a:solidFill>
                          <a:latin typeface="+mn-lt"/>
                          <a:ea typeface="+mn-ea"/>
                          <a:cs typeface="+mn-cs"/>
                        </a:rPr>
                        <a:t>’ have major impact on target variable ‘</a:t>
                      </a:r>
                      <a:r>
                        <a:rPr lang="en-US" sz="1000" kern="1200" dirty="0" err="1">
                          <a:solidFill>
                            <a:schemeClr val="accent2">
                              <a:lumMod val="75000"/>
                            </a:schemeClr>
                          </a:solidFill>
                          <a:latin typeface="+mn-lt"/>
                          <a:ea typeface="+mn-ea"/>
                          <a:cs typeface="+mn-cs"/>
                        </a:rPr>
                        <a:t>totalFare</a:t>
                      </a:r>
                      <a:r>
                        <a:rPr lang="en-US" sz="1000" kern="1200" dirty="0">
                          <a:solidFill>
                            <a:schemeClr val="accent2">
                              <a:lumMod val="75000"/>
                            </a:schemeClr>
                          </a:solidFill>
                          <a:latin typeface="+mn-lt"/>
                          <a:ea typeface="+mn-ea"/>
                          <a:cs typeface="+mn-cs"/>
                        </a:rPr>
                        <a:t>’</a:t>
                      </a:r>
                      <a:r>
                        <a:rPr lang="en-SG" sz="1000" kern="1200" dirty="0">
                          <a:solidFill>
                            <a:schemeClr val="accent2">
                              <a:lumMod val="75000"/>
                            </a:schemeClr>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Selection &amp; Cleansing</a:t>
                      </a:r>
                    </a:p>
                    <a:p>
                      <a:r>
                        <a:rPr lang="en-US" sz="1000" dirty="0">
                          <a:latin typeface="Arial" panose="020B0604020202020204" pitchFamily="34" charset="0"/>
                          <a:cs typeface="Arial" panose="020B0604020202020204" pitchFamily="34" charset="0"/>
                        </a:rPr>
                        <a:t>Which of the available data is  relevant? Do the data have to  be cleaned up?</a:t>
                      </a:r>
                    </a:p>
                    <a:p>
                      <a:endParaRPr lang="en-SG"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kern="1200" dirty="0">
                          <a:solidFill>
                            <a:schemeClr val="accent2">
                              <a:lumMod val="75000"/>
                            </a:schemeClr>
                          </a:solidFill>
                          <a:latin typeface="+mn-lt"/>
                          <a:ea typeface="+mn-ea"/>
                          <a:cs typeface="+mn-cs"/>
                        </a:rPr>
                        <a:t>Data selection: </a:t>
                      </a:r>
                      <a:r>
                        <a:rPr lang="en-US" sz="1000" kern="1200" dirty="0">
                          <a:solidFill>
                            <a:schemeClr val="accent2">
                              <a:lumMod val="75000"/>
                            </a:schemeClr>
                          </a:solidFill>
                          <a:latin typeface="+mn-lt"/>
                          <a:ea typeface="+mn-ea"/>
                          <a:cs typeface="+mn-cs"/>
                        </a:rPr>
                        <a:t>Subset of dataset (1M records) out of ~6M considered for further preprocessing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kern="1200" dirty="0">
                          <a:solidFill>
                            <a:schemeClr val="accent2">
                              <a:lumMod val="75000"/>
                            </a:schemeClr>
                          </a:solidFill>
                          <a:latin typeface="+mn-lt"/>
                          <a:ea typeface="+mn-ea"/>
                          <a:cs typeface="+mn-cs"/>
                        </a:rPr>
                        <a:t>Data cleaning: </a:t>
                      </a:r>
                      <a:r>
                        <a:rPr lang="en-SG" sz="1000" kern="1200" dirty="0">
                          <a:solidFill>
                            <a:schemeClr val="accent2">
                              <a:lumMod val="75000"/>
                            </a:schemeClr>
                          </a:solidFill>
                          <a:latin typeface="+mn-lt"/>
                          <a:ea typeface="+mn-ea"/>
                          <a:cs typeface="+mn-cs"/>
                        </a:rPr>
                        <a:t>Performed by handling duplicate records and null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Collection</a:t>
                      </a:r>
                    </a:p>
                    <a:p>
                      <a:r>
                        <a:rPr lang="en-US" sz="10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No additional data source is used. Only Kaggle has been used to collect open-source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r>
                        <a:rPr lang="en-US" sz="1000" dirty="0">
                          <a:hlinkClick r:id="rId2"/>
                        </a:rPr>
                        <a:t>Flight Prices (kaggle.com)</a:t>
                      </a:r>
                      <a:endParaRPr lang="en-US" sz="1000" dirty="0"/>
                    </a:p>
                    <a:p>
                      <a:endParaRPr lang="en-US" sz="1000" dirty="0"/>
                    </a:p>
                    <a:p>
                      <a:r>
                        <a:rPr lang="en-IN" sz="1000" dirty="0">
                          <a:hlinkClick r:id="rId3"/>
                        </a:rPr>
                        <a:t>Predicting flight delays [Tutorial]</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380523">
                <a:tc>
                  <a:txBody>
                    <a:bodyPr/>
                    <a:lstStyle/>
                    <a:p>
                      <a:r>
                        <a:rPr lang="en-US" sz="1000" b="1" dirty="0">
                          <a:latin typeface="Arial" panose="020B0604020202020204" pitchFamily="34" charset="0"/>
                          <a:cs typeface="Arial" panose="020B0604020202020204" pitchFamily="34" charset="0"/>
                        </a:rPr>
                        <a:t>Data Landscape</a:t>
                      </a:r>
                    </a:p>
                    <a:p>
                      <a:r>
                        <a:rPr lang="en-US" sz="1000" dirty="0">
                          <a:latin typeface="Arial" panose="020B0604020202020204" pitchFamily="34" charset="0"/>
                          <a:cs typeface="Arial" panose="020B0604020202020204" pitchFamily="34" charset="0"/>
                        </a:rPr>
                        <a:t>Which data is required for this and  which is already available? Which  additional data has to be collected?</a:t>
                      </a:r>
                    </a:p>
                    <a:p>
                      <a:endParaRPr lang="en-US"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2">
                              <a:lumMod val="75000"/>
                            </a:schemeClr>
                          </a:solidFill>
                        </a:rPr>
                        <a:t>Both datasets for this project are collected from Kaggle, and contain historical flight prices, Airline, flight details, and related features for flight price prediction.</a:t>
                      </a:r>
                    </a:p>
                    <a:p>
                      <a:r>
                        <a:rPr lang="en-US" sz="1000" dirty="0">
                          <a:hlinkClick r:id="rId2"/>
                        </a:rPr>
                        <a:t>Flight Prices (kaggle.com)</a:t>
                      </a:r>
                      <a:endParaRPr lang="en-US" sz="1000" dirty="0"/>
                    </a:p>
                    <a:p>
                      <a:endParaRPr lang="en-US" sz="1000" dirty="0"/>
                    </a:p>
                    <a:p>
                      <a:r>
                        <a:rPr lang="en-IN" sz="1000" dirty="0">
                          <a:hlinkClick r:id="rId3"/>
                        </a:rPr>
                        <a:t>Predicting flight delays [Tutorial]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1000" b="1" dirty="0">
                          <a:latin typeface="Arial" panose="020B0604020202020204" pitchFamily="34" charset="0"/>
                          <a:cs typeface="Arial" panose="020B0604020202020204" pitchFamily="34" charset="0"/>
                        </a:rPr>
                        <a:t>Software &amp; Libraries</a:t>
                      </a:r>
                    </a:p>
                    <a:p>
                      <a:r>
                        <a:rPr lang="en-US" sz="10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1000"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Notebook used: Google Collab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Data Storage: Google Drive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kern="1200" dirty="0">
                          <a:solidFill>
                            <a:schemeClr val="accent2">
                              <a:lumMod val="75000"/>
                            </a:schemeClr>
                          </a:solidFill>
                          <a:latin typeface="+mn-lt"/>
                          <a:ea typeface="+mn-ea"/>
                          <a:cs typeface="+mn-cs"/>
                        </a:rPr>
                        <a:t>Libraries: Pandas, </a:t>
                      </a:r>
                      <a:r>
                        <a:rPr lang="en-SG" sz="1000" kern="1200" dirty="0" err="1">
                          <a:solidFill>
                            <a:schemeClr val="accent2">
                              <a:lumMod val="75000"/>
                            </a:schemeClr>
                          </a:solidFill>
                          <a:latin typeface="+mn-lt"/>
                          <a:ea typeface="+mn-ea"/>
                          <a:cs typeface="+mn-cs"/>
                        </a:rPr>
                        <a:t>numpy</a:t>
                      </a:r>
                      <a:r>
                        <a:rPr lang="en-SG" sz="1000" kern="1200" dirty="0">
                          <a:solidFill>
                            <a:schemeClr val="accent2">
                              <a:lumMod val="75000"/>
                            </a:schemeClr>
                          </a:solidFill>
                          <a:latin typeface="+mn-lt"/>
                          <a:ea typeface="+mn-ea"/>
                          <a:cs typeface="+mn-cs"/>
                        </a:rPr>
                        <a:t>, matplotlib, seaborn, </a:t>
                      </a:r>
                      <a:r>
                        <a:rPr lang="en-SG" sz="1000" kern="1200" dirty="0" err="1">
                          <a:solidFill>
                            <a:schemeClr val="accent2">
                              <a:lumMod val="75000"/>
                            </a:schemeClr>
                          </a:solidFill>
                          <a:latin typeface="+mn-lt"/>
                          <a:ea typeface="+mn-ea"/>
                          <a:cs typeface="+mn-cs"/>
                        </a:rPr>
                        <a:t>sklearn</a:t>
                      </a:r>
                      <a:endParaRPr lang="en-SG" sz="1000"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1000" b="1" dirty="0">
                          <a:latin typeface="Arial" panose="020B0604020202020204" pitchFamily="34" charset="0"/>
                          <a:cs typeface="Arial" panose="020B0604020202020204" pitchFamily="34" charset="0"/>
                        </a:rPr>
                        <a:t>Data Integration</a:t>
                      </a:r>
                    </a:p>
                    <a:p>
                      <a:r>
                        <a:rPr lang="en-US" sz="1000" dirty="0">
                          <a:latin typeface="Arial" panose="020B0604020202020204" pitchFamily="34" charset="0"/>
                          <a:cs typeface="Arial" panose="020B0604020202020204" pitchFamily="34" charset="0"/>
                        </a:rPr>
                        <a:t>In which system should the data  from different sources be migrated?</a:t>
                      </a:r>
                    </a:p>
                    <a:p>
                      <a:endParaRPr lang="en-SG"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Google Drive used for data storage, which is further imported and analysed in Google Collab.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kern="1200" dirty="0">
                        <a:solidFill>
                          <a:schemeClr val="accent2">
                            <a:lumMod val="75000"/>
                          </a:schemeClr>
                        </a:solidFill>
                        <a:latin typeface="+mn-lt"/>
                        <a:ea typeface="+mn-ea"/>
                        <a:cs typeface="+mn-cs"/>
                      </a:endParaRPr>
                    </a:p>
                    <a:p>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Explorative Data Analysis</a:t>
                      </a:r>
                    </a:p>
                    <a:p>
                      <a:r>
                        <a:rPr lang="en-US" sz="10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1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accent2">
                              <a:lumMod val="75000"/>
                            </a:schemeClr>
                          </a:solidFill>
                          <a:latin typeface="+mn-lt"/>
                          <a:ea typeface="+mn-ea"/>
                          <a:cs typeface="+mn-cs"/>
                        </a:rPr>
                        <a:t>Outlier and skewness were observed and finally handled using Outlier capping.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Tree>
    <p:extLst>
      <p:ext uri="{BB962C8B-B14F-4D97-AF65-F5344CB8AC3E}">
        <p14:creationId xmlns:p14="http://schemas.microsoft.com/office/powerpoint/2010/main" val="737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Problem Definition and Data Overview</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731519"/>
            <a:ext cx="6492240" cy="5611223"/>
          </a:xfrm>
        </p:spPr>
        <p:txBody>
          <a:bodyPr>
            <a:normAutofit fontScale="85000" lnSpcReduction="20000"/>
          </a:bodyPr>
          <a:lstStyle/>
          <a:p>
            <a:pPr>
              <a:lnSpc>
                <a:spcPct val="110000"/>
              </a:lnSpc>
              <a:buFont typeface="Wingdings" panose="05000000000000000000" pitchFamily="2" charset="2"/>
              <a:buChar char="q"/>
            </a:pPr>
            <a:r>
              <a:rPr lang="en-US" sz="1700" b="1" dirty="0">
                <a:solidFill>
                  <a:schemeClr val="tx1"/>
                </a:solidFill>
                <a:latin typeface="Graphik Regular" panose="020B0503030202060203"/>
              </a:rPr>
              <a:t>Problem Statement</a:t>
            </a:r>
            <a:endParaRPr lang="en-US" sz="1700" dirty="0"/>
          </a:p>
          <a:p>
            <a:pPr lvl="2">
              <a:lnSpc>
                <a:spcPct val="110000"/>
              </a:lnSpc>
            </a:pPr>
            <a:r>
              <a:rPr lang="en-US" sz="1600" dirty="0"/>
              <a:t>The goal of this project is to predict flight ticket prices based on various factors such as departure and arrival locations, airlines, flight duration and other relevant features. Accurately predicting flight prices will help to understand and predict various factors (like distance, no. of stops, travel duration etc.) that can impact the fares of flight tickets and thus can help to plan accordingly.</a:t>
            </a:r>
          </a:p>
          <a:p>
            <a:pPr>
              <a:lnSpc>
                <a:spcPct val="110000"/>
              </a:lnSpc>
              <a:buFont typeface="Wingdings" panose="05000000000000000000" pitchFamily="2" charset="2"/>
              <a:buChar char="q"/>
            </a:pPr>
            <a:r>
              <a:rPr lang="en-US" dirty="0">
                <a:solidFill>
                  <a:schemeClr val="tx1"/>
                </a:solidFill>
              </a:rPr>
              <a:t> </a:t>
            </a:r>
            <a:r>
              <a:rPr lang="en-US" sz="1700" b="1" dirty="0">
                <a:solidFill>
                  <a:schemeClr val="tx1"/>
                </a:solidFill>
                <a:latin typeface="Graphik Regular" panose="020B0503030202060203"/>
              </a:rPr>
              <a:t>Data source(s) </a:t>
            </a:r>
          </a:p>
          <a:p>
            <a:pPr lvl="2">
              <a:lnSpc>
                <a:spcPct val="110000"/>
              </a:lnSpc>
            </a:pPr>
            <a:r>
              <a:rPr lang="en-US" sz="1600" dirty="0">
                <a:latin typeface="Graphik Regular" panose="020B0503030202060203"/>
              </a:rPr>
              <a:t>The datasets for this project are collected from Kaggle. The specific dataset contains historical flight prices, flight details, airport details and related features for flight price prediction.</a:t>
            </a:r>
          </a:p>
          <a:p>
            <a:pPr lvl="2">
              <a:lnSpc>
                <a:spcPct val="110000"/>
              </a:lnSpc>
            </a:pPr>
            <a:r>
              <a:rPr lang="en-US" sz="1600" b="0" i="0" dirty="0">
                <a:solidFill>
                  <a:srgbClr val="3C4043"/>
                </a:solidFill>
                <a:effectLst/>
                <a:latin typeface="Graphik Regular" panose="020B0503030202060203"/>
              </a:rPr>
              <a:t>This </a:t>
            </a:r>
            <a:r>
              <a:rPr lang="en-US" sz="1600" dirty="0">
                <a:solidFill>
                  <a:srgbClr val="3C4043"/>
                </a:solidFill>
                <a:latin typeface="Graphik Regular" panose="020B0503030202060203"/>
              </a:rPr>
              <a:t>datasets is </a:t>
            </a:r>
            <a:r>
              <a:rPr lang="en-US" sz="1600" b="0" i="0" dirty="0">
                <a:solidFill>
                  <a:srgbClr val="3C4043"/>
                </a:solidFill>
                <a:effectLst/>
                <a:latin typeface="Graphik Regular" panose="020B0503030202060203"/>
              </a:rPr>
              <a:t>a CSV file where each row is a purchasable ticket found on </a:t>
            </a:r>
            <a:r>
              <a:rPr lang="en-US" sz="1600" dirty="0">
                <a:solidFill>
                  <a:srgbClr val="3C4043"/>
                </a:solidFill>
                <a:latin typeface="Graphik Regular" panose="020B0503030202060203"/>
              </a:rPr>
              <a:t>Expedia pertaining to year 2022</a:t>
            </a:r>
            <a:endParaRPr lang="en-US" dirty="0">
              <a:solidFill>
                <a:schemeClr val="tx1"/>
              </a:solidFill>
              <a:latin typeface="Graphik Regular" panose="020B0503030202060203"/>
            </a:endParaRPr>
          </a:p>
          <a:p>
            <a:pPr>
              <a:lnSpc>
                <a:spcPct val="110000"/>
              </a:lnSpc>
              <a:buFont typeface="Wingdings" panose="05000000000000000000" pitchFamily="2" charset="2"/>
              <a:buChar char="q"/>
            </a:pPr>
            <a:r>
              <a:rPr lang="en-US" sz="1700" b="1" dirty="0">
                <a:solidFill>
                  <a:schemeClr val="tx1"/>
                </a:solidFill>
                <a:latin typeface="Graphik Regular" panose="020B0503030202060203"/>
              </a:rPr>
              <a:t>Description of the data </a:t>
            </a:r>
          </a:p>
          <a:p>
            <a:pPr lvl="2">
              <a:lnSpc>
                <a:spcPct val="110000"/>
              </a:lnSpc>
            </a:pPr>
            <a:r>
              <a:rPr lang="en-US" sz="1600" dirty="0">
                <a:solidFill>
                  <a:srgbClr val="3C4043"/>
                </a:solidFill>
                <a:latin typeface="Graphik Regular" panose="020B0503030202060203"/>
              </a:rPr>
              <a:t>The data sets includes features such as Flight Date, Starting Airport, Destination Airport, Travel Duration, Base Fare, Total Fare, Airlines IATA codes, </a:t>
            </a:r>
            <a:r>
              <a:rPr lang="en-US" sz="1600" dirty="0" err="1">
                <a:solidFill>
                  <a:srgbClr val="3C4043"/>
                </a:solidFill>
                <a:latin typeface="Graphik Regular" panose="020B0503030202060203"/>
              </a:rPr>
              <a:t>IsRefundable</a:t>
            </a:r>
            <a:r>
              <a:rPr lang="en-US" sz="1600" dirty="0">
                <a:solidFill>
                  <a:srgbClr val="3C4043"/>
                </a:solidFill>
                <a:latin typeface="Graphik Regular" panose="020B0503030202060203"/>
              </a:rPr>
              <a:t>, </a:t>
            </a:r>
            <a:r>
              <a:rPr lang="en-US" sz="1600" dirty="0" err="1">
                <a:solidFill>
                  <a:srgbClr val="3C4043"/>
                </a:solidFill>
                <a:latin typeface="Graphik Regular" panose="020B0503030202060203"/>
              </a:rPr>
              <a:t>IsNonStop</a:t>
            </a:r>
            <a:r>
              <a:rPr lang="en-US" sz="1600" dirty="0">
                <a:solidFill>
                  <a:srgbClr val="3C4043"/>
                </a:solidFill>
                <a:latin typeface="Graphik Regular" panose="020B0503030202060203"/>
              </a:rPr>
              <a:t>.</a:t>
            </a:r>
          </a:p>
          <a:p>
            <a:pPr lvl="2">
              <a:lnSpc>
                <a:spcPct val="110000"/>
              </a:lnSpc>
            </a:pPr>
            <a:r>
              <a:rPr lang="en-US" sz="1600" dirty="0">
                <a:solidFill>
                  <a:srgbClr val="3C4043"/>
                </a:solidFill>
                <a:latin typeface="Graphik Regular" panose="020B0503030202060203"/>
              </a:rPr>
              <a:t>The overall size of the data set is 31.09 GB (currently we using subset of around 1.4 GB)</a:t>
            </a:r>
          </a:p>
          <a:p>
            <a:pPr lvl="2">
              <a:lnSpc>
                <a:spcPct val="110000"/>
              </a:lnSpc>
            </a:pPr>
            <a:r>
              <a:rPr lang="en-US" sz="1600" dirty="0">
                <a:solidFill>
                  <a:srgbClr val="3C4043"/>
                </a:solidFill>
                <a:latin typeface="Graphik Regular" panose="020B0503030202060203"/>
              </a:rPr>
              <a:t>The original dataset is in CSV format and contains 27 columns which has ~6M unique values. </a:t>
            </a:r>
          </a:p>
          <a:p>
            <a:pPr lvl="2">
              <a:lnSpc>
                <a:spcPct val="110000"/>
              </a:lnSpc>
            </a:pPr>
            <a:r>
              <a:rPr lang="en-US" sz="1600" dirty="0">
                <a:solidFill>
                  <a:srgbClr val="3C4043"/>
                </a:solidFill>
                <a:latin typeface="Graphik Regular" panose="020B0503030202060203"/>
              </a:rPr>
              <a:t>Airports dataset is used to convert the IATA code in the flight price dataset to get airport name and city name. </a:t>
            </a:r>
          </a:p>
          <a:p>
            <a:pPr marL="0" indent="0">
              <a:buNone/>
            </a:pPr>
            <a:endParaRPr lang="en-US" dirty="0">
              <a:solidFill>
                <a:schemeClr val="tx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Tools and Models Used</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228600"/>
            <a:ext cx="6492240" cy="5760720"/>
          </a:xfrm>
        </p:spPr>
        <p:txBody>
          <a:bodyPr>
            <a:noAutofit/>
          </a:bodyPr>
          <a:lstStyle/>
          <a:p>
            <a:pPr lvl="2"/>
            <a:endParaRPr lang="en-US" dirty="0">
              <a:solidFill>
                <a:srgbClr val="3C4043"/>
              </a:solidFill>
              <a:latin typeface="Graphik Regular" panose="020B0503030202060203"/>
            </a:endParaRPr>
          </a:p>
          <a:p>
            <a:pPr>
              <a:lnSpc>
                <a:spcPct val="100000"/>
              </a:lnSpc>
              <a:buFont typeface="Wingdings" panose="05000000000000000000" pitchFamily="2" charset="2"/>
              <a:buChar char="q"/>
            </a:pPr>
            <a:r>
              <a:rPr lang="en-US" sz="1600" b="1" dirty="0">
                <a:solidFill>
                  <a:schemeClr val="tx1"/>
                </a:solidFill>
                <a:latin typeface="Graphik Regular" panose="020B0503030202060203"/>
              </a:rPr>
              <a:t>Tools/Technologies used</a:t>
            </a:r>
          </a:p>
          <a:p>
            <a:pPr lvl="2">
              <a:lnSpc>
                <a:spcPct val="100000"/>
              </a:lnSpc>
            </a:pPr>
            <a:r>
              <a:rPr lang="en-US" sz="1500" b="1" dirty="0"/>
              <a:t>Storage: </a:t>
            </a:r>
            <a:r>
              <a:rPr lang="en-US" sz="1500" dirty="0"/>
              <a:t>Google Drive</a:t>
            </a:r>
          </a:p>
          <a:p>
            <a:pPr lvl="2">
              <a:lnSpc>
                <a:spcPct val="100000"/>
              </a:lnSpc>
            </a:pPr>
            <a:r>
              <a:rPr lang="en-US" sz="1500" b="1" dirty="0"/>
              <a:t>Platform Used: </a:t>
            </a:r>
            <a:r>
              <a:rPr lang="en-US" sz="1500" dirty="0"/>
              <a:t>Google </a:t>
            </a:r>
            <a:r>
              <a:rPr lang="en-US" sz="1500" dirty="0" err="1"/>
              <a:t>Colab</a:t>
            </a:r>
            <a:endParaRPr lang="en-US" sz="1500" dirty="0"/>
          </a:p>
          <a:p>
            <a:pPr lvl="2">
              <a:lnSpc>
                <a:spcPct val="100000"/>
              </a:lnSpc>
            </a:pPr>
            <a:r>
              <a:rPr lang="en-US" sz="1500" b="1" dirty="0"/>
              <a:t>Coding Languages: </a:t>
            </a:r>
            <a:r>
              <a:rPr lang="en-US" sz="1500" dirty="0"/>
              <a:t>Python </a:t>
            </a:r>
            <a:endParaRPr lang="en-IN" sz="1500" dirty="0"/>
          </a:p>
          <a:p>
            <a:pPr lvl="2">
              <a:lnSpc>
                <a:spcPct val="100000"/>
              </a:lnSpc>
            </a:pPr>
            <a:r>
              <a:rPr lang="en-US" sz="1500" b="1" dirty="0"/>
              <a:t>Libraries: </a:t>
            </a:r>
            <a:r>
              <a:rPr lang="en-US" sz="1500" dirty="0"/>
              <a:t>Pandas, NumPy, Matplotlib/Seaborn, Scikit-learn, </a:t>
            </a:r>
            <a:r>
              <a:rPr lang="en-US" sz="1500" dirty="0" err="1"/>
              <a:t>xgboost</a:t>
            </a:r>
            <a:r>
              <a:rPr lang="en-US" sz="1500" dirty="0"/>
              <a:t>, datetime, warnings</a:t>
            </a:r>
            <a:endParaRPr lang="en-US" sz="1500" dirty="0">
              <a:solidFill>
                <a:srgbClr val="3C4043"/>
              </a:solidFill>
              <a:latin typeface="Graphik Regular" panose="020B0503030202060203"/>
            </a:endParaRPr>
          </a:p>
          <a:p>
            <a:pPr>
              <a:lnSpc>
                <a:spcPct val="100000"/>
              </a:lnSpc>
              <a:buFont typeface="Wingdings" panose="05000000000000000000" pitchFamily="2" charset="2"/>
              <a:buChar char="q"/>
            </a:pPr>
            <a:r>
              <a:rPr lang="en-US" sz="1600" b="1" dirty="0">
                <a:solidFill>
                  <a:schemeClr val="tx1"/>
                </a:solidFill>
                <a:latin typeface="Graphik Regular" panose="020B0503030202060203"/>
              </a:rPr>
              <a:t>Overview of methods or models used</a:t>
            </a:r>
          </a:p>
          <a:p>
            <a:pPr lvl="2">
              <a:lnSpc>
                <a:spcPct val="100000"/>
              </a:lnSpc>
            </a:pPr>
            <a:r>
              <a:rPr lang="en-US" sz="1500" b="1" dirty="0" err="1"/>
              <a:t>RandomForest</a:t>
            </a:r>
            <a:r>
              <a:rPr lang="en-US" sz="1500" b="1" dirty="0"/>
              <a:t>: </a:t>
            </a:r>
            <a:r>
              <a:rPr lang="en-US" sz="1500" dirty="0"/>
              <a:t>Enhances model training by reducing overfitting and improving accuracy </a:t>
            </a:r>
          </a:p>
          <a:p>
            <a:pPr lvl="2">
              <a:lnSpc>
                <a:spcPct val="100000"/>
              </a:lnSpc>
            </a:pPr>
            <a:r>
              <a:rPr lang="en-US" sz="1500" b="1" dirty="0" err="1"/>
              <a:t>XGBRegressor</a:t>
            </a:r>
            <a:r>
              <a:rPr lang="en-US" sz="1500" b="1" dirty="0"/>
              <a:t>: </a:t>
            </a:r>
            <a:r>
              <a:rPr lang="en-US" sz="1500" dirty="0"/>
              <a:t>Efficiently handles large datasets and improves prediction accuracy through gradient boosting</a:t>
            </a:r>
            <a:endParaRPr lang="en-US" sz="1500" dirty="0">
              <a:solidFill>
                <a:schemeClr val="tx1"/>
              </a:solidFill>
            </a:endParaRPr>
          </a:p>
          <a:p>
            <a:pPr>
              <a:lnSpc>
                <a:spcPct val="100000"/>
              </a:lnSpc>
              <a:buFont typeface="Wingdings" panose="05000000000000000000" pitchFamily="2" charset="2"/>
              <a:buChar char="q"/>
            </a:pPr>
            <a:r>
              <a:rPr lang="en-US" sz="1600" b="1" dirty="0">
                <a:solidFill>
                  <a:schemeClr val="tx1"/>
                </a:solidFill>
                <a:latin typeface="Graphik Regular" panose="020B0503030202060203"/>
              </a:rPr>
              <a:t>Justification for choosing the final model</a:t>
            </a:r>
          </a:p>
          <a:p>
            <a:pPr lvl="2">
              <a:lnSpc>
                <a:spcPct val="100000"/>
              </a:lnSpc>
            </a:pPr>
            <a:r>
              <a:rPr lang="en-US" sz="1500" b="1" dirty="0" err="1"/>
              <a:t>XGBRegressor</a:t>
            </a:r>
            <a:r>
              <a:rPr lang="en-US" sz="1500" b="1" dirty="0"/>
              <a:t>: </a:t>
            </a:r>
            <a:r>
              <a:rPr lang="en-US" sz="1500" dirty="0"/>
              <a:t>Based upon comparison of different models used, </a:t>
            </a:r>
            <a:r>
              <a:rPr lang="en-US" sz="1500" dirty="0" err="1"/>
              <a:t>XGBRegressor</a:t>
            </a:r>
            <a:r>
              <a:rPr lang="en-US" sz="1500" dirty="0"/>
              <a:t> was selected for further hyperparameter tuning and cross-validation, as it was observed to be giving better score on evaluation metrics, essentially the R2 score.</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Tree>
    <p:extLst>
      <p:ext uri="{BB962C8B-B14F-4D97-AF65-F5344CB8AC3E}">
        <p14:creationId xmlns:p14="http://schemas.microsoft.com/office/powerpoint/2010/main" val="36870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Implemented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317501"/>
            <a:ext cx="6492240" cy="5981699"/>
          </a:xfrm>
        </p:spPr>
        <p:txBody>
          <a:bodyPr>
            <a:noAutofit/>
          </a:bodyPr>
          <a:lstStyle/>
          <a:p>
            <a:pPr>
              <a:lnSpc>
                <a:spcPct val="100000"/>
              </a:lnSpc>
              <a:buFont typeface="Wingdings" panose="05000000000000000000" pitchFamily="2" charset="2"/>
              <a:buChar char="q"/>
            </a:pPr>
            <a:r>
              <a:rPr lang="en-US" sz="1600" b="1" dirty="0"/>
              <a:t>Data Collection</a:t>
            </a:r>
            <a:endParaRPr lang="en-US" sz="1600" dirty="0"/>
          </a:p>
          <a:p>
            <a:pPr lvl="1">
              <a:lnSpc>
                <a:spcPct val="100000"/>
              </a:lnSpc>
            </a:pPr>
            <a:r>
              <a:rPr lang="en-US" sz="1500" dirty="0"/>
              <a:t>Flight details and Airlines datasets collected from open source Kaggle datasets</a:t>
            </a:r>
          </a:p>
          <a:p>
            <a:pPr lvl="1">
              <a:lnSpc>
                <a:spcPct val="100000"/>
              </a:lnSpc>
            </a:pPr>
            <a:r>
              <a:rPr lang="en-US" sz="1500" dirty="0"/>
              <a:t>Ensured that the data is sufficient and represented different features such as flight routes, airlines, Stops, Distance, Duration etc.</a:t>
            </a:r>
          </a:p>
          <a:p>
            <a:pPr lvl="1">
              <a:lnSpc>
                <a:spcPct val="100000"/>
              </a:lnSpc>
            </a:pPr>
            <a:r>
              <a:rPr lang="en-US" sz="1500" dirty="0"/>
              <a:t>Out of ~6M records and 27 columns, the selected Data frame includes 1M samples and 13 relevant columns, which are used for further data preprocessing, EDA, training and prediction for implementation. </a:t>
            </a:r>
          </a:p>
          <a:p>
            <a:pPr lvl="1">
              <a:lnSpc>
                <a:spcPct val="100000"/>
              </a:lnSpc>
            </a:pPr>
            <a:endParaRPr lang="en-US" sz="1500" b="1"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1026" name="Picture 2">
            <a:extLst>
              <a:ext uri="{FF2B5EF4-FFF2-40B4-BE49-F238E27FC236}">
                <a16:creationId xmlns:a16="http://schemas.microsoft.com/office/drawing/2014/main" id="{D3E277F1-6E31-E874-52FE-B7247F77F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36" y="2537073"/>
            <a:ext cx="5587539" cy="376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78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Implemented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317501"/>
            <a:ext cx="6492240" cy="5981699"/>
          </a:xfrm>
        </p:spPr>
        <p:txBody>
          <a:bodyPr>
            <a:noAutofit/>
          </a:bodyPr>
          <a:lstStyle/>
          <a:p>
            <a:pPr>
              <a:lnSpc>
                <a:spcPct val="100000"/>
              </a:lnSpc>
              <a:buFont typeface="Wingdings" panose="05000000000000000000" pitchFamily="2" charset="2"/>
              <a:buChar char="q"/>
            </a:pPr>
            <a:r>
              <a:rPr lang="en-US" sz="1600" b="1" dirty="0">
                <a:solidFill>
                  <a:schemeClr val="tx1"/>
                </a:solidFill>
                <a:latin typeface="Graphik Regular" panose="020B0503030202060203"/>
              </a:rPr>
              <a:t>Data Preprocessing </a:t>
            </a:r>
          </a:p>
          <a:p>
            <a:pPr lvl="1">
              <a:lnSpc>
                <a:spcPct val="100000"/>
              </a:lnSpc>
            </a:pPr>
            <a:r>
              <a:rPr lang="en-US" sz="1500" dirty="0">
                <a:solidFill>
                  <a:srgbClr val="3C4043"/>
                </a:solidFill>
                <a:latin typeface="Graphik Regular" panose="020B0503030202060203"/>
              </a:rPr>
              <a:t>Handling Missing Data for Numerical columns and categorical columns</a:t>
            </a:r>
          </a:p>
          <a:p>
            <a:pPr lvl="1">
              <a:lnSpc>
                <a:spcPct val="100000"/>
              </a:lnSpc>
            </a:pPr>
            <a:r>
              <a:rPr lang="en-US" sz="1500" dirty="0">
                <a:solidFill>
                  <a:srgbClr val="3C4043"/>
                </a:solidFill>
                <a:latin typeface="Graphik Regular" panose="020B0503030202060203"/>
              </a:rPr>
              <a:t>Removing duplicate values</a:t>
            </a:r>
          </a:p>
          <a:p>
            <a:pPr lvl="1">
              <a:lnSpc>
                <a:spcPct val="100000"/>
              </a:lnSpc>
            </a:pPr>
            <a:r>
              <a:rPr lang="en-US" sz="1500" dirty="0">
                <a:solidFill>
                  <a:srgbClr val="3C4043"/>
                </a:solidFill>
                <a:latin typeface="Graphik Regular" panose="020B0503030202060203"/>
              </a:rPr>
              <a:t>Datatype conversion from Boolean to integer</a:t>
            </a:r>
          </a:p>
          <a:p>
            <a:pPr lvl="1">
              <a:lnSpc>
                <a:spcPct val="100000"/>
              </a:lnSpc>
            </a:pPr>
            <a:r>
              <a:rPr lang="en-US" sz="1500" dirty="0">
                <a:solidFill>
                  <a:srgbClr val="3C4043"/>
                </a:solidFill>
                <a:latin typeface="Graphik Regular" panose="020B0503030202060203"/>
              </a:rPr>
              <a:t>Datetime conversion to separate columns for day, month, year and hour</a:t>
            </a:r>
          </a:p>
          <a:p>
            <a:pPr lvl="1">
              <a:lnSpc>
                <a:spcPct val="100000"/>
              </a:lnSpc>
            </a:pPr>
            <a:r>
              <a:rPr lang="en-US" sz="1500" dirty="0">
                <a:solidFill>
                  <a:srgbClr val="3C4043"/>
                </a:solidFill>
                <a:latin typeface="Graphik Regular" panose="020B0503030202060203"/>
              </a:rPr>
              <a:t>Encoding Categorical Features</a:t>
            </a:r>
          </a:p>
          <a:p>
            <a:pPr lvl="1">
              <a:lnSpc>
                <a:spcPct val="100000"/>
              </a:lnSpc>
            </a:pPr>
            <a:r>
              <a:rPr lang="en-US" sz="1500" dirty="0">
                <a:solidFill>
                  <a:srgbClr val="3C4043"/>
                </a:solidFill>
                <a:latin typeface="Graphik Regular" panose="020B0503030202060203"/>
              </a:rPr>
              <a:t>Standardization – Handling Skewness and Outliers</a:t>
            </a:r>
            <a:endParaRPr lang="en-US" sz="1500" b="1" dirty="0"/>
          </a:p>
          <a:p>
            <a:pPr>
              <a:lnSpc>
                <a:spcPct val="100000"/>
              </a:lnSpc>
              <a:buFont typeface="Wingdings" panose="05000000000000000000" pitchFamily="2" charset="2"/>
              <a:buChar char="q"/>
            </a:pPr>
            <a:r>
              <a:rPr lang="en-US" sz="1600" b="1" dirty="0"/>
              <a:t>Exploratory Data Analysis </a:t>
            </a:r>
          </a:p>
          <a:p>
            <a:pPr lvl="1">
              <a:lnSpc>
                <a:spcPct val="100000"/>
              </a:lnSpc>
            </a:pPr>
            <a:r>
              <a:rPr lang="en-US" sz="1500" dirty="0">
                <a:solidFill>
                  <a:srgbClr val="3C4043"/>
                </a:solidFill>
                <a:latin typeface="Graphik Regular" panose="020B0503030202060203"/>
              </a:rPr>
              <a:t>Longer flights tend to be more expensive</a:t>
            </a:r>
          </a:p>
          <a:p>
            <a:pPr lvl="1">
              <a:lnSpc>
                <a:spcPct val="100000"/>
              </a:lnSpc>
            </a:pPr>
            <a:r>
              <a:rPr lang="en-US" sz="1500" dirty="0">
                <a:solidFill>
                  <a:srgbClr val="3C4043"/>
                </a:solidFill>
                <a:latin typeface="Graphik Regular" panose="020B0503030202060203"/>
              </a:rPr>
              <a:t>Most tickets are for one-stop journeys</a:t>
            </a:r>
          </a:p>
          <a:p>
            <a:pPr lvl="1">
              <a:lnSpc>
                <a:spcPct val="100000"/>
              </a:lnSpc>
            </a:pPr>
            <a:r>
              <a:rPr lang="en-US" sz="1500" dirty="0">
                <a:solidFill>
                  <a:srgbClr val="3C4043"/>
                </a:solidFill>
                <a:latin typeface="Graphik Regular" panose="020B0503030202060203"/>
              </a:rPr>
              <a:t>‘</a:t>
            </a:r>
            <a:r>
              <a:rPr lang="en-US" sz="1500" dirty="0" err="1">
                <a:solidFill>
                  <a:srgbClr val="3C4043"/>
                </a:solidFill>
                <a:latin typeface="Graphik Regular" panose="020B0503030202060203"/>
              </a:rPr>
              <a:t>totalFare</a:t>
            </a:r>
            <a:r>
              <a:rPr lang="en-US" sz="1500" dirty="0">
                <a:solidFill>
                  <a:srgbClr val="3C4043"/>
                </a:solidFill>
                <a:latin typeface="Graphik Regular" panose="020B0503030202060203"/>
              </a:rPr>
              <a:t>’</a:t>
            </a:r>
            <a:r>
              <a:rPr lang="en-IN" sz="1500" dirty="0">
                <a:solidFill>
                  <a:srgbClr val="3C4043"/>
                </a:solidFill>
                <a:latin typeface="Graphik Regular" panose="020B0503030202060203"/>
              </a:rPr>
              <a:t> is impacted by </a:t>
            </a:r>
            <a:r>
              <a:rPr lang="en-US" sz="1500" dirty="0">
                <a:solidFill>
                  <a:srgbClr val="3C4043"/>
                </a:solidFill>
                <a:latin typeface="Graphik Regular" panose="020B0503030202060203"/>
              </a:rPr>
              <a:t>‘</a:t>
            </a:r>
            <a:r>
              <a:rPr lang="en-US" sz="1500" dirty="0" err="1">
                <a:solidFill>
                  <a:srgbClr val="3C4043"/>
                </a:solidFill>
                <a:latin typeface="Graphik Regular" panose="020B0503030202060203"/>
              </a:rPr>
              <a:t>totalTravelDistance</a:t>
            </a:r>
            <a:r>
              <a:rPr lang="en-US" sz="1500" dirty="0">
                <a:solidFill>
                  <a:srgbClr val="3C4043"/>
                </a:solidFill>
                <a:latin typeface="Graphik Regular" panose="020B0503030202060203"/>
              </a:rPr>
              <a:t>’ and ‘</a:t>
            </a:r>
            <a:r>
              <a:rPr lang="en-US" sz="1500" dirty="0" err="1">
                <a:solidFill>
                  <a:srgbClr val="3C4043"/>
                </a:solidFill>
                <a:latin typeface="Graphik Regular" panose="020B0503030202060203"/>
              </a:rPr>
              <a:t>numberOfStops</a:t>
            </a:r>
            <a:r>
              <a:rPr lang="en-US" sz="1500" dirty="0">
                <a:solidFill>
                  <a:srgbClr val="3C4043"/>
                </a:solidFill>
                <a:latin typeface="Graphik Regular" panose="020B0503030202060203"/>
              </a:rPr>
              <a:t>’</a:t>
            </a:r>
            <a:endParaRPr lang="en-US" sz="1500"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2050" name="Picture 2">
            <a:extLst>
              <a:ext uri="{FF2B5EF4-FFF2-40B4-BE49-F238E27FC236}">
                <a16:creationId xmlns:a16="http://schemas.microsoft.com/office/drawing/2014/main" id="{24FF65D4-5B9B-D8B2-BCBF-CFF23137F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970" y="3977642"/>
            <a:ext cx="4091048" cy="2847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7AE7DE-2F22-083F-84A8-812F18A9A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270" y="3977641"/>
            <a:ext cx="3900700" cy="284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Implemented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94909" y="317501"/>
            <a:ext cx="4378035" cy="6045199"/>
          </a:xfrm>
        </p:spPr>
        <p:txBody>
          <a:bodyPr>
            <a:noAutofit/>
          </a:bodyPr>
          <a:lstStyle/>
          <a:p>
            <a:pPr>
              <a:buFont typeface="Wingdings" panose="05000000000000000000" pitchFamily="2" charset="2"/>
              <a:buChar char="q"/>
            </a:pPr>
            <a:r>
              <a:rPr lang="en-US" sz="1600" b="1" dirty="0"/>
              <a:t>Feature Engineering</a:t>
            </a:r>
          </a:p>
          <a:p>
            <a:pPr lvl="1">
              <a:lnSpc>
                <a:spcPct val="100000"/>
              </a:lnSpc>
            </a:pPr>
            <a:r>
              <a:rPr lang="en-US" sz="1500" dirty="0"/>
              <a:t>Encoded categorical columns using the </a:t>
            </a:r>
            <a:r>
              <a:rPr lang="en-US" sz="1500" dirty="0" err="1"/>
              <a:t>get_dummies</a:t>
            </a:r>
            <a:r>
              <a:rPr lang="en-US" sz="1500" dirty="0"/>
              <a:t> function and dropped the original categorical columns</a:t>
            </a:r>
          </a:p>
          <a:p>
            <a:pPr lvl="1">
              <a:lnSpc>
                <a:spcPct val="100000"/>
              </a:lnSpc>
            </a:pPr>
            <a:r>
              <a:rPr lang="en-US" sz="1500" dirty="0"/>
              <a:t>Redundant data and irrelevant features removed to prepare the final </a:t>
            </a:r>
            <a:r>
              <a:rPr lang="en-US" sz="1500" dirty="0" err="1"/>
              <a:t>dataframe</a:t>
            </a:r>
            <a:r>
              <a:rPr lang="en-US" sz="1500" dirty="0"/>
              <a:t> for model training</a:t>
            </a:r>
          </a:p>
          <a:p>
            <a:pPr lvl="1">
              <a:lnSpc>
                <a:spcPct val="100000"/>
              </a:lnSpc>
            </a:pPr>
            <a:r>
              <a:rPr lang="en-US" sz="1500" dirty="0"/>
              <a:t>Categorization of features to add new features to help in model training</a:t>
            </a:r>
          </a:p>
          <a:p>
            <a:pPr lvl="1">
              <a:lnSpc>
                <a:spcPct val="100000"/>
              </a:lnSpc>
            </a:pPr>
            <a:r>
              <a:rPr lang="en-US" sz="1500" dirty="0"/>
              <a:t>New features created - ‘season’, 'arrives’ and 'departs’</a:t>
            </a:r>
            <a:endParaRPr lang="en-US" sz="1500" b="1" dirty="0"/>
          </a:p>
          <a:p>
            <a:pPr>
              <a:buFont typeface="Arial" panose="020B0604020202020204" pitchFamily="34" charset="0"/>
              <a:buChar char="•"/>
            </a:pPr>
            <a:endParaRPr lang="en-US" sz="1600"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3" name="Picture 2">
            <a:extLst>
              <a:ext uri="{FF2B5EF4-FFF2-40B4-BE49-F238E27FC236}">
                <a16:creationId xmlns:a16="http://schemas.microsoft.com/office/drawing/2014/main" id="{F84F9464-4521-D557-0A7C-A5146851BD1C}"/>
              </a:ext>
            </a:extLst>
          </p:cNvPr>
          <p:cNvPicPr>
            <a:picLocks noChangeAspect="1"/>
          </p:cNvPicPr>
          <p:nvPr/>
        </p:nvPicPr>
        <p:blipFill>
          <a:blip r:embed="rId2"/>
          <a:stretch>
            <a:fillRect/>
          </a:stretch>
        </p:blipFill>
        <p:spPr>
          <a:xfrm>
            <a:off x="8926057" y="299125"/>
            <a:ext cx="2947181" cy="2464264"/>
          </a:xfrm>
          <a:prstGeom prst="rect">
            <a:avLst/>
          </a:prstGeom>
        </p:spPr>
      </p:pic>
      <p:pic>
        <p:nvPicPr>
          <p:cNvPr id="5" name="Picture 4">
            <a:extLst>
              <a:ext uri="{FF2B5EF4-FFF2-40B4-BE49-F238E27FC236}">
                <a16:creationId xmlns:a16="http://schemas.microsoft.com/office/drawing/2014/main" id="{74CF2C8F-6EE1-FC42-0782-D9DD1B398E90}"/>
              </a:ext>
            </a:extLst>
          </p:cNvPr>
          <p:cNvPicPr>
            <a:picLocks noChangeAspect="1"/>
          </p:cNvPicPr>
          <p:nvPr/>
        </p:nvPicPr>
        <p:blipFill>
          <a:blip r:embed="rId3"/>
          <a:stretch>
            <a:fillRect/>
          </a:stretch>
        </p:blipFill>
        <p:spPr>
          <a:xfrm>
            <a:off x="8926057" y="3340100"/>
            <a:ext cx="2686930" cy="2492664"/>
          </a:xfrm>
          <a:prstGeom prst="rect">
            <a:avLst/>
          </a:prstGeom>
        </p:spPr>
      </p:pic>
      <p:pic>
        <p:nvPicPr>
          <p:cNvPr id="3076" name="Picture 4">
            <a:extLst>
              <a:ext uri="{FF2B5EF4-FFF2-40B4-BE49-F238E27FC236}">
                <a16:creationId xmlns:a16="http://schemas.microsoft.com/office/drawing/2014/main" id="{58333C62-6935-CC5E-1E13-B9DE06DDB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486" y="3232574"/>
            <a:ext cx="3761129" cy="297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05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Implemented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317501"/>
            <a:ext cx="6492240" cy="6045199"/>
          </a:xfrm>
        </p:spPr>
        <p:txBody>
          <a:bodyPr>
            <a:noAutofit/>
          </a:bodyPr>
          <a:lstStyle/>
          <a:p>
            <a:pPr>
              <a:buFont typeface="Wingdings" panose="05000000000000000000" pitchFamily="2" charset="2"/>
              <a:buChar char="q"/>
            </a:pPr>
            <a:r>
              <a:rPr lang="en-US" sz="1600" b="1" dirty="0"/>
              <a:t>Model Building</a:t>
            </a:r>
          </a:p>
          <a:p>
            <a:pPr lvl="1"/>
            <a:r>
              <a:rPr lang="en-US" sz="1500" dirty="0"/>
              <a:t>Used </a:t>
            </a:r>
            <a:r>
              <a:rPr lang="en-US" sz="1500" dirty="0" err="1"/>
              <a:t>RandomForest</a:t>
            </a:r>
            <a:r>
              <a:rPr lang="en-US" sz="1500" dirty="0"/>
              <a:t> and </a:t>
            </a:r>
            <a:r>
              <a:rPr lang="en-US" sz="1500" dirty="0" err="1"/>
              <a:t>XGBRegressor</a:t>
            </a:r>
            <a:r>
              <a:rPr lang="en-US" sz="1500" dirty="0"/>
              <a:t> model to train the data </a:t>
            </a:r>
          </a:p>
          <a:p>
            <a:pPr lvl="1"/>
            <a:r>
              <a:rPr lang="en-US" sz="1500" dirty="0"/>
              <a:t>Compared both models and the best-performing model XGB selected for further fine tuning</a:t>
            </a:r>
          </a:p>
          <a:p>
            <a:pPr lvl="1"/>
            <a:r>
              <a:rPr lang="en-US" sz="1500" dirty="0"/>
              <a:t>Outlier capping and skewness handling of data was ensured to enable model training on standardized data</a:t>
            </a:r>
          </a:p>
          <a:p>
            <a:pPr lvl="1"/>
            <a:r>
              <a:rPr lang="en-US" sz="1500" dirty="0"/>
              <a:t>Performed hyperparameter tuning to optimize model performance by using </a:t>
            </a:r>
            <a:r>
              <a:rPr lang="en-US" sz="1500" dirty="0" err="1"/>
              <a:t>RandomizedSearchCV</a:t>
            </a:r>
            <a:r>
              <a:rPr lang="en-US" sz="1500" dirty="0"/>
              <a:t> with the </a:t>
            </a:r>
            <a:r>
              <a:rPr lang="en-US" sz="1500" dirty="0" err="1"/>
              <a:t>XGBRegressor</a:t>
            </a:r>
            <a:r>
              <a:rPr lang="en-US" sz="1500" dirty="0"/>
              <a:t> model</a:t>
            </a:r>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a:p>
            <a:pPr>
              <a:buFont typeface="Wingdings" panose="05000000000000000000" pitchFamily="2" charset="2"/>
              <a:buChar char="q"/>
            </a:pPr>
            <a:r>
              <a:rPr lang="en-US" sz="1600" b="1" dirty="0"/>
              <a:t>Model Evaluation</a:t>
            </a:r>
          </a:p>
          <a:p>
            <a:pPr lvl="1"/>
            <a:r>
              <a:rPr lang="en-US" sz="1500" dirty="0"/>
              <a:t>The models were evaluated and compared using metrics - MSE, MAE, R-squared.</a:t>
            </a:r>
          </a:p>
          <a:p>
            <a:pPr lvl="1"/>
            <a:r>
              <a:rPr lang="en-US" sz="1500" dirty="0"/>
              <a:t>Cross-validation and evaluation of the CV scores also shows model performance to be robust and in-line with the model metrics observed.</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11" name="Picture 10">
            <a:extLst>
              <a:ext uri="{FF2B5EF4-FFF2-40B4-BE49-F238E27FC236}">
                <a16:creationId xmlns:a16="http://schemas.microsoft.com/office/drawing/2014/main" id="{027647E1-176C-7C9A-9A8E-1B42BFEB4D93}"/>
              </a:ext>
            </a:extLst>
          </p:cNvPr>
          <p:cNvPicPr>
            <a:picLocks noChangeAspect="1"/>
          </p:cNvPicPr>
          <p:nvPr/>
        </p:nvPicPr>
        <p:blipFill>
          <a:blip r:embed="rId2"/>
          <a:stretch>
            <a:fillRect/>
          </a:stretch>
        </p:blipFill>
        <p:spPr>
          <a:xfrm>
            <a:off x="4601069" y="3563915"/>
            <a:ext cx="3534268" cy="933580"/>
          </a:xfrm>
          <a:prstGeom prst="rect">
            <a:avLst/>
          </a:prstGeom>
        </p:spPr>
      </p:pic>
      <p:pic>
        <p:nvPicPr>
          <p:cNvPr id="13" name="Picture 12">
            <a:extLst>
              <a:ext uri="{FF2B5EF4-FFF2-40B4-BE49-F238E27FC236}">
                <a16:creationId xmlns:a16="http://schemas.microsoft.com/office/drawing/2014/main" id="{A02C9668-7DF2-E9DD-9D37-6DB770F2AAB2}"/>
              </a:ext>
            </a:extLst>
          </p:cNvPr>
          <p:cNvPicPr>
            <a:picLocks noChangeAspect="1"/>
          </p:cNvPicPr>
          <p:nvPr/>
        </p:nvPicPr>
        <p:blipFill>
          <a:blip r:embed="rId3"/>
          <a:stretch>
            <a:fillRect/>
          </a:stretch>
        </p:blipFill>
        <p:spPr>
          <a:xfrm>
            <a:off x="8334869" y="3563914"/>
            <a:ext cx="3077004" cy="773707"/>
          </a:xfrm>
          <a:prstGeom prst="rect">
            <a:avLst/>
          </a:prstGeom>
        </p:spPr>
      </p:pic>
      <p:pic>
        <p:nvPicPr>
          <p:cNvPr id="3" name="Picture 2">
            <a:extLst>
              <a:ext uri="{FF2B5EF4-FFF2-40B4-BE49-F238E27FC236}">
                <a16:creationId xmlns:a16="http://schemas.microsoft.com/office/drawing/2014/main" id="{F6D3C243-EBCD-D7D4-C5CA-8859B5D370AB}"/>
              </a:ext>
            </a:extLst>
          </p:cNvPr>
          <p:cNvPicPr>
            <a:picLocks noChangeAspect="1"/>
          </p:cNvPicPr>
          <p:nvPr/>
        </p:nvPicPr>
        <p:blipFill>
          <a:blip r:embed="rId4"/>
          <a:stretch>
            <a:fillRect/>
          </a:stretch>
        </p:blipFill>
        <p:spPr>
          <a:xfrm>
            <a:off x="4348711" y="2523999"/>
            <a:ext cx="7573251" cy="905001"/>
          </a:xfrm>
          <a:prstGeom prst="rect">
            <a:avLst/>
          </a:prstGeom>
        </p:spPr>
      </p:pic>
    </p:spTree>
    <p:extLst>
      <p:ext uri="{BB962C8B-B14F-4D97-AF65-F5344CB8AC3E}">
        <p14:creationId xmlns:p14="http://schemas.microsoft.com/office/powerpoint/2010/main" val="93146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Evaluation Score</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317501"/>
            <a:ext cx="6492240" cy="6045199"/>
          </a:xfrm>
        </p:spPr>
        <p:txBody>
          <a:bodyPr>
            <a:noAutofit/>
          </a:bodyPr>
          <a:lstStyle/>
          <a:p>
            <a:pPr>
              <a:lnSpc>
                <a:spcPct val="107000"/>
              </a:lnSpc>
              <a:spcBef>
                <a:spcPts val="800"/>
              </a:spcBef>
              <a:spcAft>
                <a:spcPts val="400"/>
              </a:spcAft>
              <a:buFont typeface="Wingdings" panose="05000000000000000000" pitchFamily="2" charset="2"/>
              <a:buChar char="q"/>
            </a:pPr>
            <a:r>
              <a:rPr lang="en-US" sz="1500" b="1" dirty="0">
                <a:solidFill>
                  <a:srgbClr val="0F4761"/>
                </a:solidFill>
                <a:effectLst/>
                <a:latin typeface="Graphik Regular" panose="020B0503030202060203"/>
                <a:ea typeface="Times New Roman" panose="02020603050405020304" pitchFamily="18" charset="0"/>
                <a:cs typeface="Times New Roman" panose="02020603050405020304" pitchFamily="18" charset="0"/>
              </a:rPr>
              <a:t>Comparison of Model 1 and Model 2</a:t>
            </a:r>
            <a:endParaRPr lang="en-IN" sz="1500" b="1" dirty="0">
              <a:solidFill>
                <a:srgbClr val="0F4761"/>
              </a:solidFill>
              <a:effectLst/>
              <a:latin typeface="Graphik Regular" panose="020B0503030202060203"/>
              <a:ea typeface="Times New Roman" panose="02020603050405020304" pitchFamily="18" charset="0"/>
              <a:cs typeface="Times New Roman" panose="02020603050405020304" pitchFamily="18" charset="0"/>
            </a:endParaRP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r>
              <a:rPr lang="en-US" sz="1400" b="1" dirty="0">
                <a:effectLst/>
                <a:latin typeface="Graphik Regular" panose="020B0503030202060203"/>
                <a:ea typeface="Aptos" panose="020B0004020202020204" pitchFamily="34" charset="0"/>
                <a:cs typeface="Times New Roman" panose="02020603050405020304" pitchFamily="18" charset="0"/>
              </a:rPr>
              <a:t>Error Metrics:</a:t>
            </a:r>
            <a:r>
              <a:rPr lang="en-US" sz="1400" dirty="0">
                <a:effectLst/>
                <a:latin typeface="Graphik Regular" panose="020B0503030202060203"/>
                <a:ea typeface="Aptos" panose="020B0004020202020204" pitchFamily="34" charset="0"/>
                <a:cs typeface="Times New Roman" panose="02020603050405020304" pitchFamily="18" charset="0"/>
              </a:rPr>
              <a:t> Model 2 </a:t>
            </a:r>
            <a:r>
              <a:rPr lang="en-IN" sz="1400" dirty="0">
                <a:effectLst/>
                <a:latin typeface="Graphik Regular" panose="020B0503030202060203"/>
                <a:ea typeface="Aptos" panose="020B0004020202020204" pitchFamily="34" charset="0"/>
                <a:cs typeface="Times New Roman" panose="02020603050405020304" pitchFamily="18" charset="0"/>
              </a:rPr>
              <a:t>has a significantly lower MSE (8307.88 vs. 15020.32) and MAE (67.37 vs. 79.10) compared to Model 1. This indicates that </a:t>
            </a:r>
            <a:r>
              <a:rPr lang="en-US" sz="1400" dirty="0">
                <a:effectLst/>
                <a:latin typeface="Graphik Regular" panose="020B0503030202060203"/>
                <a:ea typeface="Aptos" panose="020B0004020202020204" pitchFamily="34" charset="0"/>
                <a:cs typeface="Times New Roman" panose="02020603050405020304" pitchFamily="18" charset="0"/>
              </a:rPr>
              <a:t>Model</a:t>
            </a:r>
            <a:r>
              <a:rPr lang="en-IN" sz="1400" dirty="0">
                <a:effectLst/>
                <a:latin typeface="Graphik Regular" panose="020B0503030202060203"/>
                <a:ea typeface="Aptos" panose="020B0004020202020204" pitchFamily="34" charset="0"/>
                <a:cs typeface="Times New Roman" panose="02020603050405020304" pitchFamily="18" charset="0"/>
              </a:rPr>
              <a:t> 2’s predictions are generally closer to the actual values.</a:t>
            </a: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r>
              <a:rPr lang="en-US" sz="1400" b="1" dirty="0">
                <a:effectLst/>
                <a:latin typeface="Graphik Regular" panose="020B0503030202060203"/>
                <a:ea typeface="Aptos" panose="020B0004020202020204" pitchFamily="34" charset="0"/>
                <a:cs typeface="Times New Roman" panose="02020603050405020304" pitchFamily="18" charset="0"/>
              </a:rPr>
              <a:t>R-squared (R2):</a:t>
            </a:r>
            <a:r>
              <a:rPr lang="en-US" sz="1400" dirty="0">
                <a:effectLst/>
                <a:latin typeface="Graphik Regular" panose="020B0503030202060203"/>
                <a:ea typeface="Aptos" panose="020B0004020202020204" pitchFamily="34" charset="0"/>
                <a:cs typeface="Times New Roman" panose="02020603050405020304" pitchFamily="18" charset="0"/>
              </a:rPr>
              <a:t> </a:t>
            </a:r>
            <a:r>
              <a:rPr lang="en-IN" sz="1400" dirty="0">
                <a:effectLst/>
                <a:latin typeface="Graphik Regular" panose="020B0503030202060203"/>
                <a:ea typeface="Aptos" panose="020B0004020202020204" pitchFamily="34" charset="0"/>
                <a:cs typeface="Times New Roman" panose="02020603050405020304" pitchFamily="18" charset="0"/>
              </a:rPr>
              <a:t>The R² value for Model 2 (0.7635) is higher than that of Model 1 (0.6624). This suggests that Model 2 explains a greater proportion of the variance in the dependent variable, indicating a better fit.</a:t>
            </a: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r>
              <a:rPr lang="en-US" sz="1400" b="1" dirty="0">
                <a:effectLst/>
                <a:latin typeface="Graphik Regular" panose="020B0503030202060203"/>
                <a:ea typeface="Aptos" panose="020B0004020202020204" pitchFamily="34" charset="0"/>
                <a:cs typeface="Times New Roman" panose="02020603050405020304" pitchFamily="18" charset="0"/>
              </a:rPr>
              <a:t>Cross-Validation MSE Scores:</a:t>
            </a:r>
            <a:r>
              <a:rPr lang="en-US" sz="1400" dirty="0">
                <a:effectLst/>
                <a:latin typeface="Graphik Regular" panose="020B0503030202060203"/>
                <a:ea typeface="Aptos" panose="020B0004020202020204" pitchFamily="34" charset="0"/>
                <a:cs typeface="Times New Roman" panose="02020603050405020304" pitchFamily="18" charset="0"/>
              </a:rPr>
              <a:t> </a:t>
            </a:r>
            <a:r>
              <a:rPr lang="en-IN" sz="1400" dirty="0">
                <a:effectLst/>
                <a:latin typeface="Graphik Regular" panose="020B0503030202060203"/>
                <a:ea typeface="Aptos" panose="020B0004020202020204" pitchFamily="34" charset="0"/>
                <a:cs typeface="Times New Roman" panose="02020603050405020304" pitchFamily="18" charset="0"/>
              </a:rPr>
              <a:t>The cross-validation MSE scores for Model 2 are quite consistent, with a mean of 8386.32. This consistency suggests that Model 2’s model is robust and performs reliably across different subsets of the data.</a:t>
            </a: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r>
              <a:rPr lang="en-US" sz="1400" dirty="0">
                <a:effectLst/>
                <a:latin typeface="Graphik Regular" panose="020B0503030202060203"/>
                <a:ea typeface="Aptos" panose="020B0004020202020204" pitchFamily="34" charset="0"/>
                <a:cs typeface="Times New Roman" panose="02020603050405020304" pitchFamily="18" charset="0"/>
              </a:rPr>
              <a:t>Overall, Model 2 outperforms Model 1 across all key metrics, making it the better model for predicting flight delays. The lower error metrics and higher R² value indicate more accurate and reliable predictions.</a:t>
            </a:r>
            <a:endParaRPr lang="en-IN" sz="1400" dirty="0">
              <a:effectLst/>
              <a:latin typeface="Graphik Regular" panose="020B0503030202060203"/>
              <a:ea typeface="Aptos" panose="020B0004020202020204" pitchFamily="34" charset="0"/>
              <a:cs typeface="Times New Roman" panose="02020603050405020304" pitchFamily="18" charset="0"/>
            </a:endParaRP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endParaRPr lang="en-US" sz="1400" dirty="0">
              <a:latin typeface="Graphik Regular" panose="020B0503030202060203"/>
              <a:ea typeface="Aptos" panose="020B0004020202020204" pitchFamily="34" charset="0"/>
              <a:cs typeface="Times New Roman" panose="02020603050405020304" pitchFamily="18" charset="0"/>
            </a:endParaRPr>
          </a:p>
          <a:p>
            <a:pPr marL="0" marR="2540" lvl="0" indent="0">
              <a:lnSpc>
                <a:spcPct val="107000"/>
              </a:lnSpc>
              <a:spcBef>
                <a:spcPts val="240"/>
              </a:spcBef>
              <a:spcAft>
                <a:spcPts val="240"/>
              </a:spcAft>
              <a:buSzPts val="1000"/>
              <a:buNone/>
              <a:tabLst>
                <a:tab pos="457200" algn="l"/>
              </a:tabLst>
            </a:pPr>
            <a:endParaRPr lang="en-US" sz="1400" dirty="0">
              <a:effectLst/>
              <a:latin typeface="Graphik Regular" panose="020B0503030202060203"/>
              <a:ea typeface="Aptos" panose="020B0004020202020204" pitchFamily="34" charset="0"/>
              <a:cs typeface="Times New Roman" panose="02020603050405020304" pitchFamily="18" charset="0"/>
            </a:endParaRP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endParaRPr lang="en-US" sz="1400" dirty="0">
              <a:latin typeface="Graphik Regular" panose="020B0503030202060203"/>
              <a:ea typeface="Aptos" panose="020B0004020202020204" pitchFamily="34" charset="0"/>
              <a:cs typeface="Times New Roman" panose="02020603050405020304" pitchFamily="18" charset="0"/>
            </a:endParaRPr>
          </a:p>
          <a:p>
            <a:pPr marL="342900" marR="2540" lvl="0" indent="-342900">
              <a:lnSpc>
                <a:spcPct val="107000"/>
              </a:lnSpc>
              <a:spcBef>
                <a:spcPts val="240"/>
              </a:spcBef>
              <a:spcAft>
                <a:spcPts val="240"/>
              </a:spcAft>
              <a:buSzPts val="1000"/>
              <a:buFont typeface="Symbol" panose="05050102010706020507" pitchFamily="18" charset="2"/>
              <a:buChar char=""/>
              <a:tabLst>
                <a:tab pos="457200" algn="l"/>
              </a:tabLst>
            </a:pPr>
            <a:endParaRPr lang="en-IN" sz="1400" dirty="0">
              <a:effectLst/>
              <a:latin typeface="Graphik Regular" panose="020B0503030202060203"/>
              <a:ea typeface="Aptos" panose="020B0004020202020204" pitchFamily="34" charset="0"/>
              <a:cs typeface="Times New Roman" panose="02020603050405020304" pitchFamily="18" charset="0"/>
            </a:endParaRPr>
          </a:p>
          <a:p>
            <a:pPr>
              <a:buFont typeface="Arial" panose="020B0604020202020204" pitchFamily="34" charset="0"/>
              <a:buChar char="•"/>
            </a:pPr>
            <a:endParaRPr lang="en-US" sz="1400" dirty="0">
              <a:latin typeface="Graphik Regular" panose="020B0503030202060203"/>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8</a:t>
            </a:fld>
            <a:endParaRPr lang="en-SG"/>
          </a:p>
        </p:txBody>
      </p:sp>
      <p:pic>
        <p:nvPicPr>
          <p:cNvPr id="2" name="Picture 1" descr="A blue and red dotted graph&#10;&#10;Description automatically generated">
            <a:extLst>
              <a:ext uri="{FF2B5EF4-FFF2-40B4-BE49-F238E27FC236}">
                <a16:creationId xmlns:a16="http://schemas.microsoft.com/office/drawing/2014/main" id="{B1E7905F-0EEA-4909-AC75-D2044A0972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594" y="3848735"/>
            <a:ext cx="3152775" cy="2513965"/>
          </a:xfrm>
          <a:prstGeom prst="rect">
            <a:avLst/>
          </a:prstGeom>
          <a:noFill/>
          <a:ln>
            <a:noFill/>
          </a:ln>
        </p:spPr>
      </p:pic>
      <p:pic>
        <p:nvPicPr>
          <p:cNvPr id="3" name="Picture 2" descr="A blue and white graph&#10;&#10;Description automatically generated">
            <a:extLst>
              <a:ext uri="{FF2B5EF4-FFF2-40B4-BE49-F238E27FC236}">
                <a16:creationId xmlns:a16="http://schemas.microsoft.com/office/drawing/2014/main" id="{A87B0463-698F-A4BF-2E25-647B58474F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32128" y="3848735"/>
            <a:ext cx="2747847" cy="2513965"/>
          </a:xfrm>
          <a:prstGeom prst="rect">
            <a:avLst/>
          </a:prstGeom>
          <a:noFill/>
          <a:ln>
            <a:noFill/>
          </a:ln>
        </p:spPr>
      </p:pic>
    </p:spTree>
    <p:extLst>
      <p:ext uri="{BB962C8B-B14F-4D97-AF65-F5344CB8AC3E}">
        <p14:creationId xmlns:p14="http://schemas.microsoft.com/office/powerpoint/2010/main" val="36566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Challenges and Mitigation Plan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pPr>
              <a:lnSpc>
                <a:spcPct val="100000"/>
              </a:lnSpc>
              <a:buFont typeface="Wingdings" panose="05000000000000000000" pitchFamily="2" charset="2"/>
              <a:buChar char="q"/>
            </a:pPr>
            <a:r>
              <a:rPr lang="en-US" sz="1600" b="1" dirty="0"/>
              <a:t>Challenges Observed</a:t>
            </a:r>
          </a:p>
          <a:p>
            <a:pPr lvl="1">
              <a:lnSpc>
                <a:spcPct val="100000"/>
              </a:lnSpc>
            </a:pPr>
            <a:r>
              <a:rPr lang="en-US" sz="1500" dirty="0">
                <a:solidFill>
                  <a:schemeClr val="tx1"/>
                </a:solidFill>
              </a:rPr>
              <a:t>Handling of large dataset handling</a:t>
            </a:r>
          </a:p>
          <a:p>
            <a:pPr lvl="1">
              <a:lnSpc>
                <a:spcPct val="100000"/>
              </a:lnSpc>
            </a:pPr>
            <a:r>
              <a:rPr lang="en-US" sz="1500" dirty="0">
                <a:solidFill>
                  <a:schemeClr val="tx1"/>
                </a:solidFill>
              </a:rPr>
              <a:t>Identifying most suitable features which influence the target prices.</a:t>
            </a:r>
          </a:p>
          <a:p>
            <a:pPr lvl="1">
              <a:lnSpc>
                <a:spcPct val="100000"/>
              </a:lnSpc>
            </a:pPr>
            <a:r>
              <a:rPr lang="en-US" sz="1500" dirty="0">
                <a:solidFill>
                  <a:schemeClr val="tx1"/>
                </a:solidFill>
              </a:rPr>
              <a:t>Identifying the best matched algorithm to train the model for achieving maximum accuracy. </a:t>
            </a:r>
          </a:p>
          <a:p>
            <a:pPr lvl="1">
              <a:lnSpc>
                <a:spcPct val="100000"/>
              </a:lnSpc>
            </a:pPr>
            <a:r>
              <a:rPr lang="en-US" sz="1500" dirty="0">
                <a:solidFill>
                  <a:schemeClr val="tx1"/>
                </a:solidFill>
              </a:rPr>
              <a:t>Difficulty in running Ensemble model due to limited compute power in Google Collab</a:t>
            </a:r>
          </a:p>
          <a:p>
            <a:pPr marL="201168" lvl="1" indent="0">
              <a:lnSpc>
                <a:spcPct val="100000"/>
              </a:lnSpc>
              <a:buNone/>
            </a:pPr>
            <a:endParaRPr lang="en-US" sz="1500" dirty="0">
              <a:solidFill>
                <a:schemeClr val="tx1"/>
              </a:solidFill>
            </a:endParaRPr>
          </a:p>
          <a:p>
            <a:pPr>
              <a:lnSpc>
                <a:spcPct val="100000"/>
              </a:lnSpc>
              <a:buFont typeface="Wingdings" panose="05000000000000000000" pitchFamily="2" charset="2"/>
              <a:buChar char="q"/>
            </a:pPr>
            <a:r>
              <a:rPr lang="en-US" sz="1600" b="1" dirty="0"/>
              <a:t>Mitigation undertaken </a:t>
            </a:r>
          </a:p>
          <a:p>
            <a:pPr lvl="1">
              <a:lnSpc>
                <a:spcPct val="100000"/>
              </a:lnSpc>
            </a:pPr>
            <a:r>
              <a:rPr lang="en-US" sz="1500" dirty="0">
                <a:solidFill>
                  <a:schemeClr val="tx1"/>
                </a:solidFill>
              </a:rPr>
              <a:t>Subset of dataset (1M records) out of ~6M considered for further preprocessing</a:t>
            </a:r>
          </a:p>
          <a:p>
            <a:pPr lvl="1">
              <a:lnSpc>
                <a:spcPct val="100000"/>
              </a:lnSpc>
            </a:pPr>
            <a:r>
              <a:rPr lang="en-US" sz="1500" dirty="0">
                <a:solidFill>
                  <a:schemeClr val="tx1"/>
                </a:solidFill>
              </a:rPr>
              <a:t>Implemented the correlation matrix and feature importance for feature selection to identify the important features for the target price. Also created new features to help in model training process</a:t>
            </a:r>
          </a:p>
          <a:p>
            <a:pPr lvl="1">
              <a:lnSpc>
                <a:spcPct val="100000"/>
              </a:lnSpc>
            </a:pPr>
            <a:r>
              <a:rPr lang="en-US" sz="1500" dirty="0">
                <a:solidFill>
                  <a:schemeClr val="tx1"/>
                </a:solidFill>
              </a:rPr>
              <a:t>Performed the accuracy prediction testing on different models and selected the best suited algorithm for further training and fine-tuning the model.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9</a:t>
            </a:fld>
            <a:endParaRPr lang="en-SG"/>
          </a:p>
        </p:txBody>
      </p:sp>
    </p:spTree>
    <p:extLst>
      <p:ext uri="{BB962C8B-B14F-4D97-AF65-F5344CB8AC3E}">
        <p14:creationId xmlns:p14="http://schemas.microsoft.com/office/powerpoint/2010/main" val="3097419668"/>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14274</TotalTime>
  <Words>1801</Words>
  <Application>Microsoft Office PowerPoint</Application>
  <PresentationFormat>Widescreen</PresentationFormat>
  <Paragraphs>209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-apple-system</vt:lpstr>
      <vt:lpstr>Arial</vt:lpstr>
      <vt:lpstr>Calibri</vt:lpstr>
      <vt:lpstr>Graphik Bold</vt:lpstr>
      <vt:lpstr>Graphik Light</vt:lpstr>
      <vt:lpstr>Graphik Regular</vt:lpstr>
      <vt:lpstr>Graphik Semibold</vt:lpstr>
      <vt:lpstr>Graphik Thin</vt:lpstr>
      <vt:lpstr>Symbol</vt:lpstr>
      <vt:lpstr>Wingdings</vt:lpstr>
      <vt:lpstr>Retrospect</vt:lpstr>
      <vt:lpstr>DA 204o: Data Science in Practice  Course Project Proposal   Flight Price Prediction</vt:lpstr>
      <vt:lpstr>Problem Definition and Data Overview</vt:lpstr>
      <vt:lpstr>Tools and Models Used</vt:lpstr>
      <vt:lpstr>Implemented Methodology</vt:lpstr>
      <vt:lpstr>Implemented Methodology</vt:lpstr>
      <vt:lpstr>Implemented Methodology</vt:lpstr>
      <vt:lpstr>Implemented Methodology</vt:lpstr>
      <vt:lpstr>Evaluation Score</vt:lpstr>
      <vt:lpstr>Challenges and Mitigation Plan</vt:lpstr>
      <vt:lpstr>Key Observations and 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Taru Kaushik</cp:lastModifiedBy>
  <cp:revision>1351</cp:revision>
  <dcterms:created xsi:type="dcterms:W3CDTF">2023-08-01T07:21:01Z</dcterms:created>
  <dcterms:modified xsi:type="dcterms:W3CDTF">2024-12-05T18:07:32Z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2024-10-17T12:39:53Z</vt:lpwstr>
  </property>
  <property fmtid="{D5CDD505-2E9C-101B-9397-08002B2CF9AE}" pid="4" name="MSIP_Label_a8c544ca-bb84-4280-906e-934547e1d30c_Method">
    <vt:lpwstr>Privileged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6cce37e5-3599-460f-8d39-de5534dba586</vt:lpwstr>
  </property>
  <property fmtid="{D5CDD505-2E9C-101B-9397-08002B2CF9AE}" pid="8" name="MSIP_Label_a8c544ca-bb84-4280-906e-934547e1d30c_ContentBits">
    <vt:lpwstr>2</vt:lpwstr>
  </property>
  <property fmtid="{D5CDD505-2E9C-101B-9397-08002B2CF9AE}" pid="9" name="ClassificationContentMarkingFooterLocations">
    <vt:lpwstr>Retrospect:7</vt:lpwstr>
  </property>
  <property fmtid="{D5CDD505-2E9C-101B-9397-08002B2CF9AE}" pid="10" name="ClassificationContentMarkingFooterText">
    <vt:lpwstr>Internal - General Use</vt:lpwstr>
  </property>
</Properties>
</file>