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comments/comment1.xml" ContentType="application/vnd.openxmlformats-officedocument.presentationml.comment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comments/comment2.xml" ContentType="application/vnd.openxmlformats-officedocument.presentationml.comments+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60" r:id="rId2"/>
  </p:sldMasterIdLst>
  <p:notesMasterIdLst>
    <p:notesMasterId r:id="rId10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349"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52" r:id="rId48"/>
    <p:sldId id="301" r:id="rId49"/>
    <p:sldId id="350"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275" r:id="rId68"/>
    <p:sldId id="320" r:id="rId69"/>
    <p:sldId id="321" r:id="rId70"/>
    <p:sldId id="351" r:id="rId71"/>
    <p:sldId id="323" r:id="rId72"/>
    <p:sldId id="324" r:id="rId73"/>
    <p:sldId id="325" r:id="rId74"/>
    <p:sldId id="326" r:id="rId75"/>
    <p:sldId id="327" r:id="rId76"/>
    <p:sldId id="328" r:id="rId77"/>
    <p:sldId id="329" r:id="rId78"/>
    <p:sldId id="330" r:id="rId79"/>
    <p:sldId id="331" r:id="rId80"/>
    <p:sldId id="332" r:id="rId81"/>
    <p:sldId id="333" r:id="rId82"/>
    <p:sldId id="334" r:id="rId83"/>
    <p:sldId id="335" r:id="rId84"/>
    <p:sldId id="353" r:id="rId85"/>
    <p:sldId id="354" r:id="rId86"/>
    <p:sldId id="355" r:id="rId87"/>
    <p:sldId id="336" r:id="rId88"/>
    <p:sldId id="337" r:id="rId89"/>
    <p:sldId id="338" r:id="rId90"/>
    <p:sldId id="339" r:id="rId91"/>
    <p:sldId id="340" r:id="rId92"/>
    <p:sldId id="341" r:id="rId93"/>
    <p:sldId id="342" r:id="rId94"/>
    <p:sldId id="343" r:id="rId95"/>
    <p:sldId id="344" r:id="rId96"/>
    <p:sldId id="345" r:id="rId97"/>
    <p:sldId id="346" r:id="rId98"/>
    <p:sldId id="347" r:id="rId99"/>
    <p:sldId id="348" r:id="rId10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102" roundtripDataSignature="AMtx7mge0cr8Rd1yVKowEvO1A4TY9YRA4w=="/>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Aaron Elkiss" initials="" lastIdx="7"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202" d="100"/>
          <a:sy n="202" d="100"/>
        </p:scale>
        <p:origin x="620" y="112"/>
      </p:cViewPr>
      <p:guideLst>
        <p:guide orient="horz" pos="1620"/>
        <p:guide pos="288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customschemas.google.com/relationships/presentationmetadata" Target="metadata"/><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commentAuthors" Target="commentAuthor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comments/comment1.xml><?xml version="1.0" encoding="utf-8"?>
<p:cmLst xmlns:a="http://schemas.openxmlformats.org/drawingml/2006/main" xmlns:r="http://schemas.openxmlformats.org/officeDocument/2006/relationships" xmlns:p="http://schemas.openxmlformats.org/presentationml/2006/main">
  <p:cm authorId="0" dt="2023-09-14T13:19:37.240" idx="1">
    <p:pos x="196" y="859"/>
    <p:text>Can also mention resources will be provided to help with migration</p:text>
    <p:extLst>
      <p:ext uri="{C676402C-5697-4E1C-873F-D02D1690AC5C}">
        <p15:threadingInfo xmlns:p15="http://schemas.microsoft.com/office/powerpoint/2012/main" timeZoneBias="0"/>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commentPostId="AAAA5WcUEjs"/>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0" dt="2023-09-14T13:25:09.998" idx="4">
    <p:pos x="196" y="410"/>
    <p:text>Move to support &amp; METS community section</p:text>
    <p:extLst>
      <p:ext uri="{C676402C-5697-4E1C-873F-D02D1690AC5C}">
        <p15:threadingInfo xmlns:p15="http://schemas.microsoft.com/office/powerpoint/2012/main" timeZoneBias="0"/>
      </p:ext>
    </p:extLst>
  </p:cm>
</p:cmLst>
</file>

<file path=ppt/notesMasters/_rels/notesMaster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pic>
        <p:nvPicPr>
          <p:cNvPr id="5" name="Google Shape;5;n"/>
          <p:cNvPicPr preferRelativeResize="0"/>
          <p:nvPr/>
        </p:nvPicPr>
        <p:blipFill rotWithShape="1">
          <a:blip r:embed="rId2">
            <a:alphaModFix/>
          </a:blip>
          <a:srcRect/>
          <a:stretch/>
        </p:blipFill>
        <p:spPr>
          <a:xfrm>
            <a:off x="0" y="0"/>
            <a:ext cx="1800225" cy="571500"/>
          </a:xfrm>
          <a:prstGeom prst="rect">
            <a:avLst/>
          </a:prstGeom>
          <a:noFill/>
          <a:ln>
            <a:noFill/>
          </a:ln>
        </p:spPr>
      </p:pic>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6" name="Google Shape;11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0: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73" name="Google Shape;173;p10: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0" name="Google Shape;190;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6" name="Google Shape;196;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4: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202" name="Google Shape;202;p14: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15:notes"/>
          <p:cNvSpPr txBox="1">
            <a:spLocks noGrp="1"/>
          </p:cNvSpPr>
          <p:nvPr>
            <p:ph type="hdr" idx="2"/>
          </p:nvPr>
        </p:nvSpPr>
        <p:spPr>
          <a:xfrm>
            <a:off x="0" y="0"/>
            <a:ext cx="2941638" cy="496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Karin Bredenberg</a:t>
            </a:r>
            <a:endParaRPr sz="1400" b="0" i="0" u="none" strike="noStrike" cap="none">
              <a:solidFill>
                <a:srgbClr val="000000"/>
              </a:solidFill>
              <a:latin typeface="Arial"/>
              <a:ea typeface="Arial"/>
              <a:cs typeface="Arial"/>
              <a:sym typeface="Arial"/>
            </a:endParaRPr>
          </a:p>
        </p:txBody>
      </p:sp>
      <p:sp>
        <p:nvSpPr>
          <p:cNvPr id="207" name="Google Shape;207;p15:notes"/>
          <p:cNvSpPr txBox="1">
            <a:spLocks noGrp="1"/>
          </p:cNvSpPr>
          <p:nvPr>
            <p:ph type="dt" idx="10"/>
          </p:nvPr>
        </p:nvSpPr>
        <p:spPr>
          <a:xfrm>
            <a:off x="3846513" y="0"/>
            <a:ext cx="2941637" cy="4968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2013-09-16</a:t>
            </a:r>
            <a:endParaRPr sz="1400" b="0" i="0" u="none" strike="noStrike" cap="none">
              <a:solidFill>
                <a:srgbClr val="000000"/>
              </a:solidFill>
              <a:latin typeface="Arial"/>
              <a:ea typeface="Arial"/>
              <a:cs typeface="Arial"/>
              <a:sym typeface="Arial"/>
            </a:endParaRPr>
          </a:p>
        </p:txBody>
      </p:sp>
      <p:sp>
        <p:nvSpPr>
          <p:cNvPr id="208" name="Google Shape;208;p15:notes"/>
          <p:cNvSpPr txBox="1">
            <a:spLocks noGrp="1"/>
          </p:cNvSpPr>
          <p:nvPr>
            <p:ph type="sldNum" idx="12"/>
          </p:nvPr>
        </p:nvSpPr>
        <p:spPr>
          <a:xfrm>
            <a:off x="3846513" y="9431338"/>
            <a:ext cx="2941637"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
        <p:nvSpPr>
          <p:cNvPr id="209" name="Google Shape;209;p15:notes"/>
          <p:cNvSpPr>
            <a:spLocks noGrp="1" noRot="1" noChangeAspect="1"/>
          </p:cNvSpPr>
          <p:nvPr>
            <p:ph type="sldImg" idx="3"/>
          </p:nvPr>
        </p:nvSpPr>
        <p:spPr>
          <a:xfrm>
            <a:off x="95250" y="746125"/>
            <a:ext cx="6610350" cy="3719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0" name="Google Shape;210;p15:notes"/>
          <p:cNvSpPr txBox="1">
            <a:spLocks noGrp="1"/>
          </p:cNvSpPr>
          <p:nvPr>
            <p:ph type="body" idx="1"/>
          </p:nvPr>
        </p:nvSpPr>
        <p:spPr>
          <a:xfrm>
            <a:off x="679450" y="4714875"/>
            <a:ext cx="5438775" cy="44656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6:notes"/>
          <p:cNvSpPr txBox="1">
            <a:spLocks noGrp="1"/>
          </p:cNvSpPr>
          <p:nvPr>
            <p:ph type="hdr" idx="2"/>
          </p:nvPr>
        </p:nvSpPr>
        <p:spPr>
          <a:xfrm>
            <a:off x="0" y="0"/>
            <a:ext cx="2941638" cy="496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Karin Bredenberg</a:t>
            </a:r>
            <a:endParaRPr sz="1400" b="0" i="0" u="none" strike="noStrike" cap="none">
              <a:solidFill>
                <a:srgbClr val="000000"/>
              </a:solidFill>
              <a:latin typeface="Arial"/>
              <a:ea typeface="Arial"/>
              <a:cs typeface="Arial"/>
              <a:sym typeface="Arial"/>
            </a:endParaRPr>
          </a:p>
        </p:txBody>
      </p:sp>
      <p:sp>
        <p:nvSpPr>
          <p:cNvPr id="216" name="Google Shape;216;p16:notes"/>
          <p:cNvSpPr txBox="1">
            <a:spLocks noGrp="1"/>
          </p:cNvSpPr>
          <p:nvPr>
            <p:ph type="dt" idx="10"/>
          </p:nvPr>
        </p:nvSpPr>
        <p:spPr>
          <a:xfrm>
            <a:off x="3846513" y="0"/>
            <a:ext cx="2941637" cy="4968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2013-09-16</a:t>
            </a:r>
            <a:endParaRPr sz="1400" b="0" i="0" u="none" strike="noStrike" cap="none">
              <a:solidFill>
                <a:srgbClr val="000000"/>
              </a:solidFill>
              <a:latin typeface="Arial"/>
              <a:ea typeface="Arial"/>
              <a:cs typeface="Arial"/>
              <a:sym typeface="Arial"/>
            </a:endParaRPr>
          </a:p>
        </p:txBody>
      </p:sp>
      <p:sp>
        <p:nvSpPr>
          <p:cNvPr id="217" name="Google Shape;217;p16:notes"/>
          <p:cNvSpPr txBox="1">
            <a:spLocks noGrp="1"/>
          </p:cNvSpPr>
          <p:nvPr>
            <p:ph type="sldNum" idx="12"/>
          </p:nvPr>
        </p:nvSpPr>
        <p:spPr>
          <a:xfrm>
            <a:off x="3846513" y="9431338"/>
            <a:ext cx="2941637"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
        <p:nvSpPr>
          <p:cNvPr id="218" name="Google Shape;218;p16:notes"/>
          <p:cNvSpPr>
            <a:spLocks noGrp="1" noRot="1" noChangeAspect="1"/>
          </p:cNvSpPr>
          <p:nvPr>
            <p:ph type="sldImg" idx="3"/>
          </p:nvPr>
        </p:nvSpPr>
        <p:spPr>
          <a:xfrm>
            <a:off x="95250" y="746125"/>
            <a:ext cx="6610350" cy="3719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9" name="Google Shape;219;p16:notes"/>
          <p:cNvSpPr txBox="1">
            <a:spLocks noGrp="1"/>
          </p:cNvSpPr>
          <p:nvPr>
            <p:ph type="body" idx="1"/>
          </p:nvPr>
        </p:nvSpPr>
        <p:spPr>
          <a:xfrm>
            <a:off x="679450" y="4714875"/>
            <a:ext cx="5438775" cy="44656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9"/>
        <p:cNvGrpSpPr/>
        <p:nvPr/>
      </p:nvGrpSpPr>
      <p:grpSpPr>
        <a:xfrm>
          <a:off x="0" y="0"/>
          <a:ext cx="0" cy="0"/>
          <a:chOff x="0" y="0"/>
          <a:chExt cx="0" cy="0"/>
        </a:xfrm>
      </p:grpSpPr>
      <p:sp>
        <p:nvSpPr>
          <p:cNvPr id="230" name="Google Shape;23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1" name="Google Shape;231;p1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2" name="Google Shape;122;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500407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2: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77" name="Google Shape;77;p2: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3: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82" name="Google Shape;82;p3: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4: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06" name="Google Shape;106;p4: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5: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28" name="Google Shape;128;p5: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6: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50" name="Google Shape;150;p6: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7: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98" name="Google Shape;198;p7: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4" name="Google Shape;204;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98450" algn="l" rtl="0">
              <a:lnSpc>
                <a:spcPct val="100000"/>
              </a:lnSpc>
              <a:spcBef>
                <a:spcPts val="0"/>
              </a:spcBef>
              <a:spcAft>
                <a:spcPts val="0"/>
              </a:spcAft>
              <a:buSzPts val="2000"/>
              <a:buFont typeface="Arial"/>
              <a:buChar char="○"/>
            </a:pPr>
            <a:r>
              <a:rPr lang="en-US">
                <a:latin typeface="Arial"/>
                <a:ea typeface="Arial"/>
                <a:cs typeface="Arial"/>
                <a:sym typeface="Arial"/>
              </a:rPr>
              <a:t>different tags for each purpose: </a:t>
            </a:r>
            <a:r>
              <a:rPr lang="en-US">
                <a:latin typeface="Consolas"/>
                <a:ea typeface="Consolas"/>
                <a:cs typeface="Consolas"/>
                <a:sym typeface="Consolas"/>
              </a:rPr>
              <a:t>&lt;amdSec&gt;, &lt;dmdSec&gt;, &lt;techMD&gt;, &lt;sourceMD&gt;, &lt;digiprovMD&gt;, &lt;rightsMD&gt;</a:t>
            </a:r>
            <a:endParaRPr/>
          </a:p>
          <a:p>
            <a:pPr marL="914400" lvl="1" indent="-298450" algn="l" rtl="0">
              <a:lnSpc>
                <a:spcPct val="100000"/>
              </a:lnSpc>
              <a:spcBef>
                <a:spcPts val="0"/>
              </a:spcBef>
              <a:spcAft>
                <a:spcPts val="0"/>
              </a:spcAft>
              <a:buSzPts val="2000"/>
              <a:buFont typeface="Arial"/>
              <a:buChar char="○"/>
            </a:pPr>
            <a:r>
              <a:rPr lang="en-US" sz="1200">
                <a:latin typeface="Arial"/>
                <a:ea typeface="Arial"/>
                <a:cs typeface="Arial"/>
                <a:sym typeface="Arial"/>
              </a:rPr>
              <a:t>Enforced concepts and organization</a:t>
            </a:r>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914400" lvl="1" indent="-298450" algn="l" rtl="0">
              <a:lnSpc>
                <a:spcPct val="100000"/>
              </a:lnSpc>
              <a:spcBef>
                <a:spcPts val="0"/>
              </a:spcBef>
              <a:spcAft>
                <a:spcPts val="0"/>
              </a:spcAft>
              <a:buSzPts val="2000"/>
              <a:buFont typeface="Arial"/>
              <a:buChar char="○"/>
            </a:pPr>
            <a:r>
              <a:rPr lang="en-US" sz="1100">
                <a:latin typeface="Arial"/>
                <a:ea typeface="Arial"/>
                <a:cs typeface="Arial"/>
                <a:sym typeface="Arial"/>
              </a:rPr>
              <a:t>group metadata with </a:t>
            </a:r>
            <a:r>
              <a:rPr lang="en-US" sz="1100">
                <a:latin typeface="Consolas"/>
                <a:ea typeface="Consolas"/>
                <a:cs typeface="Consolas"/>
                <a:sym typeface="Consolas"/>
              </a:rPr>
              <a:t>&lt;mdGrp&gt;</a:t>
            </a:r>
            <a:endParaRPr/>
          </a:p>
          <a:p>
            <a:pPr marL="914400" lvl="1" indent="-298450" algn="l" rtl="0">
              <a:lnSpc>
                <a:spcPct val="100000"/>
              </a:lnSpc>
              <a:spcBef>
                <a:spcPts val="0"/>
              </a:spcBef>
              <a:spcAft>
                <a:spcPts val="0"/>
              </a:spcAft>
              <a:buSzPts val="2000"/>
              <a:buFont typeface="Arial"/>
              <a:buChar char="○"/>
            </a:pPr>
            <a:r>
              <a:rPr lang="en-US" sz="1100">
                <a:latin typeface="Arial"/>
                <a:ea typeface="Arial"/>
                <a:cs typeface="Arial"/>
                <a:sym typeface="Arial"/>
              </a:rPr>
              <a:t>metadata records in </a:t>
            </a:r>
            <a:r>
              <a:rPr lang="en-US" sz="1100">
                <a:latin typeface="Consolas"/>
                <a:ea typeface="Consolas"/>
                <a:cs typeface="Consolas"/>
                <a:sym typeface="Consolas"/>
              </a:rPr>
              <a:t>&lt;md&gt;</a:t>
            </a:r>
            <a:endParaRPr/>
          </a:p>
          <a:p>
            <a:pPr marL="914400" lvl="1" indent="-298450" algn="l" rtl="0">
              <a:lnSpc>
                <a:spcPct val="100000"/>
              </a:lnSpc>
              <a:spcBef>
                <a:spcPts val="0"/>
              </a:spcBef>
              <a:spcAft>
                <a:spcPts val="0"/>
              </a:spcAft>
              <a:buSzPts val="2000"/>
              <a:buFont typeface="Arial"/>
              <a:buChar char="○"/>
            </a:pPr>
            <a:r>
              <a:rPr lang="en-US" sz="1100">
                <a:latin typeface="Arial"/>
                <a:ea typeface="Arial"/>
                <a:cs typeface="Arial"/>
                <a:sym typeface="Arial"/>
              </a:rPr>
              <a:t>describe the purpose of section or item with @USE </a:t>
            </a:r>
            <a:endParaRPr sz="1100">
              <a:latin typeface="Arial"/>
              <a:ea typeface="Arial"/>
              <a:cs typeface="Arial"/>
              <a:sym typeface="Arial"/>
            </a:endParaRPr>
          </a:p>
          <a:p>
            <a:pPr marL="457200" lvl="0" indent="-228600" algn="l" rtl="0">
              <a:lnSpc>
                <a:spcPct val="100000"/>
              </a:lnSpc>
              <a:spcBef>
                <a:spcPts val="0"/>
              </a:spcBef>
              <a:spcAft>
                <a:spcPts val="0"/>
              </a:spcAft>
              <a:buSzPts val="11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10: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216" name="Google Shape;216;p10: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
        <p:cNvGrpSpPr/>
        <p:nvPr/>
      </p:nvGrpSpPr>
      <p:grpSpPr>
        <a:xfrm>
          <a:off x="0" y="0"/>
          <a:ext cx="0" cy="0"/>
          <a:chOff x="0" y="0"/>
          <a:chExt cx="0" cy="0"/>
        </a:xfrm>
      </p:grpSpPr>
      <p:sp>
        <p:nvSpPr>
          <p:cNvPr id="127" name="Google Shape;127;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8" name="Google Shape;128;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1: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238" name="Google Shape;238;p11: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87" name="Google Shape;287;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files are grouped by purpose</a:t>
            </a:r>
            <a:endParaRPr/>
          </a:p>
          <a:p>
            <a:pPr marL="158750" lvl="0" indent="0" algn="l" rtl="0">
              <a:lnSpc>
                <a:spcPct val="100000"/>
              </a:lnSpc>
              <a:spcBef>
                <a:spcPts val="0"/>
              </a:spcBef>
              <a:spcAft>
                <a:spcPts val="0"/>
              </a:spcAft>
              <a:buSzPts val="1100"/>
              <a:buNone/>
            </a:pPr>
            <a:r>
              <a:rPr lang="en-US"/>
              <a:t>each file has an ID - we'll see this in the structural section later</a:t>
            </a:r>
            <a:endParaRPr/>
          </a:p>
          <a:p>
            <a:pPr marL="158750" lvl="0" indent="0" algn="l" rtl="0">
              <a:lnSpc>
                <a:spcPct val="100000"/>
              </a:lnSpc>
              <a:spcBef>
                <a:spcPts val="0"/>
              </a:spcBef>
              <a:spcAft>
                <a:spcPts val="0"/>
              </a:spcAft>
              <a:buSzPts val="1100"/>
              <a:buNone/>
            </a:pPr>
            <a:r>
              <a:rPr lang="en-US"/>
              <a:t>files or groups can refer to metadata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3: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293" name="Google Shape;293;p13: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15" name="Google Shape;315;p14: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70" name="Google Shape;370;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158750" lvl="0" indent="0" algn="l" rtl="0">
              <a:lnSpc>
                <a:spcPct val="100000"/>
              </a:lnSpc>
              <a:spcBef>
                <a:spcPts val="0"/>
              </a:spcBef>
              <a:spcAft>
                <a:spcPts val="0"/>
              </a:spcAft>
              <a:buSzPts val="1100"/>
              <a:buNone/>
            </a:pPr>
            <a:r>
              <a:rPr lang="en-US"/>
              <a:t>label to identify &amp; navigate the content in the interface</a:t>
            </a:r>
            <a:endParaRPr/>
          </a:p>
          <a:p>
            <a:pPr marL="158750" lvl="0" indent="0" algn="l" rtl="0">
              <a:lnSpc>
                <a:spcPct val="100000"/>
              </a:lnSpc>
              <a:spcBef>
                <a:spcPts val="0"/>
              </a:spcBef>
              <a:spcAft>
                <a:spcPts val="0"/>
              </a:spcAft>
              <a:buSzPts val="1100"/>
              <a:buNone/>
            </a:pPr>
            <a:r>
              <a:rPr lang="en-US"/>
              <a:t>orderlabel, typically for page numbers</a:t>
            </a:r>
            <a:endParaRPr/>
          </a:p>
          <a:p>
            <a:pPr marL="158750" lvl="0" indent="0" algn="l" rtl="0">
              <a:lnSpc>
                <a:spcPct val="100000"/>
              </a:lnSpc>
              <a:spcBef>
                <a:spcPts val="0"/>
              </a:spcBef>
              <a:spcAft>
                <a:spcPts val="0"/>
              </a:spcAft>
              <a:buSzPts val="1100"/>
              <a:buNone/>
            </a:pPr>
            <a:r>
              <a:rPr lang="en-US"/>
              <a:t>fptr siblings in a div reference different representations of the same content</a:t>
            </a:r>
            <a:endParaRPr/>
          </a:p>
          <a:p>
            <a:pPr marL="158750" lvl="0" indent="0" algn="l" rtl="0">
              <a:lnSpc>
                <a:spcPct val="100000"/>
              </a:lnSpc>
              <a:spcBef>
                <a:spcPts val="0"/>
              </a:spcBef>
              <a:spcAft>
                <a:spcPts val="0"/>
              </a:spcAft>
              <a:buSzPts val="11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p16: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76" name="Google Shape;376;p16: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p17: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397" name="Google Shape;397;p17: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1"/>
        <p:cNvGrpSpPr/>
        <p:nvPr/>
      </p:nvGrpSpPr>
      <p:grpSpPr>
        <a:xfrm>
          <a:off x="0" y="0"/>
          <a:ext cx="0" cy="0"/>
          <a:chOff x="0" y="0"/>
          <a:chExt cx="0" cy="0"/>
        </a:xfrm>
      </p:grpSpPr>
      <p:sp>
        <p:nvSpPr>
          <p:cNvPr id="402" name="Google Shape;402;p18: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r>
              <a:rPr lang="en-US"/>
              <a:t>Can include non-XML data as base 64 encoded binary data.</a:t>
            </a:r>
            <a:br>
              <a:rPr lang="en-US"/>
            </a:br>
            <a:br>
              <a:rPr lang="en-US"/>
            </a:br>
            <a:r>
              <a:rPr lang="en-US"/>
              <a:t>Including file content works similarly using an fContent element.</a:t>
            </a:r>
            <a:endParaRPr/>
          </a:p>
          <a:p>
            <a:pPr marL="0" lvl="0" indent="0" algn="l" rtl="0">
              <a:lnSpc>
                <a:spcPct val="100000"/>
              </a:lnSpc>
              <a:spcBef>
                <a:spcPts val="360"/>
              </a:spcBef>
              <a:spcAft>
                <a:spcPts val="0"/>
              </a:spcAft>
              <a:buSzPts val="1100"/>
              <a:buNone/>
            </a:pPr>
            <a:endParaRPr/>
          </a:p>
          <a:p>
            <a:pPr marL="0" lvl="0" indent="0" algn="l" rtl="0">
              <a:lnSpc>
                <a:spcPct val="100000"/>
              </a:lnSpc>
              <a:spcBef>
                <a:spcPts val="360"/>
              </a:spcBef>
              <a:spcAft>
                <a:spcPts val="0"/>
              </a:spcAft>
              <a:buSzPts val="1100"/>
              <a:buNone/>
            </a:pPr>
            <a:r>
              <a:rPr lang="en-US"/>
              <a:t>Referencing metadata works similarly to the referenced file - uses mdRef and includes a link.</a:t>
            </a:r>
            <a:endParaRPr/>
          </a:p>
        </p:txBody>
      </p:sp>
      <p:sp>
        <p:nvSpPr>
          <p:cNvPr id="403" name="Google Shape;403;p18: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7"/>
        <p:cNvGrpSpPr/>
        <p:nvPr/>
      </p:nvGrpSpPr>
      <p:grpSpPr>
        <a:xfrm>
          <a:off x="0" y="0"/>
          <a:ext cx="0" cy="0"/>
          <a:chOff x="0" y="0"/>
          <a:chExt cx="0" cy="0"/>
        </a:xfrm>
      </p:grpSpPr>
      <p:sp>
        <p:nvSpPr>
          <p:cNvPr id="408" name="Google Shape;408;p19: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09" name="Google Shape;409;p19: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3"/>
        <p:cNvGrpSpPr/>
        <p:nvPr/>
      </p:nvGrpSpPr>
      <p:grpSpPr>
        <a:xfrm>
          <a:off x="0" y="0"/>
          <a:ext cx="0" cy="0"/>
          <a:chOff x="0" y="0"/>
          <a:chExt cx="0" cy="0"/>
        </a:xfrm>
      </p:grpSpPr>
      <p:sp>
        <p:nvSpPr>
          <p:cNvPr id="414" name="Google Shape;414;p20: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15" name="Google Shape;415;p20: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
        <p:cNvGrpSpPr/>
        <p:nvPr/>
      </p:nvGrpSpPr>
      <p:grpSpPr>
        <a:xfrm>
          <a:off x="0" y="0"/>
          <a:ext cx="0" cy="0"/>
          <a:chOff x="0" y="0"/>
          <a:chExt cx="0" cy="0"/>
        </a:xfrm>
      </p:grpSpPr>
      <p:sp>
        <p:nvSpPr>
          <p:cNvPr id="133" name="Google Shape;133;p4: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34" name="Google Shape;134;p4: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p23: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21" name="Google Shape;421;p23: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4"/>
        <p:cNvGrpSpPr/>
        <p:nvPr/>
      </p:nvGrpSpPr>
      <p:grpSpPr>
        <a:xfrm>
          <a:off x="0" y="0"/>
          <a:ext cx="0" cy="0"/>
          <a:chOff x="0" y="0"/>
          <a:chExt cx="0" cy="0"/>
        </a:xfrm>
      </p:grpSpPr>
      <p:sp>
        <p:nvSpPr>
          <p:cNvPr id="425" name="Google Shape;425;p24: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26" name="Google Shape;426;p24: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25: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32" name="Google Shape;432;p25: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6"/>
        <p:cNvGrpSpPr/>
        <p:nvPr/>
      </p:nvGrpSpPr>
      <p:grpSpPr>
        <a:xfrm>
          <a:off x="0" y="0"/>
          <a:ext cx="0" cy="0"/>
          <a:chOff x="0" y="0"/>
          <a:chExt cx="0" cy="0"/>
        </a:xfrm>
      </p:grpSpPr>
      <p:sp>
        <p:nvSpPr>
          <p:cNvPr id="437" name="Google Shape;437;p26: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438" name="Google Shape;438;p26: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p27: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r>
              <a:rPr lang="en-US"/>
              <a:t>Schematron could give examples of how to validate specific attribute values or specific usages of attributes, a variety of kinds of "best practices" in METS that can't easily be encoded in the schema or aren't strict requirements</a:t>
            </a:r>
            <a:endParaRPr/>
          </a:p>
          <a:p>
            <a:pPr marL="0" lvl="0" indent="0" algn="l" rtl="0">
              <a:lnSpc>
                <a:spcPct val="100000"/>
              </a:lnSpc>
              <a:spcBef>
                <a:spcPts val="360"/>
              </a:spcBef>
              <a:spcAft>
                <a:spcPts val="0"/>
              </a:spcAft>
              <a:buSzPts val="1100"/>
              <a:buNone/>
            </a:pPr>
            <a:endParaRPr/>
          </a:p>
          <a:p>
            <a:pPr marL="0" lvl="0" indent="0" algn="l" rtl="0">
              <a:lnSpc>
                <a:spcPct val="100000"/>
              </a:lnSpc>
              <a:spcBef>
                <a:spcPts val="360"/>
              </a:spcBef>
              <a:spcAft>
                <a:spcPts val="0"/>
              </a:spcAft>
              <a:buSzPts val="1100"/>
              <a:buNone/>
            </a:pPr>
            <a:r>
              <a:rPr lang="en-US"/>
              <a:t>In updating the profile schema for METS 2 may see if we can recommend a standard way to include schematron with profiles</a:t>
            </a:r>
            <a:endParaRPr/>
          </a:p>
        </p:txBody>
      </p:sp>
      <p:sp>
        <p:nvSpPr>
          <p:cNvPr id="444" name="Google Shape;444;p27: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8"/>
        <p:cNvGrpSpPr/>
        <p:nvPr/>
      </p:nvGrpSpPr>
      <p:grpSpPr>
        <a:xfrm>
          <a:off x="0" y="0"/>
          <a:ext cx="0" cy="0"/>
          <a:chOff x="0" y="0"/>
          <a:chExt cx="0" cy="0"/>
        </a:xfrm>
      </p:grpSpPr>
      <p:sp>
        <p:nvSpPr>
          <p:cNvPr id="449" name="Google Shape;449;p28: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r>
              <a:rPr lang="en-US"/>
              <a:t>Profile is a place where you can document these expectations across documents</a:t>
            </a:r>
            <a:endParaRPr/>
          </a:p>
        </p:txBody>
      </p:sp>
      <p:sp>
        <p:nvSpPr>
          <p:cNvPr id="450" name="Google Shape;450;p28: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08912355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p3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65" name="Google Shape;65;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3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40" name="Google Shape;140;p5: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8" name="Google Shape;78;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3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8"/>
        <p:cNvGrpSpPr/>
        <p:nvPr/>
      </p:nvGrpSpPr>
      <p:grpSpPr>
        <a:xfrm>
          <a:off x="0" y="0"/>
          <a:ext cx="0" cy="0"/>
          <a:chOff x="0" y="0"/>
          <a:chExt cx="0" cy="0"/>
        </a:xfrm>
      </p:grpSpPr>
      <p:sp>
        <p:nvSpPr>
          <p:cNvPr id="89" name="Google Shape;89;p3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0" name="Google Shape;90;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4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6" name="Google Shape;96;p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4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3" name="Google Shape;103;p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
        <p:cNvGrpSpPr/>
        <p:nvPr/>
      </p:nvGrpSpPr>
      <p:grpSpPr>
        <a:xfrm>
          <a:off x="0" y="0"/>
          <a:ext cx="0" cy="0"/>
          <a:chOff x="0" y="0"/>
          <a:chExt cx="0" cy="0"/>
        </a:xfrm>
      </p:grpSpPr>
      <p:sp>
        <p:nvSpPr>
          <p:cNvPr id="108" name="Google Shape;108;p4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9" name="Google Shape;109;p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5" name="Google Shape;115;p4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4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1" name="Google Shape;121;p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p4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7" name="Google Shape;127;p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4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3" name="Google Shape;133;p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6: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46" name="Google Shape;146;p6: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
        <p:cNvGrpSpPr/>
        <p:nvPr/>
      </p:nvGrpSpPr>
      <p:grpSpPr>
        <a:xfrm>
          <a:off x="0" y="0"/>
          <a:ext cx="0" cy="0"/>
          <a:chOff x="0" y="0"/>
          <a:chExt cx="0" cy="0"/>
        </a:xfrm>
      </p:grpSpPr>
      <p:sp>
        <p:nvSpPr>
          <p:cNvPr id="138" name="Google Shape;138;p4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9" name="Google Shape;139;p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
        <p:cNvGrpSpPr/>
        <p:nvPr/>
      </p:nvGrpSpPr>
      <p:grpSpPr>
        <a:xfrm>
          <a:off x="0" y="0"/>
          <a:ext cx="0" cy="0"/>
          <a:chOff x="0" y="0"/>
          <a:chExt cx="0" cy="0"/>
        </a:xfrm>
      </p:grpSpPr>
      <p:sp>
        <p:nvSpPr>
          <p:cNvPr id="144" name="Google Shape;144;p4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
        <p:nvSpPr>
          <p:cNvPr id="145" name="Google Shape;145;p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2" name="Google Shape;15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p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58" name="Google Shape;158;p5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5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4" name="Google Shape;164;p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5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1" name="Google Shape;171;p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5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8" name="Google Shape;178;p5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5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4" name="Google Shape;184;p5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11014281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7" name="Google Shape;19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p7:notes"/>
          <p:cNvSpPr txBox="1">
            <a:spLocks noGrp="1"/>
          </p:cNvSpPr>
          <p:nvPr>
            <p:ph type="hdr" idx="2"/>
          </p:nvPr>
        </p:nvSpPr>
        <p:spPr>
          <a:xfrm>
            <a:off x="0" y="0"/>
            <a:ext cx="2941638" cy="49688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Karin Bredenberg</a:t>
            </a:r>
            <a:endParaRPr sz="1400" b="0" i="0" u="none" strike="noStrike" cap="none">
              <a:solidFill>
                <a:srgbClr val="000000"/>
              </a:solidFill>
              <a:latin typeface="Arial"/>
              <a:ea typeface="Arial"/>
              <a:cs typeface="Arial"/>
              <a:sym typeface="Arial"/>
            </a:endParaRPr>
          </a:p>
        </p:txBody>
      </p:sp>
      <p:sp>
        <p:nvSpPr>
          <p:cNvPr id="152" name="Google Shape;152;p7:notes"/>
          <p:cNvSpPr txBox="1">
            <a:spLocks noGrp="1"/>
          </p:cNvSpPr>
          <p:nvPr>
            <p:ph type="dt" idx="10"/>
          </p:nvPr>
        </p:nvSpPr>
        <p:spPr>
          <a:xfrm>
            <a:off x="3846513" y="0"/>
            <a:ext cx="2941637" cy="496888"/>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2013-09-16</a:t>
            </a:r>
            <a:endParaRPr sz="1400" b="0" i="0" u="none" strike="noStrike" cap="none">
              <a:solidFill>
                <a:srgbClr val="000000"/>
              </a:solidFill>
              <a:latin typeface="Arial"/>
              <a:ea typeface="Arial"/>
              <a:cs typeface="Arial"/>
              <a:sym typeface="Arial"/>
            </a:endParaRPr>
          </a:p>
        </p:txBody>
      </p:sp>
      <p:sp>
        <p:nvSpPr>
          <p:cNvPr id="153" name="Google Shape;153;p7:notes"/>
          <p:cNvSpPr txBox="1">
            <a:spLocks noGrp="1"/>
          </p:cNvSpPr>
          <p:nvPr>
            <p:ph type="sldNum" idx="12"/>
          </p:nvPr>
        </p:nvSpPr>
        <p:spPr>
          <a:xfrm>
            <a:off x="3846513" y="9431338"/>
            <a:ext cx="2941637" cy="4968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US" sz="1400" b="0" i="0" u="none" strike="noStrike" cap="none">
                <a:solidFill>
                  <a:srgbClr val="000000"/>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
        <p:nvSpPr>
          <p:cNvPr id="154" name="Google Shape;154;p7:notes"/>
          <p:cNvSpPr>
            <a:spLocks noGrp="1" noRot="1" noChangeAspect="1"/>
          </p:cNvSpPr>
          <p:nvPr>
            <p:ph type="sldImg" idx="3"/>
          </p:nvPr>
        </p:nvSpPr>
        <p:spPr>
          <a:xfrm>
            <a:off x="95250" y="746125"/>
            <a:ext cx="6610350" cy="3719513"/>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5" name="Google Shape;155;p7:notes"/>
          <p:cNvSpPr txBox="1">
            <a:spLocks noGrp="1"/>
          </p:cNvSpPr>
          <p:nvPr>
            <p:ph type="body" idx="1"/>
          </p:nvPr>
        </p:nvSpPr>
        <p:spPr>
          <a:xfrm>
            <a:off x="679450" y="4714875"/>
            <a:ext cx="5438775" cy="4465638"/>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5"/>
        <p:cNvGrpSpPr/>
        <p:nvPr/>
      </p:nvGrpSpPr>
      <p:grpSpPr>
        <a:xfrm>
          <a:off x="0" y="0"/>
          <a:ext cx="0" cy="0"/>
          <a:chOff x="0" y="0"/>
          <a:chExt cx="0" cy="0"/>
        </a:xfrm>
      </p:grpSpPr>
      <p:sp>
        <p:nvSpPr>
          <p:cNvPr id="216" name="Google Shape;216;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7" name="Google Shape;217;p8: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5" name="Google Shape;225;p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33" name="Google Shape;233;p1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45" name="Google Shape;245;p1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52" name="Google Shape;252;p1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2" name="Google Shape;282;p1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89" name="Google Shape;289;p1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96" name="Google Shape;296;p15: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8: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61" name="Google Shape;161;p8: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03" name="Google Shape;30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1" name="Google Shape;311;p17: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18" name="Google Shape;318;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3" name="Google Shape;323;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29" name="Google Shape;329;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35" name="Google Shape;335;p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8"/>
        <p:cNvGrpSpPr/>
        <p:nvPr/>
      </p:nvGrpSpPr>
      <p:grpSpPr>
        <a:xfrm>
          <a:off x="0" y="0"/>
          <a:ext cx="0" cy="0"/>
          <a:chOff x="0" y="0"/>
          <a:chExt cx="0" cy="0"/>
        </a:xfrm>
      </p:grpSpPr>
      <p:sp>
        <p:nvSpPr>
          <p:cNvPr id="339" name="Google Shape;33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340" name="Google Shape;340;p2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55" name="Google Shape;55;p1: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0" name="Google Shape;60;p19: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p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sv-SE"/>
              <a:t>Potentially also mention further work on XSLT, other resources for helping in transformation??</a:t>
            </a:r>
            <a:endParaRPr/>
          </a:p>
        </p:txBody>
      </p:sp>
      <p:sp>
        <p:nvSpPr>
          <p:cNvPr id="66" name="Google Shape;66;p20: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9:notes"/>
          <p:cNvSpPr txBox="1">
            <a:spLocks noGrp="1"/>
          </p:cNvSpPr>
          <p:nvPr>
            <p:ph type="body" idx="1"/>
          </p:nvPr>
        </p:nvSpPr>
        <p:spPr>
          <a:xfrm>
            <a:off x="679450" y="4716463"/>
            <a:ext cx="5430838" cy="4468812"/>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360"/>
              </a:spcBef>
              <a:spcAft>
                <a:spcPts val="0"/>
              </a:spcAft>
              <a:buSzPts val="1100"/>
              <a:buNone/>
            </a:pPr>
            <a:endParaRPr/>
          </a:p>
        </p:txBody>
      </p:sp>
      <p:sp>
        <p:nvSpPr>
          <p:cNvPr id="167" name="Google Shape;167;p9:notes"/>
          <p:cNvSpPr>
            <a:spLocks noGrp="1" noRot="1" noChangeAspect="1"/>
          </p:cNvSpPr>
          <p:nvPr>
            <p:ph type="sldImg" idx="2"/>
          </p:nvPr>
        </p:nvSpPr>
        <p:spPr>
          <a:xfrm>
            <a:off x="85725" y="744538"/>
            <a:ext cx="6618288" cy="3724275"/>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72" name="Google Shape;72;p2: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sv-SE"/>
              <a:t>Opportunity to get deeper insight into what people think, </a:t>
            </a:r>
            <a:r>
              <a:rPr lang="sv-SE">
                <a:solidFill>
                  <a:schemeClr val="dk1"/>
                </a:solidFill>
              </a:rPr>
              <a:t>would they implement</a:t>
            </a:r>
            <a:r>
              <a:rPr lang="sv-SE"/>
              <a:t> METS 2, otherwise get feedback</a:t>
            </a:r>
            <a:endParaRPr/>
          </a:p>
        </p:txBody>
      </p:sp>
      <p:sp>
        <p:nvSpPr>
          <p:cNvPr id="77" name="Google Shape;77;p3: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4: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7" name="Google Shape;8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4" name="Google Shape;94;p6: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0"/>
        <p:cNvGrpSpPr/>
        <p:nvPr/>
      </p:nvGrpSpPr>
      <p:grpSpPr>
        <a:xfrm>
          <a:off x="0" y="0"/>
          <a:ext cx="0" cy="0"/>
          <a:chOff x="0" y="0"/>
          <a:chExt cx="0" cy="0"/>
        </a:xfrm>
      </p:grpSpPr>
      <p:sp>
        <p:nvSpPr>
          <p:cNvPr id="11" name="Google Shape;11;p2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2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3" name="Google Shape;13;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5"/>
        <p:cNvGrpSpPr/>
        <p:nvPr/>
      </p:nvGrpSpPr>
      <p:grpSpPr>
        <a:xfrm>
          <a:off x="0" y="0"/>
          <a:ext cx="0" cy="0"/>
          <a:chOff x="0" y="0"/>
          <a:chExt cx="0" cy="0"/>
        </a:xfrm>
      </p:grpSpPr>
      <p:sp>
        <p:nvSpPr>
          <p:cNvPr id="46" name="Google Shape;46;p33"/>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7" name="Google Shape;47;p33"/>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8" name="Google Shape;48;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9"/>
        <p:cNvGrpSpPr/>
        <p:nvPr/>
      </p:nvGrpSpPr>
      <p:grpSpPr>
        <a:xfrm>
          <a:off x="0" y="0"/>
          <a:ext cx="0" cy="0"/>
          <a:chOff x="0" y="0"/>
          <a:chExt cx="0" cy="0"/>
        </a:xfrm>
      </p:grpSpPr>
      <p:sp>
        <p:nvSpPr>
          <p:cNvPr id="50" name="Google Shape;50;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7"/>
        <p:cNvGrpSpPr/>
        <p:nvPr/>
      </p:nvGrpSpPr>
      <p:grpSpPr>
        <a:xfrm>
          <a:off x="0" y="0"/>
          <a:ext cx="0" cy="0"/>
          <a:chOff x="0" y="0"/>
          <a:chExt cx="0" cy="0"/>
        </a:xfrm>
      </p:grpSpPr>
      <p:sp>
        <p:nvSpPr>
          <p:cNvPr id="58" name="Google Shape;58;p2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9" name="Google Shape;59;p22"/>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60" name="Google Shape;60;p2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61"/>
        <p:cNvGrpSpPr/>
        <p:nvPr/>
      </p:nvGrpSpPr>
      <p:grpSpPr>
        <a:xfrm>
          <a:off x="0" y="0"/>
          <a:ext cx="0" cy="0"/>
          <a:chOff x="0" y="0"/>
          <a:chExt cx="0" cy="0"/>
        </a:xfrm>
      </p:grpSpPr>
      <p:sp>
        <p:nvSpPr>
          <p:cNvPr id="62" name="Google Shape;62;p2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63" name="Google Shape;63;p2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64" name="Google Shape;64;p2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5"/>
        <p:cNvGrpSpPr/>
        <p:nvPr/>
      </p:nvGrpSpPr>
      <p:grpSpPr>
        <a:xfrm>
          <a:off x="0" y="0"/>
          <a:ext cx="0" cy="0"/>
          <a:chOff x="0" y="0"/>
          <a:chExt cx="0" cy="0"/>
        </a:xfrm>
      </p:grpSpPr>
      <p:sp>
        <p:nvSpPr>
          <p:cNvPr id="66" name="Google Shape;66;p24"/>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67" name="Google Shape;67;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8"/>
        <p:cNvGrpSpPr/>
        <p:nvPr/>
      </p:nvGrpSpPr>
      <p:grpSpPr>
        <a:xfrm>
          <a:off x="0" y="0"/>
          <a:ext cx="0" cy="0"/>
          <a:chOff x="0" y="0"/>
          <a:chExt cx="0" cy="0"/>
        </a:xfrm>
      </p:grpSpPr>
      <p:sp>
        <p:nvSpPr>
          <p:cNvPr id="69" name="Google Shape;69;p35"/>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0" name="Google Shape;70;p35"/>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1" name="Google Shape;71;p35"/>
          <p:cNvSpPr txBox="1">
            <a:spLocks noGrp="1"/>
          </p:cNvSpPr>
          <p:nvPr>
            <p:ph type="body" idx="2"/>
          </p:nvPr>
        </p:nvSpPr>
        <p:spPr>
          <a:xfrm>
            <a:off x="4832400" y="1312605"/>
            <a:ext cx="3999900" cy="325627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2" name="Google Shape;72;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75" name="Google Shape;75;p3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76"/>
        <p:cNvGrpSpPr/>
        <p:nvPr/>
      </p:nvGrpSpPr>
      <p:grpSpPr>
        <a:xfrm>
          <a:off x="0" y="0"/>
          <a:ext cx="0" cy="0"/>
          <a:chOff x="0" y="0"/>
          <a:chExt cx="0" cy="0"/>
        </a:xfrm>
      </p:grpSpPr>
      <p:sp>
        <p:nvSpPr>
          <p:cNvPr id="77" name="Google Shape;77;p37"/>
          <p:cNvSpPr txBox="1">
            <a:spLocks noGrp="1"/>
          </p:cNvSpPr>
          <p:nvPr>
            <p:ph type="title"/>
          </p:nvPr>
        </p:nvSpPr>
        <p:spPr>
          <a:xfrm>
            <a:off x="311700" y="629342"/>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78" name="Google Shape;78;p37"/>
          <p:cNvSpPr txBox="1">
            <a:spLocks noGrp="1"/>
          </p:cNvSpPr>
          <p:nvPr>
            <p:ph type="body" idx="1"/>
          </p:nvPr>
        </p:nvSpPr>
        <p:spPr>
          <a:xfrm>
            <a:off x="311700" y="1504334"/>
            <a:ext cx="2808000" cy="3064665"/>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79" name="Google Shape;79;p3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80"/>
        <p:cNvGrpSpPr/>
        <p:nvPr/>
      </p:nvGrpSpPr>
      <p:grpSpPr>
        <a:xfrm>
          <a:off x="0" y="0"/>
          <a:ext cx="0" cy="0"/>
          <a:chOff x="0" y="0"/>
          <a:chExt cx="0" cy="0"/>
        </a:xfrm>
      </p:grpSpPr>
      <p:sp>
        <p:nvSpPr>
          <p:cNvPr id="81" name="Google Shape;81;p38"/>
          <p:cNvSpPr txBox="1">
            <a:spLocks noGrp="1"/>
          </p:cNvSpPr>
          <p:nvPr>
            <p:ph type="title"/>
          </p:nvPr>
        </p:nvSpPr>
        <p:spPr>
          <a:xfrm>
            <a:off x="490250" y="656302"/>
            <a:ext cx="6367800" cy="3884647"/>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82" name="Google Shape;82;p3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83"/>
        <p:cNvGrpSpPr/>
        <p:nvPr/>
      </p:nvGrpSpPr>
      <p:grpSpPr>
        <a:xfrm>
          <a:off x="0" y="0"/>
          <a:ext cx="0" cy="0"/>
          <a:chOff x="0" y="0"/>
          <a:chExt cx="0" cy="0"/>
        </a:xfrm>
      </p:grpSpPr>
      <p:sp>
        <p:nvSpPr>
          <p:cNvPr id="84" name="Google Shape;84;p3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5" name="Google Shape;85;p3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86" name="Google Shape;86;p3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87" name="Google Shape;87;p3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88" name="Google Shape;88;p3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25"/>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6" name="Google Shape;16;p2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89"/>
        <p:cNvGrpSpPr/>
        <p:nvPr/>
      </p:nvGrpSpPr>
      <p:grpSpPr>
        <a:xfrm>
          <a:off x="0" y="0"/>
          <a:ext cx="0" cy="0"/>
          <a:chOff x="0" y="0"/>
          <a:chExt cx="0" cy="0"/>
        </a:xfrm>
      </p:grpSpPr>
      <p:sp>
        <p:nvSpPr>
          <p:cNvPr id="90" name="Google Shape;90;p4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91" name="Google Shape;91;p4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92"/>
        <p:cNvGrpSpPr/>
        <p:nvPr/>
      </p:nvGrpSpPr>
      <p:grpSpPr>
        <a:xfrm>
          <a:off x="0" y="0"/>
          <a:ext cx="0" cy="0"/>
          <a:chOff x="0" y="0"/>
          <a:chExt cx="0" cy="0"/>
        </a:xfrm>
      </p:grpSpPr>
      <p:sp>
        <p:nvSpPr>
          <p:cNvPr id="93" name="Google Shape;93;p41"/>
          <p:cNvSpPr txBox="1">
            <a:spLocks noGrp="1"/>
          </p:cNvSpPr>
          <p:nvPr>
            <p:ph type="title"/>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endParaRPr/>
          </a:p>
        </p:txBody>
      </p:sp>
      <p:sp>
        <p:nvSpPr>
          <p:cNvPr id="94" name="Google Shape;94;p4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95" name="Google Shape;95;p4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6"/>
        <p:cNvGrpSpPr/>
        <p:nvPr/>
      </p:nvGrpSpPr>
      <p:grpSpPr>
        <a:xfrm>
          <a:off x="0" y="0"/>
          <a:ext cx="0" cy="0"/>
          <a:chOff x="0" y="0"/>
          <a:chExt cx="0" cy="0"/>
        </a:xfrm>
      </p:grpSpPr>
      <p:sp>
        <p:nvSpPr>
          <p:cNvPr id="97" name="Google Shape;97;p4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re de section">
  <p:cSld name="Titre de section">
    <p:spTree>
      <p:nvGrpSpPr>
        <p:cNvPr id="1" name="Shape 98"/>
        <p:cNvGrpSpPr/>
        <p:nvPr/>
      </p:nvGrpSpPr>
      <p:grpSpPr>
        <a:xfrm>
          <a:off x="0" y="0"/>
          <a:ext cx="0" cy="0"/>
          <a:chOff x="0" y="0"/>
          <a:chExt cx="0" cy="0"/>
        </a:xfrm>
      </p:grpSpPr>
      <p:sp>
        <p:nvSpPr>
          <p:cNvPr id="99" name="Google Shape;99;p43"/>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3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0" name="Google Shape;100;p43"/>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Autofit/>
          </a:bodyPr>
          <a:lstStyle>
            <a:lvl1pPr marL="457200" lvl="0" indent="-228600" algn="l">
              <a:lnSpc>
                <a:spcPct val="115000"/>
              </a:lnSpc>
              <a:spcBef>
                <a:spcPts val="300"/>
              </a:spcBef>
              <a:spcAft>
                <a:spcPts val="0"/>
              </a:spcAft>
              <a:buClr>
                <a:schemeClr val="dk1"/>
              </a:buClr>
              <a:buSzPts val="2000"/>
              <a:buFont typeface="Times New Roman"/>
              <a:buNone/>
              <a:defRPr sz="1500"/>
            </a:lvl1pPr>
            <a:lvl2pPr marL="914400" lvl="1" indent="-228600" algn="l">
              <a:lnSpc>
                <a:spcPct val="115000"/>
              </a:lnSpc>
              <a:spcBef>
                <a:spcPts val="270"/>
              </a:spcBef>
              <a:spcAft>
                <a:spcPts val="0"/>
              </a:spcAft>
              <a:buClr>
                <a:schemeClr val="dk1"/>
              </a:buClr>
              <a:buSzPts val="1800"/>
              <a:buFont typeface="Times New Roman"/>
              <a:buNone/>
              <a:defRPr sz="1350"/>
            </a:lvl2pPr>
            <a:lvl3pPr marL="1371600" lvl="2" indent="-228600" algn="l">
              <a:lnSpc>
                <a:spcPct val="115000"/>
              </a:lnSpc>
              <a:spcBef>
                <a:spcPts val="240"/>
              </a:spcBef>
              <a:spcAft>
                <a:spcPts val="0"/>
              </a:spcAft>
              <a:buClr>
                <a:schemeClr val="dk1"/>
              </a:buClr>
              <a:buSzPts val="1600"/>
              <a:buFont typeface="Times New Roman"/>
              <a:buNone/>
              <a:defRPr sz="1200"/>
            </a:lvl3pPr>
            <a:lvl4pPr marL="1828800" lvl="3" indent="-228600" algn="l">
              <a:lnSpc>
                <a:spcPct val="115000"/>
              </a:lnSpc>
              <a:spcBef>
                <a:spcPts val="210"/>
              </a:spcBef>
              <a:spcAft>
                <a:spcPts val="0"/>
              </a:spcAft>
              <a:buClr>
                <a:schemeClr val="dk1"/>
              </a:buClr>
              <a:buSzPts val="1400"/>
              <a:buFont typeface="Times New Roman"/>
              <a:buNone/>
              <a:defRPr sz="1050"/>
            </a:lvl4pPr>
            <a:lvl5pPr marL="2286000" lvl="4" indent="-228600" algn="l">
              <a:lnSpc>
                <a:spcPct val="115000"/>
              </a:lnSpc>
              <a:spcBef>
                <a:spcPts val="210"/>
              </a:spcBef>
              <a:spcAft>
                <a:spcPts val="0"/>
              </a:spcAft>
              <a:buClr>
                <a:schemeClr val="dk1"/>
              </a:buClr>
              <a:buSzPts val="1400"/>
              <a:buFont typeface="Times New Roman"/>
              <a:buNone/>
              <a:defRPr sz="1050"/>
            </a:lvl5pPr>
            <a:lvl6pPr marL="2743200" lvl="5" indent="-228600" algn="l">
              <a:lnSpc>
                <a:spcPct val="115000"/>
              </a:lnSpc>
              <a:spcBef>
                <a:spcPts val="210"/>
              </a:spcBef>
              <a:spcAft>
                <a:spcPts val="0"/>
              </a:spcAft>
              <a:buClr>
                <a:schemeClr val="dk1"/>
              </a:buClr>
              <a:buSzPts val="1400"/>
              <a:buFont typeface="Times New Roman"/>
              <a:buNone/>
              <a:defRPr sz="1050"/>
            </a:lvl6pPr>
            <a:lvl7pPr marL="3200400" lvl="6" indent="-228600" algn="l">
              <a:lnSpc>
                <a:spcPct val="115000"/>
              </a:lnSpc>
              <a:spcBef>
                <a:spcPts val="210"/>
              </a:spcBef>
              <a:spcAft>
                <a:spcPts val="0"/>
              </a:spcAft>
              <a:buClr>
                <a:schemeClr val="dk1"/>
              </a:buClr>
              <a:buSzPts val="1400"/>
              <a:buFont typeface="Times New Roman"/>
              <a:buNone/>
              <a:defRPr sz="1050"/>
            </a:lvl7pPr>
            <a:lvl8pPr marL="3657600" lvl="7" indent="-228600" algn="l">
              <a:lnSpc>
                <a:spcPct val="115000"/>
              </a:lnSpc>
              <a:spcBef>
                <a:spcPts val="210"/>
              </a:spcBef>
              <a:spcAft>
                <a:spcPts val="0"/>
              </a:spcAft>
              <a:buClr>
                <a:schemeClr val="dk1"/>
              </a:buClr>
              <a:buSzPts val="1400"/>
              <a:buFont typeface="Times New Roman"/>
              <a:buNone/>
              <a:defRPr sz="1050"/>
            </a:lvl8pPr>
            <a:lvl9pPr marL="4114800" lvl="8" indent="-228600" algn="l">
              <a:lnSpc>
                <a:spcPct val="115000"/>
              </a:lnSpc>
              <a:spcBef>
                <a:spcPts val="210"/>
              </a:spcBef>
              <a:spcAft>
                <a:spcPts val="0"/>
              </a:spcAft>
              <a:buClr>
                <a:schemeClr val="dk1"/>
              </a:buClr>
              <a:buSzPts val="1400"/>
              <a:buFont typeface="Times New Roman"/>
              <a:buNone/>
              <a:defRPr sz="1050"/>
            </a:lvl9pPr>
          </a:lstStyle>
          <a:p>
            <a:endParaRPr/>
          </a:p>
        </p:txBody>
      </p:sp>
      <p:sp>
        <p:nvSpPr>
          <p:cNvPr id="101" name="Google Shape;101;p43"/>
          <p:cNvSpPr txBox="1">
            <a:spLocks noGrp="1"/>
          </p:cNvSpPr>
          <p:nvPr>
            <p:ph type="dt" idx="10"/>
          </p:nvPr>
        </p:nvSpPr>
        <p:spPr>
          <a:xfrm>
            <a:off x="457200" y="4786313"/>
            <a:ext cx="1594520" cy="25479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43"/>
          <p:cNvSpPr txBox="1">
            <a:spLocks noGrp="1"/>
          </p:cNvSpPr>
          <p:nvPr>
            <p:ph type="ftr" idx="11"/>
          </p:nvPr>
        </p:nvSpPr>
        <p:spPr>
          <a:xfrm>
            <a:off x="1835150" y="4786313"/>
            <a:ext cx="5473700" cy="254794"/>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3" name="Google Shape;103;p43"/>
          <p:cNvSpPr txBox="1">
            <a:spLocks noGrp="1"/>
          </p:cNvSpPr>
          <p:nvPr>
            <p:ph type="sldNum" idx="12"/>
          </p:nvPr>
        </p:nvSpPr>
        <p:spPr>
          <a:xfrm>
            <a:off x="7812088" y="4786313"/>
            <a:ext cx="874712" cy="25479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re et contenu" type="obj">
  <p:cSld name="OBJECT">
    <p:spTree>
      <p:nvGrpSpPr>
        <p:cNvPr id="1" name="Shape 104"/>
        <p:cNvGrpSpPr/>
        <p:nvPr/>
      </p:nvGrpSpPr>
      <p:grpSpPr>
        <a:xfrm>
          <a:off x="0" y="0"/>
          <a:ext cx="0" cy="0"/>
          <a:chOff x="0" y="0"/>
          <a:chExt cx="0" cy="0"/>
        </a:xfrm>
      </p:grpSpPr>
      <p:sp>
        <p:nvSpPr>
          <p:cNvPr id="105" name="Google Shape;105;p44"/>
          <p:cNvSpPr txBox="1">
            <a:spLocks noGrp="1"/>
          </p:cNvSpPr>
          <p:nvPr>
            <p:ph type="title"/>
          </p:nvPr>
        </p:nvSpPr>
        <p:spPr>
          <a:xfrm>
            <a:off x="457200" y="205979"/>
            <a:ext cx="8229600" cy="85725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atin typeface="Verdana"/>
                <a:ea typeface="Verdana"/>
                <a:cs typeface="Verdana"/>
                <a:sym typeface="Verdana"/>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6" name="Google Shape;106;p44"/>
          <p:cNvSpPr txBox="1">
            <a:spLocks noGrp="1"/>
          </p:cNvSpPr>
          <p:nvPr>
            <p:ph type="body" idx="1"/>
          </p:nvPr>
        </p:nvSpPr>
        <p:spPr>
          <a:xfrm>
            <a:off x="457200" y="1200150"/>
            <a:ext cx="8229600" cy="3531394"/>
          </a:xfrm>
          <a:prstGeom prst="rect">
            <a:avLst/>
          </a:prstGeom>
          <a:noFill/>
          <a:ln>
            <a:noFill/>
          </a:ln>
        </p:spPr>
        <p:txBody>
          <a:bodyPr spcFirstLastPara="1" wrap="square" lIns="91425" tIns="45700" rIns="91425" bIns="45700" anchor="t" anchorCtr="0">
            <a:noAutofit/>
          </a:bodyPr>
          <a:lstStyle>
            <a:lvl1pPr marL="457200" lvl="0" indent="-431800" algn="l">
              <a:lnSpc>
                <a:spcPct val="115000"/>
              </a:lnSpc>
              <a:spcBef>
                <a:spcPts val="480"/>
              </a:spcBef>
              <a:spcAft>
                <a:spcPts val="0"/>
              </a:spcAft>
              <a:buClr>
                <a:schemeClr val="dk1"/>
              </a:buClr>
              <a:buSzPts val="3200"/>
              <a:buFont typeface="Verdana"/>
              <a:buChar char="•"/>
              <a:defRPr>
                <a:latin typeface="Verdana"/>
                <a:ea typeface="Verdana"/>
                <a:cs typeface="Verdana"/>
                <a:sym typeface="Verdana"/>
              </a:defRPr>
            </a:lvl1pPr>
            <a:lvl2pPr marL="914400" lvl="1" indent="-406400" algn="l">
              <a:lnSpc>
                <a:spcPct val="115000"/>
              </a:lnSpc>
              <a:spcBef>
                <a:spcPts val="420"/>
              </a:spcBef>
              <a:spcAft>
                <a:spcPts val="0"/>
              </a:spcAft>
              <a:buClr>
                <a:schemeClr val="dk1"/>
              </a:buClr>
              <a:buSzPts val="2800"/>
              <a:buFont typeface="Verdana"/>
              <a:buChar char="–"/>
              <a:defRPr>
                <a:latin typeface="Verdana"/>
                <a:ea typeface="Verdana"/>
                <a:cs typeface="Verdana"/>
                <a:sym typeface="Verdana"/>
              </a:defRPr>
            </a:lvl2pPr>
            <a:lvl3pPr marL="1371600" lvl="2" indent="-381000" algn="l">
              <a:lnSpc>
                <a:spcPct val="115000"/>
              </a:lnSpc>
              <a:spcBef>
                <a:spcPts val="360"/>
              </a:spcBef>
              <a:spcAft>
                <a:spcPts val="0"/>
              </a:spcAft>
              <a:buClr>
                <a:schemeClr val="dk1"/>
              </a:buClr>
              <a:buSzPts val="2400"/>
              <a:buFont typeface="Verdana"/>
              <a:buChar char="•"/>
              <a:defRPr>
                <a:latin typeface="Verdana"/>
                <a:ea typeface="Verdana"/>
                <a:cs typeface="Verdana"/>
                <a:sym typeface="Verdana"/>
              </a:defRPr>
            </a:lvl3pPr>
            <a:lvl4pPr marL="1828800" lvl="3" indent="-355600" algn="l">
              <a:lnSpc>
                <a:spcPct val="115000"/>
              </a:lnSpc>
              <a:spcBef>
                <a:spcPts val="300"/>
              </a:spcBef>
              <a:spcAft>
                <a:spcPts val="0"/>
              </a:spcAft>
              <a:buClr>
                <a:schemeClr val="dk1"/>
              </a:buClr>
              <a:buSzPts val="2000"/>
              <a:buFont typeface="Verdana"/>
              <a:buChar char="–"/>
              <a:defRPr>
                <a:latin typeface="Verdana"/>
                <a:ea typeface="Verdana"/>
                <a:cs typeface="Verdana"/>
                <a:sym typeface="Verdana"/>
              </a:defRPr>
            </a:lvl4pPr>
            <a:lvl5pPr marL="2286000" lvl="4" indent="-355600" algn="l">
              <a:lnSpc>
                <a:spcPct val="115000"/>
              </a:lnSpc>
              <a:spcBef>
                <a:spcPts val="300"/>
              </a:spcBef>
              <a:spcAft>
                <a:spcPts val="0"/>
              </a:spcAft>
              <a:buClr>
                <a:schemeClr val="dk1"/>
              </a:buClr>
              <a:buSzPts val="2000"/>
              <a:buFont typeface="Verdana"/>
              <a:buChar char="»"/>
              <a:defRPr>
                <a:latin typeface="Verdana"/>
                <a:ea typeface="Verdana"/>
                <a:cs typeface="Verdana"/>
                <a:sym typeface="Verdana"/>
              </a:defRPr>
            </a:lvl5pPr>
            <a:lvl6pPr marL="2743200" lvl="5" indent="-342900" algn="l">
              <a:lnSpc>
                <a:spcPct val="115000"/>
              </a:lnSpc>
              <a:spcBef>
                <a:spcPts val="270"/>
              </a:spcBef>
              <a:spcAft>
                <a:spcPts val="0"/>
              </a:spcAft>
              <a:buClr>
                <a:schemeClr val="dk1"/>
              </a:buClr>
              <a:buSzPts val="1800"/>
              <a:buChar char="»"/>
              <a:defRPr/>
            </a:lvl6pPr>
            <a:lvl7pPr marL="3200400" lvl="6" indent="-342900" algn="l">
              <a:lnSpc>
                <a:spcPct val="115000"/>
              </a:lnSpc>
              <a:spcBef>
                <a:spcPts val="270"/>
              </a:spcBef>
              <a:spcAft>
                <a:spcPts val="0"/>
              </a:spcAft>
              <a:buClr>
                <a:schemeClr val="dk1"/>
              </a:buClr>
              <a:buSzPts val="1800"/>
              <a:buChar char="»"/>
              <a:defRPr/>
            </a:lvl7pPr>
            <a:lvl8pPr marL="3657600" lvl="7" indent="-342900" algn="l">
              <a:lnSpc>
                <a:spcPct val="115000"/>
              </a:lnSpc>
              <a:spcBef>
                <a:spcPts val="270"/>
              </a:spcBef>
              <a:spcAft>
                <a:spcPts val="0"/>
              </a:spcAft>
              <a:buClr>
                <a:schemeClr val="dk1"/>
              </a:buClr>
              <a:buSzPts val="1800"/>
              <a:buChar char="»"/>
              <a:defRPr/>
            </a:lvl8pPr>
            <a:lvl9pPr marL="4114800" lvl="8" indent="-342900" algn="l">
              <a:lnSpc>
                <a:spcPct val="115000"/>
              </a:lnSpc>
              <a:spcBef>
                <a:spcPts val="270"/>
              </a:spcBef>
              <a:spcAft>
                <a:spcPts val="0"/>
              </a:spcAft>
              <a:buClr>
                <a:schemeClr val="dk1"/>
              </a:buClr>
              <a:buSzPts val="1800"/>
              <a:buChar char="»"/>
              <a:defRPr/>
            </a:lvl9pPr>
          </a:lstStyle>
          <a:p>
            <a:endParaRPr/>
          </a:p>
        </p:txBody>
      </p:sp>
      <p:sp>
        <p:nvSpPr>
          <p:cNvPr id="107" name="Google Shape;107;p44"/>
          <p:cNvSpPr txBox="1">
            <a:spLocks noGrp="1"/>
          </p:cNvSpPr>
          <p:nvPr>
            <p:ph type="dt" idx="10"/>
          </p:nvPr>
        </p:nvSpPr>
        <p:spPr>
          <a:xfrm>
            <a:off x="457200" y="4786313"/>
            <a:ext cx="1594520" cy="25479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44"/>
          <p:cNvSpPr txBox="1">
            <a:spLocks noGrp="1"/>
          </p:cNvSpPr>
          <p:nvPr>
            <p:ph type="ftr" idx="11"/>
          </p:nvPr>
        </p:nvSpPr>
        <p:spPr>
          <a:xfrm>
            <a:off x="1835150" y="4786313"/>
            <a:ext cx="5473700" cy="254794"/>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
        <p:nvSpPr>
          <p:cNvPr id="109" name="Google Shape;109;p44"/>
          <p:cNvSpPr txBox="1">
            <a:spLocks noGrp="1"/>
          </p:cNvSpPr>
          <p:nvPr>
            <p:ph type="sldNum" idx="12"/>
          </p:nvPr>
        </p:nvSpPr>
        <p:spPr>
          <a:xfrm>
            <a:off x="7812088" y="4786313"/>
            <a:ext cx="874712" cy="254794"/>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000000"/>
              </a:buClr>
              <a:buSzPts val="1050"/>
              <a:buFont typeface="Arial"/>
              <a:buNone/>
              <a:defRPr sz="1050" b="0" i="0" u="none" strike="noStrike" cap="none">
                <a:solidFill>
                  <a:schemeClr val="dk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Rubrik, text och innehåll" type="txAndObj">
  <p:cSld name="TEXT_AND_OBJECT">
    <p:spTree>
      <p:nvGrpSpPr>
        <p:cNvPr id="1" name="Shape 110"/>
        <p:cNvGrpSpPr/>
        <p:nvPr/>
      </p:nvGrpSpPr>
      <p:grpSpPr>
        <a:xfrm>
          <a:off x="0" y="0"/>
          <a:ext cx="0" cy="0"/>
          <a:chOff x="0" y="0"/>
          <a:chExt cx="0" cy="0"/>
        </a:xfrm>
      </p:grpSpPr>
      <p:sp>
        <p:nvSpPr>
          <p:cNvPr id="111" name="Google Shape;111;p45"/>
          <p:cNvSpPr txBox="1">
            <a:spLocks noGrp="1"/>
          </p:cNvSpPr>
          <p:nvPr>
            <p:ph type="title"/>
          </p:nvPr>
        </p:nvSpPr>
        <p:spPr>
          <a:xfrm>
            <a:off x="1489075" y="398860"/>
            <a:ext cx="6165850" cy="664369"/>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2" name="Google Shape;112;p45"/>
          <p:cNvSpPr txBox="1">
            <a:spLocks noGrp="1"/>
          </p:cNvSpPr>
          <p:nvPr>
            <p:ph type="body" idx="1"/>
          </p:nvPr>
        </p:nvSpPr>
        <p:spPr>
          <a:xfrm>
            <a:off x="1489076" y="1254919"/>
            <a:ext cx="3006725" cy="2436019"/>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270"/>
              </a:spcBef>
              <a:spcAft>
                <a:spcPts val="0"/>
              </a:spcAft>
              <a:buClr>
                <a:schemeClr val="dk1"/>
              </a:buClr>
              <a:buSzPts val="1800"/>
              <a:buChar char="•"/>
              <a:defRPr/>
            </a:lvl1pPr>
            <a:lvl2pPr marL="914400" lvl="1" indent="-342900" algn="l">
              <a:lnSpc>
                <a:spcPct val="115000"/>
              </a:lnSpc>
              <a:spcBef>
                <a:spcPts val="270"/>
              </a:spcBef>
              <a:spcAft>
                <a:spcPts val="0"/>
              </a:spcAft>
              <a:buClr>
                <a:schemeClr val="dk1"/>
              </a:buClr>
              <a:buSzPts val="1800"/>
              <a:buChar char="–"/>
              <a:defRPr/>
            </a:lvl2pPr>
            <a:lvl3pPr marL="1371600" lvl="2" indent="-342900" algn="l">
              <a:lnSpc>
                <a:spcPct val="115000"/>
              </a:lnSpc>
              <a:spcBef>
                <a:spcPts val="270"/>
              </a:spcBef>
              <a:spcAft>
                <a:spcPts val="0"/>
              </a:spcAft>
              <a:buClr>
                <a:schemeClr val="dk1"/>
              </a:buClr>
              <a:buSzPts val="1800"/>
              <a:buChar char="•"/>
              <a:defRPr/>
            </a:lvl3pPr>
            <a:lvl4pPr marL="1828800" lvl="3" indent="-342900" algn="l">
              <a:lnSpc>
                <a:spcPct val="115000"/>
              </a:lnSpc>
              <a:spcBef>
                <a:spcPts val="270"/>
              </a:spcBef>
              <a:spcAft>
                <a:spcPts val="0"/>
              </a:spcAft>
              <a:buClr>
                <a:schemeClr val="dk1"/>
              </a:buClr>
              <a:buSzPts val="1800"/>
              <a:buChar char="–"/>
              <a:defRPr/>
            </a:lvl4pPr>
            <a:lvl5pPr marL="2286000" lvl="4" indent="-342900" algn="l">
              <a:lnSpc>
                <a:spcPct val="115000"/>
              </a:lnSpc>
              <a:spcBef>
                <a:spcPts val="270"/>
              </a:spcBef>
              <a:spcAft>
                <a:spcPts val="0"/>
              </a:spcAft>
              <a:buClr>
                <a:schemeClr val="dk1"/>
              </a:buClr>
              <a:buSzPts val="1800"/>
              <a:buChar char="»"/>
              <a:defRPr/>
            </a:lvl5pPr>
            <a:lvl6pPr marL="2743200" lvl="5" indent="-342900" algn="l">
              <a:lnSpc>
                <a:spcPct val="115000"/>
              </a:lnSpc>
              <a:spcBef>
                <a:spcPts val="270"/>
              </a:spcBef>
              <a:spcAft>
                <a:spcPts val="0"/>
              </a:spcAft>
              <a:buClr>
                <a:schemeClr val="dk1"/>
              </a:buClr>
              <a:buSzPts val="1800"/>
              <a:buChar char="»"/>
              <a:defRPr/>
            </a:lvl6pPr>
            <a:lvl7pPr marL="3200400" lvl="6" indent="-342900" algn="l">
              <a:lnSpc>
                <a:spcPct val="115000"/>
              </a:lnSpc>
              <a:spcBef>
                <a:spcPts val="270"/>
              </a:spcBef>
              <a:spcAft>
                <a:spcPts val="0"/>
              </a:spcAft>
              <a:buClr>
                <a:schemeClr val="dk1"/>
              </a:buClr>
              <a:buSzPts val="1800"/>
              <a:buChar char="»"/>
              <a:defRPr/>
            </a:lvl7pPr>
            <a:lvl8pPr marL="3657600" lvl="7" indent="-342900" algn="l">
              <a:lnSpc>
                <a:spcPct val="115000"/>
              </a:lnSpc>
              <a:spcBef>
                <a:spcPts val="270"/>
              </a:spcBef>
              <a:spcAft>
                <a:spcPts val="0"/>
              </a:spcAft>
              <a:buClr>
                <a:schemeClr val="dk1"/>
              </a:buClr>
              <a:buSzPts val="1800"/>
              <a:buChar char="»"/>
              <a:defRPr/>
            </a:lvl8pPr>
            <a:lvl9pPr marL="4114800" lvl="8" indent="-342900" algn="l">
              <a:lnSpc>
                <a:spcPct val="115000"/>
              </a:lnSpc>
              <a:spcBef>
                <a:spcPts val="270"/>
              </a:spcBef>
              <a:spcAft>
                <a:spcPts val="0"/>
              </a:spcAft>
              <a:buClr>
                <a:schemeClr val="dk1"/>
              </a:buClr>
              <a:buSzPts val="1800"/>
              <a:buChar char="»"/>
              <a:defRPr/>
            </a:lvl9pPr>
          </a:lstStyle>
          <a:p>
            <a:endParaRPr/>
          </a:p>
        </p:txBody>
      </p:sp>
      <p:sp>
        <p:nvSpPr>
          <p:cNvPr id="113" name="Google Shape;113;p45"/>
          <p:cNvSpPr txBox="1">
            <a:spLocks noGrp="1"/>
          </p:cNvSpPr>
          <p:nvPr>
            <p:ph type="body" idx="2"/>
          </p:nvPr>
        </p:nvSpPr>
        <p:spPr>
          <a:xfrm>
            <a:off x="4648201" y="1254919"/>
            <a:ext cx="3006725" cy="2436019"/>
          </a:xfrm>
          <a:prstGeom prst="rect">
            <a:avLst/>
          </a:prstGeom>
          <a:noFill/>
          <a:ln>
            <a:noFill/>
          </a:ln>
        </p:spPr>
        <p:txBody>
          <a:bodyPr spcFirstLastPara="1" wrap="square" lIns="91425" tIns="45700" rIns="91425" bIns="45700" anchor="t" anchorCtr="0">
            <a:noAutofit/>
          </a:bodyPr>
          <a:lstStyle>
            <a:lvl1pPr marL="457200" lvl="0" indent="-342900" algn="l">
              <a:lnSpc>
                <a:spcPct val="115000"/>
              </a:lnSpc>
              <a:spcBef>
                <a:spcPts val="270"/>
              </a:spcBef>
              <a:spcAft>
                <a:spcPts val="0"/>
              </a:spcAft>
              <a:buClr>
                <a:schemeClr val="dk1"/>
              </a:buClr>
              <a:buSzPts val="1800"/>
              <a:buChar char="•"/>
              <a:defRPr/>
            </a:lvl1pPr>
            <a:lvl2pPr marL="914400" lvl="1" indent="-342900" algn="l">
              <a:lnSpc>
                <a:spcPct val="115000"/>
              </a:lnSpc>
              <a:spcBef>
                <a:spcPts val="270"/>
              </a:spcBef>
              <a:spcAft>
                <a:spcPts val="0"/>
              </a:spcAft>
              <a:buClr>
                <a:schemeClr val="dk1"/>
              </a:buClr>
              <a:buSzPts val="1800"/>
              <a:buChar char="–"/>
              <a:defRPr/>
            </a:lvl2pPr>
            <a:lvl3pPr marL="1371600" lvl="2" indent="-342900" algn="l">
              <a:lnSpc>
                <a:spcPct val="115000"/>
              </a:lnSpc>
              <a:spcBef>
                <a:spcPts val="270"/>
              </a:spcBef>
              <a:spcAft>
                <a:spcPts val="0"/>
              </a:spcAft>
              <a:buClr>
                <a:schemeClr val="dk1"/>
              </a:buClr>
              <a:buSzPts val="1800"/>
              <a:buChar char="•"/>
              <a:defRPr/>
            </a:lvl3pPr>
            <a:lvl4pPr marL="1828800" lvl="3" indent="-342900" algn="l">
              <a:lnSpc>
                <a:spcPct val="115000"/>
              </a:lnSpc>
              <a:spcBef>
                <a:spcPts val="270"/>
              </a:spcBef>
              <a:spcAft>
                <a:spcPts val="0"/>
              </a:spcAft>
              <a:buClr>
                <a:schemeClr val="dk1"/>
              </a:buClr>
              <a:buSzPts val="1800"/>
              <a:buChar char="–"/>
              <a:defRPr/>
            </a:lvl4pPr>
            <a:lvl5pPr marL="2286000" lvl="4" indent="-342900" algn="l">
              <a:lnSpc>
                <a:spcPct val="115000"/>
              </a:lnSpc>
              <a:spcBef>
                <a:spcPts val="270"/>
              </a:spcBef>
              <a:spcAft>
                <a:spcPts val="0"/>
              </a:spcAft>
              <a:buClr>
                <a:schemeClr val="dk1"/>
              </a:buClr>
              <a:buSzPts val="1800"/>
              <a:buChar char="»"/>
              <a:defRPr/>
            </a:lvl5pPr>
            <a:lvl6pPr marL="2743200" lvl="5" indent="-342900" algn="l">
              <a:lnSpc>
                <a:spcPct val="115000"/>
              </a:lnSpc>
              <a:spcBef>
                <a:spcPts val="270"/>
              </a:spcBef>
              <a:spcAft>
                <a:spcPts val="0"/>
              </a:spcAft>
              <a:buClr>
                <a:schemeClr val="dk1"/>
              </a:buClr>
              <a:buSzPts val="1800"/>
              <a:buChar char="»"/>
              <a:defRPr/>
            </a:lvl6pPr>
            <a:lvl7pPr marL="3200400" lvl="6" indent="-342900" algn="l">
              <a:lnSpc>
                <a:spcPct val="115000"/>
              </a:lnSpc>
              <a:spcBef>
                <a:spcPts val="270"/>
              </a:spcBef>
              <a:spcAft>
                <a:spcPts val="0"/>
              </a:spcAft>
              <a:buClr>
                <a:schemeClr val="dk1"/>
              </a:buClr>
              <a:buSzPts val="1800"/>
              <a:buChar char="»"/>
              <a:defRPr/>
            </a:lvl7pPr>
            <a:lvl8pPr marL="3657600" lvl="7" indent="-342900" algn="l">
              <a:lnSpc>
                <a:spcPct val="115000"/>
              </a:lnSpc>
              <a:spcBef>
                <a:spcPts val="270"/>
              </a:spcBef>
              <a:spcAft>
                <a:spcPts val="0"/>
              </a:spcAft>
              <a:buClr>
                <a:schemeClr val="dk1"/>
              </a:buClr>
              <a:buSzPts val="1800"/>
              <a:buChar char="»"/>
              <a:defRPr/>
            </a:lvl8pPr>
            <a:lvl9pPr marL="4114800" lvl="8" indent="-342900" algn="l">
              <a:lnSpc>
                <a:spcPct val="115000"/>
              </a:lnSpc>
              <a:spcBef>
                <a:spcPts val="27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26"/>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9" name="Google Shape;19;p26"/>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0" name="Google Shape;20;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3" name="Google Shape;23;p27"/>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7"/>
          <p:cNvSpPr txBox="1">
            <a:spLocks noGrp="1"/>
          </p:cNvSpPr>
          <p:nvPr>
            <p:ph type="body" idx="2"/>
          </p:nvPr>
        </p:nvSpPr>
        <p:spPr>
          <a:xfrm>
            <a:off x="4832400" y="1312605"/>
            <a:ext cx="3999900" cy="325627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5" name="Google Shape;25;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28"/>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8" name="Google Shape;28;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29"/>
          <p:cNvSpPr txBox="1">
            <a:spLocks noGrp="1"/>
          </p:cNvSpPr>
          <p:nvPr>
            <p:ph type="title"/>
          </p:nvPr>
        </p:nvSpPr>
        <p:spPr>
          <a:xfrm>
            <a:off x="311700" y="629342"/>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1" name="Google Shape;31;p29"/>
          <p:cNvSpPr txBox="1">
            <a:spLocks noGrp="1"/>
          </p:cNvSpPr>
          <p:nvPr>
            <p:ph type="body" idx="1"/>
          </p:nvPr>
        </p:nvSpPr>
        <p:spPr>
          <a:xfrm>
            <a:off x="311700" y="1504334"/>
            <a:ext cx="2808000" cy="3064665"/>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2" name="Google Shape;32;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3"/>
        <p:cNvGrpSpPr/>
        <p:nvPr/>
      </p:nvGrpSpPr>
      <p:grpSpPr>
        <a:xfrm>
          <a:off x="0" y="0"/>
          <a:ext cx="0" cy="0"/>
          <a:chOff x="0" y="0"/>
          <a:chExt cx="0" cy="0"/>
        </a:xfrm>
      </p:grpSpPr>
      <p:sp>
        <p:nvSpPr>
          <p:cNvPr id="34" name="Google Shape;34;p30"/>
          <p:cNvSpPr txBox="1">
            <a:spLocks noGrp="1"/>
          </p:cNvSpPr>
          <p:nvPr>
            <p:ph type="title"/>
          </p:nvPr>
        </p:nvSpPr>
        <p:spPr>
          <a:xfrm>
            <a:off x="490250" y="656302"/>
            <a:ext cx="6367800" cy="3884647"/>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5" name="Google Shape;35;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31"/>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8" name="Google Shape;38;p31"/>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9" name="Google Shape;39;p31"/>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40" name="Google Shape;40;p31"/>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1" name="Google Shape;41;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2"/>
        <p:cNvGrpSpPr/>
        <p:nvPr/>
      </p:nvGrpSpPr>
      <p:grpSpPr>
        <a:xfrm>
          <a:off x="0" y="0"/>
          <a:ext cx="0" cy="0"/>
          <a:chOff x="0" y="0"/>
          <a:chExt cx="0" cy="0"/>
        </a:xfrm>
      </p:grpSpPr>
      <p:sp>
        <p:nvSpPr>
          <p:cNvPr id="43" name="Google Shape;43;p32"/>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4" name="Google Shape;44;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6" Type="http://schemas.openxmlformats.org/officeDocument/2006/relationships/image" Target="../media/image1.jpg"/><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theme" Target="../theme/theme2.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6"/>
        <p:cNvGrpSpPr/>
        <p:nvPr/>
      </p:nvGrpSpPr>
      <p:grpSpPr>
        <a:xfrm>
          <a:off x="0" y="0"/>
          <a:ext cx="0" cy="0"/>
          <a:chOff x="0" y="0"/>
          <a:chExt cx="0" cy="0"/>
        </a:xfrm>
      </p:grpSpPr>
      <p:sp>
        <p:nvSpPr>
          <p:cNvPr id="7" name="Google Shape;7;p19"/>
          <p:cNvSpPr txBox="1">
            <a:spLocks noGrp="1"/>
          </p:cNvSpPr>
          <p:nvPr>
            <p:ph type="title"/>
          </p:nvPr>
        </p:nvSpPr>
        <p:spPr>
          <a:xfrm>
            <a:off x="311700" y="6306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8" name="Google Shape;8;p19"/>
          <p:cNvSpPr txBox="1">
            <a:spLocks noGrp="1"/>
          </p:cNvSpPr>
          <p:nvPr>
            <p:ph type="body" idx="1"/>
          </p:nvPr>
        </p:nvSpPr>
        <p:spPr>
          <a:xfrm>
            <a:off x="311700" y="1438225"/>
            <a:ext cx="8520600" cy="313065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9" name="Google Shape;9;p19"/>
          <p:cNvSpPr txBox="1">
            <a:spLocks noGrp="1"/>
          </p:cNvSpPr>
          <p:nvPr>
            <p:ph type="sldNum" idx="12"/>
          </p:nvPr>
        </p:nvSpPr>
        <p:spPr>
          <a:xfrm>
            <a:off x="8595300" y="474990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311700" y="6306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53" name="Google Shape;53;p21"/>
          <p:cNvSpPr txBox="1">
            <a:spLocks noGrp="1"/>
          </p:cNvSpPr>
          <p:nvPr>
            <p:ph type="body" idx="1"/>
          </p:nvPr>
        </p:nvSpPr>
        <p:spPr>
          <a:xfrm>
            <a:off x="311700" y="1438225"/>
            <a:ext cx="8520600" cy="313065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54" name="Google Shape;54;p21"/>
          <p:cNvSpPr txBox="1">
            <a:spLocks noGrp="1"/>
          </p:cNvSpPr>
          <p:nvPr>
            <p:ph type="sldNum" idx="12"/>
          </p:nvPr>
        </p:nvSpPr>
        <p:spPr>
          <a:xfrm>
            <a:off x="8595300" y="4749900"/>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pic>
        <p:nvPicPr>
          <p:cNvPr id="55" name="Google Shape;55;p21"/>
          <p:cNvPicPr preferRelativeResize="0"/>
          <p:nvPr/>
        </p:nvPicPr>
        <p:blipFill rotWithShape="1">
          <a:blip r:embed="rId16">
            <a:alphaModFix/>
          </a:blip>
          <a:srcRect/>
          <a:stretch/>
        </p:blipFill>
        <p:spPr>
          <a:xfrm>
            <a:off x="0" y="24525"/>
            <a:ext cx="1800225" cy="571500"/>
          </a:xfrm>
          <a:prstGeom prst="rect">
            <a:avLst/>
          </a:prstGeom>
          <a:noFill/>
          <a:ln>
            <a:noFill/>
          </a:ln>
        </p:spPr>
      </p:pic>
      <p:sp>
        <p:nvSpPr>
          <p:cNvPr id="56" name="Google Shape;56;p21"/>
          <p:cNvSpPr txBox="1">
            <a:spLocks noGrp="1"/>
          </p:cNvSpPr>
          <p:nvPr>
            <p:ph type="dt" idx="10"/>
          </p:nvPr>
        </p:nvSpPr>
        <p:spPr>
          <a:xfrm>
            <a:off x="0" y="4749900"/>
            <a:ext cx="1666528" cy="3936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0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ets/METS-schema/blob/mets2/METS2.md" TargetMode="External"/><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hyperlink" Target="https://github.com/mets/METS-schema/blob/mets2/v2/mets.xsd" TargetMode="External"/></Relationships>
</file>

<file path=ppt/slides/_rels/slide14.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3" Type="http://schemas.openxmlformats.org/officeDocument/2006/relationships/hyperlink" Target="https://github.com/mets/METS1to2" TargetMode="External"/><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3" Type="http://schemas.openxmlformats.org/officeDocument/2006/relationships/hyperlink" Target="https://github.com/mets/METS-schema/wiki/METS2-Suggested-Attribute-Values" TargetMode="External"/><Relationship Id="rId2" Type="http://schemas.openxmlformats.org/officeDocument/2006/relationships/notesSlide" Target="../notesSlides/notesSlide61.xml"/><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3" Type="http://schemas.openxmlformats.org/officeDocument/2006/relationships/hyperlink" Target="https://github.com/mets/METS-schema/wiki/METS2-Suggested-Attribute-Values" TargetMode="External"/><Relationship Id="rId2" Type="http://schemas.openxmlformats.org/officeDocument/2006/relationships/notesSlide" Target="../notesSlides/notesSlide65.xm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0.xml"/><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1.xml"/><Relationship Id="rId1" Type="http://schemas.openxmlformats.org/officeDocument/2006/relationships/slideLayout" Target="../slideLayouts/slideLayout12.xml"/></Relationships>
</file>

<file path=ppt/slides/_rels/slide73.xml.rels><?xml version="1.0" encoding="UTF-8" standalone="yes"?>
<Relationships xmlns="http://schemas.openxmlformats.org/package/2006/relationships"><Relationship Id="rId3" Type="http://schemas.openxmlformats.org/officeDocument/2006/relationships/hyperlink" Target="http://www.loc.gov/standards/premis/v3/premis-3-0-final.pdf" TargetMode="External"/><Relationship Id="rId7" Type="http://schemas.openxmlformats.org/officeDocument/2006/relationships/image" Target="../media/image4.png"/><Relationship Id="rId2" Type="http://schemas.openxmlformats.org/officeDocument/2006/relationships/notesSlide" Target="../notesSlides/notesSlide72.xml"/><Relationship Id="rId1" Type="http://schemas.openxmlformats.org/officeDocument/2006/relationships/slideLayout" Target="../slideLayouts/slideLayout12.xml"/><Relationship Id="rId6" Type="http://schemas.openxmlformats.org/officeDocument/2006/relationships/hyperlink" Target="http://www.oclc.org/research/projects/pmwg/premis-final.pdf" TargetMode="External"/><Relationship Id="rId5" Type="http://schemas.openxmlformats.org/officeDocument/2006/relationships/image" Target="../media/image3.jpg"/><Relationship Id="rId4" Type="http://schemas.openxmlformats.org/officeDocument/2006/relationships/hyperlink" Target="http://www.loc.gov/standards/premis/premis.xsd" TargetMode="External"/></Relationships>
</file>

<file path=ppt/slides/_rels/slide7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3.xml"/><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4.xml"/><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7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5.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77.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3.jpg"/><Relationship Id="rId7" Type="http://schemas.openxmlformats.org/officeDocument/2006/relationships/image" Target="../media/image11.png"/><Relationship Id="rId2" Type="http://schemas.openxmlformats.org/officeDocument/2006/relationships/notesSlide" Target="../notesSlides/notesSlide76.xml"/><Relationship Id="rId1" Type="http://schemas.openxmlformats.org/officeDocument/2006/relationships/slideLayout" Target="../slideLayouts/slideLayout1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7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7.xml"/><Relationship Id="rId1" Type="http://schemas.openxmlformats.org/officeDocument/2006/relationships/slideLayout" Target="../slideLayouts/slideLayout12.xml"/></Relationships>
</file>

<file path=ppt/slides/_rels/slide7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78.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80.xml.rels><?xml version="1.0" encoding="UTF-8" standalone="yes"?>
<Relationships xmlns="http://schemas.openxmlformats.org/package/2006/relationships"><Relationship Id="rId3" Type="http://schemas.openxmlformats.org/officeDocument/2006/relationships/hyperlink" Target="http://www.loc.gov/standards/premis/guidelines2017-premismets.pdf" TargetMode="External"/><Relationship Id="rId2" Type="http://schemas.openxmlformats.org/officeDocument/2006/relationships/notesSlide" Target="../notesSlides/notesSlide79.xml"/><Relationship Id="rId1" Type="http://schemas.openxmlformats.org/officeDocument/2006/relationships/slideLayout" Target="../slideLayouts/slideLayout12.xml"/><Relationship Id="rId4" Type="http://schemas.openxmlformats.org/officeDocument/2006/relationships/image" Target="../media/image3.jpg"/></Relationships>
</file>

<file path=ppt/slides/_rels/slide8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0.xml"/><Relationship Id="rId1" Type="http://schemas.openxmlformats.org/officeDocument/2006/relationships/slideLayout" Target="../slideLayouts/slideLayout12.xml"/></Relationships>
</file>

<file path=ppt/slides/_rels/slide8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81.xml"/><Relationship Id="rId1" Type="http://schemas.openxmlformats.org/officeDocument/2006/relationships/slideLayout" Target="../slideLayouts/slideLayout1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3" Type="http://schemas.openxmlformats.org/officeDocument/2006/relationships/hyperlink" Target="https://mets.github.io/METS_v2_Docs/mets.html" TargetMode="External"/><Relationship Id="rId2" Type="http://schemas.openxmlformats.org/officeDocument/2006/relationships/hyperlink" Target="https://github.com/mets/METS-schema/blob/mets2/METS2.md" TargetMode="External"/><Relationship Id="rId1" Type="http://schemas.openxmlformats.org/officeDocument/2006/relationships/slideLayout" Target="../slideLayouts/slideLayout13.xml"/><Relationship Id="rId4" Type="http://schemas.openxmlformats.org/officeDocument/2006/relationships/hyperlink" Target="https://github.com/mets/METS-schema" TargetMode="Externa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6.xml"/></Relationships>
</file>

<file path=ppt/slides/_rels/slide87.xml.rels><?xml version="1.0" encoding="UTF-8" standalone="yes"?>
<Relationships xmlns="http://schemas.openxmlformats.org/package/2006/relationships"><Relationship Id="rId3" Type="http://schemas.openxmlformats.org/officeDocument/2006/relationships/hyperlink" Target="http://www.loc.gov/standards/mets/" TargetMode="External"/><Relationship Id="rId2" Type="http://schemas.openxmlformats.org/officeDocument/2006/relationships/notesSlide" Target="../notesSlides/notesSlide83.xml"/><Relationship Id="rId1" Type="http://schemas.openxmlformats.org/officeDocument/2006/relationships/slideLayout" Target="../slideLayouts/slideLayout12.xml"/><Relationship Id="rId5" Type="http://schemas.openxmlformats.org/officeDocument/2006/relationships/hyperlink" Target="https://listserv.loc.gov/cgi-bin/wa?SUBED1=mets&amp;A=1" TargetMode="External"/><Relationship Id="rId4" Type="http://schemas.openxmlformats.org/officeDocument/2006/relationships/hyperlink" Target="https://github.com/mets"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s://coptr.digipres.org/index.php/METS_(Metadata_Encoding_and_Transmission_Standard)" TargetMode="External"/><Relationship Id="rId2" Type="http://schemas.openxmlformats.org/officeDocument/2006/relationships/notesSlide" Target="../notesSlides/notesSlide84.xml"/><Relationship Id="rId1" Type="http://schemas.openxmlformats.org/officeDocument/2006/relationships/slideLayout" Target="../slideLayouts/slideLayout12.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1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14.xml"/></Relationships>
</file>

<file path=ppt/slides/_rels/slide92.xml.rels><?xml version="1.0" encoding="UTF-8" standalone="yes"?>
<Relationships xmlns="http://schemas.openxmlformats.org/package/2006/relationships"><Relationship Id="rId8" Type="http://schemas.openxmlformats.org/officeDocument/2006/relationships/hyperlink" Target="https://github.com/mets/METS1to2" TargetMode="External"/><Relationship Id="rId3" Type="http://schemas.openxmlformats.org/officeDocument/2006/relationships/hyperlink" Target="https://github.com/mets/METS-schema" TargetMode="External"/><Relationship Id="rId7" Type="http://schemas.openxmlformats.org/officeDocument/2006/relationships/hyperlink" Target="https://github.com/mets/METS-schema/blob/mets2/METS2.md" TargetMode="External"/><Relationship Id="rId2" Type="http://schemas.openxmlformats.org/officeDocument/2006/relationships/notesSlide" Target="../notesSlides/notesSlide88.xml"/><Relationship Id="rId1" Type="http://schemas.openxmlformats.org/officeDocument/2006/relationships/slideLayout" Target="../slideLayouts/slideLayout16.xml"/><Relationship Id="rId6" Type="http://schemas.openxmlformats.org/officeDocument/2006/relationships/hyperlink" Target="https://github.com/mets/METS-schema/wiki/METS2-Suggested-Attribute-Values" TargetMode="External"/><Relationship Id="rId5" Type="http://schemas.openxmlformats.org/officeDocument/2006/relationships/hyperlink" Target="https://mets.github.io/METS_v2_Docs/mets.html" TargetMode="External"/><Relationship Id="rId4" Type="http://schemas.openxmlformats.org/officeDocument/2006/relationships/hyperlink" Target="https://github.com/mets/METS-board/blob/mets2/web%20documents/metsoverview.md" TargetMode="External"/><Relationship Id="rId9" Type="http://schemas.openxmlformats.org/officeDocument/2006/relationships/comments" Target="../comments/commen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6.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6.xml"/></Relationships>
</file>

<file path=ppt/slides/_rels/slide9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1.xml"/><Relationship Id="rId1" Type="http://schemas.openxmlformats.org/officeDocument/2006/relationships/slideLayout" Target="../slideLayouts/slideLayout2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16.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12.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1"/>
          <p:cNvSpPr txBox="1"/>
          <p:nvPr/>
        </p:nvSpPr>
        <p:spPr>
          <a:xfrm>
            <a:off x="1232100" y="2935650"/>
            <a:ext cx="6679800" cy="1846629"/>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US" sz="3600" b="0" i="0" u="none" strike="noStrike" cap="none">
                <a:solidFill>
                  <a:srgbClr val="000000"/>
                </a:solidFill>
                <a:latin typeface="Arial"/>
                <a:ea typeface="Arial"/>
                <a:cs typeface="Arial"/>
                <a:sym typeface="Arial"/>
              </a:rPr>
              <a:t>Understanding and Implementing METS</a:t>
            </a:r>
            <a:endParaRPr sz="3600" b="0"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2000"/>
              <a:buFont typeface="Arial"/>
              <a:buNone/>
            </a:pPr>
            <a:r>
              <a:rPr lang="en-US" sz="2000" b="1" i="0" u="none" strike="noStrike" cap="none">
                <a:solidFill>
                  <a:srgbClr val="000000"/>
                </a:solidFill>
                <a:latin typeface="Arial"/>
                <a:ea typeface="Arial"/>
                <a:cs typeface="Arial"/>
                <a:sym typeface="Arial"/>
              </a:rPr>
              <a:t>Karin Bredenberg, Aaron Elkiss, Juha Lehtonen</a:t>
            </a:r>
            <a:endParaRPr sz="2000" b="1" i="0" u="none" strike="noStrike" cap="none">
              <a:solidFill>
                <a:srgbClr val="000000"/>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600"/>
              <a:buFont typeface="Arial"/>
              <a:buNone/>
            </a:pPr>
            <a:r>
              <a:rPr lang="en-US" sz="1600" b="0" i="0" u="none" strike="noStrike" cap="none">
                <a:solidFill>
                  <a:srgbClr val="000000"/>
                </a:solidFill>
                <a:latin typeface="Arial"/>
                <a:ea typeface="Arial"/>
                <a:cs typeface="Arial"/>
                <a:sym typeface="Arial"/>
              </a:rPr>
              <a:t>Tuesday, September 19, 9:00 AM - 12:30 PM</a:t>
            </a:r>
            <a:endParaRPr sz="1600" b="0" i="0" u="none" strike="noStrike" cap="none">
              <a:solidFill>
                <a:srgbClr val="000000"/>
              </a:solidFill>
              <a:latin typeface="Arial"/>
              <a:ea typeface="Arial"/>
              <a:cs typeface="Arial"/>
              <a:sym typeface="Arial"/>
            </a:endParaRPr>
          </a:p>
        </p:txBody>
      </p:sp>
      <p:pic>
        <p:nvPicPr>
          <p:cNvPr id="119" name="Google Shape;119;p1"/>
          <p:cNvPicPr preferRelativeResize="0"/>
          <p:nvPr/>
        </p:nvPicPr>
        <p:blipFill rotWithShape="1">
          <a:blip r:embed="rId3">
            <a:alphaModFix/>
          </a:blip>
          <a:srcRect/>
          <a:stretch/>
        </p:blipFill>
        <p:spPr>
          <a:xfrm>
            <a:off x="152400" y="152400"/>
            <a:ext cx="8839199" cy="1794804"/>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0"/>
          <p:cNvSpPr txBox="1">
            <a:spLocks noGrp="1"/>
          </p:cNvSpPr>
          <p:nvPr>
            <p:ph type="title"/>
          </p:nvPr>
        </p:nvSpPr>
        <p:spPr>
          <a:xfrm>
            <a:off x="70037" y="668216"/>
            <a:ext cx="8520600" cy="841800"/>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SzPts val="3600"/>
              <a:buNone/>
            </a:pPr>
            <a:r>
              <a:rPr lang="en-US" dirty="0"/>
              <a:t>Status of METS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11"/>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Version 1.x</a:t>
            </a:r>
            <a:endParaRPr/>
          </a:p>
        </p:txBody>
      </p:sp>
      <p:sp>
        <p:nvSpPr>
          <p:cNvPr id="181" name="Google Shape;181;p11"/>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Version 1.0 has been released in 2002</a:t>
            </a:r>
            <a:endParaRPr/>
          </a:p>
          <a:p>
            <a:pPr marL="457200" lvl="0" indent="-342900" algn="l" rtl="0">
              <a:lnSpc>
                <a:spcPct val="115000"/>
              </a:lnSpc>
              <a:spcBef>
                <a:spcPts val="0"/>
              </a:spcBef>
              <a:spcAft>
                <a:spcPts val="0"/>
              </a:spcAft>
              <a:buSzPts val="1800"/>
              <a:buChar char="●"/>
            </a:pPr>
            <a:r>
              <a:rPr lang="en-US"/>
              <a:t>Undergone minor updates in the subsequent years</a:t>
            </a:r>
            <a:endParaRPr/>
          </a:p>
          <a:p>
            <a:pPr marL="457200" lvl="0" indent="-342900" algn="l" rtl="0">
              <a:lnSpc>
                <a:spcPct val="115000"/>
              </a:lnSpc>
              <a:spcBef>
                <a:spcPts val="0"/>
              </a:spcBef>
              <a:spcAft>
                <a:spcPts val="0"/>
              </a:spcAft>
              <a:buSzPts val="1800"/>
              <a:buChar char="●"/>
            </a:pPr>
            <a:r>
              <a:rPr lang="en-US"/>
              <a:t>Last version 1.12.1 of October 2019, stable and accepted.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Community adoption</a:t>
            </a:r>
            <a:endParaRPr/>
          </a:p>
        </p:txBody>
      </p:sp>
      <p:sp>
        <p:nvSpPr>
          <p:cNvPr id="187" name="Google Shape;187;p12"/>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has become a community best practice for preserving digital objects.</a:t>
            </a:r>
            <a:endParaRPr/>
          </a:p>
          <a:p>
            <a:pPr marL="457200" lvl="0" indent="-342900" algn="l" rtl="0">
              <a:lnSpc>
                <a:spcPct val="115000"/>
              </a:lnSpc>
              <a:spcBef>
                <a:spcPts val="0"/>
              </a:spcBef>
              <a:spcAft>
                <a:spcPts val="0"/>
              </a:spcAft>
              <a:buSzPts val="1800"/>
              <a:buChar char="●"/>
            </a:pPr>
            <a:r>
              <a:rPr lang="en-US"/>
              <a:t>Many system implementers are relying on this stable standard.</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13"/>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Version 2.x</a:t>
            </a:r>
            <a:endParaRPr/>
          </a:p>
        </p:txBody>
      </p:sp>
      <p:sp>
        <p:nvSpPr>
          <p:cNvPr id="193" name="Google Shape;193;p13"/>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A new major version of METS has been discussed for several years</a:t>
            </a:r>
            <a:endParaRPr/>
          </a:p>
          <a:p>
            <a:pPr marL="457200" lvl="0" indent="-342900" algn="l" rtl="0">
              <a:lnSpc>
                <a:spcPct val="115000"/>
              </a:lnSpc>
              <a:spcBef>
                <a:spcPts val="0"/>
              </a:spcBef>
              <a:spcAft>
                <a:spcPts val="0"/>
              </a:spcAft>
              <a:buSzPts val="1800"/>
              <a:buChar char="●"/>
            </a:pPr>
            <a:r>
              <a:rPr lang="en-US"/>
              <a:t>Input of community at workshops and conferences</a:t>
            </a:r>
            <a:endParaRPr/>
          </a:p>
          <a:p>
            <a:pPr marL="457200" lvl="0" indent="-342900" algn="l" rtl="0">
              <a:lnSpc>
                <a:spcPct val="115000"/>
              </a:lnSpc>
              <a:spcBef>
                <a:spcPts val="0"/>
              </a:spcBef>
              <a:spcAft>
                <a:spcPts val="0"/>
              </a:spcAft>
              <a:buSzPts val="1800"/>
              <a:buChar char="●"/>
            </a:pPr>
            <a:r>
              <a:rPr lang="en-US"/>
              <a:t>First presentation of version 2.0 draft at iPRES 2022</a:t>
            </a:r>
            <a:endParaRPr/>
          </a:p>
          <a:p>
            <a:pPr marL="457200" lvl="0" indent="-342900" algn="l" rtl="0">
              <a:lnSpc>
                <a:spcPct val="115000"/>
              </a:lnSpc>
              <a:spcBef>
                <a:spcPts val="0"/>
              </a:spcBef>
              <a:spcAft>
                <a:spcPts val="0"/>
              </a:spcAft>
              <a:buSzPts val="1800"/>
              <a:buChar char="●"/>
            </a:pPr>
            <a:r>
              <a:rPr lang="en-US"/>
              <a:t>Beta version of schema released:</a:t>
            </a:r>
            <a:endParaRPr/>
          </a:p>
          <a:p>
            <a:pPr marL="914400" lvl="1" indent="-317500" algn="l" rtl="0">
              <a:lnSpc>
                <a:spcPct val="115000"/>
              </a:lnSpc>
              <a:spcBef>
                <a:spcPts val="0"/>
              </a:spcBef>
              <a:spcAft>
                <a:spcPts val="0"/>
              </a:spcAft>
              <a:buSzPts val="1400"/>
              <a:buChar char="○"/>
            </a:pPr>
            <a:r>
              <a:rPr lang="en-US"/>
              <a:t>Introduction </a:t>
            </a:r>
            <a:r>
              <a:rPr lang="en-US" u="sng">
                <a:solidFill>
                  <a:schemeClr val="hlink"/>
                </a:solidFill>
                <a:hlinkClick r:id="rId3"/>
              </a:rPr>
              <a:t>https://github.com/mets/METS-schema/blob/mets2/METS2.md</a:t>
            </a:r>
            <a:endParaRPr/>
          </a:p>
          <a:p>
            <a:pPr marL="914400" lvl="1" indent="-317500" algn="l" rtl="0">
              <a:lnSpc>
                <a:spcPct val="115000"/>
              </a:lnSpc>
              <a:spcBef>
                <a:spcPts val="0"/>
              </a:spcBef>
              <a:spcAft>
                <a:spcPts val="0"/>
              </a:spcAft>
              <a:buSzPts val="1400"/>
              <a:buChar char="○"/>
            </a:pPr>
            <a:r>
              <a:rPr lang="en-US"/>
              <a:t>XML Schema: </a:t>
            </a:r>
            <a:r>
              <a:rPr lang="en-US" u="sng">
                <a:solidFill>
                  <a:schemeClr val="hlink"/>
                </a:solidFill>
                <a:hlinkClick r:id="rId4"/>
              </a:rPr>
              <a:t>https://github.com/mets/METS-schema/blob/mets2/v2/mets.xsd</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46"/>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Version 1 vs. version 2</a:t>
            </a:r>
            <a:endParaRPr/>
          </a:p>
        </p:txBody>
      </p:sp>
      <p:sp>
        <p:nvSpPr>
          <p:cNvPr id="199" name="Google Shape;199;p46"/>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Version 2 is not backward compatible</a:t>
            </a:r>
            <a:endParaRPr/>
          </a:p>
          <a:p>
            <a:pPr marL="457200" lvl="0" indent="-342900" algn="l" rtl="0">
              <a:lnSpc>
                <a:spcPct val="115000"/>
              </a:lnSpc>
              <a:spcBef>
                <a:spcPts val="0"/>
              </a:spcBef>
              <a:spcAft>
                <a:spcPts val="0"/>
              </a:spcAft>
              <a:buSzPts val="1800"/>
              <a:buChar char="●"/>
            </a:pPr>
            <a:r>
              <a:rPr lang="en-US"/>
              <a:t>Version 1 is still available and will be maintained</a:t>
            </a:r>
            <a:endParaRPr/>
          </a:p>
          <a:p>
            <a:pPr marL="457200" lvl="0" indent="-342900" algn="l" rtl="0">
              <a:lnSpc>
                <a:spcPct val="115000"/>
              </a:lnSpc>
              <a:spcBef>
                <a:spcPts val="0"/>
              </a:spcBef>
              <a:spcAft>
                <a:spcPts val="0"/>
              </a:spcAft>
              <a:buSzPts val="1800"/>
              <a:buChar char="●"/>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Existing systems using METS 1 can be updated to support METS 2 or continue to use METS 1</a:t>
            </a:r>
            <a:endParaRPr/>
          </a:p>
          <a:p>
            <a:pPr marL="457200" lvl="0" indent="-342900" algn="l" rtl="0">
              <a:lnSpc>
                <a:spcPct val="115000"/>
              </a:lnSpc>
              <a:spcBef>
                <a:spcPts val="0"/>
              </a:spcBef>
              <a:spcAft>
                <a:spcPts val="0"/>
              </a:spcAft>
              <a:buSzPts val="1800"/>
              <a:buChar char="●"/>
            </a:pPr>
            <a:r>
              <a:rPr lang="en-US"/>
              <a:t>References to the METS 1 schema will continue to work</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14"/>
          <p:cNvSpPr txBox="1">
            <a:spLocks noGrp="1"/>
          </p:cNvSpPr>
          <p:nvPr>
            <p:ph type="title"/>
          </p:nvPr>
        </p:nvSpPr>
        <p:spPr>
          <a:xfrm>
            <a:off x="0" y="726999"/>
            <a:ext cx="8520600" cy="841800"/>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SzPts val="3600"/>
              <a:buNone/>
            </a:pPr>
            <a:r>
              <a:rPr lang="en-US" dirty="0"/>
              <a:t>Benefits</a:t>
            </a:r>
            <a:endParaRPr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15"/>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Main Provisions of METS schema</a:t>
            </a:r>
            <a:endParaRPr/>
          </a:p>
        </p:txBody>
      </p:sp>
      <p:sp>
        <p:nvSpPr>
          <p:cNvPr id="213" name="Google Shape;213;p15"/>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Font typeface="Arial"/>
              <a:buAutoNum type="arabicPeriod"/>
            </a:pPr>
            <a:r>
              <a:rPr lang="en-US"/>
              <a:t>Identifying the files or parts of files that comprise the content of a digital entity, and expressing the structure or structures of this content</a:t>
            </a:r>
            <a:endParaRPr/>
          </a:p>
          <a:p>
            <a:pPr marL="457200" lvl="0" indent="-342900" algn="l" rtl="0">
              <a:lnSpc>
                <a:spcPct val="115000"/>
              </a:lnSpc>
              <a:spcBef>
                <a:spcPts val="0"/>
              </a:spcBef>
              <a:spcAft>
                <a:spcPts val="0"/>
              </a:spcAft>
              <a:buSzPts val="1800"/>
              <a:buFont typeface="Arial"/>
              <a:buAutoNum type="arabicPeriod"/>
            </a:pPr>
            <a:r>
              <a:rPr lang="en-US"/>
              <a:t>Linking descriptive and administrative metadata with digital content</a:t>
            </a:r>
            <a:endParaRPr/>
          </a:p>
          <a:p>
            <a:pPr marL="457200" lvl="0" indent="-342900" algn="l" rtl="0">
              <a:lnSpc>
                <a:spcPct val="115000"/>
              </a:lnSpc>
              <a:spcBef>
                <a:spcPts val="0"/>
              </a:spcBef>
              <a:spcAft>
                <a:spcPts val="0"/>
              </a:spcAft>
              <a:buSzPts val="1800"/>
              <a:buFont typeface="Arial"/>
              <a:buAutoNum type="arabicPeriod"/>
            </a:pPr>
            <a:r>
              <a:rPr lang="en-US"/>
              <a:t>Wrapping digital content and associated descriptive and administrative metadata as binary data.</a:t>
            </a:r>
            <a:endParaRPr/>
          </a:p>
          <a:p>
            <a:pPr marL="457200" lvl="0" indent="-342900" algn="l" rtl="0">
              <a:lnSpc>
                <a:spcPct val="115000"/>
              </a:lnSpc>
              <a:spcBef>
                <a:spcPts val="0"/>
              </a:spcBef>
              <a:spcAft>
                <a:spcPts val="0"/>
              </a:spcAft>
              <a:buSzPts val="1800"/>
              <a:buFont typeface="Arial"/>
              <a:buAutoNum type="arabicPeriod"/>
            </a:pPr>
            <a:r>
              <a:rPr lang="en-US"/>
              <a:t>Wrapping digital content and associated descriptive and administrative metadata as XML data.</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16"/>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Uses of METS</a:t>
            </a:r>
            <a:endParaRPr/>
          </a:p>
        </p:txBody>
      </p:sp>
      <p:sp>
        <p:nvSpPr>
          <p:cNvPr id="222" name="Google Shape;222;p16"/>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Transfer syntax </a:t>
            </a:r>
            <a:endParaRPr/>
          </a:p>
          <a:p>
            <a:pPr marL="914400" lvl="1" indent="-317500" algn="l" rtl="0">
              <a:lnSpc>
                <a:spcPct val="115000"/>
              </a:lnSpc>
              <a:spcBef>
                <a:spcPts val="0"/>
              </a:spcBef>
              <a:spcAft>
                <a:spcPts val="0"/>
              </a:spcAft>
              <a:buSzPts val="1400"/>
              <a:buChar char="○"/>
            </a:pPr>
            <a:r>
              <a:rPr lang="en-US"/>
              <a:t>Standard for transmitting/exchanging digital objects</a:t>
            </a:r>
            <a:endParaRPr/>
          </a:p>
          <a:p>
            <a:pPr marL="914400" lvl="1" indent="-317500" algn="l" rtl="0">
              <a:lnSpc>
                <a:spcPct val="115000"/>
              </a:lnSpc>
              <a:spcBef>
                <a:spcPts val="0"/>
              </a:spcBef>
              <a:spcAft>
                <a:spcPts val="0"/>
              </a:spcAft>
              <a:buSzPts val="1400"/>
              <a:buChar char="○"/>
            </a:pPr>
            <a:r>
              <a:rPr lang="en-US"/>
              <a:t>SIP as described in the Reference Model for an Open Archival Information System (OAIS)</a:t>
            </a:r>
            <a:endParaRPr/>
          </a:p>
          <a:p>
            <a:pPr marL="914400" lvl="1" indent="-317500" algn="l" rtl="0">
              <a:lnSpc>
                <a:spcPct val="115000"/>
              </a:lnSpc>
              <a:spcBef>
                <a:spcPts val="0"/>
              </a:spcBef>
              <a:spcAft>
                <a:spcPts val="0"/>
              </a:spcAft>
              <a:buSzPts val="1400"/>
              <a:buChar char="○"/>
            </a:pPr>
            <a:r>
              <a:rPr lang="en-US"/>
              <a:t>DSpace SIP Toolkit uses a mandatory METS document</a:t>
            </a:r>
            <a:endParaRPr/>
          </a:p>
          <a:p>
            <a:pPr marL="914400" lvl="1" indent="-317500" algn="l" rtl="0">
              <a:lnSpc>
                <a:spcPct val="115000"/>
              </a:lnSpc>
              <a:spcBef>
                <a:spcPts val="0"/>
              </a:spcBef>
              <a:spcAft>
                <a:spcPts val="0"/>
              </a:spcAft>
              <a:buSzPts val="1400"/>
              <a:buChar char="○"/>
            </a:pPr>
            <a:r>
              <a:rPr lang="en-US"/>
              <a:t>Fedora supports METS as a ingest package</a:t>
            </a:r>
            <a:endParaRPr/>
          </a:p>
          <a:p>
            <a:pPr marL="457200" lvl="0" indent="-342900" algn="l" rtl="0">
              <a:lnSpc>
                <a:spcPct val="115000"/>
              </a:lnSpc>
              <a:spcBef>
                <a:spcPts val="0"/>
              </a:spcBef>
              <a:spcAft>
                <a:spcPts val="0"/>
              </a:spcAft>
              <a:buSzPts val="1800"/>
              <a:buChar char="●"/>
            </a:pPr>
            <a:r>
              <a:rPr lang="en-US"/>
              <a:t>Functional syntax: </a:t>
            </a:r>
            <a:endParaRPr/>
          </a:p>
          <a:p>
            <a:pPr marL="914400" lvl="1" indent="-317500" algn="l" rtl="0">
              <a:lnSpc>
                <a:spcPct val="115000"/>
              </a:lnSpc>
              <a:spcBef>
                <a:spcPts val="0"/>
              </a:spcBef>
              <a:spcAft>
                <a:spcPts val="0"/>
              </a:spcAft>
              <a:buSzPts val="1400"/>
              <a:buChar char="○"/>
            </a:pPr>
            <a:r>
              <a:rPr lang="en-US"/>
              <a:t>Basis for providing end users with the ability to view and navigate digital content and its associated metadata</a:t>
            </a:r>
            <a:endParaRPr/>
          </a:p>
          <a:p>
            <a:pPr marL="914400" lvl="1" indent="-317500" algn="l" rtl="0">
              <a:lnSpc>
                <a:spcPct val="115000"/>
              </a:lnSpc>
              <a:spcBef>
                <a:spcPts val="0"/>
              </a:spcBef>
              <a:spcAft>
                <a:spcPts val="0"/>
              </a:spcAft>
              <a:buSzPts val="1400"/>
              <a:buChar char="○"/>
            </a:pPr>
            <a:r>
              <a:rPr lang="en-US"/>
              <a:t>DIP (as in the OAIS)</a:t>
            </a:r>
            <a:endParaRPr/>
          </a:p>
          <a:p>
            <a:pPr marL="457200" lvl="0" indent="-342900" algn="l" rtl="0">
              <a:lnSpc>
                <a:spcPct val="115000"/>
              </a:lnSpc>
              <a:spcBef>
                <a:spcPts val="0"/>
              </a:spcBef>
              <a:spcAft>
                <a:spcPts val="0"/>
              </a:spcAft>
              <a:buSzPts val="1800"/>
              <a:buChar char="●"/>
            </a:pPr>
            <a:r>
              <a:rPr lang="en-US"/>
              <a:t>Archiving syntax</a:t>
            </a:r>
            <a:endParaRPr/>
          </a:p>
          <a:p>
            <a:pPr marL="914400" lvl="1" indent="-317500" algn="l" rtl="0">
              <a:lnSpc>
                <a:spcPct val="115000"/>
              </a:lnSpc>
              <a:spcBef>
                <a:spcPts val="0"/>
              </a:spcBef>
              <a:spcAft>
                <a:spcPts val="0"/>
              </a:spcAft>
              <a:buSzPts val="1400"/>
              <a:buChar char="○"/>
            </a:pPr>
            <a:r>
              <a:rPr lang="en-US"/>
              <a:t>Standard for archiving digital objects</a:t>
            </a:r>
            <a:endParaRPr/>
          </a:p>
          <a:p>
            <a:pPr marL="914400" lvl="1" indent="-317500" algn="l" rtl="0">
              <a:lnSpc>
                <a:spcPct val="115000"/>
              </a:lnSpc>
              <a:spcBef>
                <a:spcPts val="0"/>
              </a:spcBef>
              <a:spcAft>
                <a:spcPts val="0"/>
              </a:spcAft>
              <a:buSzPts val="1400"/>
              <a:buChar char="○"/>
            </a:pPr>
            <a:r>
              <a:rPr lang="en-US"/>
              <a:t>Combination with PREMIS (PREservation Metadata: Implementation Strategies) </a:t>
            </a:r>
            <a:endParaRPr/>
          </a:p>
          <a:p>
            <a:pPr marL="914400" lvl="1" indent="-317500" algn="l" rtl="0">
              <a:lnSpc>
                <a:spcPct val="115000"/>
              </a:lnSpc>
              <a:spcBef>
                <a:spcPts val="0"/>
              </a:spcBef>
              <a:spcAft>
                <a:spcPts val="0"/>
              </a:spcAft>
              <a:buSzPts val="1400"/>
              <a:buChar char="○"/>
            </a:pPr>
            <a:r>
              <a:rPr lang="en-US"/>
              <a:t>AIP (as in the OAIS)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17"/>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Development of METS 2: Analysis of user adoption</a:t>
            </a:r>
            <a:endParaRPr/>
          </a:p>
        </p:txBody>
      </p:sp>
      <p:sp>
        <p:nvSpPr>
          <p:cNvPr id="228" name="Google Shape;228;p17"/>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The METS board has reviewed user adoption (based on existing METS Profiles and individual feedback) to understand how the community is actually applying the standard.</a:t>
            </a:r>
            <a:endParaRPr/>
          </a:p>
          <a:p>
            <a:pPr marL="457200" lvl="0" indent="-342900" algn="l" rtl="0">
              <a:lnSpc>
                <a:spcPct val="115000"/>
              </a:lnSpc>
              <a:spcBef>
                <a:spcPts val="0"/>
              </a:spcBef>
              <a:spcAft>
                <a:spcPts val="0"/>
              </a:spcAft>
              <a:buSzPts val="1800"/>
              <a:buChar char="●"/>
            </a:pPr>
            <a:r>
              <a:rPr lang="en-US"/>
              <a:t>Some design decisions and features of METS originate from specific use cases identified in the early phase of developing the standard, but have not been used widely.</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2"/>
        <p:cNvGrpSpPr/>
        <p:nvPr/>
      </p:nvGrpSpPr>
      <p:grpSpPr>
        <a:xfrm>
          <a:off x="0" y="0"/>
          <a:ext cx="0" cy="0"/>
          <a:chOff x="0" y="0"/>
          <a:chExt cx="0" cy="0"/>
        </a:xfrm>
      </p:grpSpPr>
      <p:sp>
        <p:nvSpPr>
          <p:cNvPr id="233" name="Google Shape;233;p18"/>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Benefits of a new major version</a:t>
            </a:r>
            <a:endParaRPr/>
          </a:p>
        </p:txBody>
      </p:sp>
      <p:sp>
        <p:nvSpPr>
          <p:cNvPr id="234" name="Google Shape;234;p18"/>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Simplification</a:t>
            </a:r>
            <a:endParaRPr/>
          </a:p>
          <a:p>
            <a:pPr marL="914400" lvl="1" indent="-317500" algn="l" rtl="0">
              <a:lnSpc>
                <a:spcPct val="115000"/>
              </a:lnSpc>
              <a:spcBef>
                <a:spcPts val="0"/>
              </a:spcBef>
              <a:spcAft>
                <a:spcPts val="0"/>
              </a:spcAft>
              <a:buSzPts val="1400"/>
              <a:buChar char="○"/>
            </a:pPr>
            <a:r>
              <a:rPr lang="en-US"/>
              <a:t>Remove unused/outdated aspects</a:t>
            </a:r>
            <a:endParaRPr/>
          </a:p>
          <a:p>
            <a:pPr marL="914400" lvl="1" indent="-317500" algn="l" rtl="0">
              <a:lnSpc>
                <a:spcPct val="115000"/>
              </a:lnSpc>
              <a:spcBef>
                <a:spcPts val="0"/>
              </a:spcBef>
              <a:spcAft>
                <a:spcPts val="0"/>
              </a:spcAft>
              <a:buSzPts val="1400"/>
              <a:buChar char="○"/>
            </a:pPr>
            <a:r>
              <a:rPr lang="en-US"/>
              <a:t>Reduce complex structures</a:t>
            </a:r>
            <a:endParaRPr/>
          </a:p>
          <a:p>
            <a:pPr marL="457200" lvl="0" indent="-342900" algn="l" rtl="0">
              <a:lnSpc>
                <a:spcPct val="115000"/>
              </a:lnSpc>
              <a:spcBef>
                <a:spcPts val="0"/>
              </a:spcBef>
              <a:spcAft>
                <a:spcPts val="0"/>
              </a:spcAft>
              <a:buSzPts val="1800"/>
              <a:buChar char="●"/>
            </a:pPr>
            <a:r>
              <a:rPr lang="en-US"/>
              <a:t>Consistency</a:t>
            </a:r>
            <a:endParaRPr/>
          </a:p>
          <a:p>
            <a:pPr marL="914400" lvl="1" indent="-317500" algn="l" rtl="0">
              <a:lnSpc>
                <a:spcPct val="115000"/>
              </a:lnSpc>
              <a:spcBef>
                <a:spcPts val="0"/>
              </a:spcBef>
              <a:spcAft>
                <a:spcPts val="0"/>
              </a:spcAft>
              <a:buSzPts val="1400"/>
              <a:buChar char="○"/>
            </a:pPr>
            <a:r>
              <a:rPr lang="en-US"/>
              <a:t>Align structures of different elements</a:t>
            </a:r>
            <a:endParaRPr/>
          </a:p>
          <a:p>
            <a:pPr marL="457200" lvl="0" indent="-342900" algn="l" rtl="0">
              <a:lnSpc>
                <a:spcPct val="115000"/>
              </a:lnSpc>
              <a:spcBef>
                <a:spcPts val="0"/>
              </a:spcBef>
              <a:spcAft>
                <a:spcPts val="0"/>
              </a:spcAft>
              <a:buSzPts val="1800"/>
              <a:buChar char="●"/>
            </a:pPr>
            <a:r>
              <a:rPr lang="en-US"/>
              <a:t>Flexibility</a:t>
            </a:r>
            <a:endParaRPr/>
          </a:p>
          <a:p>
            <a:pPr marL="914400" lvl="1" indent="-317500" algn="l" rtl="0">
              <a:lnSpc>
                <a:spcPct val="115000"/>
              </a:lnSpc>
              <a:spcBef>
                <a:spcPts val="0"/>
              </a:spcBef>
              <a:spcAft>
                <a:spcPts val="0"/>
              </a:spcAft>
              <a:buSzPts val="1400"/>
              <a:buChar char="○"/>
            </a:pPr>
            <a:r>
              <a:rPr lang="en-US"/>
              <a:t>Do not limit by hard-coded value list, but use recommendations</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Content</a:t>
            </a:r>
            <a:endParaRPr/>
          </a:p>
        </p:txBody>
      </p:sp>
      <p:sp>
        <p:nvSpPr>
          <p:cNvPr id="125" name="Google Shape;125;p2"/>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dirty="0"/>
              <a:t>Introduction to METS</a:t>
            </a:r>
            <a:endParaRPr dirty="0"/>
          </a:p>
          <a:p>
            <a:pPr marL="914400" lvl="1" indent="-317500" algn="l" rtl="0">
              <a:lnSpc>
                <a:spcPct val="115000"/>
              </a:lnSpc>
              <a:spcBef>
                <a:spcPts val="0"/>
              </a:spcBef>
              <a:spcAft>
                <a:spcPts val="0"/>
              </a:spcAft>
              <a:buSzPts val="1400"/>
              <a:buChar char="○"/>
            </a:pPr>
            <a:r>
              <a:rPr lang="en-US" dirty="0"/>
              <a:t>Background </a:t>
            </a:r>
            <a:endParaRPr dirty="0"/>
          </a:p>
          <a:p>
            <a:pPr marL="914400" lvl="1" indent="-317500" algn="l" rtl="0">
              <a:lnSpc>
                <a:spcPct val="115000"/>
              </a:lnSpc>
              <a:spcBef>
                <a:spcPts val="0"/>
              </a:spcBef>
              <a:spcAft>
                <a:spcPts val="0"/>
              </a:spcAft>
              <a:buSzPts val="1400"/>
              <a:buChar char="○"/>
            </a:pPr>
            <a:r>
              <a:rPr lang="en-US" dirty="0"/>
              <a:t>Status of METS</a:t>
            </a:r>
            <a:endParaRPr dirty="0"/>
          </a:p>
          <a:p>
            <a:pPr marL="914400" lvl="1" indent="-317500" algn="l" rtl="0">
              <a:lnSpc>
                <a:spcPct val="115000"/>
              </a:lnSpc>
              <a:spcBef>
                <a:spcPts val="0"/>
              </a:spcBef>
              <a:spcAft>
                <a:spcPts val="0"/>
              </a:spcAft>
              <a:buSzPts val="1400"/>
              <a:buChar char="○"/>
            </a:pPr>
            <a:r>
              <a:rPr lang="en-US" dirty="0"/>
              <a:t>Benefits of implementing METS 2</a:t>
            </a:r>
            <a:endParaRPr dirty="0"/>
          </a:p>
          <a:p>
            <a:pPr marL="457200" lvl="0" indent="-342900" algn="l" rtl="0">
              <a:lnSpc>
                <a:spcPct val="115000"/>
              </a:lnSpc>
              <a:spcBef>
                <a:spcPts val="0"/>
              </a:spcBef>
              <a:spcAft>
                <a:spcPts val="0"/>
              </a:spcAft>
              <a:buSzPts val="1800"/>
              <a:buChar char="●"/>
            </a:pPr>
            <a:r>
              <a:rPr lang="en-US" dirty="0"/>
              <a:t>METS in detail with a focus on METS 2</a:t>
            </a:r>
          </a:p>
          <a:p>
            <a:pPr lvl="1" indent="-342900">
              <a:buSzPts val="1800"/>
              <a:buChar char="●"/>
            </a:pPr>
            <a:r>
              <a:rPr lang="en-US" dirty="0"/>
              <a:t>Core Elements</a:t>
            </a:r>
          </a:p>
          <a:p>
            <a:pPr lvl="1" indent="-342900">
              <a:buSzPts val="1800"/>
              <a:buChar char="●"/>
            </a:pPr>
            <a:r>
              <a:rPr lang="en-US" dirty="0"/>
              <a:t>METS Profiles</a:t>
            </a:r>
            <a:endParaRPr dirty="0"/>
          </a:p>
          <a:p>
            <a:pPr marL="457200" lvl="0" indent="-342900" algn="l" rtl="0">
              <a:lnSpc>
                <a:spcPct val="115000"/>
              </a:lnSpc>
              <a:spcBef>
                <a:spcPts val="0"/>
              </a:spcBef>
              <a:spcAft>
                <a:spcPts val="0"/>
              </a:spcAft>
              <a:buSzPts val="1800"/>
              <a:buChar char="●"/>
            </a:pPr>
            <a:r>
              <a:rPr lang="en-US" dirty="0"/>
              <a:t>Implementation</a:t>
            </a:r>
          </a:p>
          <a:p>
            <a:pPr lvl="1" indent="-342900">
              <a:buSzPts val="1800"/>
              <a:buChar char="●"/>
            </a:pPr>
            <a:r>
              <a:rPr lang="en-US" dirty="0"/>
              <a:t>METS 1 to METS 2</a:t>
            </a:r>
          </a:p>
          <a:p>
            <a:pPr lvl="1" indent="-342900">
              <a:buSzPts val="1800"/>
              <a:buChar char="●"/>
            </a:pPr>
            <a:r>
              <a:rPr lang="en-US" dirty="0"/>
              <a:t>PREMIS in METS</a:t>
            </a:r>
          </a:p>
          <a:p>
            <a:pPr lvl="1" indent="-342900">
              <a:buSzPts val="1800"/>
              <a:buChar char="●"/>
            </a:pPr>
            <a:r>
              <a:rPr lang="en-US" dirty="0"/>
              <a:t>Exercise</a:t>
            </a:r>
            <a:endParaRPr dirty="0"/>
          </a:p>
          <a:p>
            <a:pPr marL="457200" lvl="0" indent="-342900" algn="l" rtl="0">
              <a:lnSpc>
                <a:spcPct val="115000"/>
              </a:lnSpc>
              <a:spcBef>
                <a:spcPts val="0"/>
              </a:spcBef>
              <a:spcAft>
                <a:spcPts val="0"/>
              </a:spcAft>
              <a:buSzPts val="1800"/>
              <a:buChar char="●"/>
            </a:pPr>
            <a:r>
              <a:rPr lang="en-US" dirty="0"/>
              <a:t>Next steps and wrap up</a:t>
            </a:r>
            <a:endParaRPr dirty="0"/>
          </a:p>
          <a:p>
            <a:pPr marL="457200" lvl="0" indent="-228600" algn="l" rtl="0">
              <a:lnSpc>
                <a:spcPct val="115000"/>
              </a:lnSpc>
              <a:spcBef>
                <a:spcPts val="0"/>
              </a:spcBef>
              <a:spcAft>
                <a:spcPts val="0"/>
              </a:spcAft>
              <a:buSzPts val="1800"/>
              <a:buNone/>
            </a:pPr>
            <a:endParaRPr dirty="0"/>
          </a:p>
          <a:p>
            <a:pPr marL="457200" lvl="0" indent="-228600" algn="l" rtl="0">
              <a:lnSpc>
                <a:spcPct val="115000"/>
              </a:lnSpc>
              <a:spcBef>
                <a:spcPts val="0"/>
              </a:spcBef>
              <a:spcAft>
                <a:spcPts val="0"/>
              </a:spcAft>
              <a:buSzPts val="18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dirty="0"/>
              <a:t>METS in Detail</a:t>
            </a:r>
            <a:endParaRPr dirty="0"/>
          </a:p>
        </p:txBody>
      </p:sp>
      <p:sp>
        <p:nvSpPr>
          <p:cNvPr id="131" name="Google Shape;131;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800"/>
              <a:buNone/>
            </a:pPr>
            <a:endParaRPr/>
          </a:p>
        </p:txBody>
      </p:sp>
    </p:spTree>
    <p:extLst>
      <p:ext uri="{BB962C8B-B14F-4D97-AF65-F5344CB8AC3E}">
        <p14:creationId xmlns:p14="http://schemas.microsoft.com/office/powerpoint/2010/main" val="59886466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2"/>
          <p:cNvSpPr txBox="1">
            <a:spLocks noGrp="1"/>
          </p:cNvSpPr>
          <p:nvPr>
            <p:ph type="title"/>
          </p:nvPr>
        </p:nvSpPr>
        <p:spPr>
          <a:xfrm>
            <a:off x="0" y="743327"/>
            <a:ext cx="8520600" cy="841800"/>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SzPts val="3600"/>
              <a:buNone/>
            </a:pPr>
            <a:r>
              <a:rPr lang="en-US" dirty="0">
                <a:latin typeface="Arial"/>
                <a:ea typeface="Arial"/>
                <a:cs typeface="Arial"/>
                <a:sym typeface="Arial"/>
              </a:rPr>
              <a:t>Core Elements</a:t>
            </a:r>
            <a:endParaRPr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3"/>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first level elements</a:t>
            </a:r>
            <a:endParaRPr/>
          </a:p>
        </p:txBody>
      </p:sp>
      <p:grpSp>
        <p:nvGrpSpPr>
          <p:cNvPr id="85" name="Google Shape;85;p3"/>
          <p:cNvGrpSpPr/>
          <p:nvPr/>
        </p:nvGrpSpPr>
        <p:grpSpPr>
          <a:xfrm>
            <a:off x="2133372" y="1756074"/>
            <a:ext cx="1818696" cy="1760537"/>
            <a:chOff x="964800" y="1151640"/>
            <a:chExt cx="977760" cy="1371600"/>
          </a:xfrm>
        </p:grpSpPr>
        <p:sp>
          <p:nvSpPr>
            <p:cNvPr id="86" name="Google Shape;86;p3"/>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&lt;mets&gt;</a:t>
              </a:r>
              <a:endParaRPr sz="1200" b="0" i="0" u="none" strike="noStrike" cap="none">
                <a:solidFill>
                  <a:srgbClr val="000000"/>
                </a:solidFill>
                <a:latin typeface="Consolas"/>
                <a:ea typeface="Consolas"/>
                <a:cs typeface="Consolas"/>
                <a:sym typeface="Consolas"/>
              </a:endParaRPr>
            </a:p>
          </p:txBody>
        </p:sp>
        <p:cxnSp>
          <p:nvCxnSpPr>
            <p:cNvPr id="87" name="Google Shape;87;p3"/>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88" name="Google Shape;88;p3"/>
            <p:cNvGrpSpPr/>
            <p:nvPr/>
          </p:nvGrpSpPr>
          <p:grpSpPr>
            <a:xfrm>
              <a:off x="1049400" y="1441080"/>
              <a:ext cx="893160" cy="219600"/>
              <a:chOff x="1049400" y="1441080"/>
              <a:chExt cx="893160" cy="219600"/>
            </a:xfrm>
          </p:grpSpPr>
          <p:sp>
            <p:nvSpPr>
              <p:cNvPr id="89" name="Google Shape;89;p3"/>
              <p:cNvSpPr/>
              <p:nvPr/>
            </p:nvSpPr>
            <p:spPr>
              <a:xfrm>
                <a:off x="1175760" y="1441080"/>
                <a:ext cx="766800" cy="219600"/>
              </a:xfrm>
              <a:prstGeom prst="rect">
                <a:avLst/>
              </a:prstGeom>
              <a:solidFill>
                <a:srgbClr val="F4B08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&lt;metsHdr&gt;</a:t>
                </a:r>
                <a:endParaRPr sz="1200" b="0" i="0" u="none" strike="noStrike" cap="none">
                  <a:solidFill>
                    <a:srgbClr val="000000"/>
                  </a:solidFill>
                  <a:latin typeface="Consolas"/>
                  <a:ea typeface="Consolas"/>
                  <a:cs typeface="Consolas"/>
                  <a:sym typeface="Consolas"/>
                </a:endParaRPr>
              </a:p>
            </p:txBody>
          </p:sp>
          <p:cxnSp>
            <p:nvCxnSpPr>
              <p:cNvPr id="90" name="Google Shape;90;p3"/>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91" name="Google Shape;91;p3"/>
            <p:cNvGrpSpPr/>
            <p:nvPr/>
          </p:nvGrpSpPr>
          <p:grpSpPr>
            <a:xfrm>
              <a:off x="1049400" y="2020320"/>
              <a:ext cx="893160" cy="219600"/>
              <a:chOff x="1049400" y="2020320"/>
              <a:chExt cx="893160" cy="219600"/>
            </a:xfrm>
          </p:grpSpPr>
          <p:sp>
            <p:nvSpPr>
              <p:cNvPr id="92" name="Google Shape;92;p3"/>
              <p:cNvSpPr/>
              <p:nvPr/>
            </p:nvSpPr>
            <p:spPr>
              <a:xfrm>
                <a:off x="1175760" y="2020320"/>
                <a:ext cx="766800" cy="219600"/>
              </a:xfrm>
              <a:prstGeom prst="rect">
                <a:avLst/>
              </a:prstGeom>
              <a:solidFill>
                <a:srgbClr val="A8D08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&lt;fileSec&gt;</a:t>
                </a:r>
                <a:endParaRPr sz="1200" b="0" i="0" u="none" strike="noStrike" cap="none">
                  <a:solidFill>
                    <a:srgbClr val="000000"/>
                  </a:solidFill>
                  <a:latin typeface="Consolas"/>
                  <a:ea typeface="Consolas"/>
                  <a:cs typeface="Consolas"/>
                  <a:sym typeface="Consolas"/>
                </a:endParaRPr>
              </a:p>
            </p:txBody>
          </p:sp>
          <p:cxnSp>
            <p:nvCxnSpPr>
              <p:cNvPr id="93" name="Google Shape;93;p3"/>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94" name="Google Shape;94;p3"/>
            <p:cNvGrpSpPr/>
            <p:nvPr/>
          </p:nvGrpSpPr>
          <p:grpSpPr>
            <a:xfrm>
              <a:off x="1049400" y="1730880"/>
              <a:ext cx="893160" cy="219240"/>
              <a:chOff x="1049400" y="1730880"/>
              <a:chExt cx="893160" cy="219240"/>
            </a:xfrm>
          </p:grpSpPr>
          <p:sp>
            <p:nvSpPr>
              <p:cNvPr id="95" name="Google Shape;95;p3"/>
              <p:cNvSpPr/>
              <p:nvPr/>
            </p:nvSpPr>
            <p:spPr>
              <a:xfrm>
                <a:off x="1175760" y="1730880"/>
                <a:ext cx="766800" cy="219240"/>
              </a:xfrm>
              <a:prstGeom prst="rect">
                <a:avLst/>
              </a:prstGeom>
              <a:solidFill>
                <a:srgbClr val="FFD96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&lt;mdSec&gt;</a:t>
                </a:r>
                <a:endParaRPr sz="1200" b="0" i="0" u="none" strike="noStrike" cap="none">
                  <a:solidFill>
                    <a:srgbClr val="000000"/>
                  </a:solidFill>
                  <a:latin typeface="Consolas"/>
                  <a:ea typeface="Consolas"/>
                  <a:cs typeface="Consolas"/>
                  <a:sym typeface="Consolas"/>
                </a:endParaRPr>
              </a:p>
            </p:txBody>
          </p:sp>
          <p:cxnSp>
            <p:nvCxnSpPr>
              <p:cNvPr id="96" name="Google Shape;96;p3"/>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97" name="Google Shape;97;p3"/>
            <p:cNvGrpSpPr/>
            <p:nvPr/>
          </p:nvGrpSpPr>
          <p:grpSpPr>
            <a:xfrm>
              <a:off x="1049400" y="2304000"/>
              <a:ext cx="893160" cy="219240"/>
              <a:chOff x="1049400" y="2304000"/>
              <a:chExt cx="893160" cy="219240"/>
            </a:xfrm>
          </p:grpSpPr>
          <p:sp>
            <p:nvSpPr>
              <p:cNvPr id="98" name="Google Shape;98;p3"/>
              <p:cNvSpPr/>
              <p:nvPr/>
            </p:nvSpPr>
            <p:spPr>
              <a:xfrm>
                <a:off x="1175760" y="2304000"/>
                <a:ext cx="766800" cy="219240"/>
              </a:xfrm>
              <a:prstGeom prst="rect">
                <a:avLst/>
              </a:prstGeom>
              <a:solidFill>
                <a:srgbClr val="9CC2E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&lt;structSec&gt;</a:t>
                </a:r>
                <a:endParaRPr sz="1200" b="0" i="0" u="none" strike="noStrike" cap="none">
                  <a:solidFill>
                    <a:srgbClr val="000000"/>
                  </a:solidFill>
                  <a:latin typeface="Consolas"/>
                  <a:ea typeface="Consolas"/>
                  <a:cs typeface="Consolas"/>
                  <a:sym typeface="Consolas"/>
                </a:endParaRPr>
              </a:p>
            </p:txBody>
          </p:sp>
          <p:cxnSp>
            <p:nvCxnSpPr>
              <p:cNvPr id="99" name="Google Shape;99;p3"/>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
        <p:nvSpPr>
          <p:cNvPr id="100" name="Google Shape;100;p3"/>
          <p:cNvSpPr txBox="1"/>
          <p:nvPr/>
        </p:nvSpPr>
        <p:spPr>
          <a:xfrm>
            <a:off x="4057455" y="2116945"/>
            <a:ext cx="1319592"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METS Header</a:t>
            </a:r>
            <a:endParaRPr sz="1400" b="0" i="0" u="none" strike="noStrike" cap="none">
              <a:solidFill>
                <a:srgbClr val="000000"/>
              </a:solidFill>
              <a:latin typeface="Arial"/>
              <a:ea typeface="Arial"/>
              <a:cs typeface="Arial"/>
              <a:sym typeface="Arial"/>
            </a:endParaRPr>
          </a:p>
        </p:txBody>
      </p:sp>
      <p:sp>
        <p:nvSpPr>
          <p:cNvPr id="101" name="Google Shape;101;p3"/>
          <p:cNvSpPr txBox="1"/>
          <p:nvPr/>
        </p:nvSpPr>
        <p:spPr>
          <a:xfrm>
            <a:off x="4057455" y="2487536"/>
            <a:ext cx="154721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Metadata section</a:t>
            </a:r>
            <a:endParaRPr sz="1400" b="0" i="0" u="none" strike="noStrike" cap="none">
              <a:solidFill>
                <a:srgbClr val="000000"/>
              </a:solidFill>
              <a:latin typeface="Arial"/>
              <a:ea typeface="Arial"/>
              <a:cs typeface="Arial"/>
              <a:sym typeface="Arial"/>
            </a:endParaRPr>
          </a:p>
        </p:txBody>
      </p:sp>
      <p:sp>
        <p:nvSpPr>
          <p:cNvPr id="102" name="Google Shape;102;p3"/>
          <p:cNvSpPr txBox="1"/>
          <p:nvPr/>
        </p:nvSpPr>
        <p:spPr>
          <a:xfrm>
            <a:off x="4057455" y="2858127"/>
            <a:ext cx="1090363"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File section</a:t>
            </a:r>
            <a:endParaRPr sz="1400" b="0" i="0" u="none" strike="noStrike" cap="none">
              <a:solidFill>
                <a:srgbClr val="000000"/>
              </a:solidFill>
              <a:latin typeface="Arial"/>
              <a:ea typeface="Arial"/>
              <a:cs typeface="Arial"/>
              <a:sym typeface="Arial"/>
            </a:endParaRPr>
          </a:p>
        </p:txBody>
      </p:sp>
      <p:sp>
        <p:nvSpPr>
          <p:cNvPr id="103" name="Google Shape;103;p3"/>
          <p:cNvSpPr txBox="1"/>
          <p:nvPr/>
        </p:nvSpPr>
        <p:spPr>
          <a:xfrm>
            <a:off x="4057455" y="3228718"/>
            <a:ext cx="1568058"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Structural section</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4"/>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Header</a:t>
            </a:r>
            <a:endParaRPr/>
          </a:p>
        </p:txBody>
      </p:sp>
      <p:sp>
        <p:nvSpPr>
          <p:cNvPr id="109" name="Google Shape;109;p4"/>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139700" lvl="0" indent="0" algn="l" rtl="0">
              <a:lnSpc>
                <a:spcPct val="115000"/>
              </a:lnSpc>
              <a:spcBef>
                <a:spcPts val="0"/>
              </a:spcBef>
              <a:spcAft>
                <a:spcPts val="0"/>
              </a:spcAft>
              <a:buSzPts val="1400"/>
              <a:buNone/>
            </a:pPr>
            <a:r>
              <a:rPr lang="en-US">
                <a:latin typeface="Arial"/>
                <a:ea typeface="Arial"/>
                <a:cs typeface="Arial"/>
                <a:sym typeface="Arial"/>
              </a:rPr>
              <a:t>Records administrative metadata about the METS document itself such as:</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Author/agent and role</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Alternative identifiers for the METS document</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Creation and update date and times</a:t>
            </a:r>
            <a:endParaRPr/>
          </a:p>
          <a:p>
            <a:pPr marL="457200" lvl="0" indent="-317500" algn="l" rtl="0">
              <a:lnSpc>
                <a:spcPct val="115000"/>
              </a:lnSpc>
              <a:spcBef>
                <a:spcPts val="0"/>
              </a:spcBef>
              <a:spcAft>
                <a:spcPts val="0"/>
              </a:spcAft>
              <a:buSzPts val="1400"/>
              <a:buChar char="●"/>
            </a:pPr>
            <a:r>
              <a:rPr lang="en-US">
                <a:latin typeface="Arial"/>
                <a:ea typeface="Arial"/>
                <a:cs typeface="Arial"/>
                <a:sym typeface="Arial"/>
              </a:rPr>
              <a:t>Status</a:t>
            </a:r>
            <a:endParaRPr/>
          </a:p>
        </p:txBody>
      </p:sp>
      <p:grpSp>
        <p:nvGrpSpPr>
          <p:cNvPr id="110" name="Google Shape;110;p4"/>
          <p:cNvGrpSpPr/>
          <p:nvPr/>
        </p:nvGrpSpPr>
        <p:grpSpPr>
          <a:xfrm>
            <a:off x="5136943" y="1312605"/>
            <a:ext cx="1818696" cy="1760537"/>
            <a:chOff x="964800" y="1151640"/>
            <a:chExt cx="977760" cy="1371600"/>
          </a:xfrm>
        </p:grpSpPr>
        <p:sp>
          <p:nvSpPr>
            <p:cNvPr id="111" name="Google Shape;111;p4"/>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&lt;mets&gt;</a:t>
              </a:r>
              <a:endParaRPr sz="1200" b="0" i="0" u="none" strike="noStrike" cap="none">
                <a:solidFill>
                  <a:srgbClr val="000000"/>
                </a:solidFill>
                <a:latin typeface="Consolas"/>
                <a:ea typeface="Consolas"/>
                <a:cs typeface="Consolas"/>
                <a:sym typeface="Consolas"/>
              </a:endParaRPr>
            </a:p>
          </p:txBody>
        </p:sp>
        <p:cxnSp>
          <p:nvCxnSpPr>
            <p:cNvPr id="112" name="Google Shape;112;p4"/>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113" name="Google Shape;113;p4"/>
            <p:cNvGrpSpPr/>
            <p:nvPr/>
          </p:nvGrpSpPr>
          <p:grpSpPr>
            <a:xfrm>
              <a:off x="1049400" y="1441080"/>
              <a:ext cx="893160" cy="219600"/>
              <a:chOff x="1049400" y="1441080"/>
              <a:chExt cx="893160" cy="219600"/>
            </a:xfrm>
          </p:grpSpPr>
          <p:sp>
            <p:nvSpPr>
              <p:cNvPr id="114" name="Google Shape;114;p4"/>
              <p:cNvSpPr/>
              <p:nvPr/>
            </p:nvSpPr>
            <p:spPr>
              <a:xfrm>
                <a:off x="1175760" y="1441080"/>
                <a:ext cx="766800" cy="219600"/>
              </a:xfrm>
              <a:prstGeom prst="rect">
                <a:avLst/>
              </a:prstGeom>
              <a:solidFill>
                <a:srgbClr val="C55A1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&lt;metsHdr&gt;</a:t>
                </a:r>
                <a:endParaRPr sz="1400" b="0" i="0" u="none" strike="noStrike" cap="none">
                  <a:solidFill>
                    <a:srgbClr val="000000"/>
                  </a:solidFill>
                  <a:latin typeface="Arial"/>
                  <a:ea typeface="Arial"/>
                  <a:cs typeface="Arial"/>
                  <a:sym typeface="Arial"/>
                </a:endParaRPr>
              </a:p>
            </p:txBody>
          </p:sp>
          <p:cxnSp>
            <p:nvCxnSpPr>
              <p:cNvPr id="115" name="Google Shape;115;p4"/>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16" name="Google Shape;116;p4"/>
            <p:cNvGrpSpPr/>
            <p:nvPr/>
          </p:nvGrpSpPr>
          <p:grpSpPr>
            <a:xfrm>
              <a:off x="1049400" y="2020320"/>
              <a:ext cx="893160" cy="219600"/>
              <a:chOff x="1049400" y="2020320"/>
              <a:chExt cx="893160" cy="219600"/>
            </a:xfrm>
          </p:grpSpPr>
          <p:sp>
            <p:nvSpPr>
              <p:cNvPr id="117" name="Google Shape;117;p4"/>
              <p:cNvSpPr/>
              <p:nvPr/>
            </p:nvSpPr>
            <p:spPr>
              <a:xfrm>
                <a:off x="1175760" y="2020320"/>
                <a:ext cx="766800" cy="21960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&lt;fileSec&gt;</a:t>
                </a:r>
                <a:endParaRPr sz="1200" b="0" i="0" u="none" strike="noStrike" cap="none">
                  <a:solidFill>
                    <a:srgbClr val="000000"/>
                  </a:solidFill>
                  <a:latin typeface="Consolas"/>
                  <a:ea typeface="Consolas"/>
                  <a:cs typeface="Consolas"/>
                  <a:sym typeface="Consolas"/>
                </a:endParaRPr>
              </a:p>
            </p:txBody>
          </p:sp>
          <p:cxnSp>
            <p:nvCxnSpPr>
              <p:cNvPr id="118" name="Google Shape;118;p4"/>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19" name="Google Shape;119;p4"/>
            <p:cNvGrpSpPr/>
            <p:nvPr/>
          </p:nvGrpSpPr>
          <p:grpSpPr>
            <a:xfrm>
              <a:off x="1049400" y="1730880"/>
              <a:ext cx="893160" cy="219240"/>
              <a:chOff x="1049400" y="1730880"/>
              <a:chExt cx="893160" cy="219240"/>
            </a:xfrm>
          </p:grpSpPr>
          <p:sp>
            <p:nvSpPr>
              <p:cNvPr id="120" name="Google Shape;120;p4"/>
              <p:cNvSpPr/>
              <p:nvPr/>
            </p:nvSpPr>
            <p:spPr>
              <a:xfrm>
                <a:off x="1175760" y="1730880"/>
                <a:ext cx="766800" cy="21924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&lt;mdSec&gt;</a:t>
                </a:r>
                <a:endParaRPr sz="1200" b="0" i="0" u="none" strike="noStrike" cap="none">
                  <a:solidFill>
                    <a:srgbClr val="000000"/>
                  </a:solidFill>
                  <a:latin typeface="Consolas"/>
                  <a:ea typeface="Consolas"/>
                  <a:cs typeface="Consolas"/>
                  <a:sym typeface="Consolas"/>
                </a:endParaRPr>
              </a:p>
            </p:txBody>
          </p:sp>
          <p:cxnSp>
            <p:nvCxnSpPr>
              <p:cNvPr id="121" name="Google Shape;121;p4"/>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22" name="Google Shape;122;p4"/>
            <p:cNvGrpSpPr/>
            <p:nvPr/>
          </p:nvGrpSpPr>
          <p:grpSpPr>
            <a:xfrm>
              <a:off x="1049400" y="2304000"/>
              <a:ext cx="893160" cy="219240"/>
              <a:chOff x="1049400" y="2304000"/>
              <a:chExt cx="893160" cy="219240"/>
            </a:xfrm>
          </p:grpSpPr>
          <p:sp>
            <p:nvSpPr>
              <p:cNvPr id="123" name="Google Shape;123;p4"/>
              <p:cNvSpPr/>
              <p:nvPr/>
            </p:nvSpPr>
            <p:spPr>
              <a:xfrm>
                <a:off x="1175760" y="2304000"/>
                <a:ext cx="766800" cy="21924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&lt;structSec&gt;</a:t>
                </a:r>
                <a:endParaRPr sz="1200" b="0" i="0" u="none" strike="noStrike" cap="none">
                  <a:solidFill>
                    <a:srgbClr val="000000"/>
                  </a:solidFill>
                  <a:latin typeface="Consolas"/>
                  <a:ea typeface="Consolas"/>
                  <a:cs typeface="Consolas"/>
                  <a:sym typeface="Consolas"/>
                </a:endParaRPr>
              </a:p>
            </p:txBody>
          </p:sp>
          <p:cxnSp>
            <p:nvCxnSpPr>
              <p:cNvPr id="124" name="Google Shape;124;p4"/>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
        <p:nvSpPr>
          <p:cNvPr id="125" name="Google Shape;125;p4"/>
          <p:cNvSpPr/>
          <p:nvPr/>
        </p:nvSpPr>
        <p:spPr>
          <a:xfrm>
            <a:off x="7113402" y="1707918"/>
            <a:ext cx="472966" cy="234273"/>
          </a:xfrm>
          <a:prstGeom prst="leftArrow">
            <a:avLst>
              <a:gd name="adj1" fmla="val 50000"/>
              <a:gd name="adj2" fmla="val 50000"/>
            </a:avLst>
          </a:prstGeom>
          <a:solidFill>
            <a:schemeClr val="dk1"/>
          </a:solidFill>
          <a:ln w="25400" cap="flat" cmpd="sng">
            <a:solidFill>
              <a:srgbClr val="1C305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5"/>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Metadata Section</a:t>
            </a:r>
            <a:endParaRPr/>
          </a:p>
        </p:txBody>
      </p:sp>
      <p:sp>
        <p:nvSpPr>
          <p:cNvPr id="131" name="Google Shape;131;p5"/>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Can record metadata for the digital object represented by the METS document, or for individual parts of the digital object</a:t>
            </a:r>
            <a:endParaRPr sz="1400">
              <a:latin typeface="Arial"/>
              <a:ea typeface="Arial"/>
              <a:cs typeface="Arial"/>
              <a:sym typeface="Arial"/>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Can include any amount of metadata</a:t>
            </a:r>
            <a:endParaRPr sz="1400">
              <a:latin typeface="Arial"/>
              <a:ea typeface="Arial"/>
              <a:cs typeface="Arial"/>
              <a:sym typeface="Arial"/>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Can take any form: any kind of XML metadata, but not limited to XML.</a:t>
            </a:r>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May be included internally or referenced externally.</a:t>
            </a:r>
            <a:endParaRPr sz="1400">
              <a:latin typeface="Arial"/>
              <a:ea typeface="Arial"/>
              <a:cs typeface="Arial"/>
              <a:sym typeface="Arial"/>
            </a:endParaRPr>
          </a:p>
        </p:txBody>
      </p:sp>
      <p:grpSp>
        <p:nvGrpSpPr>
          <p:cNvPr id="132" name="Google Shape;132;p5"/>
          <p:cNvGrpSpPr/>
          <p:nvPr/>
        </p:nvGrpSpPr>
        <p:grpSpPr>
          <a:xfrm>
            <a:off x="5136943" y="1312605"/>
            <a:ext cx="1818696" cy="1760537"/>
            <a:chOff x="964800" y="1151640"/>
            <a:chExt cx="977760" cy="1371600"/>
          </a:xfrm>
        </p:grpSpPr>
        <p:sp>
          <p:nvSpPr>
            <p:cNvPr id="133" name="Google Shape;133;p5"/>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&lt;mets&gt;</a:t>
              </a:r>
              <a:endParaRPr sz="1400" b="0" i="0" u="none" strike="noStrike" cap="none">
                <a:solidFill>
                  <a:srgbClr val="000000"/>
                </a:solidFill>
                <a:latin typeface="Arial"/>
                <a:ea typeface="Arial"/>
                <a:cs typeface="Arial"/>
                <a:sym typeface="Arial"/>
              </a:endParaRPr>
            </a:p>
          </p:txBody>
        </p:sp>
        <p:cxnSp>
          <p:nvCxnSpPr>
            <p:cNvPr id="134" name="Google Shape;134;p5"/>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135" name="Google Shape;135;p5"/>
            <p:cNvGrpSpPr/>
            <p:nvPr/>
          </p:nvGrpSpPr>
          <p:grpSpPr>
            <a:xfrm>
              <a:off x="1049400" y="1441080"/>
              <a:ext cx="893160" cy="219600"/>
              <a:chOff x="1049400" y="1441080"/>
              <a:chExt cx="893160" cy="219600"/>
            </a:xfrm>
          </p:grpSpPr>
          <p:sp>
            <p:nvSpPr>
              <p:cNvPr id="136" name="Google Shape;136;p5"/>
              <p:cNvSpPr/>
              <p:nvPr/>
            </p:nvSpPr>
            <p:spPr>
              <a:xfrm>
                <a:off x="1175760" y="1441080"/>
                <a:ext cx="766800" cy="219600"/>
              </a:xfrm>
              <a:prstGeom prst="rect">
                <a:avLst/>
              </a:prstGeom>
              <a:solidFill>
                <a:srgbClr val="FBE4D4"/>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&lt;metsHdr&gt;</a:t>
                </a:r>
                <a:endParaRPr sz="1400" b="0" i="0" u="none" strike="noStrike" cap="none">
                  <a:solidFill>
                    <a:srgbClr val="000000"/>
                  </a:solidFill>
                  <a:latin typeface="Arial"/>
                  <a:ea typeface="Arial"/>
                  <a:cs typeface="Arial"/>
                  <a:sym typeface="Arial"/>
                </a:endParaRPr>
              </a:p>
            </p:txBody>
          </p:sp>
          <p:cxnSp>
            <p:nvCxnSpPr>
              <p:cNvPr id="137" name="Google Shape;137;p5"/>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38" name="Google Shape;138;p5"/>
            <p:cNvGrpSpPr/>
            <p:nvPr/>
          </p:nvGrpSpPr>
          <p:grpSpPr>
            <a:xfrm>
              <a:off x="1049400" y="2020320"/>
              <a:ext cx="893160" cy="219600"/>
              <a:chOff x="1049400" y="2020320"/>
              <a:chExt cx="893160" cy="219600"/>
            </a:xfrm>
          </p:grpSpPr>
          <p:sp>
            <p:nvSpPr>
              <p:cNvPr id="139" name="Google Shape;139;p5"/>
              <p:cNvSpPr/>
              <p:nvPr/>
            </p:nvSpPr>
            <p:spPr>
              <a:xfrm>
                <a:off x="1175760" y="2020320"/>
                <a:ext cx="766800" cy="21960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&lt;fileSec&gt;</a:t>
                </a:r>
                <a:endParaRPr sz="1400" b="0" i="0" u="none" strike="noStrike" cap="none">
                  <a:solidFill>
                    <a:srgbClr val="000000"/>
                  </a:solidFill>
                  <a:latin typeface="Arial"/>
                  <a:ea typeface="Arial"/>
                  <a:cs typeface="Arial"/>
                  <a:sym typeface="Arial"/>
                </a:endParaRPr>
              </a:p>
            </p:txBody>
          </p:sp>
          <p:cxnSp>
            <p:nvCxnSpPr>
              <p:cNvPr id="140" name="Google Shape;140;p5"/>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41" name="Google Shape;141;p5"/>
            <p:cNvGrpSpPr/>
            <p:nvPr/>
          </p:nvGrpSpPr>
          <p:grpSpPr>
            <a:xfrm>
              <a:off x="1049400" y="1730880"/>
              <a:ext cx="893160" cy="219240"/>
              <a:chOff x="1049400" y="1730880"/>
              <a:chExt cx="893160" cy="219240"/>
            </a:xfrm>
          </p:grpSpPr>
          <p:sp>
            <p:nvSpPr>
              <p:cNvPr id="142" name="Google Shape;142;p5"/>
              <p:cNvSpPr/>
              <p:nvPr/>
            </p:nvSpPr>
            <p:spPr>
              <a:xfrm>
                <a:off x="1175760" y="1730880"/>
                <a:ext cx="766800" cy="219240"/>
              </a:xfrm>
              <a:prstGeom prst="rect">
                <a:avLst/>
              </a:prstGeom>
              <a:solidFill>
                <a:srgbClr val="BF9000"/>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&lt;mdSec&gt;</a:t>
                </a:r>
                <a:endParaRPr sz="1400" b="0" i="0" u="none" strike="noStrike" cap="none">
                  <a:solidFill>
                    <a:srgbClr val="000000"/>
                  </a:solidFill>
                  <a:latin typeface="Arial"/>
                  <a:ea typeface="Arial"/>
                  <a:cs typeface="Arial"/>
                  <a:sym typeface="Arial"/>
                </a:endParaRPr>
              </a:p>
            </p:txBody>
          </p:sp>
          <p:cxnSp>
            <p:nvCxnSpPr>
              <p:cNvPr id="143" name="Google Shape;143;p5"/>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44" name="Google Shape;144;p5"/>
            <p:cNvGrpSpPr/>
            <p:nvPr/>
          </p:nvGrpSpPr>
          <p:grpSpPr>
            <a:xfrm>
              <a:off x="1049400" y="2304000"/>
              <a:ext cx="893160" cy="219240"/>
              <a:chOff x="1049400" y="2304000"/>
              <a:chExt cx="893160" cy="219240"/>
            </a:xfrm>
          </p:grpSpPr>
          <p:sp>
            <p:nvSpPr>
              <p:cNvPr id="145" name="Google Shape;145;p5"/>
              <p:cNvSpPr/>
              <p:nvPr/>
            </p:nvSpPr>
            <p:spPr>
              <a:xfrm>
                <a:off x="1175760" y="2304000"/>
                <a:ext cx="766800" cy="21924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&lt;structSec&gt;</a:t>
                </a:r>
                <a:endParaRPr sz="1400" b="0" i="0" u="none" strike="noStrike" cap="none">
                  <a:solidFill>
                    <a:srgbClr val="000000"/>
                  </a:solidFill>
                  <a:latin typeface="Arial"/>
                  <a:ea typeface="Arial"/>
                  <a:cs typeface="Arial"/>
                  <a:sym typeface="Arial"/>
                </a:endParaRPr>
              </a:p>
            </p:txBody>
          </p:sp>
          <p:cxnSp>
            <p:nvCxnSpPr>
              <p:cNvPr id="146" name="Google Shape;146;p5"/>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
        <p:nvSpPr>
          <p:cNvPr id="147" name="Google Shape;147;p5"/>
          <p:cNvSpPr/>
          <p:nvPr/>
        </p:nvSpPr>
        <p:spPr>
          <a:xfrm>
            <a:off x="7107095" y="2079664"/>
            <a:ext cx="472966" cy="234273"/>
          </a:xfrm>
          <a:prstGeom prst="leftArrow">
            <a:avLst>
              <a:gd name="adj1" fmla="val 50000"/>
              <a:gd name="adj2" fmla="val 50000"/>
            </a:avLst>
          </a:prstGeom>
          <a:solidFill>
            <a:schemeClr val="dk1"/>
          </a:solidFill>
          <a:ln w="25400" cap="flat" cmpd="sng">
            <a:solidFill>
              <a:srgbClr val="1C305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6"/>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Metadata Examples</a:t>
            </a:r>
            <a:endParaRPr/>
          </a:p>
        </p:txBody>
      </p:sp>
      <p:sp>
        <p:nvSpPr>
          <p:cNvPr id="153" name="Google Shape;153;p6"/>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457200" lvl="0" indent="-317500" algn="l" rtl="0">
              <a:lnSpc>
                <a:spcPct val="115000"/>
              </a:lnSpc>
              <a:spcBef>
                <a:spcPts val="0"/>
              </a:spcBef>
              <a:spcAft>
                <a:spcPts val="0"/>
              </a:spcAft>
              <a:buSzPts val="2000"/>
              <a:buFont typeface="Arial"/>
              <a:buChar char="●"/>
            </a:pPr>
            <a:r>
              <a:rPr lang="en-US" sz="1400">
                <a:latin typeface="Arial"/>
                <a:ea typeface="Arial"/>
                <a:cs typeface="Arial"/>
                <a:sym typeface="Arial"/>
              </a:rPr>
              <a:t>Descriptive metadata: MARC records, Dublin Core metadata, MODS, EAD finding aids, DataCite, etc</a:t>
            </a:r>
            <a:endParaRPr>
              <a:latin typeface="Arial"/>
              <a:ea typeface="Arial"/>
              <a:cs typeface="Arial"/>
              <a:sym typeface="Arial"/>
            </a:endParaRPr>
          </a:p>
          <a:p>
            <a:pPr marL="457200" lvl="0" indent="-317500" algn="l" rtl="0">
              <a:lnSpc>
                <a:spcPct val="115000"/>
              </a:lnSpc>
              <a:spcBef>
                <a:spcPts val="0"/>
              </a:spcBef>
              <a:spcAft>
                <a:spcPts val="0"/>
              </a:spcAft>
              <a:buSzPts val="2000"/>
              <a:buFont typeface="Arial"/>
              <a:buChar char="●"/>
            </a:pPr>
            <a:r>
              <a:rPr lang="en-US" sz="1400">
                <a:latin typeface="Arial"/>
                <a:ea typeface="Arial"/>
                <a:cs typeface="Arial"/>
                <a:sym typeface="Arial"/>
              </a:rPr>
              <a:t>Technical metadata: NISO/MIX image metadata, AES/ebuCore audio metadata, etc.</a:t>
            </a:r>
            <a:endParaRPr/>
          </a:p>
          <a:p>
            <a:pPr marL="457200" lvl="0" indent="-317500" algn="l" rtl="0">
              <a:lnSpc>
                <a:spcPct val="115000"/>
              </a:lnSpc>
              <a:spcBef>
                <a:spcPts val="0"/>
              </a:spcBef>
              <a:spcAft>
                <a:spcPts val="0"/>
              </a:spcAft>
              <a:buSzPts val="2000"/>
              <a:buFont typeface="Arial"/>
              <a:buChar char="●"/>
            </a:pPr>
            <a:r>
              <a:rPr lang="en-US" sz="1400">
                <a:latin typeface="Arial"/>
                <a:ea typeface="Arial"/>
                <a:cs typeface="Arial"/>
                <a:sym typeface="Arial"/>
              </a:rPr>
              <a:t>Provenance metadata</a:t>
            </a:r>
            <a:r>
              <a:rPr lang="en-US"/>
              <a:t>: </a:t>
            </a:r>
            <a:r>
              <a:rPr lang="en-US" sz="1400">
                <a:latin typeface="Arial"/>
                <a:ea typeface="Arial"/>
                <a:cs typeface="Arial"/>
                <a:sym typeface="Arial"/>
              </a:rPr>
              <a:t>PREMIS</a:t>
            </a:r>
            <a:r>
              <a:rPr lang="en-US"/>
              <a:t>, PROV-XML etc</a:t>
            </a:r>
            <a:endParaRPr/>
          </a:p>
          <a:p>
            <a:pPr marL="457200" lvl="0" indent="-317500" algn="l" rtl="0">
              <a:lnSpc>
                <a:spcPct val="115000"/>
              </a:lnSpc>
              <a:spcBef>
                <a:spcPts val="0"/>
              </a:spcBef>
              <a:spcAft>
                <a:spcPts val="0"/>
              </a:spcAft>
              <a:buSzPts val="2000"/>
              <a:buFont typeface="Arial"/>
              <a:buChar char="●"/>
            </a:pPr>
            <a:r>
              <a:rPr lang="en-US" sz="1400">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Rights metadata: PREMIS rights, ODRL, etc</a:t>
            </a:r>
            <a:endParaRPr sz="1400">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endParaRPr>
          </a:p>
        </p:txBody>
      </p:sp>
      <p:grpSp>
        <p:nvGrpSpPr>
          <p:cNvPr id="154" name="Google Shape;154;p6"/>
          <p:cNvGrpSpPr/>
          <p:nvPr/>
        </p:nvGrpSpPr>
        <p:grpSpPr>
          <a:xfrm>
            <a:off x="4832400" y="1312605"/>
            <a:ext cx="2373306" cy="3515373"/>
            <a:chOff x="270998" y="373764"/>
            <a:chExt cx="1889213" cy="3515373"/>
          </a:xfrm>
        </p:grpSpPr>
        <p:sp>
          <p:nvSpPr>
            <p:cNvPr id="155" name="Google Shape;155;p6"/>
            <p:cNvSpPr/>
            <p:nvPr/>
          </p:nvSpPr>
          <p:spPr>
            <a:xfrm>
              <a:off x="631383" y="870398"/>
              <a:ext cx="1528828"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6"/>
            <p:cNvSpPr/>
            <p:nvPr/>
          </p:nvSpPr>
          <p:spPr>
            <a:xfrm>
              <a:off x="270998" y="373764"/>
              <a:ext cx="899960"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&lt;mets&gt;</a:t>
              </a:r>
              <a:endParaRPr sz="1200" b="0" i="0" u="none" strike="noStrike" cap="none">
                <a:solidFill>
                  <a:srgbClr val="000000"/>
                </a:solidFill>
                <a:latin typeface="Arial"/>
                <a:ea typeface="Arial"/>
                <a:cs typeface="Arial"/>
                <a:sym typeface="Arial"/>
              </a:endParaRPr>
            </a:p>
          </p:txBody>
        </p:sp>
        <p:cxnSp>
          <p:nvCxnSpPr>
            <p:cNvPr id="157" name="Google Shape;157;p6"/>
            <p:cNvCxnSpPr/>
            <p:nvPr/>
          </p:nvCxnSpPr>
          <p:spPr>
            <a:xfrm>
              <a:off x="362499" y="612767"/>
              <a:ext cx="1605" cy="209384"/>
            </a:xfrm>
            <a:prstGeom prst="straightConnector1">
              <a:avLst/>
            </a:prstGeom>
            <a:noFill/>
            <a:ln w="19075" cap="flat" cmpd="sng">
              <a:solidFill>
                <a:srgbClr val="000000"/>
              </a:solidFill>
              <a:prstDash val="solid"/>
              <a:round/>
              <a:headEnd type="none" w="sm" len="sm"/>
              <a:tailEnd type="none" w="sm" len="sm"/>
            </a:ln>
          </p:spPr>
        </p:cxnSp>
        <p:grpSp>
          <p:nvGrpSpPr>
            <p:cNvPr id="158" name="Google Shape;158;p6"/>
            <p:cNvGrpSpPr/>
            <p:nvPr/>
          </p:nvGrpSpPr>
          <p:grpSpPr>
            <a:xfrm>
              <a:off x="358084" y="701997"/>
              <a:ext cx="1048448" cy="239003"/>
              <a:chOff x="1117800" y="1785960"/>
              <a:chExt cx="1881000" cy="461880"/>
            </a:xfrm>
          </p:grpSpPr>
          <p:sp>
            <p:nvSpPr>
              <p:cNvPr id="159" name="Google Shape;159;p6"/>
              <p:cNvSpPr/>
              <p:nvPr/>
            </p:nvSpPr>
            <p:spPr>
              <a:xfrm>
                <a:off x="1384200" y="1785960"/>
                <a:ext cx="1614600" cy="461880"/>
              </a:xfrm>
              <a:prstGeom prst="rect">
                <a:avLst/>
              </a:prstGeom>
              <a:solidFill>
                <a:srgbClr val="FFD96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&lt;mdSec&gt;</a:t>
                </a:r>
                <a:endParaRPr sz="1200" b="0" i="0" u="none" strike="noStrike" cap="none">
                  <a:solidFill>
                    <a:srgbClr val="000000"/>
                  </a:solidFill>
                  <a:latin typeface="Arial"/>
                  <a:ea typeface="Arial"/>
                  <a:cs typeface="Arial"/>
                  <a:sym typeface="Arial"/>
                </a:endParaRPr>
              </a:p>
            </p:txBody>
          </p:sp>
          <p:cxnSp>
            <p:nvCxnSpPr>
              <p:cNvPr id="160" name="Google Shape;160;p6"/>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161" name="Google Shape;161;p6"/>
            <p:cNvGrpSpPr/>
            <p:nvPr/>
          </p:nvGrpSpPr>
          <p:grpSpPr>
            <a:xfrm>
              <a:off x="822010" y="1358650"/>
              <a:ext cx="1048448" cy="239003"/>
              <a:chOff x="1950120" y="3054960"/>
              <a:chExt cx="1881000" cy="461880"/>
            </a:xfrm>
          </p:grpSpPr>
          <p:sp>
            <p:nvSpPr>
              <p:cNvPr id="162" name="Google Shape;162;p6"/>
              <p:cNvSpPr/>
              <p:nvPr/>
            </p:nvSpPr>
            <p:spPr>
              <a:xfrm>
                <a:off x="2216520" y="3054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&lt;md&gt;</a:t>
                </a:r>
                <a:endParaRPr sz="1200" b="0" i="0" u="none" strike="noStrike" cap="none">
                  <a:solidFill>
                    <a:srgbClr val="000000"/>
                  </a:solidFill>
                  <a:latin typeface="Arial"/>
                  <a:ea typeface="Arial"/>
                  <a:cs typeface="Arial"/>
                  <a:sym typeface="Arial"/>
                </a:endParaRPr>
              </a:p>
            </p:txBody>
          </p:sp>
          <p:cxnSp>
            <p:nvCxnSpPr>
              <p:cNvPr id="163" name="Google Shape;163;p6"/>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4" name="Google Shape;164;p6"/>
            <p:cNvGrpSpPr/>
            <p:nvPr/>
          </p:nvGrpSpPr>
          <p:grpSpPr>
            <a:xfrm>
              <a:off x="593659" y="1030417"/>
              <a:ext cx="1048448" cy="239003"/>
              <a:chOff x="1540440" y="2420640"/>
              <a:chExt cx="1881000" cy="461880"/>
            </a:xfrm>
          </p:grpSpPr>
          <p:sp>
            <p:nvSpPr>
              <p:cNvPr id="165" name="Google Shape;165;p6"/>
              <p:cNvSpPr/>
              <p:nvPr/>
            </p:nvSpPr>
            <p:spPr>
              <a:xfrm>
                <a:off x="1806840" y="242064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&lt;mdGrp&gt;</a:t>
                </a:r>
                <a:endParaRPr sz="1200" b="0" i="0" u="none" strike="noStrike" cap="none">
                  <a:solidFill>
                    <a:srgbClr val="000000"/>
                  </a:solidFill>
                  <a:latin typeface="Arial"/>
                  <a:ea typeface="Arial"/>
                  <a:cs typeface="Arial"/>
                  <a:sym typeface="Arial"/>
                </a:endParaRPr>
              </a:p>
            </p:txBody>
          </p:sp>
          <p:cxnSp>
            <p:nvCxnSpPr>
              <p:cNvPr id="166" name="Google Shape;166;p6"/>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167" name="Google Shape;167;p6"/>
            <p:cNvGrpSpPr/>
            <p:nvPr/>
          </p:nvGrpSpPr>
          <p:grpSpPr>
            <a:xfrm>
              <a:off x="821207" y="1687069"/>
              <a:ext cx="1048448" cy="239003"/>
              <a:chOff x="1948680" y="3689640"/>
              <a:chExt cx="1881000" cy="461880"/>
            </a:xfrm>
          </p:grpSpPr>
          <p:sp>
            <p:nvSpPr>
              <p:cNvPr id="168" name="Google Shape;168;p6"/>
              <p:cNvSpPr/>
              <p:nvPr/>
            </p:nvSpPr>
            <p:spPr>
              <a:xfrm>
                <a:off x="2215080" y="368964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&lt;md&gt;</a:t>
                </a:r>
                <a:endParaRPr sz="1200" b="0" i="0" u="none" strike="noStrike" cap="none">
                  <a:solidFill>
                    <a:srgbClr val="000000"/>
                  </a:solidFill>
                  <a:latin typeface="Arial"/>
                  <a:ea typeface="Arial"/>
                  <a:cs typeface="Arial"/>
                  <a:sym typeface="Arial"/>
                </a:endParaRPr>
              </a:p>
            </p:txBody>
          </p:sp>
          <p:cxnSp>
            <p:nvCxnSpPr>
              <p:cNvPr id="169" name="Google Shape;169;p6"/>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70" name="Google Shape;170;p6"/>
            <p:cNvGrpSpPr/>
            <p:nvPr/>
          </p:nvGrpSpPr>
          <p:grpSpPr>
            <a:xfrm>
              <a:off x="820405" y="2015302"/>
              <a:ext cx="1048448" cy="239003"/>
              <a:chOff x="1947240" y="4323960"/>
              <a:chExt cx="1881000" cy="461880"/>
            </a:xfrm>
          </p:grpSpPr>
          <p:sp>
            <p:nvSpPr>
              <p:cNvPr id="171" name="Google Shape;171;p6"/>
              <p:cNvSpPr/>
              <p:nvPr/>
            </p:nvSpPr>
            <p:spPr>
              <a:xfrm>
                <a:off x="2213640" y="4323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172" name="Google Shape;172;p6"/>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73" name="Google Shape;173;p6"/>
            <p:cNvGrpSpPr/>
            <p:nvPr/>
          </p:nvGrpSpPr>
          <p:grpSpPr>
            <a:xfrm>
              <a:off x="592856" y="2343535"/>
              <a:ext cx="1048448" cy="239003"/>
              <a:chOff x="1539000" y="4958280"/>
              <a:chExt cx="1881000" cy="461880"/>
            </a:xfrm>
          </p:grpSpPr>
          <p:sp>
            <p:nvSpPr>
              <p:cNvPr id="174" name="Google Shape;174;p6"/>
              <p:cNvSpPr/>
              <p:nvPr/>
            </p:nvSpPr>
            <p:spPr>
              <a:xfrm>
                <a:off x="1805400" y="495828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&lt;mdGrp&gt;</a:t>
                </a:r>
                <a:endParaRPr sz="1200" b="0" i="0" u="none" strike="noStrike" cap="none">
                  <a:solidFill>
                    <a:srgbClr val="000000"/>
                  </a:solidFill>
                  <a:latin typeface="Arial"/>
                  <a:ea typeface="Arial"/>
                  <a:cs typeface="Arial"/>
                  <a:sym typeface="Arial"/>
                </a:endParaRPr>
              </a:p>
            </p:txBody>
          </p:sp>
          <p:cxnSp>
            <p:nvCxnSpPr>
              <p:cNvPr id="175" name="Google Shape;175;p6"/>
              <p:cNvCxnSpPr/>
              <p:nvPr/>
            </p:nvCxnSpPr>
            <p:spPr>
              <a:xfrm rot="10800000">
                <a:off x="1539000" y="519048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176" name="Google Shape;176;p6"/>
            <p:cNvGrpSpPr/>
            <p:nvPr/>
          </p:nvGrpSpPr>
          <p:grpSpPr>
            <a:xfrm>
              <a:off x="821207" y="2671955"/>
              <a:ext cx="1048448" cy="239003"/>
              <a:chOff x="1948680" y="5592960"/>
              <a:chExt cx="1881000" cy="461880"/>
            </a:xfrm>
          </p:grpSpPr>
          <p:sp>
            <p:nvSpPr>
              <p:cNvPr id="177" name="Google Shape;177;p6"/>
              <p:cNvSpPr/>
              <p:nvPr/>
            </p:nvSpPr>
            <p:spPr>
              <a:xfrm>
                <a:off x="2215080" y="5592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&lt;md&gt;</a:t>
                </a:r>
                <a:endParaRPr sz="1200" b="0" i="0" u="none" strike="noStrike" cap="none">
                  <a:solidFill>
                    <a:srgbClr val="000000"/>
                  </a:solidFill>
                  <a:latin typeface="Arial"/>
                  <a:ea typeface="Arial"/>
                  <a:cs typeface="Arial"/>
                  <a:sym typeface="Arial"/>
                </a:endParaRPr>
              </a:p>
            </p:txBody>
          </p:sp>
          <p:cxnSp>
            <p:nvCxnSpPr>
              <p:cNvPr id="178" name="Google Shape;178;p6"/>
              <p:cNvCxnSpPr/>
              <p:nvPr/>
            </p:nvCxnSpPr>
            <p:spPr>
              <a:xfrm rot="10800000">
                <a:off x="1948680" y="5825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79" name="Google Shape;179;p6"/>
            <p:cNvGrpSpPr/>
            <p:nvPr/>
          </p:nvGrpSpPr>
          <p:grpSpPr>
            <a:xfrm>
              <a:off x="820405" y="3000188"/>
              <a:ext cx="1048448" cy="239003"/>
              <a:chOff x="1947240" y="6227280"/>
              <a:chExt cx="1881000" cy="461880"/>
            </a:xfrm>
          </p:grpSpPr>
          <p:sp>
            <p:nvSpPr>
              <p:cNvPr id="180" name="Google Shape;180;p6"/>
              <p:cNvSpPr/>
              <p:nvPr/>
            </p:nvSpPr>
            <p:spPr>
              <a:xfrm>
                <a:off x="2213640" y="622728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&lt;md&gt;</a:t>
                </a:r>
                <a:endParaRPr sz="1200" b="0" i="0" u="none" strike="noStrike" cap="none">
                  <a:solidFill>
                    <a:srgbClr val="000000"/>
                  </a:solidFill>
                  <a:latin typeface="Arial"/>
                  <a:ea typeface="Arial"/>
                  <a:cs typeface="Arial"/>
                  <a:sym typeface="Arial"/>
                </a:endParaRPr>
              </a:p>
            </p:txBody>
          </p:sp>
          <p:cxnSp>
            <p:nvCxnSpPr>
              <p:cNvPr id="181" name="Google Shape;181;p6"/>
              <p:cNvCxnSpPr/>
              <p:nvPr/>
            </p:nvCxnSpPr>
            <p:spPr>
              <a:xfrm rot="10800000">
                <a:off x="1947240" y="645948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82" name="Google Shape;182;p6"/>
            <p:cNvGrpSpPr/>
            <p:nvPr/>
          </p:nvGrpSpPr>
          <p:grpSpPr>
            <a:xfrm>
              <a:off x="819602" y="3328607"/>
              <a:ext cx="1048448" cy="239003"/>
              <a:chOff x="1945800" y="6861960"/>
              <a:chExt cx="1881000" cy="461880"/>
            </a:xfrm>
          </p:grpSpPr>
          <p:sp>
            <p:nvSpPr>
              <p:cNvPr id="183" name="Google Shape;183;p6"/>
              <p:cNvSpPr/>
              <p:nvPr/>
            </p:nvSpPr>
            <p:spPr>
              <a:xfrm>
                <a:off x="2212200" y="6861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184" name="Google Shape;184;p6"/>
              <p:cNvCxnSpPr/>
              <p:nvPr/>
            </p:nvCxnSpPr>
            <p:spPr>
              <a:xfrm rot="10800000">
                <a:off x="1945800" y="7094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85" name="Google Shape;185;p6"/>
            <p:cNvGrpSpPr/>
            <p:nvPr/>
          </p:nvGrpSpPr>
          <p:grpSpPr>
            <a:xfrm>
              <a:off x="592054" y="3650134"/>
              <a:ext cx="1048448" cy="239003"/>
              <a:chOff x="1537560" y="7483320"/>
              <a:chExt cx="1881000" cy="461880"/>
            </a:xfrm>
          </p:grpSpPr>
          <p:sp>
            <p:nvSpPr>
              <p:cNvPr id="186" name="Google Shape;186;p6"/>
              <p:cNvSpPr/>
              <p:nvPr/>
            </p:nvSpPr>
            <p:spPr>
              <a:xfrm>
                <a:off x="1803960" y="748332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187" name="Google Shape;187;p6"/>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188" name="Google Shape;188;p6"/>
            <p:cNvCxnSpPr/>
            <p:nvPr/>
          </p:nvCxnSpPr>
          <p:spPr>
            <a:xfrm>
              <a:off x="593659" y="941600"/>
              <a:ext cx="0" cy="2824856"/>
            </a:xfrm>
            <a:prstGeom prst="straightConnector1">
              <a:avLst/>
            </a:prstGeom>
            <a:noFill/>
            <a:ln w="19075" cap="flat" cmpd="sng">
              <a:solidFill>
                <a:srgbClr val="000000"/>
              </a:solidFill>
              <a:prstDash val="solid"/>
              <a:round/>
              <a:headEnd type="none" w="sm" len="sm"/>
              <a:tailEnd type="none" w="sm" len="sm"/>
            </a:ln>
          </p:spPr>
        </p:cxnSp>
        <p:cxnSp>
          <p:nvCxnSpPr>
            <p:cNvPr id="189" name="Google Shape;189;p6"/>
            <p:cNvCxnSpPr/>
            <p:nvPr/>
          </p:nvCxnSpPr>
          <p:spPr>
            <a:xfrm>
              <a:off x="820405" y="1268115"/>
              <a:ext cx="0" cy="867340"/>
            </a:xfrm>
            <a:prstGeom prst="straightConnector1">
              <a:avLst/>
            </a:prstGeom>
            <a:noFill/>
            <a:ln w="19075" cap="flat" cmpd="sng">
              <a:solidFill>
                <a:srgbClr val="000000"/>
              </a:solidFill>
              <a:prstDash val="solid"/>
              <a:round/>
              <a:headEnd type="none" w="sm" len="sm"/>
              <a:tailEnd type="none" w="sm" len="sm"/>
            </a:ln>
          </p:spPr>
        </p:cxnSp>
        <p:cxnSp>
          <p:nvCxnSpPr>
            <p:cNvPr id="190" name="Google Shape;190;p6"/>
            <p:cNvCxnSpPr/>
            <p:nvPr/>
          </p:nvCxnSpPr>
          <p:spPr>
            <a:xfrm>
              <a:off x="819602" y="2581420"/>
              <a:ext cx="0" cy="867340"/>
            </a:xfrm>
            <a:prstGeom prst="straightConnector1">
              <a:avLst/>
            </a:prstGeom>
            <a:noFill/>
            <a:ln w="19075" cap="flat" cmpd="sng">
              <a:solidFill>
                <a:srgbClr val="000000"/>
              </a:solidFill>
              <a:prstDash val="solid"/>
              <a:round/>
              <a:headEnd type="none" w="sm" len="sm"/>
              <a:tailEnd type="none" w="sm" len="sm"/>
            </a:ln>
          </p:spPr>
        </p:cxnSp>
      </p:grpSp>
      <p:sp>
        <p:nvSpPr>
          <p:cNvPr id="191" name="Google Shape;191;p6"/>
          <p:cNvSpPr txBox="1"/>
          <p:nvPr/>
        </p:nvSpPr>
        <p:spPr>
          <a:xfrm>
            <a:off x="6552827" y="1939230"/>
            <a:ext cx="174599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Technical metadata</a:t>
            </a:r>
            <a:endParaRPr sz="1400" b="0" i="0" u="none" strike="noStrike" cap="none">
              <a:solidFill>
                <a:srgbClr val="000000"/>
              </a:solidFill>
              <a:latin typeface="Arial"/>
              <a:ea typeface="Arial"/>
              <a:cs typeface="Arial"/>
              <a:sym typeface="Arial"/>
            </a:endParaRPr>
          </a:p>
        </p:txBody>
      </p:sp>
      <p:sp>
        <p:nvSpPr>
          <p:cNvPr id="192" name="Google Shape;192;p6"/>
          <p:cNvSpPr txBox="1"/>
          <p:nvPr/>
        </p:nvSpPr>
        <p:spPr>
          <a:xfrm>
            <a:off x="6838682" y="2282570"/>
            <a:ext cx="2324675"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NISO/MIX image metadata</a:t>
            </a:r>
            <a:endParaRPr sz="1400" b="0" i="0" u="none" strike="noStrike" cap="none">
              <a:solidFill>
                <a:srgbClr val="000000"/>
              </a:solidFill>
              <a:latin typeface="Arial"/>
              <a:ea typeface="Arial"/>
              <a:cs typeface="Arial"/>
              <a:sym typeface="Arial"/>
            </a:endParaRPr>
          </a:p>
        </p:txBody>
      </p:sp>
      <p:sp>
        <p:nvSpPr>
          <p:cNvPr id="193" name="Google Shape;193;p6"/>
          <p:cNvSpPr txBox="1"/>
          <p:nvPr/>
        </p:nvSpPr>
        <p:spPr>
          <a:xfrm>
            <a:off x="6561320" y="3248082"/>
            <a:ext cx="186621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Descriptive metadata</a:t>
            </a:r>
            <a:endParaRPr sz="1400" b="0" i="0" u="none" strike="noStrike" cap="none">
              <a:solidFill>
                <a:srgbClr val="000000"/>
              </a:solidFill>
              <a:latin typeface="Arial"/>
              <a:ea typeface="Arial"/>
              <a:cs typeface="Arial"/>
              <a:sym typeface="Arial"/>
            </a:endParaRPr>
          </a:p>
        </p:txBody>
      </p:sp>
      <p:sp>
        <p:nvSpPr>
          <p:cNvPr id="194" name="Google Shape;194;p6"/>
          <p:cNvSpPr txBox="1"/>
          <p:nvPr/>
        </p:nvSpPr>
        <p:spPr>
          <a:xfrm>
            <a:off x="6838682" y="3576408"/>
            <a:ext cx="126989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MARC record</a:t>
            </a:r>
            <a:endParaRPr sz="1400" b="0" i="0" u="none" strike="noStrike" cap="none">
              <a:solidFill>
                <a:srgbClr val="000000"/>
              </a:solidFill>
              <a:latin typeface="Arial"/>
              <a:ea typeface="Arial"/>
              <a:cs typeface="Arial"/>
              <a:sym typeface="Arial"/>
            </a:endParaRPr>
          </a:p>
        </p:txBody>
      </p:sp>
      <p:sp>
        <p:nvSpPr>
          <p:cNvPr id="195" name="Google Shape;195;p6"/>
          <p:cNvSpPr txBox="1"/>
          <p:nvPr/>
        </p:nvSpPr>
        <p:spPr>
          <a:xfrm>
            <a:off x="6838681" y="3904175"/>
            <a:ext cx="192552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Dublin Core metadata</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7"/>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Metadata: METS 1 vs 2</a:t>
            </a:r>
            <a:endParaRPr/>
          </a:p>
        </p:txBody>
      </p:sp>
      <p:sp>
        <p:nvSpPr>
          <p:cNvPr id="201" name="Google Shape;201;p7"/>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457200" lvl="0" indent="-317500" algn="l" rtl="0">
              <a:lnSpc>
                <a:spcPct val="115000"/>
              </a:lnSpc>
              <a:spcBef>
                <a:spcPts val="0"/>
              </a:spcBef>
              <a:spcAft>
                <a:spcPts val="0"/>
              </a:spcAft>
              <a:buSzPts val="2000"/>
              <a:buFont typeface="Arial"/>
              <a:buChar char="●"/>
            </a:pPr>
            <a:r>
              <a:rPr lang="en-US" sz="1800">
                <a:latin typeface="Arial"/>
                <a:ea typeface="Arial"/>
                <a:cs typeface="Arial"/>
                <a:sym typeface="Arial"/>
              </a:rPr>
              <a:t>METS 1</a:t>
            </a:r>
            <a:endParaRPr sz="1200">
              <a:latin typeface="Arial"/>
              <a:ea typeface="Arial"/>
              <a:cs typeface="Arial"/>
              <a:sym typeface="Arial"/>
            </a:endParaRPr>
          </a:p>
          <a:p>
            <a:pPr marL="914400" lvl="1" indent="-304800" algn="l" rtl="0">
              <a:lnSpc>
                <a:spcPct val="115000"/>
              </a:lnSpc>
              <a:spcBef>
                <a:spcPts val="0"/>
              </a:spcBef>
              <a:spcAft>
                <a:spcPts val="0"/>
              </a:spcAft>
              <a:buSzPts val="2000"/>
              <a:buFont typeface="Arial"/>
              <a:buChar char="○"/>
            </a:pPr>
            <a:r>
              <a:rPr lang="en-US">
                <a:latin typeface="Arial"/>
                <a:ea typeface="Arial"/>
                <a:cs typeface="Arial"/>
                <a:sym typeface="Arial"/>
              </a:rPr>
              <a:t>different tags for each purpose: </a:t>
            </a:r>
            <a:r>
              <a:rPr lang="en-US">
                <a:latin typeface="Consolas"/>
                <a:ea typeface="Consolas"/>
                <a:cs typeface="Consolas"/>
                <a:sym typeface="Consolas"/>
              </a:rPr>
              <a:t>&lt;amdSec&gt;, &lt;dmdSec&gt;, &lt;techMD&gt;, &lt;sourceMD&gt;, &lt;digiprovMD&gt;, &lt;rightsMD&gt;</a:t>
            </a:r>
            <a:endParaRPr/>
          </a:p>
          <a:p>
            <a:pPr marL="914400" lvl="1" indent="-304800" algn="l" rtl="0">
              <a:lnSpc>
                <a:spcPct val="115000"/>
              </a:lnSpc>
              <a:spcBef>
                <a:spcPts val="0"/>
              </a:spcBef>
              <a:spcAft>
                <a:spcPts val="0"/>
              </a:spcAft>
              <a:buSzPts val="2000"/>
              <a:buFont typeface="Arial"/>
              <a:buChar char="○"/>
            </a:pPr>
            <a:r>
              <a:rPr lang="en-US" sz="1400">
                <a:latin typeface="Arial"/>
                <a:ea typeface="Arial"/>
                <a:cs typeface="Arial"/>
                <a:sym typeface="Arial"/>
              </a:rPr>
              <a:t>Enforced concepts and organization</a:t>
            </a:r>
            <a:endParaRPr/>
          </a:p>
          <a:p>
            <a:pPr marL="457200" lvl="0" indent="-317500" algn="l" rtl="0">
              <a:lnSpc>
                <a:spcPct val="115000"/>
              </a:lnSpc>
              <a:spcBef>
                <a:spcPts val="0"/>
              </a:spcBef>
              <a:spcAft>
                <a:spcPts val="0"/>
              </a:spcAft>
              <a:buSzPts val="2000"/>
              <a:buFont typeface="Arial"/>
              <a:buChar char="●"/>
            </a:pPr>
            <a:r>
              <a:rPr lang="en-US" sz="1800">
                <a:latin typeface="Arial"/>
                <a:ea typeface="Arial"/>
                <a:cs typeface="Arial"/>
                <a:sym typeface="Arial"/>
              </a:rPr>
              <a:t>METS 2</a:t>
            </a:r>
            <a:endParaRPr>
              <a:latin typeface="Arial"/>
              <a:ea typeface="Arial"/>
              <a:cs typeface="Arial"/>
              <a:sym typeface="Arial"/>
            </a:endParaRPr>
          </a:p>
          <a:p>
            <a:pPr marL="914400" lvl="1" indent="-304800" algn="l" rtl="0">
              <a:lnSpc>
                <a:spcPct val="115000"/>
              </a:lnSpc>
              <a:spcBef>
                <a:spcPts val="0"/>
              </a:spcBef>
              <a:spcAft>
                <a:spcPts val="0"/>
              </a:spcAft>
              <a:buSzPts val="2000"/>
              <a:buFont typeface="Arial"/>
              <a:buChar char="○"/>
            </a:pPr>
            <a:r>
              <a:rPr lang="en-US" sz="1400">
                <a:latin typeface="Arial"/>
                <a:ea typeface="Arial"/>
                <a:cs typeface="Arial"/>
                <a:sym typeface="Arial"/>
              </a:rPr>
              <a:t>group metadata with </a:t>
            </a:r>
            <a:r>
              <a:rPr lang="en-US" sz="1400">
                <a:latin typeface="Consolas"/>
                <a:ea typeface="Consolas"/>
                <a:cs typeface="Consolas"/>
                <a:sym typeface="Consolas"/>
              </a:rPr>
              <a:t>&lt;mdGrp&gt;</a:t>
            </a:r>
            <a:endParaRPr/>
          </a:p>
          <a:p>
            <a:pPr marL="914400" lvl="1" indent="-304800" algn="l" rtl="0">
              <a:lnSpc>
                <a:spcPct val="115000"/>
              </a:lnSpc>
              <a:spcBef>
                <a:spcPts val="0"/>
              </a:spcBef>
              <a:spcAft>
                <a:spcPts val="0"/>
              </a:spcAft>
              <a:buSzPts val="2000"/>
              <a:buFont typeface="Arial"/>
              <a:buChar char="○"/>
            </a:pPr>
            <a:r>
              <a:rPr lang="en-US" sz="1400">
                <a:latin typeface="Arial"/>
                <a:ea typeface="Arial"/>
                <a:cs typeface="Arial"/>
                <a:sym typeface="Arial"/>
              </a:rPr>
              <a:t>metadata records in </a:t>
            </a:r>
            <a:r>
              <a:rPr lang="en-US" sz="1400">
                <a:latin typeface="Consolas"/>
                <a:ea typeface="Consolas"/>
                <a:cs typeface="Consolas"/>
                <a:sym typeface="Consolas"/>
              </a:rPr>
              <a:t>&lt;md&gt;</a:t>
            </a:r>
            <a:endParaRPr/>
          </a:p>
          <a:p>
            <a:pPr marL="914400" lvl="1" indent="-304800" algn="l" rtl="0">
              <a:lnSpc>
                <a:spcPct val="115000"/>
              </a:lnSpc>
              <a:spcBef>
                <a:spcPts val="0"/>
              </a:spcBef>
              <a:spcAft>
                <a:spcPts val="0"/>
              </a:spcAft>
              <a:buSzPts val="2000"/>
              <a:buFont typeface="Arial"/>
              <a:buChar char="○"/>
            </a:pPr>
            <a:r>
              <a:rPr lang="en-US" sz="1400">
                <a:latin typeface="Arial"/>
                <a:ea typeface="Arial"/>
                <a:cs typeface="Arial"/>
                <a:sym typeface="Arial"/>
              </a:rPr>
              <a:t>describe the purpose of section or item with @USE </a:t>
            </a:r>
            <a:endParaRPr sz="1400">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8"/>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Metadata: METS 1</a:t>
            </a:r>
            <a:endParaRPr/>
          </a:p>
        </p:txBody>
      </p:sp>
      <p:sp>
        <p:nvSpPr>
          <p:cNvPr id="207" name="Google Shape;207;p8"/>
          <p:cNvSpPr txBox="1">
            <a:spLocks noGrp="1"/>
          </p:cNvSpPr>
          <p:nvPr>
            <p:ph type="body" idx="1"/>
          </p:nvPr>
        </p:nvSpPr>
        <p:spPr>
          <a:xfrm>
            <a:off x="697425" y="1454009"/>
            <a:ext cx="6304710" cy="329893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sz="1200">
                <a:solidFill>
                  <a:srgbClr val="000096"/>
                </a:solidFill>
                <a:highlight>
                  <a:srgbClr val="FFFFFF"/>
                </a:highlight>
                <a:latin typeface="Consolas"/>
                <a:ea typeface="Consolas"/>
                <a:cs typeface="Consolas"/>
                <a:sym typeface="Consolas"/>
              </a:rPr>
              <a:t>&lt;mets&gt;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&lt;dmdSec</a:t>
            </a:r>
            <a:r>
              <a:rPr lang="en-US" sz="1200">
                <a:solidFill>
                  <a:srgbClr val="F5844C"/>
                </a:solidFill>
                <a:highlight>
                  <a:srgbClr val="FFFFFF"/>
                </a:highlight>
                <a:latin typeface="Consolas"/>
                <a:ea typeface="Consolas"/>
                <a:cs typeface="Consolas"/>
                <a:sym typeface="Consolas"/>
              </a:rPr>
              <a:t> ID</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"dmd1"</a:t>
            </a:r>
            <a:r>
              <a:rPr lang="en-US" sz="1200">
                <a:solidFill>
                  <a:srgbClr val="000096"/>
                </a:solidFill>
                <a:highlight>
                  <a:srgbClr val="FFFFFF"/>
                </a:highlight>
                <a:latin typeface="Consolas"/>
                <a:ea typeface="Consolas"/>
                <a:cs typeface="Consolas"/>
                <a:sym typeface="Consolas"/>
              </a:rPr>
              <a:t>&gt;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&lt;mdRef</a:t>
            </a:r>
            <a:r>
              <a:rPr lang="en-US" sz="1200">
                <a:solidFill>
                  <a:srgbClr val="F5844C"/>
                </a:solidFill>
                <a:highlight>
                  <a:srgbClr val="FFFFFF"/>
                </a:highlight>
                <a:latin typeface="Consolas"/>
                <a:ea typeface="Consolas"/>
                <a:cs typeface="Consolas"/>
                <a:sym typeface="Consolas"/>
              </a:rPr>
              <a:t> MDTYPE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"MARC"</a:t>
            </a:r>
            <a:r>
              <a:rPr lang="en-US" sz="1200">
                <a:solidFill>
                  <a:srgbClr val="F5844C"/>
                </a:solidFill>
                <a:highlight>
                  <a:srgbClr val="FFFFFF"/>
                </a:highlight>
                <a:latin typeface="Consolas"/>
                <a:ea typeface="Consolas"/>
                <a:cs typeface="Consolas"/>
                <a:sym typeface="Consolas"/>
              </a:rPr>
              <a:t> LOCTYPE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"URL"</a:t>
            </a:r>
            <a:r>
              <a:rPr lang="en-US" sz="1200">
                <a:solidFill>
                  <a:srgbClr val="F5844C"/>
                </a:solidFill>
                <a:highlight>
                  <a:srgbClr val="FFFFFF"/>
                </a:highlight>
                <a:latin typeface="Consolas"/>
                <a:ea typeface="Consolas"/>
                <a:cs typeface="Consolas"/>
                <a:sym typeface="Consolas"/>
              </a:rPr>
              <a:t> </a:t>
            </a:r>
            <a:endParaRPr/>
          </a:p>
          <a:p>
            <a:pPr marL="139700" lvl="0" indent="0" algn="l" rtl="0">
              <a:lnSpc>
                <a:spcPct val="115000"/>
              </a:lnSpc>
              <a:spcBef>
                <a:spcPts val="0"/>
              </a:spcBef>
              <a:spcAft>
                <a:spcPts val="0"/>
              </a:spcAft>
              <a:buSzPts val="1400"/>
              <a:buNone/>
            </a:pPr>
            <a:r>
              <a:rPr lang="en-US" sz="1200">
                <a:solidFill>
                  <a:srgbClr val="F5844C"/>
                </a:solidFill>
                <a:highlight>
                  <a:srgbClr val="FFFFFF"/>
                </a:highlight>
                <a:latin typeface="Consolas"/>
                <a:ea typeface="Consolas"/>
                <a:cs typeface="Consolas"/>
                <a:sym typeface="Consolas"/>
              </a:rPr>
              <a:t>	       xlink:href</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"http://example.org/123456.marc.xml"</a:t>
            </a:r>
            <a:r>
              <a:rPr lang="en-US" sz="1200">
                <a:solidFill>
                  <a:srgbClr val="000096"/>
                </a:solidFill>
                <a:highlight>
                  <a:srgbClr val="FFFFFF"/>
                </a:highlight>
                <a:latin typeface="Consolas"/>
                <a:ea typeface="Consolas"/>
                <a:cs typeface="Consolas"/>
                <a:sym typeface="Consolas"/>
              </a:rPr>
              <a:t>/&gt;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&lt;/dmdSec&gt;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&lt;amdSec&gt;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&lt;techMD</a:t>
            </a:r>
            <a:r>
              <a:rPr lang="en-US" sz="1200">
                <a:solidFill>
                  <a:srgbClr val="F5844C"/>
                </a:solidFill>
                <a:highlight>
                  <a:srgbClr val="FFFFFF"/>
                </a:highlight>
                <a:latin typeface="Consolas"/>
                <a:ea typeface="Consolas"/>
                <a:cs typeface="Consolas"/>
                <a:sym typeface="Consolas"/>
              </a:rPr>
              <a:t> ID</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"techmd1"</a:t>
            </a:r>
            <a:r>
              <a:rPr lang="en-US" sz="1200">
                <a:solidFill>
                  <a:srgbClr val="000096"/>
                </a:solidFill>
                <a:highlight>
                  <a:srgbClr val="FFFFFF"/>
                </a:highlight>
                <a:latin typeface="Consolas"/>
                <a:ea typeface="Consolas"/>
                <a:cs typeface="Consolas"/>
                <a:sym typeface="Consolas"/>
              </a:rPr>
              <a:t>&gt;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&lt;mdRef</a:t>
            </a:r>
            <a:r>
              <a:rPr lang="en-US" sz="1200">
                <a:solidFill>
                  <a:srgbClr val="F5844C"/>
                </a:solidFill>
                <a:highlight>
                  <a:srgbClr val="FFFFFF"/>
                </a:highlight>
                <a:latin typeface="Consolas"/>
                <a:ea typeface="Consolas"/>
                <a:cs typeface="Consolas"/>
                <a:sym typeface="Consolas"/>
              </a:rPr>
              <a:t> MDTYPE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"NISOIMG"</a:t>
            </a:r>
            <a:r>
              <a:rPr lang="en-US" sz="1200">
                <a:solidFill>
                  <a:srgbClr val="F5844C"/>
                </a:solidFill>
                <a:highlight>
                  <a:srgbClr val="FFFFFF"/>
                </a:highlight>
                <a:latin typeface="Consolas"/>
                <a:ea typeface="Consolas"/>
                <a:cs typeface="Consolas"/>
                <a:sym typeface="Consolas"/>
              </a:rPr>
              <a:t> LOCTYPE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"URL“</a:t>
            </a:r>
            <a:endParaRPr sz="1200">
              <a:solidFill>
                <a:srgbClr val="F5844C"/>
              </a:solidFill>
              <a:highlight>
                <a:srgbClr val="FFFFFF"/>
              </a:highlight>
              <a:latin typeface="Consolas"/>
              <a:ea typeface="Consolas"/>
              <a:cs typeface="Consolas"/>
              <a:sym typeface="Consolas"/>
            </a:endParaRPr>
          </a:p>
          <a:p>
            <a:pPr marL="139700" lvl="0" indent="0" algn="l" rtl="0">
              <a:lnSpc>
                <a:spcPct val="115000"/>
              </a:lnSpc>
              <a:spcBef>
                <a:spcPts val="0"/>
              </a:spcBef>
              <a:spcAft>
                <a:spcPts val="0"/>
              </a:spcAft>
              <a:buSzPts val="1400"/>
              <a:buNone/>
            </a:pPr>
            <a:r>
              <a:rPr lang="en-US" sz="1200">
                <a:solidFill>
                  <a:srgbClr val="F5844C"/>
                </a:solidFill>
                <a:highlight>
                  <a:srgbClr val="FFFFFF"/>
                </a:highlight>
                <a:latin typeface="Consolas"/>
                <a:ea typeface="Consolas"/>
                <a:cs typeface="Consolas"/>
                <a:sym typeface="Consolas"/>
              </a:rPr>
              <a:t>		  xlink:href</a:t>
            </a:r>
            <a:r>
              <a:rPr lang="en-US" sz="1200">
                <a:solidFill>
                  <a:srgbClr val="FF8040"/>
                </a:solidFill>
                <a:highlight>
                  <a:srgbClr val="FFFFFF"/>
                </a:highlight>
                <a:latin typeface="Consolas"/>
                <a:ea typeface="Consolas"/>
                <a:cs typeface="Consolas"/>
                <a:sym typeface="Consolas"/>
              </a:rPr>
              <a:t>=</a:t>
            </a:r>
            <a:r>
              <a:rPr lang="en-US" sz="1200">
                <a:solidFill>
                  <a:srgbClr val="993300"/>
                </a:solidFill>
                <a:highlight>
                  <a:srgbClr val="FFFFFF"/>
                </a:highlight>
                <a:latin typeface="Consolas"/>
                <a:ea typeface="Consolas"/>
                <a:cs typeface="Consolas"/>
                <a:sym typeface="Consolas"/>
              </a:rPr>
              <a:t>"http://example.org/123456.mix.xml"</a:t>
            </a:r>
            <a:r>
              <a:rPr lang="en-US" sz="1200">
                <a:solidFill>
                  <a:srgbClr val="000096"/>
                </a:solidFill>
                <a:highlight>
                  <a:srgbClr val="FFFFFF"/>
                </a:highlight>
                <a:latin typeface="Consolas"/>
                <a:ea typeface="Consolas"/>
                <a:cs typeface="Consolas"/>
                <a:sym typeface="Consolas"/>
              </a:rPr>
              <a:t>/&gt;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&lt;/techMD&gt;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&lt;digiprovMD&gt;</a:t>
            </a:r>
            <a:r>
              <a:rPr lang="en-US" sz="1200">
                <a:solidFill>
                  <a:srgbClr val="000000"/>
                </a:solidFill>
                <a:highlight>
                  <a:srgbClr val="FFFFFF"/>
                </a:highlight>
                <a:latin typeface="Consolas"/>
                <a:ea typeface="Consolas"/>
                <a:cs typeface="Consolas"/>
                <a:sym typeface="Consolas"/>
              </a:rPr>
              <a:t>...</a:t>
            </a:r>
            <a:r>
              <a:rPr lang="en-US" sz="1200">
                <a:solidFill>
                  <a:srgbClr val="000096"/>
                </a:solidFill>
                <a:highlight>
                  <a:srgbClr val="FFFFFF"/>
                </a:highlight>
                <a:latin typeface="Consolas"/>
                <a:ea typeface="Consolas"/>
                <a:cs typeface="Consolas"/>
                <a:sym typeface="Consolas"/>
              </a:rPr>
              <a:t>&lt;/digiprovMD&gt;</a:t>
            </a:r>
            <a:br>
              <a:rPr lang="en-US" sz="1200">
                <a:solidFill>
                  <a:srgbClr val="000000"/>
                </a:solidFill>
                <a:highlight>
                  <a:srgbClr val="FFFFFF"/>
                </a:highlight>
                <a:latin typeface="Consolas"/>
                <a:ea typeface="Consolas"/>
                <a:cs typeface="Consolas"/>
                <a:sym typeface="Consolas"/>
              </a:rPr>
            </a:br>
            <a:r>
              <a:rPr lang="en-US" sz="1200">
                <a:solidFill>
                  <a:srgbClr val="000000"/>
                </a:solidFill>
                <a:highlight>
                  <a:srgbClr val="FFFFFF"/>
                </a:highlight>
                <a:latin typeface="Consolas"/>
                <a:ea typeface="Consolas"/>
                <a:cs typeface="Consolas"/>
                <a:sym typeface="Consolas"/>
              </a:rPr>
              <a:t>    </a:t>
            </a:r>
            <a:r>
              <a:rPr lang="en-US" sz="1200">
                <a:solidFill>
                  <a:srgbClr val="000096"/>
                </a:solidFill>
                <a:highlight>
                  <a:srgbClr val="FFFFFF"/>
                </a:highlight>
                <a:latin typeface="Consolas"/>
                <a:ea typeface="Consolas"/>
                <a:cs typeface="Consolas"/>
                <a:sym typeface="Consolas"/>
              </a:rPr>
              <a:t>&lt;/amdSec&gt;</a:t>
            </a:r>
            <a:br>
              <a:rPr lang="en-US" sz="1200">
                <a:solidFill>
                  <a:srgbClr val="000000"/>
                </a:solidFill>
                <a:highlight>
                  <a:srgbClr val="FFFFFF"/>
                </a:highlight>
                <a:latin typeface="Consolas"/>
                <a:ea typeface="Consolas"/>
                <a:cs typeface="Consolas"/>
                <a:sym typeface="Consolas"/>
              </a:rPr>
            </a:br>
            <a:r>
              <a:rPr lang="en-US" sz="1200">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9"/>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Metadata: METS 2</a:t>
            </a:r>
            <a:endParaRPr/>
          </a:p>
        </p:txBody>
      </p:sp>
      <p:sp>
        <p:nvSpPr>
          <p:cNvPr id="213" name="Google Shape;213;p9"/>
          <p:cNvSpPr txBox="1">
            <a:spLocks noGrp="1"/>
          </p:cNvSpPr>
          <p:nvPr>
            <p:ph type="body" idx="1"/>
          </p:nvPr>
        </p:nvSpPr>
        <p:spPr>
          <a:xfrm>
            <a:off x="697424" y="1454009"/>
            <a:ext cx="7467083" cy="329893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85000" lnSpcReduction="20000"/>
          </a:bodyPr>
          <a:lstStyle/>
          <a:p>
            <a:pPr marL="139700" lvl="0" indent="0" algn="l" rtl="0">
              <a:lnSpc>
                <a:spcPct val="115000"/>
              </a:lnSpc>
              <a:spcBef>
                <a:spcPts val="0"/>
              </a:spcBef>
              <a:spcAft>
                <a:spcPts val="0"/>
              </a:spcAft>
              <a:buSzPct val="117646"/>
              <a:buNone/>
            </a:pPr>
            <a:r>
              <a:rPr lang="en-US">
                <a:solidFill>
                  <a:srgbClr val="000096"/>
                </a:solidFill>
                <a:highlight>
                  <a:srgbClr val="FFFFFF"/>
                </a:highlight>
                <a:latin typeface="Consolas"/>
                <a:ea typeface="Consolas"/>
                <a:cs typeface="Consolas"/>
                <a:sym typeface="Consolas"/>
              </a:rPr>
              <a:t>&lt;mets&gt;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&lt;mdSec&gt;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&lt;mdGrp</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"DESCRIPTIVE"</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"dmd1"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&lt;mdRef</a:t>
            </a:r>
            <a:r>
              <a:rPr lang="en-US">
                <a:solidFill>
                  <a:srgbClr val="F5844C"/>
                </a:solidFill>
                <a:highlight>
                  <a:srgbClr val="FFFFFF"/>
                </a:highlight>
                <a:latin typeface="Consolas"/>
                <a:ea typeface="Consolas"/>
                <a:cs typeface="Consolas"/>
                <a:sym typeface="Consolas"/>
              </a:rPr>
              <a:t> MDTYPE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"MARC"</a:t>
            </a:r>
            <a:r>
              <a:rPr lang="en-US">
                <a:solidFill>
                  <a:srgbClr val="F5844C"/>
                </a:solidFill>
                <a:highlight>
                  <a:srgbClr val="FFFFFF"/>
                </a:highlight>
                <a:latin typeface="Consolas"/>
                <a:ea typeface="Consolas"/>
                <a:cs typeface="Consolas"/>
                <a:sym typeface="Consolas"/>
              </a:rPr>
              <a:t> LOCTYPE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"URL"</a:t>
            </a:r>
            <a:r>
              <a:rPr lang="en-US">
                <a:solidFill>
                  <a:srgbClr val="F5844C"/>
                </a:solidFill>
                <a:highlight>
                  <a:srgbClr val="FFFFFF"/>
                </a:highlight>
                <a:latin typeface="Consolas"/>
                <a:ea typeface="Consolas"/>
                <a:cs typeface="Consolas"/>
                <a:sym typeface="Consolas"/>
              </a:rPr>
              <a:t> 					   LOCREF</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"http://example.org/123456.marc.xml"</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&lt;/mdGrp&gt;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&lt;mdGrp</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"ADMINISTRATIVE"</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"TECHNICAL"</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"techmd1"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&lt;mdRef</a:t>
            </a:r>
            <a:r>
              <a:rPr lang="en-US">
                <a:solidFill>
                  <a:srgbClr val="F5844C"/>
                </a:solidFill>
                <a:highlight>
                  <a:srgbClr val="FFFFFF"/>
                </a:highlight>
                <a:latin typeface="Consolas"/>
                <a:ea typeface="Consolas"/>
                <a:cs typeface="Consolas"/>
                <a:sym typeface="Consolas"/>
              </a:rPr>
              <a:t> MDTYPE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"NISOIMG"</a:t>
            </a:r>
            <a:r>
              <a:rPr lang="en-US">
                <a:solidFill>
                  <a:srgbClr val="F5844C"/>
                </a:solidFill>
                <a:highlight>
                  <a:srgbClr val="FFFFFF"/>
                </a:highlight>
                <a:latin typeface="Consolas"/>
                <a:ea typeface="Consolas"/>
                <a:cs typeface="Consolas"/>
                <a:sym typeface="Consolas"/>
              </a:rPr>
              <a:t> LOCTYPE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"URL"</a:t>
            </a:r>
            <a:r>
              <a:rPr lang="en-US">
                <a:solidFill>
                  <a:srgbClr val="F5844C"/>
                </a:solidFill>
                <a:highlight>
                  <a:srgbClr val="FFFFFF"/>
                </a:highlight>
                <a:latin typeface="Consolas"/>
                <a:ea typeface="Consolas"/>
                <a:cs typeface="Consolas"/>
                <a:sym typeface="Consolas"/>
              </a:rPr>
              <a:t> 				   LOCREF</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"http://example.org/123456.mix.xml"</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"DIGIPROV"</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"digiprovmd1"</a:t>
            </a:r>
            <a:r>
              <a:rPr lang="en-US">
                <a:solidFill>
                  <a:srgbClr val="000096"/>
                </a:solidFill>
                <a:highlight>
                  <a:srgbClr val="FFFFFF"/>
                </a:highlight>
                <a:latin typeface="Consolas"/>
                <a:ea typeface="Consolas"/>
                <a:cs typeface="Consolas"/>
                <a:sym typeface="Consolas"/>
              </a:rPr>
              <a:t>&gt;</a:t>
            </a:r>
            <a:r>
              <a:rPr lang="en-US">
                <a:solidFill>
                  <a:srgbClr val="000000"/>
                </a:solidFill>
                <a:highlight>
                  <a:srgbClr val="FFFFFF"/>
                </a:highlight>
                <a:latin typeface="Consolas"/>
                <a:ea typeface="Consolas"/>
                <a:cs typeface="Consolas"/>
                <a:sym typeface="Consolas"/>
              </a:rPr>
              <a:t>...</a:t>
            </a:r>
            <a:r>
              <a:rPr lang="en-US">
                <a:solidFill>
                  <a:srgbClr val="000096"/>
                </a:solidFill>
                <a:highlight>
                  <a:srgbClr val="FFFFFF"/>
                </a:highlight>
                <a:latin typeface="Consolas"/>
                <a:ea typeface="Consolas"/>
                <a:cs typeface="Consolas"/>
                <a:sym typeface="Consolas"/>
              </a:rPr>
              <a:t>&lt;/md&gt;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&lt;/mdGrp&gt;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&lt;/mdSec&gt;</a:t>
            </a:r>
            <a:br>
              <a:rPr lang="en-US">
                <a:solidFill>
                  <a:srgbClr val="000000"/>
                </a:solidFill>
                <a:highlight>
                  <a:srgbClr val="FFFFFF"/>
                </a:highlight>
                <a:latin typeface="Consolas"/>
                <a:ea typeface="Consolas"/>
                <a:cs typeface="Consolas"/>
                <a:sym typeface="Consolas"/>
              </a:rPr>
            </a:br>
            <a:r>
              <a:rPr lang="en-US">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10"/>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File Section</a:t>
            </a:r>
            <a:endParaRPr/>
          </a:p>
        </p:txBody>
      </p:sp>
      <p:sp>
        <p:nvSpPr>
          <p:cNvPr id="219" name="Google Shape;219;p10"/>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Records all of the content files that make up the digital entity represented by the METS document</a:t>
            </a:r>
            <a:endParaRPr sz="1400">
              <a:latin typeface="Arial"/>
              <a:ea typeface="Arial"/>
              <a:cs typeface="Arial"/>
              <a:sym typeface="Arial"/>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Can link files to metadata</a:t>
            </a:r>
            <a:endParaRPr sz="1400">
              <a:latin typeface="Arial"/>
              <a:ea typeface="Arial"/>
              <a:cs typeface="Arial"/>
              <a:sym typeface="Arial"/>
            </a:endParaRPr>
          </a:p>
        </p:txBody>
      </p:sp>
      <p:grpSp>
        <p:nvGrpSpPr>
          <p:cNvPr id="220" name="Google Shape;220;p10"/>
          <p:cNvGrpSpPr/>
          <p:nvPr/>
        </p:nvGrpSpPr>
        <p:grpSpPr>
          <a:xfrm>
            <a:off x="5136943" y="1312605"/>
            <a:ext cx="1818696" cy="1760537"/>
            <a:chOff x="964800" y="1151640"/>
            <a:chExt cx="977760" cy="1371600"/>
          </a:xfrm>
        </p:grpSpPr>
        <p:sp>
          <p:nvSpPr>
            <p:cNvPr id="221" name="Google Shape;221;p10"/>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&lt;mets&gt;</a:t>
              </a:r>
              <a:endParaRPr sz="1400" b="0" i="0" u="none" strike="noStrike" cap="none">
                <a:solidFill>
                  <a:srgbClr val="000000"/>
                </a:solidFill>
                <a:latin typeface="Arial"/>
                <a:ea typeface="Arial"/>
                <a:cs typeface="Arial"/>
                <a:sym typeface="Arial"/>
              </a:endParaRPr>
            </a:p>
          </p:txBody>
        </p:sp>
        <p:cxnSp>
          <p:nvCxnSpPr>
            <p:cNvPr id="222" name="Google Shape;222;p10"/>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223" name="Google Shape;223;p10"/>
            <p:cNvGrpSpPr/>
            <p:nvPr/>
          </p:nvGrpSpPr>
          <p:grpSpPr>
            <a:xfrm>
              <a:off x="1049400" y="1441080"/>
              <a:ext cx="893160" cy="219600"/>
              <a:chOff x="1049400" y="1441080"/>
              <a:chExt cx="893160" cy="219600"/>
            </a:xfrm>
          </p:grpSpPr>
          <p:sp>
            <p:nvSpPr>
              <p:cNvPr id="224" name="Google Shape;224;p10"/>
              <p:cNvSpPr/>
              <p:nvPr/>
            </p:nvSpPr>
            <p:spPr>
              <a:xfrm>
                <a:off x="1175760" y="1441080"/>
                <a:ext cx="766800" cy="219600"/>
              </a:xfrm>
              <a:prstGeom prst="rect">
                <a:avLst/>
              </a:prstGeom>
              <a:solidFill>
                <a:srgbClr val="FBE4D4"/>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&lt;metsHdr&gt;</a:t>
                </a:r>
                <a:endParaRPr sz="1400" b="0" i="0" u="none" strike="noStrike" cap="none">
                  <a:solidFill>
                    <a:srgbClr val="000000"/>
                  </a:solidFill>
                  <a:latin typeface="Arial"/>
                  <a:ea typeface="Arial"/>
                  <a:cs typeface="Arial"/>
                  <a:sym typeface="Arial"/>
                </a:endParaRPr>
              </a:p>
            </p:txBody>
          </p:sp>
          <p:cxnSp>
            <p:nvCxnSpPr>
              <p:cNvPr id="225" name="Google Shape;225;p10"/>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226" name="Google Shape;226;p10"/>
            <p:cNvGrpSpPr/>
            <p:nvPr/>
          </p:nvGrpSpPr>
          <p:grpSpPr>
            <a:xfrm>
              <a:off x="1049400" y="2020320"/>
              <a:ext cx="893160" cy="219600"/>
              <a:chOff x="1049400" y="2020320"/>
              <a:chExt cx="893160" cy="219600"/>
            </a:xfrm>
          </p:grpSpPr>
          <p:sp>
            <p:nvSpPr>
              <p:cNvPr id="227" name="Google Shape;227;p10"/>
              <p:cNvSpPr/>
              <p:nvPr/>
            </p:nvSpPr>
            <p:spPr>
              <a:xfrm>
                <a:off x="1175760" y="2020320"/>
                <a:ext cx="766800" cy="219600"/>
              </a:xfrm>
              <a:prstGeom prst="rect">
                <a:avLst/>
              </a:prstGeom>
              <a:solidFill>
                <a:srgbClr val="54813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&lt;fileSec&gt;</a:t>
                </a:r>
                <a:endParaRPr sz="1400" b="0" i="0" u="none" strike="noStrike" cap="none">
                  <a:solidFill>
                    <a:srgbClr val="000000"/>
                  </a:solidFill>
                  <a:latin typeface="Arial"/>
                  <a:ea typeface="Arial"/>
                  <a:cs typeface="Arial"/>
                  <a:sym typeface="Arial"/>
                </a:endParaRPr>
              </a:p>
            </p:txBody>
          </p:sp>
          <p:cxnSp>
            <p:nvCxnSpPr>
              <p:cNvPr id="228" name="Google Shape;228;p10"/>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229" name="Google Shape;229;p10"/>
            <p:cNvGrpSpPr/>
            <p:nvPr/>
          </p:nvGrpSpPr>
          <p:grpSpPr>
            <a:xfrm>
              <a:off x="1049400" y="1730880"/>
              <a:ext cx="893160" cy="219240"/>
              <a:chOff x="1049400" y="1730880"/>
              <a:chExt cx="893160" cy="219240"/>
            </a:xfrm>
          </p:grpSpPr>
          <p:sp>
            <p:nvSpPr>
              <p:cNvPr id="230" name="Google Shape;230;p10"/>
              <p:cNvSpPr/>
              <p:nvPr/>
            </p:nvSpPr>
            <p:spPr>
              <a:xfrm>
                <a:off x="1175760" y="1730880"/>
                <a:ext cx="766800" cy="21924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&lt;mdSec&gt;</a:t>
                </a:r>
                <a:endParaRPr sz="1400" b="0" i="0" u="none" strike="noStrike" cap="none">
                  <a:solidFill>
                    <a:srgbClr val="000000"/>
                  </a:solidFill>
                  <a:latin typeface="Arial"/>
                  <a:ea typeface="Arial"/>
                  <a:cs typeface="Arial"/>
                  <a:sym typeface="Arial"/>
                </a:endParaRPr>
              </a:p>
            </p:txBody>
          </p:sp>
          <p:cxnSp>
            <p:nvCxnSpPr>
              <p:cNvPr id="231" name="Google Shape;231;p10"/>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232" name="Google Shape;232;p10"/>
            <p:cNvGrpSpPr/>
            <p:nvPr/>
          </p:nvGrpSpPr>
          <p:grpSpPr>
            <a:xfrm>
              <a:off x="1049400" y="2304000"/>
              <a:ext cx="893160" cy="219240"/>
              <a:chOff x="1049400" y="2304000"/>
              <a:chExt cx="893160" cy="219240"/>
            </a:xfrm>
          </p:grpSpPr>
          <p:sp>
            <p:nvSpPr>
              <p:cNvPr id="233" name="Google Shape;233;p10"/>
              <p:cNvSpPr/>
              <p:nvPr/>
            </p:nvSpPr>
            <p:spPr>
              <a:xfrm>
                <a:off x="1175760" y="2304000"/>
                <a:ext cx="766800" cy="21924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&lt;structSec&gt;</a:t>
                </a:r>
                <a:endParaRPr sz="1400" b="0" i="0" u="none" strike="noStrike" cap="none">
                  <a:solidFill>
                    <a:srgbClr val="000000"/>
                  </a:solidFill>
                  <a:latin typeface="Arial"/>
                  <a:ea typeface="Arial"/>
                  <a:cs typeface="Arial"/>
                  <a:sym typeface="Arial"/>
                </a:endParaRPr>
              </a:p>
            </p:txBody>
          </p:sp>
          <p:cxnSp>
            <p:nvCxnSpPr>
              <p:cNvPr id="234" name="Google Shape;234;p10"/>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
        <p:nvSpPr>
          <p:cNvPr id="235" name="Google Shape;235;p10"/>
          <p:cNvSpPr/>
          <p:nvPr/>
        </p:nvSpPr>
        <p:spPr>
          <a:xfrm>
            <a:off x="7103942" y="2451410"/>
            <a:ext cx="472966" cy="234273"/>
          </a:xfrm>
          <a:prstGeom prst="leftArrow">
            <a:avLst>
              <a:gd name="adj1" fmla="val 50000"/>
              <a:gd name="adj2" fmla="val 50000"/>
            </a:avLst>
          </a:prstGeom>
          <a:solidFill>
            <a:schemeClr val="dk1"/>
          </a:solidFill>
          <a:ln w="25400" cap="flat" cmpd="sng">
            <a:solidFill>
              <a:srgbClr val="1C305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9"/>
        <p:cNvGrpSpPr/>
        <p:nvPr/>
      </p:nvGrpSpPr>
      <p:grpSpPr>
        <a:xfrm>
          <a:off x="0" y="0"/>
          <a:ext cx="0" cy="0"/>
          <a:chOff x="0" y="0"/>
          <a:chExt cx="0" cy="0"/>
        </a:xfrm>
      </p:grpSpPr>
      <p:sp>
        <p:nvSpPr>
          <p:cNvPr id="130" name="Google Shape;130;p3"/>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p>
            <a:pPr marL="0" lvl="0" indent="0" algn="ctr" rtl="0">
              <a:lnSpc>
                <a:spcPct val="100000"/>
              </a:lnSpc>
              <a:spcBef>
                <a:spcPts val="0"/>
              </a:spcBef>
              <a:spcAft>
                <a:spcPts val="0"/>
              </a:spcAft>
              <a:buSzPts val="5200"/>
              <a:buNone/>
            </a:pPr>
            <a:r>
              <a:rPr lang="en-US"/>
              <a:t>Introduction to METS</a:t>
            </a:r>
            <a:endParaRPr/>
          </a:p>
        </p:txBody>
      </p:sp>
      <p:sp>
        <p:nvSpPr>
          <p:cNvPr id="131" name="Google Shape;131;p3"/>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p>
            <a:pPr marL="457200" lvl="0" indent="-342900" algn="ctr" rtl="0">
              <a:lnSpc>
                <a:spcPct val="100000"/>
              </a:lnSpc>
              <a:spcBef>
                <a:spcPts val="0"/>
              </a:spcBef>
              <a:spcAft>
                <a:spcPts val="0"/>
              </a:spcAft>
              <a:buSzPts val="2800"/>
              <a:buNone/>
            </a:pP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39"/>
        <p:cNvGrpSpPr/>
        <p:nvPr/>
      </p:nvGrpSpPr>
      <p:grpSpPr>
        <a:xfrm>
          <a:off x="0" y="0"/>
          <a:ext cx="0" cy="0"/>
          <a:chOff x="0" y="0"/>
          <a:chExt cx="0" cy="0"/>
        </a:xfrm>
      </p:grpSpPr>
      <p:grpSp>
        <p:nvGrpSpPr>
          <p:cNvPr id="240" name="Google Shape;240;p11"/>
          <p:cNvGrpSpPr/>
          <p:nvPr/>
        </p:nvGrpSpPr>
        <p:grpSpPr>
          <a:xfrm>
            <a:off x="4832400" y="1312605"/>
            <a:ext cx="2373305" cy="3515373"/>
            <a:chOff x="270998" y="373764"/>
            <a:chExt cx="1889213" cy="3515373"/>
          </a:xfrm>
        </p:grpSpPr>
        <p:sp>
          <p:nvSpPr>
            <p:cNvPr id="241" name="Google Shape;241;p11"/>
            <p:cNvSpPr/>
            <p:nvPr/>
          </p:nvSpPr>
          <p:spPr>
            <a:xfrm>
              <a:off x="631383" y="870398"/>
              <a:ext cx="1528828"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42" name="Google Shape;242;p11"/>
            <p:cNvSpPr/>
            <p:nvPr/>
          </p:nvSpPr>
          <p:spPr>
            <a:xfrm>
              <a:off x="270998" y="373764"/>
              <a:ext cx="899960"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&lt;mets&gt;</a:t>
              </a:r>
              <a:endParaRPr sz="1200" b="0" i="0" u="none" strike="noStrike" cap="none">
                <a:solidFill>
                  <a:srgbClr val="000000"/>
                </a:solidFill>
                <a:latin typeface="Arial"/>
                <a:ea typeface="Arial"/>
                <a:cs typeface="Arial"/>
                <a:sym typeface="Arial"/>
              </a:endParaRPr>
            </a:p>
          </p:txBody>
        </p:sp>
        <p:cxnSp>
          <p:nvCxnSpPr>
            <p:cNvPr id="243" name="Google Shape;243;p11"/>
            <p:cNvCxnSpPr/>
            <p:nvPr/>
          </p:nvCxnSpPr>
          <p:spPr>
            <a:xfrm>
              <a:off x="362499" y="612767"/>
              <a:ext cx="1605" cy="209384"/>
            </a:xfrm>
            <a:prstGeom prst="straightConnector1">
              <a:avLst/>
            </a:prstGeom>
            <a:noFill/>
            <a:ln w="19075" cap="flat" cmpd="sng">
              <a:solidFill>
                <a:srgbClr val="000000"/>
              </a:solidFill>
              <a:prstDash val="solid"/>
              <a:round/>
              <a:headEnd type="none" w="sm" len="sm"/>
              <a:tailEnd type="none" w="sm" len="sm"/>
            </a:ln>
          </p:spPr>
        </p:cxnSp>
        <p:grpSp>
          <p:nvGrpSpPr>
            <p:cNvPr id="244" name="Google Shape;244;p11"/>
            <p:cNvGrpSpPr/>
            <p:nvPr/>
          </p:nvGrpSpPr>
          <p:grpSpPr>
            <a:xfrm>
              <a:off x="358084" y="701997"/>
              <a:ext cx="1048448" cy="239003"/>
              <a:chOff x="1117800" y="1785960"/>
              <a:chExt cx="1881000" cy="461880"/>
            </a:xfrm>
          </p:grpSpPr>
          <p:sp>
            <p:nvSpPr>
              <p:cNvPr id="245" name="Google Shape;245;p11"/>
              <p:cNvSpPr/>
              <p:nvPr/>
            </p:nvSpPr>
            <p:spPr>
              <a:xfrm>
                <a:off x="1384200" y="1785960"/>
                <a:ext cx="1614600" cy="461880"/>
              </a:xfrm>
              <a:prstGeom prst="rect">
                <a:avLst/>
              </a:prstGeom>
              <a:solidFill>
                <a:srgbClr val="A8D08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&lt;fileSec&gt;</a:t>
                </a:r>
                <a:endParaRPr sz="1200" b="0" i="0" u="none" strike="noStrike" cap="none">
                  <a:solidFill>
                    <a:srgbClr val="000000"/>
                  </a:solidFill>
                  <a:latin typeface="Arial"/>
                  <a:ea typeface="Arial"/>
                  <a:cs typeface="Arial"/>
                  <a:sym typeface="Arial"/>
                </a:endParaRPr>
              </a:p>
            </p:txBody>
          </p:sp>
          <p:cxnSp>
            <p:nvCxnSpPr>
              <p:cNvPr id="246" name="Google Shape;246;p11"/>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247" name="Google Shape;247;p11"/>
            <p:cNvGrpSpPr/>
            <p:nvPr/>
          </p:nvGrpSpPr>
          <p:grpSpPr>
            <a:xfrm>
              <a:off x="822010" y="1358650"/>
              <a:ext cx="1048448" cy="239003"/>
              <a:chOff x="1950120" y="3054960"/>
              <a:chExt cx="1881000" cy="461880"/>
            </a:xfrm>
          </p:grpSpPr>
          <p:sp>
            <p:nvSpPr>
              <p:cNvPr id="248" name="Google Shape;248;p11"/>
              <p:cNvSpPr/>
              <p:nvPr/>
            </p:nvSpPr>
            <p:spPr>
              <a:xfrm>
                <a:off x="2216520" y="3054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&lt;file&gt;</a:t>
                </a:r>
                <a:endParaRPr sz="1200" b="0" i="0" u="none" strike="noStrike" cap="none">
                  <a:solidFill>
                    <a:srgbClr val="000000"/>
                  </a:solidFill>
                  <a:latin typeface="Arial"/>
                  <a:ea typeface="Arial"/>
                  <a:cs typeface="Arial"/>
                  <a:sym typeface="Arial"/>
                </a:endParaRPr>
              </a:p>
            </p:txBody>
          </p:sp>
          <p:cxnSp>
            <p:nvCxnSpPr>
              <p:cNvPr id="249" name="Google Shape;249;p11"/>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50" name="Google Shape;250;p11"/>
            <p:cNvGrpSpPr/>
            <p:nvPr/>
          </p:nvGrpSpPr>
          <p:grpSpPr>
            <a:xfrm>
              <a:off x="593659" y="1030417"/>
              <a:ext cx="1048448" cy="239003"/>
              <a:chOff x="1540440" y="2420640"/>
              <a:chExt cx="1881000" cy="461880"/>
            </a:xfrm>
          </p:grpSpPr>
          <p:sp>
            <p:nvSpPr>
              <p:cNvPr id="251" name="Google Shape;251;p11"/>
              <p:cNvSpPr/>
              <p:nvPr/>
            </p:nvSpPr>
            <p:spPr>
              <a:xfrm>
                <a:off x="1806840" y="242064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&lt;fileGrp&gt;</a:t>
                </a:r>
                <a:endParaRPr sz="1200" b="0" i="0" u="none" strike="noStrike" cap="none">
                  <a:solidFill>
                    <a:srgbClr val="000000"/>
                  </a:solidFill>
                  <a:latin typeface="Arial"/>
                  <a:ea typeface="Arial"/>
                  <a:cs typeface="Arial"/>
                  <a:sym typeface="Arial"/>
                </a:endParaRPr>
              </a:p>
            </p:txBody>
          </p:sp>
          <p:cxnSp>
            <p:nvCxnSpPr>
              <p:cNvPr id="252" name="Google Shape;252;p11"/>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253" name="Google Shape;253;p11"/>
            <p:cNvGrpSpPr/>
            <p:nvPr/>
          </p:nvGrpSpPr>
          <p:grpSpPr>
            <a:xfrm>
              <a:off x="821207" y="1687069"/>
              <a:ext cx="1048448" cy="239003"/>
              <a:chOff x="1948680" y="3689640"/>
              <a:chExt cx="1881000" cy="461880"/>
            </a:xfrm>
          </p:grpSpPr>
          <p:sp>
            <p:nvSpPr>
              <p:cNvPr id="254" name="Google Shape;254;p11"/>
              <p:cNvSpPr/>
              <p:nvPr/>
            </p:nvSpPr>
            <p:spPr>
              <a:xfrm>
                <a:off x="2215080" y="368964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&lt;file&gt;</a:t>
                </a:r>
                <a:endParaRPr sz="1200" b="0" i="0" u="none" strike="noStrike" cap="none">
                  <a:solidFill>
                    <a:srgbClr val="000000"/>
                  </a:solidFill>
                  <a:latin typeface="Arial"/>
                  <a:ea typeface="Arial"/>
                  <a:cs typeface="Arial"/>
                  <a:sym typeface="Arial"/>
                </a:endParaRPr>
              </a:p>
            </p:txBody>
          </p:sp>
          <p:cxnSp>
            <p:nvCxnSpPr>
              <p:cNvPr id="255" name="Google Shape;255;p11"/>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56" name="Google Shape;256;p11"/>
            <p:cNvGrpSpPr/>
            <p:nvPr/>
          </p:nvGrpSpPr>
          <p:grpSpPr>
            <a:xfrm>
              <a:off x="820405" y="2015302"/>
              <a:ext cx="1048448" cy="239003"/>
              <a:chOff x="1947240" y="4323960"/>
              <a:chExt cx="1881000" cy="461880"/>
            </a:xfrm>
          </p:grpSpPr>
          <p:sp>
            <p:nvSpPr>
              <p:cNvPr id="257" name="Google Shape;257;p11"/>
              <p:cNvSpPr/>
              <p:nvPr/>
            </p:nvSpPr>
            <p:spPr>
              <a:xfrm>
                <a:off x="2213640" y="4323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258" name="Google Shape;258;p11"/>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59" name="Google Shape;259;p11"/>
            <p:cNvGrpSpPr/>
            <p:nvPr/>
          </p:nvGrpSpPr>
          <p:grpSpPr>
            <a:xfrm>
              <a:off x="592856" y="2343535"/>
              <a:ext cx="1048448" cy="239003"/>
              <a:chOff x="1539000" y="4958280"/>
              <a:chExt cx="1881000" cy="461880"/>
            </a:xfrm>
          </p:grpSpPr>
          <p:sp>
            <p:nvSpPr>
              <p:cNvPr id="260" name="Google Shape;260;p11"/>
              <p:cNvSpPr/>
              <p:nvPr/>
            </p:nvSpPr>
            <p:spPr>
              <a:xfrm>
                <a:off x="1805400" y="495828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&lt;fileGrp&gt;</a:t>
                </a:r>
                <a:endParaRPr sz="1200" b="0" i="0" u="none" strike="noStrike" cap="none">
                  <a:solidFill>
                    <a:srgbClr val="000000"/>
                  </a:solidFill>
                  <a:latin typeface="Arial"/>
                  <a:ea typeface="Arial"/>
                  <a:cs typeface="Arial"/>
                  <a:sym typeface="Arial"/>
                </a:endParaRPr>
              </a:p>
            </p:txBody>
          </p:sp>
          <p:cxnSp>
            <p:nvCxnSpPr>
              <p:cNvPr id="261" name="Google Shape;261;p11"/>
              <p:cNvCxnSpPr/>
              <p:nvPr/>
            </p:nvCxnSpPr>
            <p:spPr>
              <a:xfrm rot="10800000">
                <a:off x="1539000" y="519048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262" name="Google Shape;262;p11"/>
            <p:cNvGrpSpPr/>
            <p:nvPr/>
          </p:nvGrpSpPr>
          <p:grpSpPr>
            <a:xfrm>
              <a:off x="821207" y="2671955"/>
              <a:ext cx="1048448" cy="239003"/>
              <a:chOff x="1948680" y="5592960"/>
              <a:chExt cx="1881000" cy="461880"/>
            </a:xfrm>
          </p:grpSpPr>
          <p:sp>
            <p:nvSpPr>
              <p:cNvPr id="263" name="Google Shape;263;p11"/>
              <p:cNvSpPr/>
              <p:nvPr/>
            </p:nvSpPr>
            <p:spPr>
              <a:xfrm>
                <a:off x="2215080" y="5592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&lt;file&gt;</a:t>
                </a:r>
                <a:endParaRPr sz="1200" b="0" i="0" u="none" strike="noStrike" cap="none">
                  <a:solidFill>
                    <a:srgbClr val="000000"/>
                  </a:solidFill>
                  <a:latin typeface="Arial"/>
                  <a:ea typeface="Arial"/>
                  <a:cs typeface="Arial"/>
                  <a:sym typeface="Arial"/>
                </a:endParaRPr>
              </a:p>
            </p:txBody>
          </p:sp>
          <p:cxnSp>
            <p:nvCxnSpPr>
              <p:cNvPr id="264" name="Google Shape;264;p11"/>
              <p:cNvCxnSpPr/>
              <p:nvPr/>
            </p:nvCxnSpPr>
            <p:spPr>
              <a:xfrm rot="10800000">
                <a:off x="1948680" y="5825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65" name="Google Shape;265;p11"/>
            <p:cNvGrpSpPr/>
            <p:nvPr/>
          </p:nvGrpSpPr>
          <p:grpSpPr>
            <a:xfrm>
              <a:off x="820405" y="3000188"/>
              <a:ext cx="1048448" cy="239003"/>
              <a:chOff x="1947240" y="6227280"/>
              <a:chExt cx="1881000" cy="461880"/>
            </a:xfrm>
          </p:grpSpPr>
          <p:sp>
            <p:nvSpPr>
              <p:cNvPr id="266" name="Google Shape;266;p11"/>
              <p:cNvSpPr/>
              <p:nvPr/>
            </p:nvSpPr>
            <p:spPr>
              <a:xfrm>
                <a:off x="2213640" y="622728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&lt;file&gt;</a:t>
                </a:r>
                <a:endParaRPr sz="1200" b="0" i="0" u="none" strike="noStrike" cap="none">
                  <a:solidFill>
                    <a:srgbClr val="000000"/>
                  </a:solidFill>
                  <a:latin typeface="Arial"/>
                  <a:ea typeface="Arial"/>
                  <a:cs typeface="Arial"/>
                  <a:sym typeface="Arial"/>
                </a:endParaRPr>
              </a:p>
            </p:txBody>
          </p:sp>
          <p:cxnSp>
            <p:nvCxnSpPr>
              <p:cNvPr id="267" name="Google Shape;267;p11"/>
              <p:cNvCxnSpPr/>
              <p:nvPr/>
            </p:nvCxnSpPr>
            <p:spPr>
              <a:xfrm rot="10800000">
                <a:off x="1947240" y="645948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68" name="Google Shape;268;p11"/>
            <p:cNvGrpSpPr/>
            <p:nvPr/>
          </p:nvGrpSpPr>
          <p:grpSpPr>
            <a:xfrm>
              <a:off x="819602" y="3328607"/>
              <a:ext cx="1048448" cy="239003"/>
              <a:chOff x="1945800" y="6861960"/>
              <a:chExt cx="1881000" cy="461880"/>
            </a:xfrm>
          </p:grpSpPr>
          <p:sp>
            <p:nvSpPr>
              <p:cNvPr id="269" name="Google Shape;269;p11"/>
              <p:cNvSpPr/>
              <p:nvPr/>
            </p:nvSpPr>
            <p:spPr>
              <a:xfrm>
                <a:off x="2212200" y="6861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270" name="Google Shape;270;p11"/>
              <p:cNvCxnSpPr/>
              <p:nvPr/>
            </p:nvCxnSpPr>
            <p:spPr>
              <a:xfrm rot="10800000">
                <a:off x="1945800" y="7094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71" name="Google Shape;271;p11"/>
            <p:cNvGrpSpPr/>
            <p:nvPr/>
          </p:nvGrpSpPr>
          <p:grpSpPr>
            <a:xfrm>
              <a:off x="592054" y="3650134"/>
              <a:ext cx="1048448" cy="239003"/>
              <a:chOff x="1537560" y="7483320"/>
              <a:chExt cx="1881000" cy="461880"/>
            </a:xfrm>
          </p:grpSpPr>
          <p:sp>
            <p:nvSpPr>
              <p:cNvPr id="272" name="Google Shape;272;p11"/>
              <p:cNvSpPr/>
              <p:nvPr/>
            </p:nvSpPr>
            <p:spPr>
              <a:xfrm>
                <a:off x="1803960" y="748332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273" name="Google Shape;273;p11"/>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274" name="Google Shape;274;p11"/>
            <p:cNvCxnSpPr/>
            <p:nvPr/>
          </p:nvCxnSpPr>
          <p:spPr>
            <a:xfrm>
              <a:off x="593659" y="941600"/>
              <a:ext cx="0" cy="2824856"/>
            </a:xfrm>
            <a:prstGeom prst="straightConnector1">
              <a:avLst/>
            </a:prstGeom>
            <a:noFill/>
            <a:ln w="19075" cap="flat" cmpd="sng">
              <a:solidFill>
                <a:srgbClr val="000000"/>
              </a:solidFill>
              <a:prstDash val="solid"/>
              <a:round/>
              <a:headEnd type="none" w="sm" len="sm"/>
              <a:tailEnd type="none" w="sm" len="sm"/>
            </a:ln>
          </p:spPr>
        </p:cxnSp>
        <p:cxnSp>
          <p:nvCxnSpPr>
            <p:cNvPr id="275" name="Google Shape;275;p11"/>
            <p:cNvCxnSpPr/>
            <p:nvPr/>
          </p:nvCxnSpPr>
          <p:spPr>
            <a:xfrm>
              <a:off x="820405" y="1268115"/>
              <a:ext cx="0" cy="867340"/>
            </a:xfrm>
            <a:prstGeom prst="straightConnector1">
              <a:avLst/>
            </a:prstGeom>
            <a:noFill/>
            <a:ln w="19075" cap="flat" cmpd="sng">
              <a:solidFill>
                <a:srgbClr val="000000"/>
              </a:solidFill>
              <a:prstDash val="solid"/>
              <a:round/>
              <a:headEnd type="none" w="sm" len="sm"/>
              <a:tailEnd type="none" w="sm" len="sm"/>
            </a:ln>
          </p:spPr>
        </p:cxnSp>
        <p:cxnSp>
          <p:nvCxnSpPr>
            <p:cNvPr id="276" name="Google Shape;276;p11"/>
            <p:cNvCxnSpPr/>
            <p:nvPr/>
          </p:nvCxnSpPr>
          <p:spPr>
            <a:xfrm>
              <a:off x="819602" y="2581420"/>
              <a:ext cx="0" cy="867340"/>
            </a:xfrm>
            <a:prstGeom prst="straightConnector1">
              <a:avLst/>
            </a:prstGeom>
            <a:noFill/>
            <a:ln w="19075" cap="flat" cmpd="sng">
              <a:solidFill>
                <a:srgbClr val="000000"/>
              </a:solidFill>
              <a:prstDash val="solid"/>
              <a:round/>
              <a:headEnd type="none" w="sm" len="sm"/>
              <a:tailEnd type="none" w="sm" len="sm"/>
            </a:ln>
          </p:spPr>
        </p:cxnSp>
      </p:grpSp>
      <p:sp>
        <p:nvSpPr>
          <p:cNvPr id="277" name="Google Shape;277;p11"/>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File Section: Filegroups</a:t>
            </a:r>
            <a:endParaRPr/>
          </a:p>
        </p:txBody>
      </p:sp>
      <p:sp>
        <p:nvSpPr>
          <p:cNvPr id="278" name="Google Shape;278;p11"/>
          <p:cNvSpPr txBox="1"/>
          <p:nvPr/>
        </p:nvSpPr>
        <p:spPr>
          <a:xfrm>
            <a:off x="6552827" y="1939230"/>
            <a:ext cx="127791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TIFF originals</a:t>
            </a:r>
            <a:endParaRPr sz="1400" b="0" i="0" u="none" strike="noStrike" cap="none">
              <a:solidFill>
                <a:srgbClr val="000000"/>
              </a:solidFill>
              <a:latin typeface="Arial"/>
              <a:ea typeface="Arial"/>
              <a:cs typeface="Arial"/>
              <a:sym typeface="Arial"/>
            </a:endParaRPr>
          </a:p>
        </p:txBody>
      </p:sp>
      <p:sp>
        <p:nvSpPr>
          <p:cNvPr id="279" name="Google Shape;279;p11"/>
          <p:cNvSpPr txBox="1"/>
          <p:nvPr/>
        </p:nvSpPr>
        <p:spPr>
          <a:xfrm>
            <a:off x="6838682" y="2282570"/>
            <a:ext cx="870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page1.tif</a:t>
            </a:r>
            <a:endParaRPr sz="1400" b="0" i="0" u="none" strike="noStrike" cap="none">
              <a:solidFill>
                <a:srgbClr val="000000"/>
              </a:solidFill>
              <a:latin typeface="Arial"/>
              <a:ea typeface="Arial"/>
              <a:cs typeface="Arial"/>
              <a:sym typeface="Arial"/>
            </a:endParaRPr>
          </a:p>
        </p:txBody>
      </p:sp>
      <p:sp>
        <p:nvSpPr>
          <p:cNvPr id="280" name="Google Shape;280;p11"/>
          <p:cNvSpPr txBox="1"/>
          <p:nvPr/>
        </p:nvSpPr>
        <p:spPr>
          <a:xfrm>
            <a:off x="6561320" y="3248082"/>
            <a:ext cx="188865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JPEG access images</a:t>
            </a:r>
            <a:endParaRPr sz="1400" b="0" i="0" u="none" strike="noStrike" cap="none">
              <a:solidFill>
                <a:srgbClr val="000000"/>
              </a:solidFill>
              <a:latin typeface="Arial"/>
              <a:ea typeface="Arial"/>
              <a:cs typeface="Arial"/>
              <a:sym typeface="Arial"/>
            </a:endParaRPr>
          </a:p>
        </p:txBody>
      </p:sp>
      <p:sp>
        <p:nvSpPr>
          <p:cNvPr id="281" name="Google Shape;281;p11"/>
          <p:cNvSpPr txBox="1"/>
          <p:nvPr/>
        </p:nvSpPr>
        <p:spPr>
          <a:xfrm>
            <a:off x="6838682" y="3576408"/>
            <a:ext cx="97013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page1.jpg</a:t>
            </a:r>
            <a:endParaRPr sz="1400" b="0" i="0" u="none" strike="noStrike" cap="none">
              <a:solidFill>
                <a:srgbClr val="000000"/>
              </a:solidFill>
              <a:latin typeface="Arial"/>
              <a:ea typeface="Arial"/>
              <a:cs typeface="Arial"/>
              <a:sym typeface="Arial"/>
            </a:endParaRPr>
          </a:p>
        </p:txBody>
      </p:sp>
      <p:sp>
        <p:nvSpPr>
          <p:cNvPr id="282" name="Google Shape;282;p11"/>
          <p:cNvSpPr txBox="1"/>
          <p:nvPr/>
        </p:nvSpPr>
        <p:spPr>
          <a:xfrm>
            <a:off x="6838681" y="3904175"/>
            <a:ext cx="970137"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page2.jpg</a:t>
            </a:r>
            <a:endParaRPr sz="1400" b="0" i="0" u="none" strike="noStrike" cap="none">
              <a:solidFill>
                <a:srgbClr val="000000"/>
              </a:solidFill>
              <a:latin typeface="Arial"/>
              <a:ea typeface="Arial"/>
              <a:cs typeface="Arial"/>
              <a:sym typeface="Arial"/>
            </a:endParaRPr>
          </a:p>
        </p:txBody>
      </p:sp>
      <p:sp>
        <p:nvSpPr>
          <p:cNvPr id="283" name="Google Shape;283;p11"/>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a:t>Files are organized into File Groups based on the grouping you would like to do. One way is to group by format (tiff, hi-res jpeg, med-res jpeg, gif, etc).</a:t>
            </a:r>
            <a:endParaRPr/>
          </a:p>
          <a:p>
            <a:pPr marL="139700" lvl="0" indent="0" algn="l" rtl="0">
              <a:lnSpc>
                <a:spcPct val="115000"/>
              </a:lnSpc>
              <a:spcBef>
                <a:spcPts val="0"/>
              </a:spcBef>
              <a:spcAft>
                <a:spcPts val="0"/>
              </a:spcAft>
              <a:buSzPts val="1400"/>
              <a:buNone/>
            </a:pPr>
            <a:endParaRPr/>
          </a:p>
        </p:txBody>
      </p:sp>
      <p:sp>
        <p:nvSpPr>
          <p:cNvPr id="284" name="Google Shape;284;p11"/>
          <p:cNvSpPr txBox="1"/>
          <p:nvPr/>
        </p:nvSpPr>
        <p:spPr>
          <a:xfrm>
            <a:off x="6838682" y="2593656"/>
            <a:ext cx="87075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page2.tif</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12"/>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File Section Example</a:t>
            </a:r>
            <a:endParaRPr/>
          </a:p>
        </p:txBody>
      </p:sp>
      <p:sp>
        <p:nvSpPr>
          <p:cNvPr id="290" name="Google Shape;290;p12"/>
          <p:cNvSpPr txBox="1">
            <a:spLocks noGrp="1"/>
          </p:cNvSpPr>
          <p:nvPr>
            <p:ph type="body" idx="1"/>
          </p:nvPr>
        </p:nvSpPr>
        <p:spPr>
          <a:xfrm>
            <a:off x="697424" y="1454009"/>
            <a:ext cx="7903835" cy="3298934"/>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10000"/>
          </a:bodyPr>
          <a:lstStyle/>
          <a:p>
            <a:pPr marL="139700" lvl="0" indent="0" algn="l" rtl="0">
              <a:lnSpc>
                <a:spcPct val="115000"/>
              </a:lnSpc>
              <a:spcBef>
                <a:spcPts val="0"/>
              </a:spcBef>
              <a:spcAft>
                <a:spcPts val="0"/>
              </a:spcAft>
              <a:buSzPct val="108108"/>
              <a:buNone/>
            </a:pPr>
            <a:r>
              <a:rPr lang="en-US">
                <a:solidFill>
                  <a:srgbClr val="000096"/>
                </a:solidFill>
                <a:highlight>
                  <a:srgbClr val="FFFFFF"/>
                </a:highlight>
                <a:latin typeface="Consolas"/>
                <a:ea typeface="Consolas"/>
                <a:cs typeface="Consolas"/>
                <a:sym typeface="Consolas"/>
              </a:rPr>
              <a:t>&lt;mets&gt;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&lt;fileSec&gt;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&lt;fileGrp</a:t>
            </a:r>
            <a:r>
              <a:rPr lang="en-US">
                <a:solidFill>
                  <a:srgbClr val="F5844C"/>
                </a:solidFill>
                <a:highlight>
                  <a:srgbClr val="FFFFFF"/>
                </a:highlight>
                <a:latin typeface="Consolas"/>
                <a:ea typeface="Consolas"/>
                <a:cs typeface="Consolas"/>
                <a:sym typeface="Consolas"/>
              </a:rPr>
              <a:t> MDID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"digiprovmd1"</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"Original Images"</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"original-1"</a:t>
            </a:r>
            <a:r>
              <a:rPr lang="en-US">
                <a:solidFill>
                  <a:srgbClr val="F5844C"/>
                </a:solidFill>
                <a:highlight>
                  <a:srgbClr val="FFFFFF"/>
                </a:highlight>
                <a:latin typeface="Consolas"/>
                <a:ea typeface="Consolas"/>
                <a:cs typeface="Consolas"/>
                <a:sym typeface="Consolas"/>
              </a:rPr>
              <a:t> MDID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"techmd1"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&lt;FLocat</a:t>
            </a:r>
            <a:r>
              <a:rPr lang="en-US">
                <a:solidFill>
                  <a:srgbClr val="F5844C"/>
                </a:solidFill>
                <a:highlight>
                  <a:srgbClr val="FFFFFF"/>
                </a:highlight>
                <a:latin typeface="Consolas"/>
                <a:ea typeface="Consolas"/>
                <a:cs typeface="Consolas"/>
                <a:sym typeface="Consolas"/>
              </a:rPr>
              <a:t> LOCTYPE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"URL"</a:t>
            </a:r>
            <a:r>
              <a:rPr lang="en-US">
                <a:solidFill>
                  <a:srgbClr val="F5844C"/>
                </a:solidFill>
                <a:highlight>
                  <a:srgbClr val="FFFFFF"/>
                </a:highlight>
                <a:latin typeface="Consolas"/>
                <a:ea typeface="Consolas"/>
                <a:cs typeface="Consolas"/>
                <a:sym typeface="Consolas"/>
              </a:rPr>
              <a:t> LOCREF</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"https://example.org/img001.tif"</a:t>
            </a:r>
            <a:r>
              <a:rPr lang="en-US">
                <a:solidFill>
                  <a:srgbClr val="F5844C"/>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&lt;/fileGrp&gt;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&lt;fileGrp</a:t>
            </a:r>
            <a:r>
              <a:rPr lang="en-US">
                <a:solidFill>
                  <a:srgbClr val="F5844C"/>
                </a:solidFill>
                <a:highlight>
                  <a:srgbClr val="FFFFFF"/>
                </a:highlight>
                <a:latin typeface="Consolas"/>
                <a:ea typeface="Consolas"/>
                <a:cs typeface="Consolas"/>
                <a:sym typeface="Consolas"/>
              </a:rPr>
              <a:t> MDID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"digiprovmd1"</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"Access Images"</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"access-1"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&lt;FLocat</a:t>
            </a:r>
            <a:r>
              <a:rPr lang="en-US">
                <a:solidFill>
                  <a:srgbClr val="F5844C"/>
                </a:solidFill>
                <a:highlight>
                  <a:srgbClr val="FFFFFF"/>
                </a:highlight>
                <a:latin typeface="Consolas"/>
                <a:ea typeface="Consolas"/>
                <a:cs typeface="Consolas"/>
                <a:sym typeface="Consolas"/>
              </a:rPr>
              <a:t> LOCTYPE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"URL"</a:t>
            </a:r>
            <a:r>
              <a:rPr lang="en-US">
                <a:solidFill>
                  <a:srgbClr val="F5844C"/>
                </a:solidFill>
                <a:highlight>
                  <a:srgbClr val="FFFFFF"/>
                </a:highlight>
                <a:latin typeface="Consolas"/>
                <a:ea typeface="Consolas"/>
                <a:cs typeface="Consolas"/>
                <a:sym typeface="Consolas"/>
              </a:rPr>
              <a:t> LOCREF</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"https://example.org/img001.jpg"</a:t>
            </a:r>
            <a:r>
              <a:rPr lang="en-US">
                <a:solidFill>
                  <a:srgbClr val="F5844C"/>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&lt;/fileGrp&gt;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&lt;/fileSec&gt;</a:t>
            </a:r>
            <a:br>
              <a:rPr lang="en-US">
                <a:solidFill>
                  <a:srgbClr val="000000"/>
                </a:solidFill>
                <a:highlight>
                  <a:srgbClr val="FFFFFF"/>
                </a:highlight>
                <a:latin typeface="Consolas"/>
                <a:ea typeface="Consolas"/>
                <a:cs typeface="Consolas"/>
                <a:sym typeface="Consolas"/>
              </a:rPr>
            </a:br>
            <a:r>
              <a:rPr lang="en-US">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94"/>
        <p:cNvGrpSpPr/>
        <p:nvPr/>
      </p:nvGrpSpPr>
      <p:grpSpPr>
        <a:xfrm>
          <a:off x="0" y="0"/>
          <a:ext cx="0" cy="0"/>
          <a:chOff x="0" y="0"/>
          <a:chExt cx="0" cy="0"/>
        </a:xfrm>
      </p:grpSpPr>
      <p:sp>
        <p:nvSpPr>
          <p:cNvPr id="295" name="Google Shape;295;p13"/>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Structural Section</a:t>
            </a:r>
            <a:endParaRPr/>
          </a:p>
        </p:txBody>
      </p:sp>
      <p:sp>
        <p:nvSpPr>
          <p:cNvPr id="296" name="Google Shape;296;p13"/>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Specifies the (hierarchical) structure of the digital entity represented by the METS document.</a:t>
            </a:r>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Specifies how the content files (the files listed in the Files Section) fit into this structure.</a:t>
            </a:r>
            <a:endParaRPr/>
          </a:p>
          <a:p>
            <a:pPr marL="457200" lvl="0" indent="-317500" algn="l" rtl="0">
              <a:lnSpc>
                <a:spcPct val="115000"/>
              </a:lnSpc>
              <a:spcBef>
                <a:spcPts val="0"/>
              </a:spcBef>
              <a:spcAft>
                <a:spcPts val="0"/>
              </a:spcAft>
              <a:buSzPts val="2000"/>
              <a:buChar char="●"/>
            </a:pPr>
            <a:r>
              <a:rPr lang="en-US" sz="1400">
                <a:latin typeface="Arial"/>
                <a:ea typeface="Arial"/>
                <a:cs typeface="Arial"/>
                <a:sym typeface="Arial"/>
              </a:rPr>
              <a:t>More than one structure may be specified. For example: a logical structure and a physical structure</a:t>
            </a:r>
            <a:endParaRPr/>
          </a:p>
        </p:txBody>
      </p:sp>
      <p:grpSp>
        <p:nvGrpSpPr>
          <p:cNvPr id="297" name="Google Shape;297;p13"/>
          <p:cNvGrpSpPr/>
          <p:nvPr/>
        </p:nvGrpSpPr>
        <p:grpSpPr>
          <a:xfrm>
            <a:off x="5136943" y="1312605"/>
            <a:ext cx="1818696" cy="1760537"/>
            <a:chOff x="964800" y="1151640"/>
            <a:chExt cx="977760" cy="1371600"/>
          </a:xfrm>
        </p:grpSpPr>
        <p:sp>
          <p:nvSpPr>
            <p:cNvPr id="298" name="Google Shape;298;p13"/>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&lt;mets&gt;</a:t>
              </a:r>
              <a:endParaRPr sz="1400" b="0" i="0" u="none" strike="noStrike" cap="none">
                <a:solidFill>
                  <a:srgbClr val="000000"/>
                </a:solidFill>
                <a:latin typeface="Arial"/>
                <a:ea typeface="Arial"/>
                <a:cs typeface="Arial"/>
                <a:sym typeface="Arial"/>
              </a:endParaRPr>
            </a:p>
          </p:txBody>
        </p:sp>
        <p:cxnSp>
          <p:nvCxnSpPr>
            <p:cNvPr id="299" name="Google Shape;299;p13"/>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300" name="Google Shape;300;p13"/>
            <p:cNvGrpSpPr/>
            <p:nvPr/>
          </p:nvGrpSpPr>
          <p:grpSpPr>
            <a:xfrm>
              <a:off x="1049400" y="1441080"/>
              <a:ext cx="893160" cy="219600"/>
              <a:chOff x="1049400" y="1441080"/>
              <a:chExt cx="893160" cy="219600"/>
            </a:xfrm>
          </p:grpSpPr>
          <p:sp>
            <p:nvSpPr>
              <p:cNvPr id="301" name="Google Shape;301;p13"/>
              <p:cNvSpPr/>
              <p:nvPr/>
            </p:nvSpPr>
            <p:spPr>
              <a:xfrm>
                <a:off x="1175760" y="1441080"/>
                <a:ext cx="766800" cy="219600"/>
              </a:xfrm>
              <a:prstGeom prst="rect">
                <a:avLst/>
              </a:prstGeom>
              <a:solidFill>
                <a:srgbClr val="FBE4D4"/>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&lt;metsHdr&gt;</a:t>
                </a:r>
                <a:endParaRPr sz="1400" b="0" i="0" u="none" strike="noStrike" cap="none">
                  <a:solidFill>
                    <a:srgbClr val="000000"/>
                  </a:solidFill>
                  <a:latin typeface="Arial"/>
                  <a:ea typeface="Arial"/>
                  <a:cs typeface="Arial"/>
                  <a:sym typeface="Arial"/>
                </a:endParaRPr>
              </a:p>
            </p:txBody>
          </p:sp>
          <p:cxnSp>
            <p:nvCxnSpPr>
              <p:cNvPr id="302" name="Google Shape;302;p13"/>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03" name="Google Shape;303;p13"/>
            <p:cNvGrpSpPr/>
            <p:nvPr/>
          </p:nvGrpSpPr>
          <p:grpSpPr>
            <a:xfrm>
              <a:off x="1049400" y="2020320"/>
              <a:ext cx="893160" cy="219600"/>
              <a:chOff x="1049400" y="2020320"/>
              <a:chExt cx="893160" cy="219600"/>
            </a:xfrm>
          </p:grpSpPr>
          <p:sp>
            <p:nvSpPr>
              <p:cNvPr id="304" name="Google Shape;304;p13"/>
              <p:cNvSpPr/>
              <p:nvPr/>
            </p:nvSpPr>
            <p:spPr>
              <a:xfrm>
                <a:off x="1175760" y="2020320"/>
                <a:ext cx="766800" cy="21960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&lt;fileSec&gt;</a:t>
                </a:r>
                <a:endParaRPr sz="1400" b="0" i="0" u="none" strike="noStrike" cap="none">
                  <a:solidFill>
                    <a:srgbClr val="000000"/>
                  </a:solidFill>
                  <a:latin typeface="Arial"/>
                  <a:ea typeface="Arial"/>
                  <a:cs typeface="Arial"/>
                  <a:sym typeface="Arial"/>
                </a:endParaRPr>
              </a:p>
            </p:txBody>
          </p:sp>
          <p:cxnSp>
            <p:nvCxnSpPr>
              <p:cNvPr id="305" name="Google Shape;305;p13"/>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06" name="Google Shape;306;p13"/>
            <p:cNvGrpSpPr/>
            <p:nvPr/>
          </p:nvGrpSpPr>
          <p:grpSpPr>
            <a:xfrm>
              <a:off x="1049400" y="1730880"/>
              <a:ext cx="893160" cy="219240"/>
              <a:chOff x="1049400" y="1730880"/>
              <a:chExt cx="893160" cy="219240"/>
            </a:xfrm>
          </p:grpSpPr>
          <p:sp>
            <p:nvSpPr>
              <p:cNvPr id="307" name="Google Shape;307;p13"/>
              <p:cNvSpPr/>
              <p:nvPr/>
            </p:nvSpPr>
            <p:spPr>
              <a:xfrm>
                <a:off x="1175760" y="1730880"/>
                <a:ext cx="766800" cy="21924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&lt;mdSec&gt;</a:t>
                </a:r>
                <a:endParaRPr sz="1400" b="0" i="0" u="none" strike="noStrike" cap="none">
                  <a:solidFill>
                    <a:srgbClr val="000000"/>
                  </a:solidFill>
                  <a:latin typeface="Arial"/>
                  <a:ea typeface="Arial"/>
                  <a:cs typeface="Arial"/>
                  <a:sym typeface="Arial"/>
                </a:endParaRPr>
              </a:p>
            </p:txBody>
          </p:sp>
          <p:cxnSp>
            <p:nvCxnSpPr>
              <p:cNvPr id="308" name="Google Shape;308;p13"/>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09" name="Google Shape;309;p13"/>
            <p:cNvGrpSpPr/>
            <p:nvPr/>
          </p:nvGrpSpPr>
          <p:grpSpPr>
            <a:xfrm>
              <a:off x="1049400" y="2304000"/>
              <a:ext cx="893160" cy="219240"/>
              <a:chOff x="1049400" y="2304000"/>
              <a:chExt cx="893160" cy="219240"/>
            </a:xfrm>
          </p:grpSpPr>
          <p:sp>
            <p:nvSpPr>
              <p:cNvPr id="310" name="Google Shape;310;p13"/>
              <p:cNvSpPr/>
              <p:nvPr/>
            </p:nvSpPr>
            <p:spPr>
              <a:xfrm>
                <a:off x="1175760" y="2304000"/>
                <a:ext cx="766800" cy="219240"/>
              </a:xfrm>
              <a:prstGeom prst="rect">
                <a:avLst/>
              </a:prstGeom>
              <a:solidFill>
                <a:srgbClr val="2F549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&lt;structSec&gt;</a:t>
                </a:r>
                <a:endParaRPr sz="1400" b="0" i="0" u="none" strike="noStrike" cap="none">
                  <a:solidFill>
                    <a:srgbClr val="000000"/>
                  </a:solidFill>
                  <a:latin typeface="Arial"/>
                  <a:ea typeface="Arial"/>
                  <a:cs typeface="Arial"/>
                  <a:sym typeface="Arial"/>
                </a:endParaRPr>
              </a:p>
            </p:txBody>
          </p:sp>
          <p:cxnSp>
            <p:nvCxnSpPr>
              <p:cNvPr id="311" name="Google Shape;311;p13"/>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
        <p:nvSpPr>
          <p:cNvPr id="312" name="Google Shape;312;p13"/>
          <p:cNvSpPr/>
          <p:nvPr/>
        </p:nvSpPr>
        <p:spPr>
          <a:xfrm>
            <a:off x="7094483" y="2815300"/>
            <a:ext cx="472966" cy="234273"/>
          </a:xfrm>
          <a:prstGeom prst="leftArrow">
            <a:avLst>
              <a:gd name="adj1" fmla="val 50000"/>
              <a:gd name="adj2" fmla="val 50000"/>
            </a:avLst>
          </a:prstGeom>
          <a:solidFill>
            <a:schemeClr val="dk1"/>
          </a:solidFill>
          <a:ln w="25400" cap="flat" cmpd="sng">
            <a:solidFill>
              <a:srgbClr val="1C305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40" name="Google Shape;340;p14"/>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Expressing the Structure</a:t>
            </a:r>
            <a:endParaRPr/>
          </a:p>
        </p:txBody>
      </p:sp>
      <p:sp>
        <p:nvSpPr>
          <p:cNvPr id="341" name="Google Shape;341;p14"/>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139700" lvl="0" indent="0" algn="l" rtl="0">
              <a:lnSpc>
                <a:spcPct val="115000"/>
              </a:lnSpc>
              <a:spcBef>
                <a:spcPts val="0"/>
              </a:spcBef>
              <a:spcAft>
                <a:spcPts val="0"/>
              </a:spcAft>
              <a:buSzPts val="1400"/>
              <a:buNone/>
            </a:pPr>
            <a:r>
              <a:rPr lang="en-US"/>
              <a:t>The structural map analyzes a digital object into a hierarchy of Division (div) elements:</a:t>
            </a:r>
            <a:endParaRPr/>
          </a:p>
          <a:p>
            <a:pPr marL="139700" lvl="0" indent="0" algn="l" rtl="0">
              <a:lnSpc>
                <a:spcPct val="115000"/>
              </a:lnSpc>
              <a:spcBef>
                <a:spcPts val="0"/>
              </a:spcBef>
              <a:spcAft>
                <a:spcPts val="0"/>
              </a:spcAft>
              <a:buSzPts val="1400"/>
              <a:buNone/>
            </a:pPr>
            <a:endParaRPr/>
          </a:p>
          <a:p>
            <a:pPr marL="139700" lvl="0" indent="0" algn="l" rtl="0">
              <a:lnSpc>
                <a:spcPct val="115000"/>
              </a:lnSpc>
              <a:spcBef>
                <a:spcPts val="0"/>
              </a:spcBef>
              <a:spcAft>
                <a:spcPts val="0"/>
              </a:spcAft>
              <a:buSzPts val="1400"/>
              <a:buNone/>
            </a:pPr>
            <a:r>
              <a:rPr lang="en-US"/>
              <a:t>Division (type=“photoalbum”)</a:t>
            </a:r>
            <a:endParaRPr/>
          </a:p>
          <a:p>
            <a:pPr marL="596900" lvl="1" indent="0" algn="l" rtl="0">
              <a:lnSpc>
                <a:spcPct val="115000"/>
              </a:lnSpc>
              <a:spcBef>
                <a:spcPts val="0"/>
              </a:spcBef>
              <a:spcAft>
                <a:spcPts val="0"/>
              </a:spcAft>
              <a:buSzPts val="1200"/>
              <a:buNone/>
            </a:pPr>
            <a:r>
              <a:rPr lang="en-US"/>
              <a:t>Division (type=“page”)</a:t>
            </a:r>
            <a:endParaRPr/>
          </a:p>
          <a:p>
            <a:pPr marL="1054100" lvl="2" indent="0" algn="l" rtl="0">
              <a:lnSpc>
                <a:spcPct val="115000"/>
              </a:lnSpc>
              <a:spcBef>
                <a:spcPts val="0"/>
              </a:spcBef>
              <a:spcAft>
                <a:spcPts val="0"/>
              </a:spcAft>
              <a:buSzPts val="1200"/>
              <a:buNone/>
            </a:pPr>
            <a:r>
              <a:rPr lang="en-US"/>
              <a:t>Division (type=“photo”)</a:t>
            </a:r>
            <a:endParaRPr/>
          </a:p>
          <a:p>
            <a:pPr marL="1054100" lvl="2" indent="0" algn="l" rtl="0">
              <a:lnSpc>
                <a:spcPct val="115000"/>
              </a:lnSpc>
              <a:spcBef>
                <a:spcPts val="0"/>
              </a:spcBef>
              <a:spcAft>
                <a:spcPts val="0"/>
              </a:spcAft>
              <a:buSzPts val="1200"/>
              <a:buNone/>
            </a:pPr>
            <a:r>
              <a:rPr lang="en-US"/>
              <a:t>Division (type=“photo”)</a:t>
            </a:r>
            <a:endParaRPr/>
          </a:p>
          <a:p>
            <a:pPr marL="1054100" lvl="2" indent="0" algn="l" rtl="0">
              <a:lnSpc>
                <a:spcPct val="115000"/>
              </a:lnSpc>
              <a:spcBef>
                <a:spcPts val="0"/>
              </a:spcBef>
              <a:spcAft>
                <a:spcPts val="0"/>
              </a:spcAft>
              <a:buSzPts val="1200"/>
              <a:buNone/>
            </a:pPr>
            <a:r>
              <a:rPr lang="en-US"/>
              <a:t>Division (type=“photo”)</a:t>
            </a:r>
            <a:endParaRPr/>
          </a:p>
          <a:p>
            <a:pPr marL="596900" lvl="1" indent="0" algn="l" rtl="0">
              <a:lnSpc>
                <a:spcPct val="115000"/>
              </a:lnSpc>
              <a:spcBef>
                <a:spcPts val="0"/>
              </a:spcBef>
              <a:spcAft>
                <a:spcPts val="0"/>
              </a:spcAft>
              <a:buSzPts val="1200"/>
              <a:buNone/>
            </a:pPr>
            <a:r>
              <a:rPr lang="en-US"/>
              <a:t>Division (type=“page”)</a:t>
            </a:r>
            <a:endParaRPr/>
          </a:p>
          <a:p>
            <a:pPr marL="1054100" lvl="2" indent="0" algn="l" rtl="0">
              <a:lnSpc>
                <a:spcPct val="115000"/>
              </a:lnSpc>
              <a:spcBef>
                <a:spcPts val="0"/>
              </a:spcBef>
              <a:spcAft>
                <a:spcPts val="0"/>
              </a:spcAft>
              <a:buSzPts val="1200"/>
              <a:buNone/>
            </a:pPr>
            <a:r>
              <a:rPr lang="en-US"/>
              <a:t>Division (type=“photo”)</a:t>
            </a:r>
            <a:endParaRPr/>
          </a:p>
          <a:p>
            <a:pPr marL="1054100" lvl="2" indent="0" algn="l" rtl="0">
              <a:lnSpc>
                <a:spcPct val="115000"/>
              </a:lnSpc>
              <a:spcBef>
                <a:spcPts val="0"/>
              </a:spcBef>
              <a:spcAft>
                <a:spcPts val="0"/>
              </a:spcAft>
              <a:buSzPts val="1200"/>
              <a:buNone/>
            </a:pPr>
            <a:r>
              <a:rPr lang="en-US"/>
              <a:t>Division (type=“photo”)</a:t>
            </a:r>
            <a:endParaRPr/>
          </a:p>
        </p:txBody>
      </p:sp>
      <p:grpSp>
        <p:nvGrpSpPr>
          <p:cNvPr id="2" name="Group 1">
            <a:extLst>
              <a:ext uri="{FF2B5EF4-FFF2-40B4-BE49-F238E27FC236}">
                <a16:creationId xmlns:a16="http://schemas.microsoft.com/office/drawing/2014/main" id="{D36DF375-C254-3225-4A45-8F2C5AA9D631}"/>
              </a:ext>
            </a:extLst>
          </p:cNvPr>
          <p:cNvGrpSpPr/>
          <p:nvPr/>
        </p:nvGrpSpPr>
        <p:grpSpPr>
          <a:xfrm>
            <a:off x="4832400" y="779832"/>
            <a:ext cx="2523351" cy="3834716"/>
            <a:chOff x="4832400" y="779832"/>
            <a:chExt cx="2523351" cy="3834716"/>
          </a:xfrm>
        </p:grpSpPr>
        <p:sp>
          <p:nvSpPr>
            <p:cNvPr id="317" name="Google Shape;317;p14"/>
            <p:cNvSpPr/>
            <p:nvPr/>
          </p:nvSpPr>
          <p:spPr>
            <a:xfrm>
              <a:off x="5285130" y="1276466"/>
              <a:ext cx="1920575"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8" name="Google Shape;318;p14"/>
            <p:cNvSpPr/>
            <p:nvPr/>
          </p:nvSpPr>
          <p:spPr>
            <a:xfrm>
              <a:off x="4832400" y="779832"/>
              <a:ext cx="1130566"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&lt;mets&gt;</a:t>
              </a:r>
              <a:endParaRPr sz="1200" b="0" i="0" u="none" strike="noStrike" cap="none">
                <a:solidFill>
                  <a:srgbClr val="000000"/>
                </a:solidFill>
                <a:latin typeface="Arial"/>
                <a:ea typeface="Arial"/>
                <a:cs typeface="Arial"/>
                <a:sym typeface="Arial"/>
              </a:endParaRPr>
            </a:p>
          </p:txBody>
        </p:sp>
        <p:cxnSp>
          <p:nvCxnSpPr>
            <p:cNvPr id="319" name="Google Shape;319;p14"/>
            <p:cNvCxnSpPr/>
            <p:nvPr/>
          </p:nvCxnSpPr>
          <p:spPr>
            <a:xfrm>
              <a:off x="4947347" y="1018835"/>
              <a:ext cx="2016" cy="209384"/>
            </a:xfrm>
            <a:prstGeom prst="straightConnector1">
              <a:avLst/>
            </a:prstGeom>
            <a:noFill/>
            <a:ln w="19075" cap="flat" cmpd="sng">
              <a:solidFill>
                <a:srgbClr val="000000"/>
              </a:solidFill>
              <a:prstDash val="solid"/>
              <a:round/>
              <a:headEnd type="none" w="sm" len="sm"/>
              <a:tailEnd type="none" w="sm" len="sm"/>
            </a:ln>
          </p:spPr>
        </p:cxnSp>
        <p:grpSp>
          <p:nvGrpSpPr>
            <p:cNvPr id="320" name="Google Shape;320;p14"/>
            <p:cNvGrpSpPr/>
            <p:nvPr/>
          </p:nvGrpSpPr>
          <p:grpSpPr>
            <a:xfrm>
              <a:off x="4941801" y="1108065"/>
              <a:ext cx="1317102" cy="239003"/>
              <a:chOff x="1117800" y="1785960"/>
              <a:chExt cx="1881000" cy="461880"/>
            </a:xfrm>
          </p:grpSpPr>
          <p:sp>
            <p:nvSpPr>
              <p:cNvPr id="321" name="Google Shape;321;p14"/>
              <p:cNvSpPr/>
              <p:nvPr/>
            </p:nvSpPr>
            <p:spPr>
              <a:xfrm>
                <a:off x="1384200" y="1785960"/>
                <a:ext cx="1614600" cy="461880"/>
              </a:xfrm>
              <a:prstGeom prst="rect">
                <a:avLst/>
              </a:prstGeom>
              <a:solidFill>
                <a:srgbClr val="9CC2E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&lt;structSec&gt;</a:t>
                </a:r>
                <a:endParaRPr sz="1200" b="0" i="0" u="none" strike="noStrike" cap="none">
                  <a:solidFill>
                    <a:srgbClr val="000000"/>
                  </a:solidFill>
                  <a:latin typeface="Arial"/>
                  <a:ea typeface="Arial"/>
                  <a:cs typeface="Arial"/>
                  <a:sym typeface="Arial"/>
                </a:endParaRPr>
              </a:p>
            </p:txBody>
          </p:sp>
          <p:cxnSp>
            <p:nvCxnSpPr>
              <p:cNvPr id="322" name="Google Shape;322;p14"/>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323" name="Google Shape;323;p14"/>
            <p:cNvGrpSpPr/>
            <p:nvPr/>
          </p:nvGrpSpPr>
          <p:grpSpPr>
            <a:xfrm>
              <a:off x="5524603" y="1764718"/>
              <a:ext cx="1317102" cy="239003"/>
              <a:chOff x="1950120" y="3054960"/>
              <a:chExt cx="1881000" cy="461880"/>
            </a:xfrm>
          </p:grpSpPr>
          <p:sp>
            <p:nvSpPr>
              <p:cNvPr id="324" name="Google Shape;324;p14"/>
              <p:cNvSpPr/>
              <p:nvPr/>
            </p:nvSpPr>
            <p:spPr>
              <a:xfrm>
                <a:off x="2216520" y="3054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25" name="Google Shape;325;p14"/>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26" name="Google Shape;326;p14"/>
            <p:cNvGrpSpPr/>
            <p:nvPr/>
          </p:nvGrpSpPr>
          <p:grpSpPr>
            <a:xfrm>
              <a:off x="5237740" y="1436485"/>
              <a:ext cx="1317102" cy="239003"/>
              <a:chOff x="1540440" y="2420640"/>
              <a:chExt cx="1881000" cy="461880"/>
            </a:xfrm>
          </p:grpSpPr>
          <p:sp>
            <p:nvSpPr>
              <p:cNvPr id="327" name="Google Shape;327;p14"/>
              <p:cNvSpPr/>
              <p:nvPr/>
            </p:nvSpPr>
            <p:spPr>
              <a:xfrm>
                <a:off x="1806840" y="2420640"/>
                <a:ext cx="1614600" cy="461880"/>
              </a:xfrm>
              <a:prstGeom prst="rect">
                <a:avLst/>
              </a:prstGeom>
              <a:solidFill>
                <a:srgbClr val="BBD6EE"/>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&lt;structMap&gt;</a:t>
                </a:r>
                <a:endParaRPr sz="1200" b="0" i="0" u="none" strike="noStrike" cap="none">
                  <a:solidFill>
                    <a:srgbClr val="000000"/>
                  </a:solidFill>
                  <a:latin typeface="Arial"/>
                  <a:ea typeface="Arial"/>
                  <a:cs typeface="Arial"/>
                  <a:sym typeface="Arial"/>
                </a:endParaRPr>
              </a:p>
            </p:txBody>
          </p:sp>
          <p:cxnSp>
            <p:nvCxnSpPr>
              <p:cNvPr id="328" name="Google Shape;328;p14"/>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329" name="Google Shape;329;p14"/>
            <p:cNvGrpSpPr/>
            <p:nvPr/>
          </p:nvGrpSpPr>
          <p:grpSpPr>
            <a:xfrm>
              <a:off x="5808442" y="2086245"/>
              <a:ext cx="1317102" cy="239003"/>
              <a:chOff x="1948680" y="3689643"/>
              <a:chExt cx="1881000" cy="461880"/>
            </a:xfrm>
          </p:grpSpPr>
          <p:sp>
            <p:nvSpPr>
              <p:cNvPr id="330" name="Google Shape;330;p14"/>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31" name="Google Shape;331;p14"/>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32" name="Google Shape;332;p14"/>
            <p:cNvGrpSpPr/>
            <p:nvPr/>
          </p:nvGrpSpPr>
          <p:grpSpPr>
            <a:xfrm>
              <a:off x="6038649" y="2413185"/>
              <a:ext cx="1317102" cy="239003"/>
              <a:chOff x="1947240" y="4323960"/>
              <a:chExt cx="1881000" cy="461880"/>
            </a:xfrm>
          </p:grpSpPr>
          <p:sp>
            <p:nvSpPr>
              <p:cNvPr id="333" name="Google Shape;333;p14"/>
              <p:cNvSpPr/>
              <p:nvPr/>
            </p:nvSpPr>
            <p:spPr>
              <a:xfrm>
                <a:off x="2213640" y="4323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34" name="Google Shape;334;p14"/>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35" name="Google Shape;335;p14"/>
            <p:cNvGrpSpPr/>
            <p:nvPr/>
          </p:nvGrpSpPr>
          <p:grpSpPr>
            <a:xfrm>
              <a:off x="5233446" y="4375545"/>
              <a:ext cx="1317102" cy="239003"/>
              <a:chOff x="1537560" y="7483320"/>
              <a:chExt cx="1881000" cy="461880"/>
            </a:xfrm>
          </p:grpSpPr>
          <p:sp>
            <p:nvSpPr>
              <p:cNvPr id="336" name="Google Shape;336;p14"/>
              <p:cNvSpPr/>
              <p:nvPr/>
            </p:nvSpPr>
            <p:spPr>
              <a:xfrm>
                <a:off x="1803960" y="7483320"/>
                <a:ext cx="1614600" cy="461880"/>
              </a:xfrm>
              <a:prstGeom prst="rect">
                <a:avLst/>
              </a:prstGeom>
              <a:solidFill>
                <a:srgbClr val="BBD6EE"/>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a:t>
                </a:r>
                <a:endParaRPr sz="1200" b="0" i="0" u="none" strike="noStrike" cap="none">
                  <a:solidFill>
                    <a:srgbClr val="000000"/>
                  </a:solidFill>
                  <a:latin typeface="Arial"/>
                  <a:ea typeface="Arial"/>
                  <a:cs typeface="Arial"/>
                  <a:sym typeface="Arial"/>
                </a:endParaRPr>
              </a:p>
            </p:txBody>
          </p:sp>
          <p:cxnSp>
            <p:nvCxnSpPr>
              <p:cNvPr id="337" name="Google Shape;337;p14"/>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338" name="Google Shape;338;p14"/>
            <p:cNvCxnSpPr/>
            <p:nvPr/>
          </p:nvCxnSpPr>
          <p:spPr>
            <a:xfrm flipH="1">
              <a:off x="5231429" y="1347667"/>
              <a:ext cx="6311" cy="3147373"/>
            </a:xfrm>
            <a:prstGeom prst="straightConnector1">
              <a:avLst/>
            </a:prstGeom>
            <a:noFill/>
            <a:ln w="19075" cap="flat" cmpd="sng">
              <a:solidFill>
                <a:srgbClr val="000000"/>
              </a:solidFill>
              <a:prstDash val="solid"/>
              <a:round/>
              <a:headEnd type="none" w="sm" len="sm"/>
              <a:tailEnd type="none" w="sm" len="sm"/>
            </a:ln>
          </p:spPr>
        </p:cxnSp>
        <p:cxnSp>
          <p:nvCxnSpPr>
            <p:cNvPr id="339" name="Google Shape;339;p14"/>
            <p:cNvCxnSpPr/>
            <p:nvPr/>
          </p:nvCxnSpPr>
          <p:spPr>
            <a:xfrm flipH="1">
              <a:off x="5520569" y="1674183"/>
              <a:ext cx="2017" cy="205354"/>
            </a:xfrm>
            <a:prstGeom prst="straightConnector1">
              <a:avLst/>
            </a:prstGeom>
            <a:noFill/>
            <a:ln w="19075" cap="flat" cmpd="sng">
              <a:solidFill>
                <a:srgbClr val="000000"/>
              </a:solidFill>
              <a:prstDash val="solid"/>
              <a:round/>
              <a:headEnd type="none" w="sm" len="sm"/>
              <a:tailEnd type="none" w="sm" len="sm"/>
            </a:ln>
          </p:spPr>
        </p:cxnSp>
        <p:cxnSp>
          <p:nvCxnSpPr>
            <p:cNvPr id="342" name="Google Shape;342;p14"/>
            <p:cNvCxnSpPr/>
            <p:nvPr/>
          </p:nvCxnSpPr>
          <p:spPr>
            <a:xfrm flipH="1">
              <a:off x="5803140" y="2003721"/>
              <a:ext cx="4294" cy="1512494"/>
            </a:xfrm>
            <a:prstGeom prst="straightConnector1">
              <a:avLst/>
            </a:prstGeom>
            <a:noFill/>
            <a:ln w="19075" cap="flat" cmpd="sng">
              <a:solidFill>
                <a:srgbClr val="000000"/>
              </a:solidFill>
              <a:prstDash val="solid"/>
              <a:round/>
              <a:headEnd type="none" w="sm" len="sm"/>
              <a:tailEnd type="none" w="sm" len="sm"/>
            </a:ln>
          </p:spPr>
        </p:cxnSp>
        <p:grpSp>
          <p:nvGrpSpPr>
            <p:cNvPr id="343" name="Google Shape;343;p14"/>
            <p:cNvGrpSpPr/>
            <p:nvPr/>
          </p:nvGrpSpPr>
          <p:grpSpPr>
            <a:xfrm>
              <a:off x="5803140" y="3401579"/>
              <a:ext cx="1317102" cy="239003"/>
              <a:chOff x="1950120" y="3054960"/>
              <a:chExt cx="1881000" cy="461880"/>
            </a:xfrm>
          </p:grpSpPr>
          <p:sp>
            <p:nvSpPr>
              <p:cNvPr id="344" name="Google Shape;344;p14"/>
              <p:cNvSpPr/>
              <p:nvPr/>
            </p:nvSpPr>
            <p:spPr>
              <a:xfrm>
                <a:off x="2216520" y="3054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45" name="Google Shape;345;p14"/>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46" name="Google Shape;346;p14"/>
            <p:cNvGrpSpPr/>
            <p:nvPr/>
          </p:nvGrpSpPr>
          <p:grpSpPr>
            <a:xfrm>
              <a:off x="6036371" y="3723574"/>
              <a:ext cx="1317102" cy="239003"/>
              <a:chOff x="1948680" y="3689643"/>
              <a:chExt cx="1881000" cy="461880"/>
            </a:xfrm>
          </p:grpSpPr>
          <p:sp>
            <p:nvSpPr>
              <p:cNvPr id="347" name="Google Shape;347;p14"/>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48" name="Google Shape;348;p14"/>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49" name="Google Shape;349;p14"/>
            <p:cNvGrpSpPr/>
            <p:nvPr/>
          </p:nvGrpSpPr>
          <p:grpSpPr>
            <a:xfrm>
              <a:off x="6035363" y="4051806"/>
              <a:ext cx="1317102" cy="239003"/>
              <a:chOff x="1947240" y="4323960"/>
              <a:chExt cx="1881000" cy="461880"/>
            </a:xfrm>
          </p:grpSpPr>
          <p:sp>
            <p:nvSpPr>
              <p:cNvPr id="350" name="Google Shape;350;p14"/>
              <p:cNvSpPr/>
              <p:nvPr/>
            </p:nvSpPr>
            <p:spPr>
              <a:xfrm>
                <a:off x="2213640" y="4323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51" name="Google Shape;351;p14"/>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cxnSp>
          <p:nvCxnSpPr>
            <p:cNvPr id="352" name="Google Shape;352;p14"/>
            <p:cNvCxnSpPr/>
            <p:nvPr/>
          </p:nvCxnSpPr>
          <p:spPr>
            <a:xfrm>
              <a:off x="6036371" y="3640581"/>
              <a:ext cx="0" cy="530909"/>
            </a:xfrm>
            <a:prstGeom prst="straightConnector1">
              <a:avLst/>
            </a:prstGeom>
            <a:noFill/>
            <a:ln w="19075" cap="flat" cmpd="sng">
              <a:solidFill>
                <a:srgbClr val="000000"/>
              </a:solidFill>
              <a:prstDash val="solid"/>
              <a:round/>
              <a:headEnd type="none" w="sm" len="sm"/>
              <a:tailEnd type="none" w="sm" len="sm"/>
            </a:ln>
          </p:spPr>
        </p:cxnSp>
        <p:cxnSp>
          <p:nvCxnSpPr>
            <p:cNvPr id="353" name="Google Shape;353;p14"/>
            <p:cNvCxnSpPr/>
            <p:nvPr/>
          </p:nvCxnSpPr>
          <p:spPr>
            <a:xfrm flipH="1">
              <a:off x="6036633" y="2325248"/>
              <a:ext cx="2016" cy="863011"/>
            </a:xfrm>
            <a:prstGeom prst="straightConnector1">
              <a:avLst/>
            </a:prstGeom>
            <a:noFill/>
            <a:ln w="19075" cap="flat" cmpd="sng">
              <a:solidFill>
                <a:srgbClr val="000000"/>
              </a:solidFill>
              <a:prstDash val="solid"/>
              <a:round/>
              <a:headEnd type="none" w="sm" len="sm"/>
              <a:tailEnd type="none" w="sm" len="sm"/>
            </a:ln>
          </p:spPr>
        </p:cxnSp>
        <p:grpSp>
          <p:nvGrpSpPr>
            <p:cNvPr id="354" name="Google Shape;354;p14"/>
            <p:cNvGrpSpPr/>
            <p:nvPr/>
          </p:nvGrpSpPr>
          <p:grpSpPr>
            <a:xfrm>
              <a:off x="6037641" y="2741417"/>
              <a:ext cx="1317102" cy="239003"/>
              <a:chOff x="1948680" y="3689643"/>
              <a:chExt cx="1881000" cy="461880"/>
            </a:xfrm>
          </p:grpSpPr>
          <p:sp>
            <p:nvSpPr>
              <p:cNvPr id="355" name="Google Shape;355;p14"/>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56" name="Google Shape;356;p14"/>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357" name="Google Shape;357;p14"/>
            <p:cNvGrpSpPr/>
            <p:nvPr/>
          </p:nvGrpSpPr>
          <p:grpSpPr>
            <a:xfrm>
              <a:off x="6036633" y="3068618"/>
              <a:ext cx="1317102" cy="239003"/>
              <a:chOff x="1948680" y="3689643"/>
              <a:chExt cx="1881000" cy="461880"/>
            </a:xfrm>
          </p:grpSpPr>
          <p:sp>
            <p:nvSpPr>
              <p:cNvPr id="358" name="Google Shape;358;p14"/>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Consolas"/>
                    <a:ea typeface="Consolas"/>
                    <a:cs typeface="Consolas"/>
                    <a:sym typeface="Consolas"/>
                  </a:rPr>
                  <a:t>&lt;div&gt;</a:t>
                </a:r>
                <a:endParaRPr sz="1200" b="0" i="0" u="none" strike="noStrike" cap="none">
                  <a:solidFill>
                    <a:srgbClr val="000000"/>
                  </a:solidFill>
                  <a:latin typeface="Arial"/>
                  <a:ea typeface="Arial"/>
                  <a:cs typeface="Arial"/>
                  <a:sym typeface="Arial"/>
                </a:endParaRPr>
              </a:p>
            </p:txBody>
          </p:sp>
          <p:cxnSp>
            <p:nvCxnSpPr>
              <p:cNvPr id="359" name="Google Shape;359;p14"/>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sp>
        <p:nvSpPr>
          <p:cNvPr id="360" name="Google Shape;360;p14"/>
          <p:cNvSpPr txBox="1"/>
          <p:nvPr/>
        </p:nvSpPr>
        <p:spPr>
          <a:xfrm>
            <a:off x="6931439" y="1719909"/>
            <a:ext cx="671979"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album</a:t>
            </a:r>
            <a:endParaRPr sz="1400" b="0" i="0" u="none" strike="noStrike" cap="none">
              <a:solidFill>
                <a:srgbClr val="000000"/>
              </a:solidFill>
              <a:latin typeface="Arial"/>
              <a:ea typeface="Arial"/>
              <a:cs typeface="Arial"/>
              <a:sym typeface="Arial"/>
            </a:endParaRPr>
          </a:p>
        </p:txBody>
      </p:sp>
      <p:sp>
        <p:nvSpPr>
          <p:cNvPr id="361" name="Google Shape;361;p14"/>
          <p:cNvSpPr txBox="1"/>
          <p:nvPr/>
        </p:nvSpPr>
        <p:spPr>
          <a:xfrm>
            <a:off x="7205705" y="2051320"/>
            <a:ext cx="5822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a:t>
            </a:r>
            <a:endParaRPr sz="1400" b="0" i="0" u="none" strike="noStrike" cap="none">
              <a:solidFill>
                <a:srgbClr val="000000"/>
              </a:solidFill>
              <a:latin typeface="Arial"/>
              <a:ea typeface="Arial"/>
              <a:cs typeface="Arial"/>
              <a:sym typeface="Arial"/>
            </a:endParaRPr>
          </a:p>
        </p:txBody>
      </p:sp>
      <p:sp>
        <p:nvSpPr>
          <p:cNvPr id="362" name="Google Shape;362;p14"/>
          <p:cNvSpPr txBox="1"/>
          <p:nvPr/>
        </p:nvSpPr>
        <p:spPr>
          <a:xfrm>
            <a:off x="7205705" y="3357138"/>
            <a:ext cx="582211"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page</a:t>
            </a:r>
            <a:endParaRPr sz="1400" b="0" i="0" u="none" strike="noStrike" cap="none">
              <a:solidFill>
                <a:srgbClr val="000000"/>
              </a:solidFill>
              <a:latin typeface="Arial"/>
              <a:ea typeface="Arial"/>
              <a:cs typeface="Arial"/>
              <a:sym typeface="Arial"/>
            </a:endParaRPr>
          </a:p>
        </p:txBody>
      </p:sp>
      <p:sp>
        <p:nvSpPr>
          <p:cNvPr id="363" name="Google Shape;363;p14"/>
          <p:cNvSpPr txBox="1"/>
          <p:nvPr/>
        </p:nvSpPr>
        <p:spPr>
          <a:xfrm>
            <a:off x="7435912" y="2374228"/>
            <a:ext cx="63190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sp>
        <p:nvSpPr>
          <p:cNvPr id="364" name="Google Shape;364;p14"/>
          <p:cNvSpPr txBox="1"/>
          <p:nvPr/>
        </p:nvSpPr>
        <p:spPr>
          <a:xfrm>
            <a:off x="7434904" y="2711322"/>
            <a:ext cx="63190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sp>
        <p:nvSpPr>
          <p:cNvPr id="365" name="Google Shape;365;p14"/>
          <p:cNvSpPr txBox="1"/>
          <p:nvPr/>
        </p:nvSpPr>
        <p:spPr>
          <a:xfrm>
            <a:off x="7434904" y="3034230"/>
            <a:ext cx="63190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sp>
        <p:nvSpPr>
          <p:cNvPr id="366" name="Google Shape;366;p14"/>
          <p:cNvSpPr txBox="1"/>
          <p:nvPr/>
        </p:nvSpPr>
        <p:spPr>
          <a:xfrm>
            <a:off x="7434904" y="3689186"/>
            <a:ext cx="63190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sp>
        <p:nvSpPr>
          <p:cNvPr id="367" name="Google Shape;367;p14"/>
          <p:cNvSpPr txBox="1"/>
          <p:nvPr/>
        </p:nvSpPr>
        <p:spPr>
          <a:xfrm>
            <a:off x="7434904" y="4012094"/>
            <a:ext cx="631904" cy="30777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Arial"/>
                <a:ea typeface="Arial"/>
                <a:cs typeface="Arial"/>
                <a:sym typeface="Arial"/>
              </a:rPr>
              <a:t>photo</a:t>
            </a: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15"/>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Structural Map Example</a:t>
            </a:r>
            <a:endParaRPr/>
          </a:p>
        </p:txBody>
      </p:sp>
      <p:sp>
        <p:nvSpPr>
          <p:cNvPr id="373" name="Google Shape;373;p15"/>
          <p:cNvSpPr txBox="1">
            <a:spLocks noGrp="1"/>
          </p:cNvSpPr>
          <p:nvPr>
            <p:ph type="body" idx="1"/>
          </p:nvPr>
        </p:nvSpPr>
        <p:spPr>
          <a:xfrm>
            <a:off x="697424" y="1165475"/>
            <a:ext cx="7903835" cy="359560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lnSpcReduction="20000"/>
          </a:bodyPr>
          <a:lstStyle/>
          <a:p>
            <a:pPr marL="139700" lvl="0" indent="0" algn="l" rtl="0">
              <a:lnSpc>
                <a:spcPct val="115000"/>
              </a:lnSpc>
              <a:spcBef>
                <a:spcPts val="0"/>
              </a:spcBef>
              <a:spcAft>
                <a:spcPts val="0"/>
              </a:spcAft>
              <a:buSzPct val="108108"/>
              <a:buNone/>
            </a:pPr>
            <a:r>
              <a:rPr lang="en-US">
                <a:solidFill>
                  <a:srgbClr val="000096"/>
                </a:solidFill>
                <a:highlight>
                  <a:srgbClr val="FFFFFF"/>
                </a:highlight>
                <a:latin typeface="Consolas"/>
                <a:ea typeface="Consolas"/>
                <a:cs typeface="Consolas"/>
                <a:sym typeface="Consolas"/>
              </a:rPr>
              <a:t>&lt;mets&gt;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&lt;structSec&gt;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&lt;structMap&gt;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a:t>
            </a:r>
            <a:r>
              <a:rPr lang="en-US">
                <a:solidFill>
                  <a:srgbClr val="F5844C"/>
                </a:solidFill>
                <a:highlight>
                  <a:srgbClr val="FFFFFF"/>
                </a:highlight>
                <a:latin typeface="Consolas"/>
                <a:ea typeface="Consolas"/>
                <a:cs typeface="Consolas"/>
                <a:sym typeface="Consolas"/>
              </a:rPr>
              <a:t> 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"photoalbum"</a:t>
            </a:r>
            <a:r>
              <a:rPr lang="en-US">
                <a:solidFill>
                  <a:srgbClr val="F5844C"/>
                </a:solidFill>
                <a:highlight>
                  <a:srgbClr val="FFFFFF"/>
                </a:highlight>
                <a:latin typeface="Consolas"/>
                <a:ea typeface="Consolas"/>
                <a:cs typeface="Consolas"/>
                <a:sym typeface="Consolas"/>
              </a:rPr>
              <a:t> MDID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"dmd1"</a:t>
            </a:r>
            <a:r>
              <a:rPr lang="en-US">
                <a:solidFill>
                  <a:srgbClr val="F5844C"/>
                </a:solidFill>
                <a:highlight>
                  <a:srgbClr val="FFFFFF"/>
                </a:highlight>
                <a:latin typeface="Consolas"/>
                <a:ea typeface="Consolas"/>
                <a:cs typeface="Consolas"/>
                <a:sym typeface="Consolas"/>
              </a:rPr>
              <a:t> LABEL</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"Commencement 1977"</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a:t>
            </a:r>
            <a:r>
              <a:rPr lang="en-US">
                <a:solidFill>
                  <a:srgbClr val="F5844C"/>
                </a:solidFill>
                <a:highlight>
                  <a:srgbClr val="FFFFFF"/>
                </a:highlight>
                <a:latin typeface="Consolas"/>
                <a:ea typeface="Consolas"/>
                <a:cs typeface="Consolas"/>
                <a:sym typeface="Consolas"/>
              </a:rPr>
              <a:t> 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"page"</a:t>
            </a:r>
            <a:r>
              <a:rPr lang="en-US">
                <a:solidFill>
                  <a:srgbClr val="F5844C"/>
                </a:solidFill>
                <a:highlight>
                  <a:srgbClr val="FFFFFF"/>
                </a:highlight>
                <a:latin typeface="Consolas"/>
                <a:ea typeface="Consolas"/>
                <a:cs typeface="Consolas"/>
                <a:sym typeface="Consolas"/>
              </a:rPr>
              <a:t> ORDERLABEL</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a:t>
            </a:r>
            <a:r>
              <a:rPr lang="en-US">
                <a:solidFill>
                  <a:srgbClr val="F5844C"/>
                </a:solidFill>
                <a:highlight>
                  <a:srgbClr val="FFFFFF"/>
                </a:highlight>
                <a:latin typeface="Consolas"/>
                <a:ea typeface="Consolas"/>
                <a:cs typeface="Consolas"/>
                <a:sym typeface="Consolas"/>
              </a:rPr>
              <a:t> 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"photo"</a:t>
            </a:r>
            <a:r>
              <a:rPr lang="en-US">
                <a:solidFill>
                  <a:srgbClr val="F5844C"/>
                </a:solidFill>
                <a:highlight>
                  <a:srgbClr val="FFFFFF"/>
                </a:highlight>
                <a:latin typeface="Consolas"/>
                <a:ea typeface="Consolas"/>
                <a:cs typeface="Consolas"/>
                <a:sym typeface="Consolas"/>
              </a:rPr>
              <a:t> LABEL</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"Graduating Class"</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&lt;fptr</a:t>
            </a:r>
            <a:r>
              <a:rPr lang="en-US">
                <a:solidFill>
                  <a:srgbClr val="F5844C"/>
                </a:solidFill>
                <a:highlight>
                  <a:srgbClr val="FFFFFF"/>
                </a:highlight>
                <a:latin typeface="Consolas"/>
                <a:ea typeface="Consolas"/>
                <a:cs typeface="Consolas"/>
                <a:sym typeface="Consolas"/>
              </a:rPr>
              <a:t> FILEID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"original-1"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&lt;fptr</a:t>
            </a:r>
            <a:r>
              <a:rPr lang="en-US">
                <a:solidFill>
                  <a:srgbClr val="F5844C"/>
                </a:solidFill>
                <a:highlight>
                  <a:srgbClr val="FFFFFF"/>
                </a:highlight>
                <a:latin typeface="Consolas"/>
                <a:ea typeface="Consolas"/>
                <a:cs typeface="Consolas"/>
                <a:sym typeface="Consolas"/>
              </a:rPr>
              <a:t> FILEID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"access-1"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a:t>
            </a:r>
            <a:r>
              <a:rPr lang="en-US">
                <a:solidFill>
                  <a:srgbClr val="F5844C"/>
                </a:solidFill>
                <a:highlight>
                  <a:srgbClr val="FFFFFF"/>
                </a:highlight>
                <a:latin typeface="Consolas"/>
                <a:ea typeface="Consolas"/>
                <a:cs typeface="Consolas"/>
                <a:sym typeface="Consolas"/>
              </a:rPr>
              <a:t> 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"photo"</a:t>
            </a:r>
            <a:r>
              <a:rPr lang="en-US">
                <a:solidFill>
                  <a:srgbClr val="F5844C"/>
                </a:solidFill>
                <a:highlight>
                  <a:srgbClr val="FFFFFF"/>
                </a:highlight>
                <a:latin typeface="Consolas"/>
                <a:ea typeface="Consolas"/>
                <a:cs typeface="Consolas"/>
                <a:sym typeface="Consolas"/>
              </a:rPr>
              <a:t> LABEL</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"School of Engineering"</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&lt;fptr</a:t>
            </a:r>
            <a:r>
              <a:rPr lang="en-US">
                <a:solidFill>
                  <a:srgbClr val="F5844C"/>
                </a:solidFill>
                <a:highlight>
                  <a:srgbClr val="FFFFFF"/>
                </a:highlight>
                <a:latin typeface="Consolas"/>
                <a:ea typeface="Consolas"/>
                <a:cs typeface="Consolas"/>
                <a:sym typeface="Consolas"/>
              </a:rPr>
              <a:t> FILEID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"original-2"</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&lt;fptr</a:t>
            </a:r>
            <a:r>
              <a:rPr lang="en-US">
                <a:solidFill>
                  <a:srgbClr val="F5844C"/>
                </a:solidFill>
                <a:highlight>
                  <a:srgbClr val="FFFFFF"/>
                </a:highlight>
                <a:latin typeface="Consolas"/>
                <a:ea typeface="Consolas"/>
                <a:cs typeface="Consolas"/>
                <a:sym typeface="Consolas"/>
              </a:rPr>
              <a:t> FILEID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"access-2"</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&lt;/div&gt;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&lt;/structMap&gt;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&lt;/structSec&gt;</a:t>
            </a:r>
            <a:br>
              <a:rPr lang="en-US">
                <a:solidFill>
                  <a:srgbClr val="000000"/>
                </a:solidFill>
                <a:highlight>
                  <a:srgbClr val="FFFFFF"/>
                </a:highlight>
                <a:latin typeface="Consolas"/>
                <a:ea typeface="Consolas"/>
                <a:cs typeface="Consolas"/>
                <a:sym typeface="Consolas"/>
              </a:rPr>
            </a:br>
            <a:r>
              <a:rPr lang="en-US">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16"/>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Internal or external</a:t>
            </a:r>
            <a:endParaRPr/>
          </a:p>
        </p:txBody>
      </p:sp>
      <p:sp>
        <p:nvSpPr>
          <p:cNvPr id="379" name="Google Shape;379;p16"/>
          <p:cNvSpPr txBox="1">
            <a:spLocks noGrp="1"/>
          </p:cNvSpPr>
          <p:nvPr>
            <p:ph type="body" idx="1"/>
          </p:nvPr>
        </p:nvSpPr>
        <p:spPr>
          <a:xfrm>
            <a:off x="311700" y="1312605"/>
            <a:ext cx="3999900" cy="3256269"/>
          </a:xfrm>
          <a:prstGeom prst="rect">
            <a:avLst/>
          </a:prstGeom>
          <a:noFill/>
          <a:ln>
            <a:noFill/>
          </a:ln>
        </p:spPr>
        <p:txBody>
          <a:bodyPr spcFirstLastPara="1" wrap="square" lIns="68550" tIns="34275" rIns="68550" bIns="34275" anchor="t" anchorCtr="0">
            <a:noAutofit/>
          </a:bodyPr>
          <a:lstStyle/>
          <a:p>
            <a:pPr marL="342900" lvl="0" indent="-317500" algn="l" rtl="0">
              <a:lnSpc>
                <a:spcPct val="115000"/>
              </a:lnSpc>
              <a:spcBef>
                <a:spcPts val="0"/>
              </a:spcBef>
              <a:spcAft>
                <a:spcPts val="0"/>
              </a:spcAft>
              <a:buSzPts val="2000"/>
              <a:buChar char="●"/>
            </a:pPr>
            <a:r>
              <a:rPr lang="en-US" sz="1200">
                <a:latin typeface="Arial"/>
                <a:ea typeface="Arial"/>
                <a:cs typeface="Arial"/>
                <a:sym typeface="Arial"/>
              </a:rPr>
              <a:t>Can include metadata and files or point to them.</a:t>
            </a:r>
            <a:endParaRPr/>
          </a:p>
          <a:p>
            <a:pPr marL="342900" lvl="0" indent="-317500" algn="l" rtl="0">
              <a:lnSpc>
                <a:spcPct val="115000"/>
              </a:lnSpc>
              <a:spcBef>
                <a:spcPts val="400"/>
              </a:spcBef>
              <a:spcAft>
                <a:spcPts val="0"/>
              </a:spcAft>
              <a:buSzPts val="2000"/>
              <a:buChar char="●"/>
            </a:pPr>
            <a:r>
              <a:rPr lang="en-US" sz="1200">
                <a:latin typeface="Arial"/>
                <a:ea typeface="Arial"/>
                <a:cs typeface="Arial"/>
                <a:sym typeface="Arial"/>
              </a:rPr>
              <a:t>Can refer to an external file, contain the file, or both.</a:t>
            </a:r>
            <a:endParaRPr/>
          </a:p>
          <a:p>
            <a:pPr marL="800100" lvl="1" indent="-304800" algn="l" rtl="0">
              <a:lnSpc>
                <a:spcPct val="115000"/>
              </a:lnSpc>
              <a:spcBef>
                <a:spcPts val="400"/>
              </a:spcBef>
              <a:spcAft>
                <a:spcPts val="0"/>
              </a:spcAft>
              <a:buSzPts val="2000"/>
              <a:buChar char="○"/>
            </a:pPr>
            <a:r>
              <a:rPr lang="en-US">
                <a:latin typeface="Arial"/>
                <a:ea typeface="Arial"/>
                <a:cs typeface="Arial"/>
                <a:sym typeface="Arial"/>
              </a:rPr>
              <a:t>External file. The element may point to an external file via a URI.</a:t>
            </a:r>
            <a:endParaRPr/>
          </a:p>
          <a:p>
            <a:pPr marL="800100" lvl="1" indent="-304800" algn="l" rtl="0">
              <a:lnSpc>
                <a:spcPct val="115000"/>
              </a:lnSpc>
              <a:spcBef>
                <a:spcPts val="400"/>
              </a:spcBef>
              <a:spcAft>
                <a:spcPts val="0"/>
              </a:spcAft>
              <a:buSzPts val="2000"/>
              <a:buChar char="○"/>
            </a:pPr>
            <a:r>
              <a:rPr lang="en-US">
                <a:latin typeface="Arial"/>
                <a:ea typeface="Arial"/>
                <a:cs typeface="Arial"/>
                <a:sym typeface="Arial"/>
              </a:rPr>
              <a:t>Internal file.  The element may itself contain the file as binary data or XML data.</a:t>
            </a:r>
            <a:endParaRPr>
              <a:latin typeface="Arial"/>
              <a:ea typeface="Arial"/>
              <a:cs typeface="Arial"/>
              <a:sym typeface="Arial"/>
            </a:endParaRPr>
          </a:p>
        </p:txBody>
      </p:sp>
      <p:grpSp>
        <p:nvGrpSpPr>
          <p:cNvPr id="380" name="Google Shape;380;p16"/>
          <p:cNvGrpSpPr/>
          <p:nvPr/>
        </p:nvGrpSpPr>
        <p:grpSpPr>
          <a:xfrm>
            <a:off x="5136943" y="1312605"/>
            <a:ext cx="1818696" cy="1760537"/>
            <a:chOff x="964800" y="1151640"/>
            <a:chExt cx="977760" cy="1371600"/>
          </a:xfrm>
        </p:grpSpPr>
        <p:sp>
          <p:nvSpPr>
            <p:cNvPr id="381" name="Google Shape;381;p16"/>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&lt;mets&gt;</a:t>
              </a:r>
              <a:endParaRPr sz="1400" b="0" i="0" u="none" strike="noStrike" cap="none">
                <a:solidFill>
                  <a:srgbClr val="000000"/>
                </a:solidFill>
                <a:latin typeface="Arial"/>
                <a:ea typeface="Arial"/>
                <a:cs typeface="Arial"/>
                <a:sym typeface="Arial"/>
              </a:endParaRPr>
            </a:p>
          </p:txBody>
        </p:sp>
        <p:cxnSp>
          <p:nvCxnSpPr>
            <p:cNvPr id="382" name="Google Shape;382;p16"/>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383" name="Google Shape;383;p16"/>
            <p:cNvGrpSpPr/>
            <p:nvPr/>
          </p:nvGrpSpPr>
          <p:grpSpPr>
            <a:xfrm>
              <a:off x="1049400" y="1441080"/>
              <a:ext cx="893160" cy="219600"/>
              <a:chOff x="1049400" y="1441080"/>
              <a:chExt cx="893160" cy="219600"/>
            </a:xfrm>
          </p:grpSpPr>
          <p:sp>
            <p:nvSpPr>
              <p:cNvPr id="384" name="Google Shape;384;p16"/>
              <p:cNvSpPr/>
              <p:nvPr/>
            </p:nvSpPr>
            <p:spPr>
              <a:xfrm>
                <a:off x="1175760" y="1441080"/>
                <a:ext cx="766800" cy="219600"/>
              </a:xfrm>
              <a:prstGeom prst="rect">
                <a:avLst/>
              </a:prstGeom>
              <a:solidFill>
                <a:srgbClr val="FBE4D4"/>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&lt;metsHdr&gt;</a:t>
                </a:r>
                <a:endParaRPr sz="1400" b="0" i="0" u="none" strike="noStrike" cap="none">
                  <a:solidFill>
                    <a:srgbClr val="000000"/>
                  </a:solidFill>
                  <a:latin typeface="Arial"/>
                  <a:ea typeface="Arial"/>
                  <a:cs typeface="Arial"/>
                  <a:sym typeface="Arial"/>
                </a:endParaRPr>
              </a:p>
            </p:txBody>
          </p:sp>
          <p:cxnSp>
            <p:nvCxnSpPr>
              <p:cNvPr id="385" name="Google Shape;385;p16"/>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86" name="Google Shape;386;p16"/>
            <p:cNvGrpSpPr/>
            <p:nvPr/>
          </p:nvGrpSpPr>
          <p:grpSpPr>
            <a:xfrm>
              <a:off x="1049400" y="2020320"/>
              <a:ext cx="893160" cy="219600"/>
              <a:chOff x="1049400" y="2020320"/>
              <a:chExt cx="893160" cy="219600"/>
            </a:xfrm>
          </p:grpSpPr>
          <p:sp>
            <p:nvSpPr>
              <p:cNvPr id="387" name="Google Shape;387;p16"/>
              <p:cNvSpPr/>
              <p:nvPr/>
            </p:nvSpPr>
            <p:spPr>
              <a:xfrm>
                <a:off x="1175760" y="2020320"/>
                <a:ext cx="766800" cy="219600"/>
              </a:xfrm>
              <a:prstGeom prst="rect">
                <a:avLst/>
              </a:prstGeom>
              <a:solidFill>
                <a:srgbClr val="54813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&lt;fileSec&gt;</a:t>
                </a:r>
                <a:endParaRPr sz="1400" b="0" i="0" u="none" strike="noStrike" cap="none">
                  <a:solidFill>
                    <a:srgbClr val="000000"/>
                  </a:solidFill>
                  <a:latin typeface="Arial"/>
                  <a:ea typeface="Arial"/>
                  <a:cs typeface="Arial"/>
                  <a:sym typeface="Arial"/>
                </a:endParaRPr>
              </a:p>
            </p:txBody>
          </p:sp>
          <p:cxnSp>
            <p:nvCxnSpPr>
              <p:cNvPr id="388" name="Google Shape;388;p16"/>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89" name="Google Shape;389;p16"/>
            <p:cNvGrpSpPr/>
            <p:nvPr/>
          </p:nvGrpSpPr>
          <p:grpSpPr>
            <a:xfrm>
              <a:off x="1049400" y="1730880"/>
              <a:ext cx="893160" cy="219240"/>
              <a:chOff x="1049400" y="1730880"/>
              <a:chExt cx="893160" cy="219240"/>
            </a:xfrm>
          </p:grpSpPr>
          <p:sp>
            <p:nvSpPr>
              <p:cNvPr id="390" name="Google Shape;390;p16"/>
              <p:cNvSpPr/>
              <p:nvPr/>
            </p:nvSpPr>
            <p:spPr>
              <a:xfrm>
                <a:off x="1175760" y="1730880"/>
                <a:ext cx="766800" cy="219240"/>
              </a:xfrm>
              <a:prstGeom prst="rect">
                <a:avLst/>
              </a:prstGeom>
              <a:solidFill>
                <a:srgbClr val="BF9000"/>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lt1"/>
                    </a:solidFill>
                    <a:latin typeface="Consolas"/>
                    <a:ea typeface="Consolas"/>
                    <a:cs typeface="Consolas"/>
                    <a:sym typeface="Consolas"/>
                  </a:rPr>
                  <a:t>&lt;mdSec&gt;</a:t>
                </a:r>
                <a:endParaRPr sz="1400" b="0" i="0" u="none" strike="noStrike" cap="none">
                  <a:solidFill>
                    <a:schemeClr val="lt1"/>
                  </a:solidFill>
                  <a:latin typeface="Arial"/>
                  <a:ea typeface="Arial"/>
                  <a:cs typeface="Arial"/>
                  <a:sym typeface="Arial"/>
                </a:endParaRPr>
              </a:p>
            </p:txBody>
          </p:sp>
          <p:cxnSp>
            <p:nvCxnSpPr>
              <p:cNvPr id="391" name="Google Shape;391;p16"/>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392" name="Google Shape;392;p16"/>
            <p:cNvGrpSpPr/>
            <p:nvPr/>
          </p:nvGrpSpPr>
          <p:grpSpPr>
            <a:xfrm>
              <a:off x="1049400" y="2304000"/>
              <a:ext cx="893160" cy="219240"/>
              <a:chOff x="1049400" y="2304000"/>
              <a:chExt cx="893160" cy="219240"/>
            </a:xfrm>
          </p:grpSpPr>
          <p:sp>
            <p:nvSpPr>
              <p:cNvPr id="393" name="Google Shape;393;p16"/>
              <p:cNvSpPr/>
              <p:nvPr/>
            </p:nvSpPr>
            <p:spPr>
              <a:xfrm>
                <a:off x="1175760" y="2304000"/>
                <a:ext cx="766800" cy="21924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1200" b="0" i="0" u="none" strike="noStrike" cap="none">
                    <a:solidFill>
                      <a:schemeClr val="dk1"/>
                    </a:solidFill>
                    <a:latin typeface="Consolas"/>
                    <a:ea typeface="Consolas"/>
                    <a:cs typeface="Consolas"/>
                    <a:sym typeface="Consolas"/>
                  </a:rPr>
                  <a:t>&lt;structSec&gt;</a:t>
                </a:r>
                <a:endParaRPr sz="1400" b="0" i="0" u="none" strike="noStrike" cap="none">
                  <a:solidFill>
                    <a:srgbClr val="000000"/>
                  </a:solidFill>
                  <a:latin typeface="Arial"/>
                  <a:ea typeface="Arial"/>
                  <a:cs typeface="Arial"/>
                  <a:sym typeface="Arial"/>
                </a:endParaRPr>
              </a:p>
            </p:txBody>
          </p:sp>
          <p:cxnSp>
            <p:nvCxnSpPr>
              <p:cNvPr id="394" name="Google Shape;394;p16"/>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17"/>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Referenced file: example</a:t>
            </a:r>
            <a:endParaRPr/>
          </a:p>
        </p:txBody>
      </p:sp>
      <p:sp>
        <p:nvSpPr>
          <p:cNvPr id="400" name="Google Shape;400;p17"/>
          <p:cNvSpPr txBox="1">
            <a:spLocks noGrp="1"/>
          </p:cNvSpPr>
          <p:nvPr>
            <p:ph type="body" idx="1"/>
          </p:nvPr>
        </p:nvSpPr>
        <p:spPr>
          <a:xfrm>
            <a:off x="620082" y="1776108"/>
            <a:ext cx="7903835" cy="1865993"/>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fontScale="92500"/>
          </a:bodyPr>
          <a:lstStyle/>
          <a:p>
            <a:pPr marL="139700" lvl="0" indent="0" algn="l" rtl="0">
              <a:lnSpc>
                <a:spcPct val="115000"/>
              </a:lnSpc>
              <a:spcBef>
                <a:spcPts val="0"/>
              </a:spcBef>
              <a:spcAft>
                <a:spcPts val="0"/>
              </a:spcAft>
              <a:buSzPct val="108108"/>
              <a:buNone/>
            </a:pPr>
            <a:r>
              <a:rPr lang="en-US">
                <a:solidFill>
                  <a:srgbClr val="000096"/>
                </a:solidFill>
                <a:highlight>
                  <a:srgbClr val="FFFFFF"/>
                </a:highlight>
                <a:latin typeface="Consolas"/>
                <a:ea typeface="Consolas"/>
                <a:cs typeface="Consolas"/>
                <a:sym typeface="Consolas"/>
              </a:rPr>
              <a:t>&lt;mets&gt;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&lt;fileSec&gt;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"FILE001"</a:t>
            </a:r>
            <a:r>
              <a:rPr lang="en-US">
                <a:solidFill>
                  <a:srgbClr val="F5844C"/>
                </a:solidFill>
                <a:highlight>
                  <a:srgbClr val="FFFFFF"/>
                </a:highlight>
                <a:latin typeface="Consolas"/>
                <a:ea typeface="Consolas"/>
                <a:cs typeface="Consolas"/>
                <a:sym typeface="Consolas"/>
              </a:rPr>
              <a:t> MDID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"techmd001"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&lt;FLocat</a:t>
            </a:r>
            <a:r>
              <a:rPr lang="en-US">
                <a:solidFill>
                  <a:srgbClr val="F5844C"/>
                </a:solidFill>
                <a:highlight>
                  <a:srgbClr val="FFFFFF"/>
                </a:highlight>
                <a:latin typeface="Consolas"/>
                <a:ea typeface="Consolas"/>
                <a:cs typeface="Consolas"/>
                <a:sym typeface="Consolas"/>
              </a:rPr>
              <a:t> LOCTYPE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"URL"</a:t>
            </a:r>
            <a:r>
              <a:rPr lang="en-US">
                <a:solidFill>
                  <a:srgbClr val="F5844C"/>
                </a:solidFill>
                <a:highlight>
                  <a:srgbClr val="FFFFFF"/>
                </a:highlight>
                <a:latin typeface="Consolas"/>
                <a:ea typeface="Consolas"/>
                <a:cs typeface="Consolas"/>
                <a:sym typeface="Consolas"/>
              </a:rPr>
              <a:t> LOCREF</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"http://dlib.nyu.edu/press/testimg.tif"</a:t>
            </a:r>
            <a:r>
              <a:rPr lang="en-US">
                <a:solidFill>
                  <a:srgbClr val="F5844C"/>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&lt;/fileSec&gt;</a:t>
            </a:r>
            <a:br>
              <a:rPr lang="en-US">
                <a:solidFill>
                  <a:srgbClr val="000000"/>
                </a:solidFill>
                <a:highlight>
                  <a:srgbClr val="FFFFFF"/>
                </a:highlight>
                <a:latin typeface="Consolas"/>
                <a:ea typeface="Consolas"/>
                <a:cs typeface="Consolas"/>
                <a:sym typeface="Consolas"/>
              </a:rPr>
            </a:br>
            <a:r>
              <a:rPr lang="en-US">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04"/>
        <p:cNvGrpSpPr/>
        <p:nvPr/>
      </p:nvGrpSpPr>
      <p:grpSpPr>
        <a:xfrm>
          <a:off x="0" y="0"/>
          <a:ext cx="0" cy="0"/>
          <a:chOff x="0" y="0"/>
          <a:chExt cx="0" cy="0"/>
        </a:xfrm>
      </p:grpSpPr>
      <p:sp>
        <p:nvSpPr>
          <p:cNvPr id="405" name="Google Shape;405;p18"/>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Included metadata: example</a:t>
            </a:r>
            <a:endParaRPr/>
          </a:p>
        </p:txBody>
      </p:sp>
      <p:sp>
        <p:nvSpPr>
          <p:cNvPr id="406" name="Google Shape;406;p18"/>
          <p:cNvSpPr txBox="1">
            <a:spLocks noGrp="1"/>
          </p:cNvSpPr>
          <p:nvPr>
            <p:ph type="body" idx="1"/>
          </p:nvPr>
        </p:nvSpPr>
        <p:spPr>
          <a:xfrm>
            <a:off x="697424" y="1165475"/>
            <a:ext cx="7903835" cy="3595608"/>
          </a:xfrm>
          <a:prstGeom prst="rect">
            <a:avLst/>
          </a:prstGeom>
          <a:noFill/>
          <a:ln w="9525" cap="flat" cmpd="sng">
            <a:solidFill>
              <a:schemeClr val="dk1"/>
            </a:solidFill>
            <a:prstDash val="solid"/>
            <a:round/>
            <a:headEnd type="none" w="sm" len="sm"/>
            <a:tailEnd type="none" w="sm" len="sm"/>
          </a:ln>
        </p:spPr>
        <p:txBody>
          <a:bodyPr spcFirstLastPara="1" wrap="square" lIns="91425" tIns="91425" rIns="91425" bIns="91425" anchor="t" anchorCtr="0">
            <a:normAutofit lnSpcReduction="10000"/>
          </a:bodyPr>
          <a:lstStyle/>
          <a:p>
            <a:pPr marL="139700" lvl="0" indent="0" algn="l" rtl="0">
              <a:lnSpc>
                <a:spcPct val="115000"/>
              </a:lnSpc>
              <a:spcBef>
                <a:spcPts val="0"/>
              </a:spcBef>
              <a:spcAft>
                <a:spcPts val="0"/>
              </a:spcAft>
              <a:buSzPts val="1400"/>
              <a:buNone/>
            </a:pPr>
            <a:r>
              <a:rPr lang="en-US">
                <a:solidFill>
                  <a:srgbClr val="000096"/>
                </a:solidFill>
                <a:highlight>
                  <a:srgbClr val="FFFFFF"/>
                </a:highlight>
                <a:latin typeface="Consolas"/>
                <a:ea typeface="Consolas"/>
                <a:cs typeface="Consolas"/>
                <a:sym typeface="Consolas"/>
              </a:rPr>
              <a:t>&lt;mets&gt;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&lt;mdSec&gt;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a:t>
            </a:r>
            <a:r>
              <a:rPr lang="en-US">
                <a:solidFill>
                  <a:srgbClr val="F5844C"/>
                </a:solidFill>
                <a:highlight>
                  <a:srgbClr val="FFFFFF"/>
                </a:highlight>
                <a:latin typeface="Consolas"/>
                <a:ea typeface="Consolas"/>
                <a:cs typeface="Consolas"/>
                <a:sym typeface="Consolas"/>
              </a:rPr>
              <a:t> ID</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"dmd002"</a:t>
            </a:r>
            <a:r>
              <a:rPr lang="en-US">
                <a:solidFill>
                  <a:srgbClr val="F5844C"/>
                </a:solidFill>
                <a:highlight>
                  <a:srgbClr val="FFFFFF"/>
                </a:highlight>
                <a:latin typeface="Consolas"/>
                <a:ea typeface="Consolas"/>
                <a:cs typeface="Consolas"/>
                <a:sym typeface="Consolas"/>
              </a:rPr>
              <a:t> USE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"DESCRIPTIVE"</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&lt;mdWrap</a:t>
            </a:r>
            <a:r>
              <a:rPr lang="en-US">
                <a:solidFill>
                  <a:srgbClr val="F5844C"/>
                </a:solidFill>
                <a:highlight>
                  <a:srgbClr val="FFFFFF"/>
                </a:highlight>
                <a:latin typeface="Consolas"/>
                <a:ea typeface="Consolas"/>
                <a:cs typeface="Consolas"/>
                <a:sym typeface="Consolas"/>
              </a:rPr>
              <a:t> MIMETYPE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"text/xml"</a:t>
            </a:r>
            <a:r>
              <a:rPr lang="en-US">
                <a:solidFill>
                  <a:srgbClr val="F5844C"/>
                </a:solidFill>
                <a:highlight>
                  <a:srgbClr val="FFFFFF"/>
                </a:highlight>
                <a:latin typeface="Consolas"/>
                <a:ea typeface="Consolas"/>
                <a:cs typeface="Consolas"/>
                <a:sym typeface="Consolas"/>
              </a:rPr>
              <a:t> MDTYPE</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"DC"</a:t>
            </a:r>
            <a:r>
              <a:rPr lang="en-US">
                <a:solidFill>
                  <a:srgbClr val="F5844C"/>
                </a:solidFill>
                <a:highlight>
                  <a:srgbClr val="FFFFFF"/>
                </a:highlight>
                <a:latin typeface="Consolas"/>
                <a:ea typeface="Consolas"/>
                <a:cs typeface="Consolas"/>
                <a:sym typeface="Consolas"/>
              </a:rPr>
              <a:t> </a:t>
            </a:r>
            <a:endParaRPr/>
          </a:p>
          <a:p>
            <a:pPr marL="139700" lvl="0" indent="0" algn="l" rtl="0">
              <a:lnSpc>
                <a:spcPct val="115000"/>
              </a:lnSpc>
              <a:spcBef>
                <a:spcPts val="0"/>
              </a:spcBef>
              <a:spcAft>
                <a:spcPts val="0"/>
              </a:spcAft>
              <a:buSzPts val="1400"/>
              <a:buNone/>
            </a:pPr>
            <a:r>
              <a:rPr lang="en-US">
                <a:solidFill>
                  <a:srgbClr val="F5844C"/>
                </a:solidFill>
                <a:highlight>
                  <a:srgbClr val="FFFFFF"/>
                </a:highlight>
                <a:latin typeface="Consolas"/>
                <a:ea typeface="Consolas"/>
                <a:cs typeface="Consolas"/>
                <a:sym typeface="Consolas"/>
              </a:rPr>
              <a:t>		    LABEL</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"Dublin Core Metadata"</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&lt;xmlData</a:t>
            </a:r>
            <a:r>
              <a:rPr lang="en-US">
                <a:solidFill>
                  <a:srgbClr val="F5844C"/>
                </a:solidFill>
                <a:highlight>
                  <a:srgbClr val="FFFFFF"/>
                </a:highlight>
                <a:latin typeface="Consolas"/>
                <a:ea typeface="Consolas"/>
                <a:cs typeface="Consolas"/>
                <a:sym typeface="Consolas"/>
              </a:rPr>
              <a:t> </a:t>
            </a:r>
            <a:r>
              <a:rPr lang="en-US">
                <a:solidFill>
                  <a:srgbClr val="0099CC"/>
                </a:solidFill>
                <a:highlight>
                  <a:srgbClr val="FFFFFF"/>
                </a:highlight>
                <a:latin typeface="Consolas"/>
                <a:ea typeface="Consolas"/>
                <a:cs typeface="Consolas"/>
                <a:sym typeface="Consolas"/>
              </a:rPr>
              <a:t>xmlns:dc</a:t>
            </a:r>
            <a:r>
              <a:rPr lang="en-US">
                <a:solidFill>
                  <a:srgbClr val="FF8040"/>
                </a:solidFill>
                <a:highlight>
                  <a:srgbClr val="FFFFFF"/>
                </a:highlight>
                <a:latin typeface="Consolas"/>
                <a:ea typeface="Consolas"/>
                <a:cs typeface="Consolas"/>
                <a:sym typeface="Consolas"/>
              </a:rPr>
              <a:t>=</a:t>
            </a:r>
            <a:r>
              <a:rPr lang="en-US">
                <a:solidFill>
                  <a:srgbClr val="993300"/>
                </a:solidFill>
                <a:highlight>
                  <a:srgbClr val="FFFFFF"/>
                </a:highlight>
                <a:latin typeface="Consolas"/>
                <a:ea typeface="Consolas"/>
                <a:cs typeface="Consolas"/>
                <a:sym typeface="Consolas"/>
              </a:rPr>
              <a:t>"http://purl.org/dc/elements/1.1/"</a:t>
            </a:r>
            <a:r>
              <a:rPr lang="en-US">
                <a:solidFill>
                  <a:srgbClr val="000096"/>
                </a:solidFill>
                <a:highlight>
                  <a:srgbClr val="FFFFFF"/>
                </a:highlight>
                <a:latin typeface="Consolas"/>
                <a:ea typeface="Consolas"/>
                <a:cs typeface="Consolas"/>
                <a:sym typeface="Consolas"/>
              </a:rPr>
              <a:t>&gt;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&lt;dc:title&gt;</a:t>
            </a:r>
            <a:r>
              <a:rPr lang="en-US">
                <a:solidFill>
                  <a:srgbClr val="000000"/>
                </a:solidFill>
                <a:highlight>
                  <a:srgbClr val="FFFFFF"/>
                </a:highlight>
                <a:latin typeface="Consolas"/>
                <a:ea typeface="Consolas"/>
                <a:cs typeface="Consolas"/>
                <a:sym typeface="Consolas"/>
              </a:rPr>
              <a:t>Alice's Adventures in Wonderland</a:t>
            </a:r>
            <a:r>
              <a:rPr lang="en-US">
                <a:solidFill>
                  <a:srgbClr val="000096"/>
                </a:solidFill>
                <a:highlight>
                  <a:srgbClr val="FFFFFF"/>
                </a:highlight>
                <a:latin typeface="Consolas"/>
                <a:ea typeface="Consolas"/>
                <a:cs typeface="Consolas"/>
                <a:sym typeface="Consolas"/>
              </a:rPr>
              <a:t>&lt;/dc:title&gt;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&lt;dc:creator&gt;</a:t>
            </a:r>
            <a:r>
              <a:rPr lang="en-US">
                <a:solidFill>
                  <a:srgbClr val="000000"/>
                </a:solidFill>
                <a:highlight>
                  <a:srgbClr val="FFFFFF"/>
                </a:highlight>
                <a:latin typeface="Consolas"/>
                <a:ea typeface="Consolas"/>
                <a:cs typeface="Consolas"/>
                <a:sym typeface="Consolas"/>
              </a:rPr>
              <a:t>Lewis Carroll</a:t>
            </a:r>
            <a:r>
              <a:rPr lang="en-US">
                <a:solidFill>
                  <a:srgbClr val="000096"/>
                </a:solidFill>
                <a:highlight>
                  <a:srgbClr val="FFFFFF"/>
                </a:highlight>
                <a:latin typeface="Consolas"/>
                <a:ea typeface="Consolas"/>
                <a:cs typeface="Consolas"/>
                <a:sym typeface="Consolas"/>
              </a:rPr>
              <a:t>&lt;/dc:creator&gt;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&lt;dc:publisher&gt;</a:t>
            </a:r>
            <a:r>
              <a:rPr lang="en-US">
                <a:solidFill>
                  <a:srgbClr val="000000"/>
                </a:solidFill>
                <a:highlight>
                  <a:srgbClr val="FFFFFF"/>
                </a:highlight>
                <a:latin typeface="Consolas"/>
                <a:ea typeface="Consolas"/>
                <a:cs typeface="Consolas"/>
                <a:sym typeface="Consolas"/>
              </a:rPr>
              <a:t>McCloughlin Brothers</a:t>
            </a:r>
            <a:r>
              <a:rPr lang="en-US">
                <a:solidFill>
                  <a:srgbClr val="000096"/>
                </a:solidFill>
                <a:highlight>
                  <a:srgbClr val="FFFFFF"/>
                </a:highlight>
                <a:latin typeface="Consolas"/>
                <a:ea typeface="Consolas"/>
                <a:cs typeface="Consolas"/>
                <a:sym typeface="Consolas"/>
              </a:rPr>
              <a:t>&lt;/dc:publisher&gt;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&lt;dc:type&gt;</a:t>
            </a:r>
            <a:r>
              <a:rPr lang="en-US">
                <a:solidFill>
                  <a:srgbClr val="000000"/>
                </a:solidFill>
                <a:highlight>
                  <a:srgbClr val="FFFFFF"/>
                </a:highlight>
                <a:latin typeface="Consolas"/>
                <a:ea typeface="Consolas"/>
                <a:cs typeface="Consolas"/>
                <a:sym typeface="Consolas"/>
              </a:rPr>
              <a:t>text</a:t>
            </a:r>
            <a:r>
              <a:rPr lang="en-US">
                <a:solidFill>
                  <a:srgbClr val="000096"/>
                </a:solidFill>
                <a:highlight>
                  <a:srgbClr val="FFFFFF"/>
                </a:highlight>
                <a:latin typeface="Consolas"/>
                <a:ea typeface="Consolas"/>
                <a:cs typeface="Consolas"/>
                <a:sym typeface="Consolas"/>
              </a:rPr>
              <a:t>&lt;/dc:type&gt;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&lt;/xmlData&gt;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&lt;/mdWrap&gt;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&lt;/md&gt;</a:t>
            </a:r>
            <a:br>
              <a:rPr lang="en-US">
                <a:solidFill>
                  <a:srgbClr val="000000"/>
                </a:solidFill>
                <a:highlight>
                  <a:srgbClr val="FFFFFF"/>
                </a:highlight>
                <a:latin typeface="Consolas"/>
                <a:ea typeface="Consolas"/>
                <a:cs typeface="Consolas"/>
                <a:sym typeface="Consolas"/>
              </a:rPr>
            </a:br>
            <a:r>
              <a:rPr lang="en-US">
                <a:solidFill>
                  <a:srgbClr val="000000"/>
                </a:solidFill>
                <a:highlight>
                  <a:srgbClr val="FFFFFF"/>
                </a:highlight>
                <a:latin typeface="Consolas"/>
                <a:ea typeface="Consolas"/>
                <a:cs typeface="Consolas"/>
                <a:sym typeface="Consolas"/>
              </a:rPr>
              <a:t>    </a:t>
            </a:r>
            <a:r>
              <a:rPr lang="en-US">
                <a:solidFill>
                  <a:srgbClr val="000096"/>
                </a:solidFill>
                <a:highlight>
                  <a:srgbClr val="FFFFFF"/>
                </a:highlight>
                <a:latin typeface="Consolas"/>
                <a:ea typeface="Consolas"/>
                <a:cs typeface="Consolas"/>
                <a:sym typeface="Consolas"/>
              </a:rPr>
              <a:t>&lt;/mdSec&gt;</a:t>
            </a:r>
            <a:br>
              <a:rPr lang="en-US">
                <a:solidFill>
                  <a:srgbClr val="000000"/>
                </a:solidFill>
                <a:highlight>
                  <a:srgbClr val="FFFFFF"/>
                </a:highlight>
                <a:latin typeface="Consolas"/>
                <a:ea typeface="Consolas"/>
                <a:cs typeface="Consolas"/>
                <a:sym typeface="Consolas"/>
              </a:rPr>
            </a:br>
            <a:r>
              <a:rPr lang="en-US">
                <a:solidFill>
                  <a:srgbClr val="000096"/>
                </a:solidFill>
                <a:highlight>
                  <a:srgbClr val="FFFFFF"/>
                </a:highlight>
                <a:latin typeface="Consolas"/>
                <a:ea typeface="Consolas"/>
                <a:cs typeface="Consolas"/>
                <a:sym typeface="Consolas"/>
              </a:rPr>
              <a:t>&lt;/mets&gt;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10"/>
        <p:cNvGrpSpPr/>
        <p:nvPr/>
      </p:nvGrpSpPr>
      <p:grpSpPr>
        <a:xfrm>
          <a:off x="0" y="0"/>
          <a:ext cx="0" cy="0"/>
          <a:chOff x="0" y="0"/>
          <a:chExt cx="0" cy="0"/>
        </a:xfrm>
      </p:grpSpPr>
      <p:sp>
        <p:nvSpPr>
          <p:cNvPr id="411" name="Google Shape;411;p19"/>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1 vs. METS 2 : xlink</a:t>
            </a:r>
            <a:endParaRPr/>
          </a:p>
        </p:txBody>
      </p:sp>
      <p:sp>
        <p:nvSpPr>
          <p:cNvPr id="412" name="Google Shape;412;p19"/>
          <p:cNvSpPr txBox="1">
            <a:spLocks noGrp="1"/>
          </p:cNvSpPr>
          <p:nvPr>
            <p:ph type="body" idx="1"/>
          </p:nvPr>
        </p:nvSpPr>
        <p:spPr>
          <a:xfrm>
            <a:off x="311699" y="1312605"/>
            <a:ext cx="8520599" cy="3256269"/>
          </a:xfrm>
          <a:prstGeom prst="rect">
            <a:avLst/>
          </a:prstGeom>
          <a:noFill/>
          <a:ln>
            <a:noFill/>
          </a:ln>
        </p:spPr>
        <p:txBody>
          <a:bodyPr spcFirstLastPara="1" wrap="square" lIns="68550" tIns="34275" rIns="68550" bIns="34275" anchor="t" anchorCtr="0">
            <a:noAutofit/>
          </a:bodyPr>
          <a:lstStyle/>
          <a:p>
            <a:pPr marL="342900" lvl="0" indent="-317500" algn="l" rtl="0">
              <a:lnSpc>
                <a:spcPct val="115000"/>
              </a:lnSpc>
              <a:spcBef>
                <a:spcPts val="0"/>
              </a:spcBef>
              <a:spcAft>
                <a:spcPts val="0"/>
              </a:spcAft>
              <a:buSzPts val="2000"/>
              <a:buChar char="●"/>
            </a:pPr>
            <a:r>
              <a:rPr lang="en-US" sz="1400">
                <a:latin typeface="Arial"/>
                <a:ea typeface="Arial"/>
                <a:cs typeface="Arial"/>
                <a:sym typeface="Arial"/>
              </a:rPr>
              <a:t>METS 1 recorded links using XLink, with the xlink:href attribute</a:t>
            </a:r>
            <a:endParaRPr/>
          </a:p>
          <a:p>
            <a:pPr marL="342900" lvl="0" indent="-317500" algn="l" rtl="0">
              <a:lnSpc>
                <a:spcPct val="115000"/>
              </a:lnSpc>
              <a:spcBef>
                <a:spcPts val="0"/>
              </a:spcBef>
              <a:spcAft>
                <a:spcPts val="0"/>
              </a:spcAft>
              <a:buSzPts val="2000"/>
              <a:buChar char="●"/>
            </a:pPr>
            <a:r>
              <a:rPr lang="en-US">
                <a:latin typeface="Arial"/>
                <a:ea typeface="Arial"/>
                <a:cs typeface="Arial"/>
                <a:sym typeface="Arial"/>
              </a:rPr>
              <a:t>Issues with XLink</a:t>
            </a:r>
            <a:endParaRPr sz="1400">
              <a:latin typeface="Arial"/>
              <a:ea typeface="Arial"/>
              <a:cs typeface="Arial"/>
              <a:sym typeface="Arial"/>
            </a:endParaRPr>
          </a:p>
          <a:p>
            <a:pPr marL="800100" lvl="1" indent="-304800" algn="l" rtl="0">
              <a:lnSpc>
                <a:spcPct val="115000"/>
              </a:lnSpc>
              <a:spcBef>
                <a:spcPts val="0"/>
              </a:spcBef>
              <a:spcAft>
                <a:spcPts val="0"/>
              </a:spcAft>
              <a:buSzPts val="2000"/>
              <a:buChar char="○"/>
            </a:pPr>
            <a:r>
              <a:rPr lang="en-US">
                <a:latin typeface="Arial"/>
                <a:ea typeface="Arial"/>
                <a:cs typeface="Arial"/>
                <a:sym typeface="Arial"/>
              </a:rPr>
              <a:t>Not widely adopted</a:t>
            </a:r>
            <a:endParaRPr/>
          </a:p>
          <a:p>
            <a:pPr marL="800100" lvl="1" indent="-304800" algn="l" rtl="0">
              <a:lnSpc>
                <a:spcPct val="115000"/>
              </a:lnSpc>
              <a:spcBef>
                <a:spcPts val="0"/>
              </a:spcBef>
              <a:spcAft>
                <a:spcPts val="0"/>
              </a:spcAft>
              <a:buSzPts val="2000"/>
              <a:buChar char="○"/>
            </a:pPr>
            <a:r>
              <a:rPr lang="en-US">
                <a:latin typeface="Arial"/>
                <a:ea typeface="Arial"/>
                <a:cs typeface="Arial"/>
                <a:sym typeface="Arial"/>
              </a:rPr>
              <a:t>Other schemas have moved away (EAD, PREMIS, SVG)</a:t>
            </a:r>
            <a:endParaRPr/>
          </a:p>
          <a:p>
            <a:pPr marL="800100" lvl="1" indent="-304800" algn="l" rtl="0">
              <a:lnSpc>
                <a:spcPct val="115000"/>
              </a:lnSpc>
              <a:spcBef>
                <a:spcPts val="0"/>
              </a:spcBef>
              <a:spcAft>
                <a:spcPts val="0"/>
              </a:spcAft>
              <a:buSzPts val="2000"/>
              <a:buChar char="○"/>
            </a:pPr>
            <a:r>
              <a:rPr lang="en-US">
                <a:latin typeface="Arial"/>
                <a:ea typeface="Arial"/>
                <a:cs typeface="Arial"/>
                <a:sym typeface="Arial"/>
              </a:rPr>
              <a:t>Conflicting XLink schemas caused problems</a:t>
            </a:r>
            <a:endParaRPr/>
          </a:p>
          <a:p>
            <a:pPr marL="342900" lvl="0" indent="-317500" algn="l" rtl="0">
              <a:lnSpc>
                <a:spcPct val="115000"/>
              </a:lnSpc>
              <a:spcBef>
                <a:spcPts val="0"/>
              </a:spcBef>
              <a:spcAft>
                <a:spcPts val="0"/>
              </a:spcAft>
              <a:buSzPts val="2000"/>
              <a:buChar char="●"/>
            </a:pPr>
            <a:r>
              <a:rPr lang="en-US">
                <a:latin typeface="Arial"/>
                <a:ea typeface="Arial"/>
                <a:cs typeface="Arial"/>
                <a:sym typeface="Arial"/>
              </a:rPr>
              <a:t>METS 2 uses locally-defined LOCREF</a:t>
            </a:r>
            <a:endParaRPr/>
          </a:p>
          <a:p>
            <a:pPr marL="800100" lvl="1" indent="-304800" algn="l" rtl="0">
              <a:lnSpc>
                <a:spcPct val="115000"/>
              </a:lnSpc>
              <a:spcBef>
                <a:spcPts val="0"/>
              </a:spcBef>
              <a:spcAft>
                <a:spcPts val="0"/>
              </a:spcAft>
              <a:buSzPts val="2000"/>
              <a:buChar char="○"/>
            </a:pPr>
            <a:r>
              <a:rPr lang="en-US">
                <a:latin typeface="Arial"/>
                <a:ea typeface="Arial"/>
                <a:cs typeface="Arial"/>
                <a:sym typeface="Arial"/>
              </a:rPr>
              <a:t>Not required to be a URI</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20"/>
          <p:cNvSpPr txBox="1">
            <a:spLocks noGrp="1"/>
          </p:cNvSpPr>
          <p:nvPr>
            <p:ph type="title"/>
          </p:nvPr>
        </p:nvSpPr>
        <p:spPr>
          <a:xfrm>
            <a:off x="311700" y="648453"/>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Structural Link and Behavior Sections</a:t>
            </a:r>
            <a:endParaRPr/>
          </a:p>
        </p:txBody>
      </p:sp>
      <p:sp>
        <p:nvSpPr>
          <p:cNvPr id="418" name="Google Shape;418;p20"/>
          <p:cNvSpPr txBox="1">
            <a:spLocks noGrp="1"/>
          </p:cNvSpPr>
          <p:nvPr>
            <p:ph type="body" idx="1"/>
          </p:nvPr>
        </p:nvSpPr>
        <p:spPr>
          <a:xfrm>
            <a:off x="311699" y="1312605"/>
            <a:ext cx="8520599" cy="3256269"/>
          </a:xfrm>
          <a:prstGeom prst="rect">
            <a:avLst/>
          </a:prstGeom>
          <a:noFill/>
          <a:ln>
            <a:noFill/>
          </a:ln>
        </p:spPr>
        <p:txBody>
          <a:bodyPr spcFirstLastPara="1" wrap="square" lIns="68550" tIns="34275" rIns="68550" bIns="34275" anchor="t" anchorCtr="0">
            <a:noAutofit/>
          </a:bodyPr>
          <a:lstStyle/>
          <a:p>
            <a:pPr marL="311150" lvl="0" indent="-285750" algn="l" rtl="0">
              <a:lnSpc>
                <a:spcPct val="115000"/>
              </a:lnSpc>
              <a:spcBef>
                <a:spcPts val="0"/>
              </a:spcBef>
              <a:spcAft>
                <a:spcPts val="0"/>
              </a:spcAft>
              <a:buSzPts val="2000"/>
              <a:buChar char="●"/>
            </a:pPr>
            <a:r>
              <a:rPr lang="en-US">
                <a:latin typeface="Arial"/>
                <a:ea typeface="Arial"/>
                <a:cs typeface="Arial"/>
                <a:sym typeface="Arial"/>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3"/>
                  </a:ext>
                </a:extLst>
              </a:rPr>
              <a:t>Sections in METS 1 that were not widely used, removed in METS 2</a:t>
            </a:r>
            <a:endParaRPr/>
          </a:p>
          <a:p>
            <a:pPr marL="311150" lvl="0" indent="-285750" algn="l" rtl="0">
              <a:lnSpc>
                <a:spcPct val="115000"/>
              </a:lnSpc>
              <a:spcBef>
                <a:spcPts val="0"/>
              </a:spcBef>
              <a:spcAft>
                <a:spcPts val="0"/>
              </a:spcAft>
              <a:buSzPts val="2000"/>
              <a:buChar char="●"/>
            </a:pPr>
            <a:r>
              <a:rPr lang="en-US">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4"/>
                  </a:ext>
                </a:extLst>
              </a:rPr>
              <a:t>METS 1 will continue to be available and supported </a:t>
            </a:r>
            <a:endParaRPr/>
          </a:p>
          <a:p>
            <a:pPr marL="311150" lvl="0" indent="-285750" algn="l" rtl="0">
              <a:lnSpc>
                <a:spcPct val="115000"/>
              </a:lnSpc>
              <a:spcBef>
                <a:spcPts val="0"/>
              </a:spcBef>
              <a:spcAft>
                <a:spcPts val="0"/>
              </a:spcAft>
              <a:buSzPts val="2000"/>
              <a:buChar char="●"/>
            </a:pPr>
            <a:r>
              <a:rPr lang="en-US">
                <a:latin typeface="Consolas"/>
                <a:ea typeface="Consolas"/>
                <a:cs typeface="Consolas"/>
                <a:sym typeface="Consolas"/>
              </a:rPr>
              <a:t>&lt;structLink&gt;</a:t>
            </a:r>
            <a:endParaRPr sz="1200">
              <a:latin typeface="Consolas"/>
              <a:ea typeface="Consolas"/>
              <a:cs typeface="Consolas"/>
              <a:sym typeface="Consolas"/>
            </a:endParaRPr>
          </a:p>
          <a:p>
            <a:pPr marL="768350" lvl="1" indent="-285750" algn="l" rtl="0">
              <a:lnSpc>
                <a:spcPct val="115000"/>
              </a:lnSpc>
              <a:spcBef>
                <a:spcPts val="0"/>
              </a:spcBef>
              <a:spcAft>
                <a:spcPts val="0"/>
              </a:spcAft>
              <a:buSzPts val="2000"/>
              <a:buChar char="○"/>
            </a:pPr>
            <a:r>
              <a:rPr lang="en-US">
                <a:latin typeface="Arial"/>
                <a:ea typeface="Arial"/>
                <a:cs typeface="Arial"/>
                <a:sym typeface="Arial"/>
              </a:rPr>
              <a:t>for recording links between parts of the digital object</a:t>
            </a:r>
            <a:endParaRPr/>
          </a:p>
          <a:p>
            <a:pPr marL="768350" lvl="1" indent="-285750" algn="l" rtl="0">
              <a:lnSpc>
                <a:spcPct val="115000"/>
              </a:lnSpc>
              <a:spcBef>
                <a:spcPts val="0"/>
              </a:spcBef>
              <a:spcAft>
                <a:spcPts val="0"/>
              </a:spcAft>
              <a:buSzPts val="2000"/>
              <a:buChar char="○"/>
            </a:pPr>
            <a:r>
              <a:rPr lang="en-US"/>
              <a:t>Relies on XLink</a:t>
            </a:r>
            <a:endParaRPr/>
          </a:p>
          <a:p>
            <a:pPr marL="768350" lvl="1" indent="-285750" algn="l" rtl="0">
              <a:lnSpc>
                <a:spcPct val="115000"/>
              </a:lnSpc>
              <a:spcBef>
                <a:spcPts val="0"/>
              </a:spcBef>
              <a:spcAft>
                <a:spcPts val="0"/>
              </a:spcAft>
              <a:buSzPts val="2000"/>
              <a:buChar char="○"/>
            </a:pPr>
            <a:r>
              <a:rPr lang="en-US">
                <a:latin typeface="Arial"/>
                <a:ea typeface="Arial"/>
                <a:cs typeface="Arial"/>
                <a:sym typeface="Arial"/>
              </a:rPr>
              <a:t>Mainly for web archiving; WARC has superceded</a:t>
            </a:r>
            <a:endParaRPr>
              <a:latin typeface="Arial"/>
              <a:ea typeface="Arial"/>
              <a:cs typeface="Arial"/>
              <a:sym typeface="Arial"/>
            </a:endParaRPr>
          </a:p>
          <a:p>
            <a:pPr marL="311150" lvl="0" indent="-285750" algn="l" rtl="0">
              <a:lnSpc>
                <a:spcPct val="115000"/>
              </a:lnSpc>
              <a:spcBef>
                <a:spcPts val="0"/>
              </a:spcBef>
              <a:spcAft>
                <a:spcPts val="0"/>
              </a:spcAft>
              <a:buSzPts val="2000"/>
              <a:buChar char="●"/>
            </a:pPr>
            <a:r>
              <a:rPr lang="en-US">
                <a:latin typeface="Consolas"/>
                <a:ea typeface="Consolas"/>
                <a:cs typeface="Consolas"/>
                <a:sym typeface="Consolas"/>
              </a:rPr>
              <a:t>&lt;behaviorSec&gt;</a:t>
            </a:r>
            <a:endParaRPr sz="1200">
              <a:latin typeface="Consolas"/>
              <a:ea typeface="Consolas"/>
              <a:cs typeface="Consolas"/>
              <a:sym typeface="Consolas"/>
            </a:endParaRPr>
          </a:p>
          <a:p>
            <a:pPr marL="768350" lvl="1" indent="-285750" algn="l" rtl="0">
              <a:lnSpc>
                <a:spcPct val="115000"/>
              </a:lnSpc>
              <a:spcBef>
                <a:spcPts val="0"/>
              </a:spcBef>
              <a:spcAft>
                <a:spcPts val="0"/>
              </a:spcAft>
              <a:buSzPts val="2000"/>
              <a:buChar char="○"/>
            </a:pPr>
            <a:r>
              <a:rPr lang="en-US">
                <a:latin typeface="Arial"/>
                <a:ea typeface="Arial"/>
                <a:cs typeface="Arial"/>
                <a:sym typeface="Arial"/>
              </a:rPr>
              <a:t>For encoding programmatic behavior related to content</a:t>
            </a:r>
            <a:endParaRPr/>
          </a:p>
          <a:p>
            <a:pPr marL="768350" lvl="1" indent="-285750" algn="l" rtl="0">
              <a:lnSpc>
                <a:spcPct val="115000"/>
              </a:lnSpc>
              <a:spcBef>
                <a:spcPts val="0"/>
              </a:spcBef>
              <a:spcAft>
                <a:spcPts val="0"/>
              </a:spcAft>
              <a:buSzPts val="2000"/>
              <a:buChar char="○"/>
            </a:pPr>
            <a:r>
              <a:rPr lang="en-US">
                <a:latin typeface="Arial"/>
                <a:ea typeface="Arial"/>
                <a:cs typeface="Arial"/>
                <a:sym typeface="Arial"/>
              </a:rPr>
              <a:t>Mainly added for old version of Fedora; not widely used</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5"/>
        <p:cNvGrpSpPr/>
        <p:nvPr/>
      </p:nvGrpSpPr>
      <p:grpSpPr>
        <a:xfrm>
          <a:off x="0" y="0"/>
          <a:ext cx="0" cy="0"/>
          <a:chOff x="0" y="0"/>
          <a:chExt cx="0" cy="0"/>
        </a:xfrm>
      </p:grpSpPr>
      <p:sp>
        <p:nvSpPr>
          <p:cNvPr id="136" name="Google Shape;136;p4"/>
          <p:cNvSpPr txBox="1">
            <a:spLocks noGrp="1"/>
          </p:cNvSpPr>
          <p:nvPr>
            <p:ph type="title"/>
          </p:nvPr>
        </p:nvSpPr>
        <p:spPr>
          <a:xfrm>
            <a:off x="109225" y="733530"/>
            <a:ext cx="8520600" cy="841800"/>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SzPts val="3600"/>
              <a:buNone/>
            </a:pPr>
            <a:r>
              <a:rPr lang="en-US" dirty="0"/>
              <a:t>Background</a:t>
            </a:r>
            <a:endParaRPr dirty="0"/>
          </a:p>
        </p:txBody>
      </p:sp>
      <p:sp>
        <p:nvSpPr>
          <p:cNvPr id="137" name="Google Shape;137;p4"/>
          <p:cNvSpPr txBox="1">
            <a:spLocks noGrp="1"/>
          </p:cNvSpPr>
          <p:nvPr>
            <p:ph type="sldNum" idx="12"/>
          </p:nvPr>
        </p:nvSpPr>
        <p:spPr>
          <a:xfrm>
            <a:off x="8472458" y="4663217"/>
            <a:ext cx="548700" cy="393600"/>
          </a:xfrm>
          <a:prstGeom prst="rect">
            <a:avLst/>
          </a:prstGeom>
          <a:noFill/>
          <a:ln>
            <a:noFill/>
          </a:ln>
        </p:spPr>
        <p:txBody>
          <a:bodyPr spcFirstLastPara="1" wrap="square" lIns="68550" tIns="34275" rIns="68550" bIns="34275" anchor="t" anchorCtr="0">
            <a:noAutofit/>
          </a:bodyPr>
          <a:lstStyle/>
          <a:p>
            <a:pPr marL="0" lvl="0" indent="0" algn="r" rtl="0">
              <a:lnSpc>
                <a:spcPct val="100000"/>
              </a:lnSpc>
              <a:spcBef>
                <a:spcPts val="0"/>
              </a:spcBef>
              <a:spcAft>
                <a:spcPts val="0"/>
              </a:spcAft>
              <a:buSzPts val="1000"/>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23"/>
          <p:cNvSpPr txBox="1">
            <a:spLocks noGrp="1"/>
          </p:cNvSpPr>
          <p:nvPr>
            <p:ph type="title"/>
          </p:nvPr>
        </p:nvSpPr>
        <p:spPr>
          <a:xfrm>
            <a:off x="0" y="700873"/>
            <a:ext cx="8520600" cy="841800"/>
          </a:xfrm>
          <a:prstGeom prst="rect">
            <a:avLst/>
          </a:prstGeom>
          <a:noFill/>
          <a:ln>
            <a:noFill/>
          </a:ln>
        </p:spPr>
        <p:txBody>
          <a:bodyPr spcFirstLastPara="1" wrap="square" lIns="68550" tIns="34275" rIns="68550" bIns="34275" anchor="t" anchorCtr="0">
            <a:noAutofit/>
          </a:bodyPr>
          <a:lstStyle/>
          <a:p>
            <a:pPr marL="0" lvl="0" indent="0" algn="l" rtl="0">
              <a:lnSpc>
                <a:spcPct val="100000"/>
              </a:lnSpc>
              <a:spcBef>
                <a:spcPts val="0"/>
              </a:spcBef>
              <a:spcAft>
                <a:spcPts val="0"/>
              </a:spcAft>
              <a:buSzPts val="3600"/>
              <a:buNone/>
            </a:pPr>
            <a:r>
              <a:rPr lang="en-US" dirty="0"/>
              <a:t>METS Profiles</a:t>
            </a:r>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27"/>
        <p:cNvGrpSpPr/>
        <p:nvPr/>
      </p:nvGrpSpPr>
      <p:grpSpPr>
        <a:xfrm>
          <a:off x="0" y="0"/>
          <a:ext cx="0" cy="0"/>
          <a:chOff x="0" y="0"/>
          <a:chExt cx="0" cy="0"/>
        </a:xfrm>
      </p:grpSpPr>
      <p:sp>
        <p:nvSpPr>
          <p:cNvPr id="428" name="Google Shape;428;p24"/>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Profiles</a:t>
            </a:r>
            <a:endParaRPr/>
          </a:p>
        </p:txBody>
      </p:sp>
      <p:sp>
        <p:nvSpPr>
          <p:cNvPr id="429" name="Google Shape;429;p24"/>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An XML document</a:t>
            </a:r>
            <a:endParaRPr/>
          </a:p>
          <a:p>
            <a:pPr marL="457200" lvl="0" indent="-342900" algn="l" rtl="0">
              <a:lnSpc>
                <a:spcPct val="115000"/>
              </a:lnSpc>
              <a:spcBef>
                <a:spcPts val="0"/>
              </a:spcBef>
              <a:spcAft>
                <a:spcPts val="0"/>
              </a:spcAft>
              <a:buSzPts val="1800"/>
              <a:buChar char="●"/>
            </a:pPr>
            <a:r>
              <a:rPr lang="en-US"/>
              <a:t>Defines the rules of how METS is used in a specific context</a:t>
            </a:r>
            <a:endParaRPr/>
          </a:p>
          <a:p>
            <a:pPr marL="457200" lvl="0" indent="-342900" algn="l" rtl="0">
              <a:lnSpc>
                <a:spcPct val="115000"/>
              </a:lnSpc>
              <a:spcBef>
                <a:spcPts val="0"/>
              </a:spcBef>
              <a:spcAft>
                <a:spcPts val="0"/>
              </a:spcAft>
              <a:buSzPts val="1800"/>
              <a:buChar char="●"/>
            </a:pPr>
            <a:r>
              <a:rPr lang="en-US"/>
              <a:t>One profile can extend another profile</a:t>
            </a:r>
            <a:endParaRPr/>
          </a:p>
          <a:p>
            <a:pPr marL="457200" lvl="0" indent="-342900" algn="l" rtl="0">
              <a:lnSpc>
                <a:spcPct val="115000"/>
              </a:lnSpc>
              <a:spcBef>
                <a:spcPts val="0"/>
              </a:spcBef>
              <a:spcAft>
                <a:spcPts val="0"/>
              </a:spcAft>
              <a:buSzPts val="1800"/>
              <a:buChar char="●"/>
            </a:pPr>
            <a:r>
              <a:rPr lang="en-US"/>
              <a:t>Profile schema will be updated for METS 2</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33"/>
        <p:cNvGrpSpPr/>
        <p:nvPr/>
      </p:nvGrpSpPr>
      <p:grpSpPr>
        <a:xfrm>
          <a:off x="0" y="0"/>
          <a:ext cx="0" cy="0"/>
          <a:chOff x="0" y="0"/>
          <a:chExt cx="0" cy="0"/>
        </a:xfrm>
      </p:grpSpPr>
      <p:sp>
        <p:nvSpPr>
          <p:cNvPr id="434" name="Google Shape;434;p25"/>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Profiles</a:t>
            </a:r>
            <a:endParaRPr/>
          </a:p>
        </p:txBody>
      </p:sp>
      <p:sp>
        <p:nvSpPr>
          <p:cNvPr id="435" name="Google Shape;435;p25"/>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General information about who to contact regarding the profile and so on</a:t>
            </a:r>
            <a:endParaRPr/>
          </a:p>
          <a:p>
            <a:pPr marL="457200" lvl="0" indent="-342900" algn="l" rtl="0">
              <a:lnSpc>
                <a:spcPct val="115000"/>
              </a:lnSpc>
              <a:spcBef>
                <a:spcPts val="0"/>
              </a:spcBef>
              <a:spcAft>
                <a:spcPts val="0"/>
              </a:spcAft>
              <a:buSzPts val="1800"/>
              <a:buChar char="●"/>
            </a:pPr>
            <a:r>
              <a:rPr lang="en-US"/>
              <a:t>Element showing if its registered or not</a:t>
            </a:r>
            <a:endParaRPr/>
          </a:p>
          <a:p>
            <a:pPr marL="457200" lvl="0" indent="-342900" algn="l" rtl="0">
              <a:lnSpc>
                <a:spcPct val="115000"/>
              </a:lnSpc>
              <a:spcBef>
                <a:spcPts val="0"/>
              </a:spcBef>
              <a:spcAft>
                <a:spcPts val="0"/>
              </a:spcAft>
              <a:buSzPts val="1800"/>
              <a:buChar char="●"/>
            </a:pPr>
            <a:r>
              <a:rPr lang="en-US"/>
              <a:t>All the rules regarding the use of METS</a:t>
            </a:r>
            <a:endParaRPr/>
          </a:p>
          <a:p>
            <a:pPr marL="914400" lvl="1" indent="-317500" algn="l" rtl="0">
              <a:lnSpc>
                <a:spcPct val="115000"/>
              </a:lnSpc>
              <a:spcBef>
                <a:spcPts val="0"/>
              </a:spcBef>
              <a:spcAft>
                <a:spcPts val="0"/>
              </a:spcAft>
              <a:buSzPts val="1400"/>
              <a:buChar char="○"/>
            </a:pPr>
            <a:r>
              <a:rPr lang="en-US"/>
              <a:t>What metadata groups are expected</a:t>
            </a:r>
            <a:endParaRPr/>
          </a:p>
          <a:p>
            <a:pPr marL="914400" lvl="1" indent="-317500" algn="l" rtl="0">
              <a:lnSpc>
                <a:spcPct val="115000"/>
              </a:lnSpc>
              <a:spcBef>
                <a:spcPts val="0"/>
              </a:spcBef>
              <a:spcAft>
                <a:spcPts val="0"/>
              </a:spcAft>
              <a:buSzPts val="1400"/>
              <a:buChar char="○"/>
            </a:pPr>
            <a:r>
              <a:rPr lang="en-US"/>
              <a:t>What file groups are expected</a:t>
            </a:r>
            <a:endParaRPr/>
          </a:p>
          <a:p>
            <a:pPr marL="914400" lvl="1" indent="-317500" algn="l" rtl="0">
              <a:lnSpc>
                <a:spcPct val="115000"/>
              </a:lnSpc>
              <a:spcBef>
                <a:spcPts val="0"/>
              </a:spcBef>
              <a:spcAft>
                <a:spcPts val="0"/>
              </a:spcAft>
              <a:buSzPts val="1400"/>
              <a:buChar char="○"/>
            </a:pPr>
            <a:r>
              <a:rPr lang="en-US"/>
              <a:t>What elements should be used and how</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39"/>
        <p:cNvGrpSpPr/>
        <p:nvPr/>
      </p:nvGrpSpPr>
      <p:grpSpPr>
        <a:xfrm>
          <a:off x="0" y="0"/>
          <a:ext cx="0" cy="0"/>
          <a:chOff x="0" y="0"/>
          <a:chExt cx="0" cy="0"/>
        </a:xfrm>
      </p:grpSpPr>
      <p:sp>
        <p:nvSpPr>
          <p:cNvPr id="440" name="Google Shape;440;p26"/>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Profiles Registration</a:t>
            </a:r>
            <a:endParaRPr/>
          </a:p>
        </p:txBody>
      </p:sp>
      <p:sp>
        <p:nvSpPr>
          <p:cNvPr id="441" name="Google Shape;441;p26"/>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Registration at the METS Editorial Board</a:t>
            </a:r>
            <a:endParaRPr/>
          </a:p>
          <a:p>
            <a:pPr marL="457200" lvl="0" indent="-342900" algn="l" rtl="0">
              <a:lnSpc>
                <a:spcPct val="115000"/>
              </a:lnSpc>
              <a:spcBef>
                <a:spcPts val="0"/>
              </a:spcBef>
              <a:spcAft>
                <a:spcPts val="0"/>
              </a:spcAft>
              <a:buSzPts val="1800"/>
              <a:buChar char="●"/>
            </a:pPr>
            <a:r>
              <a:rPr lang="en-US"/>
              <a:t>46 registered profiles (September 2023)</a:t>
            </a:r>
            <a:endParaRPr/>
          </a:p>
          <a:p>
            <a:pPr marL="457200" lvl="0" indent="-342900" algn="l" rtl="0">
              <a:lnSpc>
                <a:spcPct val="115000"/>
              </a:lnSpc>
              <a:spcBef>
                <a:spcPts val="0"/>
              </a:spcBef>
              <a:spcAft>
                <a:spcPts val="0"/>
              </a:spcAft>
              <a:buSzPts val="1800"/>
              <a:buChar char="●"/>
            </a:pPr>
            <a:r>
              <a:rPr lang="en-US"/>
              <a:t>Review period through the METS mailing list</a:t>
            </a:r>
            <a:endParaRPr/>
          </a:p>
          <a:p>
            <a:pPr marL="457200" lvl="0" indent="-342900" algn="l" rtl="0">
              <a:lnSpc>
                <a:spcPct val="115000"/>
              </a:lnSpc>
              <a:spcBef>
                <a:spcPts val="0"/>
              </a:spcBef>
              <a:spcAft>
                <a:spcPts val="0"/>
              </a:spcAft>
              <a:buSzPts val="1800"/>
              <a:buChar char="●"/>
            </a:pPr>
            <a:r>
              <a:rPr lang="en-US"/>
              <a:t>Can be used by others</a:t>
            </a:r>
            <a:endParaRPr/>
          </a:p>
          <a:p>
            <a:pPr marL="457200" lvl="0" indent="-342900" algn="l" rtl="0">
              <a:lnSpc>
                <a:spcPct val="115000"/>
              </a:lnSpc>
              <a:spcBef>
                <a:spcPts val="0"/>
              </a:spcBef>
              <a:spcAft>
                <a:spcPts val="0"/>
              </a:spcAft>
              <a:buSzPts val="1800"/>
              <a:buChar char="●"/>
            </a:pPr>
            <a:r>
              <a:rPr lang="en-US"/>
              <a:t>Others can make an new profile extending an existing profile with their use</a:t>
            </a:r>
            <a:endParaRPr/>
          </a:p>
          <a:p>
            <a:pPr marL="457200" lvl="0" indent="-342900" algn="l" rtl="0">
              <a:lnSpc>
                <a:spcPct val="115000"/>
              </a:lnSpc>
              <a:spcBef>
                <a:spcPts val="0"/>
              </a:spcBef>
              <a:spcAft>
                <a:spcPts val="0"/>
              </a:spcAft>
              <a:buSzPts val="1800"/>
              <a:buChar char="●"/>
            </a:pPr>
            <a:r>
              <a:rPr lang="en-US"/>
              <a:t>Can still register profiles for METS 1</a:t>
            </a:r>
            <a:endParaRPr/>
          </a:p>
          <a:p>
            <a:pPr marL="457200" lvl="0" indent="-342900" algn="l" rtl="0">
              <a:lnSpc>
                <a:spcPct val="115000"/>
              </a:lnSpc>
              <a:spcBef>
                <a:spcPts val="0"/>
              </a:spcBef>
              <a:spcAft>
                <a:spcPts val="0"/>
              </a:spcAft>
              <a:buSzPts val="1800"/>
              <a:buChar char="●"/>
            </a:pPr>
            <a:r>
              <a:rPr lang="en-US"/>
              <a:t>Process forthcoming for METS 2</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27"/>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Validating</a:t>
            </a:r>
            <a:endParaRPr/>
          </a:p>
        </p:txBody>
      </p:sp>
      <p:sp>
        <p:nvSpPr>
          <p:cNvPr id="447" name="Google Shape;447;p27"/>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Current profile schema does not include validation rules</a:t>
            </a:r>
            <a:endParaRPr/>
          </a:p>
          <a:p>
            <a:pPr marL="457200" lvl="0" indent="-342900" algn="l" rtl="0">
              <a:lnSpc>
                <a:spcPct val="115000"/>
              </a:lnSpc>
              <a:spcBef>
                <a:spcPts val="0"/>
              </a:spcBef>
              <a:spcAft>
                <a:spcPts val="0"/>
              </a:spcAft>
              <a:buSzPts val="1800"/>
              <a:buChar char="●"/>
            </a:pPr>
            <a:r>
              <a:rPr lang="en-US"/>
              <a:t>METS schema only validates basic structure</a:t>
            </a:r>
            <a:endParaRPr/>
          </a:p>
          <a:p>
            <a:pPr marL="457200" lvl="0" indent="-342900" algn="l" rtl="0">
              <a:lnSpc>
                <a:spcPct val="115000"/>
              </a:lnSpc>
              <a:spcBef>
                <a:spcPts val="0"/>
              </a:spcBef>
              <a:spcAft>
                <a:spcPts val="0"/>
              </a:spcAft>
              <a:buSzPts val="1800"/>
              <a:buChar char="●"/>
            </a:pPr>
            <a:r>
              <a:rPr lang="en-US"/>
              <a:t>Intend to provide sample Schematron validating additional things</a:t>
            </a:r>
            <a:endParaRPr/>
          </a:p>
          <a:p>
            <a:pPr marL="457200" lvl="0" indent="-342900" algn="l" rtl="0">
              <a:lnSpc>
                <a:spcPct val="115000"/>
              </a:lnSpc>
              <a:spcBef>
                <a:spcPts val="0"/>
              </a:spcBef>
              <a:spcAft>
                <a:spcPts val="0"/>
              </a:spcAft>
              <a:buSzPts val="1800"/>
              <a:buChar char="●"/>
            </a:pPr>
            <a:r>
              <a:rPr lang="en-US"/>
              <a:t>For additional validation you can do implement one of these two options:</a:t>
            </a:r>
            <a:endParaRPr/>
          </a:p>
          <a:p>
            <a:pPr marL="914400" lvl="1" indent="-317500" algn="l" rtl="0">
              <a:lnSpc>
                <a:spcPct val="115000"/>
              </a:lnSpc>
              <a:spcBef>
                <a:spcPts val="0"/>
              </a:spcBef>
              <a:spcAft>
                <a:spcPts val="0"/>
              </a:spcAft>
              <a:buSzPts val="1400"/>
              <a:buChar char="○"/>
            </a:pPr>
            <a:r>
              <a:rPr lang="en-US"/>
              <a:t>Use Schematron to implement your restrictions </a:t>
            </a:r>
            <a:endParaRPr/>
          </a:p>
          <a:p>
            <a:pPr marL="914400" lvl="1" indent="-317500" algn="l" rtl="0">
              <a:lnSpc>
                <a:spcPct val="115000"/>
              </a:lnSpc>
              <a:spcBef>
                <a:spcPts val="0"/>
              </a:spcBef>
              <a:spcAft>
                <a:spcPts val="0"/>
              </a:spcAft>
              <a:buSzPts val="1400"/>
              <a:buChar char="○"/>
            </a:pPr>
            <a:r>
              <a:rPr lang="en-US"/>
              <a:t>Extend the schema and add your restrictions</a:t>
            </a:r>
            <a:endParaRPr/>
          </a:p>
          <a:p>
            <a:pPr marL="457200" lvl="0" indent="-342900" algn="l" rtl="0">
              <a:lnSpc>
                <a:spcPct val="115000"/>
              </a:lnSpc>
              <a:spcBef>
                <a:spcPts val="0"/>
              </a:spcBef>
              <a:spcAft>
                <a:spcPts val="0"/>
              </a:spcAft>
              <a:buSzPts val="1800"/>
              <a:buChar char="●"/>
            </a:pPr>
            <a:r>
              <a:rPr lang="en-US"/>
              <a:t>Can extend many elements with custom attributes</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51"/>
        <p:cNvGrpSpPr/>
        <p:nvPr/>
      </p:nvGrpSpPr>
      <p:grpSpPr>
        <a:xfrm>
          <a:off x="0" y="0"/>
          <a:ext cx="0" cy="0"/>
          <a:chOff x="0" y="0"/>
          <a:chExt cx="0" cy="0"/>
        </a:xfrm>
      </p:grpSpPr>
      <p:sp>
        <p:nvSpPr>
          <p:cNvPr id="452" name="Google Shape;452;p28"/>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Redundancy</a:t>
            </a:r>
            <a:endParaRPr/>
          </a:p>
        </p:txBody>
      </p:sp>
      <p:sp>
        <p:nvSpPr>
          <p:cNvPr id="453" name="Google Shape;453;p28"/>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Using METS and other standards sometimes causes redundancy</a:t>
            </a:r>
            <a:endParaRPr/>
          </a:p>
          <a:p>
            <a:pPr marL="457200" lvl="0" indent="-342900" algn="l" rtl="0">
              <a:lnSpc>
                <a:spcPct val="115000"/>
              </a:lnSpc>
              <a:spcBef>
                <a:spcPts val="0"/>
              </a:spcBef>
              <a:spcAft>
                <a:spcPts val="0"/>
              </a:spcAft>
              <a:buSzPts val="1800"/>
              <a:buChar char="●"/>
            </a:pPr>
            <a:r>
              <a:rPr lang="en-US"/>
              <a:t>Same elements in several standards </a:t>
            </a:r>
            <a:endParaRPr/>
          </a:p>
          <a:p>
            <a:pPr marL="457200" lvl="0" indent="-342900" algn="l" rtl="0">
              <a:lnSpc>
                <a:spcPct val="115000"/>
              </a:lnSpc>
              <a:spcBef>
                <a:spcPts val="0"/>
              </a:spcBef>
              <a:spcAft>
                <a:spcPts val="0"/>
              </a:spcAft>
              <a:buSzPts val="1800"/>
              <a:buChar char="●"/>
            </a:pPr>
            <a:r>
              <a:rPr lang="en-US"/>
              <a:t>Same elements mandatory in several standards</a:t>
            </a:r>
            <a:endParaRPr/>
          </a:p>
          <a:p>
            <a:pPr marL="457200" lvl="0" indent="-342900" algn="l" rtl="0">
              <a:lnSpc>
                <a:spcPct val="115000"/>
              </a:lnSpc>
              <a:spcBef>
                <a:spcPts val="0"/>
              </a:spcBef>
              <a:spcAft>
                <a:spcPts val="0"/>
              </a:spcAft>
              <a:buSzPts val="1800"/>
              <a:buChar char="●"/>
            </a:pPr>
            <a:r>
              <a:rPr lang="en-US"/>
              <a:t>Must make decisions regarding redundancy when not mandatory in both standards</a:t>
            </a:r>
            <a:endParaRPr/>
          </a:p>
          <a:p>
            <a:pPr marL="457200" lvl="0" indent="-342900" algn="l" rtl="0">
              <a:lnSpc>
                <a:spcPct val="115000"/>
              </a:lnSpc>
              <a:spcBef>
                <a:spcPts val="0"/>
              </a:spcBef>
              <a:spcAft>
                <a:spcPts val="0"/>
              </a:spcAft>
              <a:buSzPts val="1800"/>
              <a:buChar char="●"/>
            </a:pPr>
            <a:r>
              <a:rPr lang="en-US"/>
              <a:t>Will discuss best practices of using PREMIS and METS together</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2BD4B-E9D6-AB9D-2E44-9DD86F75C83F}"/>
              </a:ext>
            </a:extLst>
          </p:cNvPr>
          <p:cNvSpPr>
            <a:spLocks noGrp="1"/>
          </p:cNvSpPr>
          <p:nvPr>
            <p:ph type="title"/>
          </p:nvPr>
        </p:nvSpPr>
        <p:spPr/>
        <p:txBody>
          <a:bodyPr/>
          <a:lstStyle/>
          <a:p>
            <a:r>
              <a:rPr lang="en-US" dirty="0"/>
              <a:t>Break</a:t>
            </a:r>
          </a:p>
        </p:txBody>
      </p:sp>
    </p:spTree>
    <p:extLst>
      <p:ext uri="{BB962C8B-B14F-4D97-AF65-F5344CB8AC3E}">
        <p14:creationId xmlns:p14="http://schemas.microsoft.com/office/powerpoint/2010/main" val="1793361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US"/>
              <a:t>Implementation</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0" y="678012"/>
            <a:ext cx="8520600" cy="841800"/>
          </a:xfrm>
          <a:prstGeom prst="rect">
            <a:avLst/>
          </a:prstGeom>
          <a:noFill/>
          <a:ln>
            <a:noFill/>
          </a:ln>
        </p:spPr>
        <p:txBody>
          <a:bodyPr spcFirstLastPara="1" wrap="square" lIns="91425" tIns="91425" rIns="91425" bIns="91425" anchor="ctr" anchorCtr="0">
            <a:normAutofit/>
          </a:bodyPr>
          <a:lstStyle/>
          <a:p>
            <a:pPr marL="0" lvl="0" indent="0" algn="l" rtl="0">
              <a:lnSpc>
                <a:spcPct val="100000"/>
              </a:lnSpc>
              <a:spcBef>
                <a:spcPts val="0"/>
              </a:spcBef>
              <a:spcAft>
                <a:spcPts val="0"/>
              </a:spcAft>
              <a:buSzPts val="3600"/>
              <a:buNone/>
            </a:pPr>
            <a:r>
              <a:rPr lang="en-US" dirty="0"/>
              <a:t>METS 1 to METS 2</a:t>
            </a:r>
            <a:endParaRPr dirty="0"/>
          </a:p>
        </p:txBody>
      </p:sp>
    </p:spTree>
    <p:extLst>
      <p:ext uri="{BB962C8B-B14F-4D97-AF65-F5344CB8AC3E}">
        <p14:creationId xmlns:p14="http://schemas.microsoft.com/office/powerpoint/2010/main" val="267293932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35"/>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Example Workflow</a:t>
            </a:r>
            <a:br>
              <a:rPr lang="en-US"/>
            </a:br>
            <a:r>
              <a:rPr lang="en-US" sz="1800"/>
              <a:t>Does not fully cover all use cases</a:t>
            </a:r>
            <a:endParaRPr/>
          </a:p>
        </p:txBody>
      </p:sp>
      <p:sp>
        <p:nvSpPr>
          <p:cNvPr id="68" name="Google Shape;68;p35"/>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Change namespaces (METS 2, remove XLINK) and schemaLocation</a:t>
            </a:r>
            <a:endParaRPr/>
          </a:p>
          <a:p>
            <a:pPr marL="457200" lvl="0" indent="-342900" algn="l" rtl="0">
              <a:lnSpc>
                <a:spcPct val="115000"/>
              </a:lnSpc>
              <a:spcBef>
                <a:spcPts val="0"/>
              </a:spcBef>
              <a:spcAft>
                <a:spcPts val="0"/>
              </a:spcAft>
              <a:buSzPts val="1800"/>
              <a:buChar char="●"/>
            </a:pPr>
            <a:r>
              <a:rPr lang="en-US"/>
              <a:t>Update PROFILE and CREATEDATE/LASTMODDATE attributes if needed</a:t>
            </a:r>
            <a:endParaRPr/>
          </a:p>
          <a:p>
            <a:pPr marL="457200" lvl="0" indent="-342900" algn="l" rtl="0">
              <a:lnSpc>
                <a:spcPct val="115000"/>
              </a:lnSpc>
              <a:spcBef>
                <a:spcPts val="0"/>
              </a:spcBef>
              <a:spcAft>
                <a:spcPts val="0"/>
              </a:spcAft>
              <a:buSzPts val="1800"/>
              <a:buChar char="●"/>
            </a:pPr>
            <a:r>
              <a:rPr lang="en-US"/>
              <a:t>Move OTHERROLE/OTHERTYPE values in agent to ROLE/TYPE</a:t>
            </a:r>
            <a:endParaRPr/>
          </a:p>
          <a:p>
            <a:pPr marL="457200" lvl="0" indent="-342900" algn="l" rtl="0">
              <a:lnSpc>
                <a:spcPct val="115000"/>
              </a:lnSpc>
              <a:spcBef>
                <a:spcPts val="0"/>
              </a:spcBef>
              <a:spcAft>
                <a:spcPts val="0"/>
              </a:spcAft>
              <a:buSzPts val="1800"/>
              <a:buChar char="●"/>
            </a:pPr>
            <a:r>
              <a:rPr lang="en-US"/>
              <a:t>Make different metadata elements uniform</a:t>
            </a:r>
            <a:endParaRPr/>
          </a:p>
          <a:p>
            <a:pPr marL="914400" lvl="1" indent="-317500" algn="l" rtl="0">
              <a:lnSpc>
                <a:spcPct val="115000"/>
              </a:lnSpc>
              <a:spcBef>
                <a:spcPts val="0"/>
              </a:spcBef>
              <a:spcAft>
                <a:spcPts val="0"/>
              </a:spcAft>
              <a:buSzPts val="1400"/>
              <a:buChar char="○"/>
            </a:pPr>
            <a:r>
              <a:rPr lang="en-US"/>
              <a:t>Change element names, add USE attributes, move values from OTHERMDTYPE to MDTYPE</a:t>
            </a:r>
            <a:endParaRPr/>
          </a:p>
          <a:p>
            <a:pPr marL="457200" lvl="0" indent="-342900" algn="l" rtl="0">
              <a:lnSpc>
                <a:spcPct val="115000"/>
              </a:lnSpc>
              <a:spcBef>
                <a:spcPts val="0"/>
              </a:spcBef>
              <a:spcAft>
                <a:spcPts val="0"/>
              </a:spcAft>
              <a:buSzPts val="1800"/>
              <a:buChar char="●"/>
            </a:pPr>
            <a:r>
              <a:rPr lang="en-US"/>
              <a:t>Move metadata elements to a new metadata section</a:t>
            </a:r>
            <a:endParaRPr/>
          </a:p>
          <a:p>
            <a:pPr marL="457200" lvl="0" indent="-342900" algn="l" rtl="0">
              <a:lnSpc>
                <a:spcPct val="115000"/>
              </a:lnSpc>
              <a:spcBef>
                <a:spcPts val="0"/>
              </a:spcBef>
              <a:spcAft>
                <a:spcPts val="0"/>
              </a:spcAft>
              <a:buSzPts val="1800"/>
              <a:buChar char="●"/>
            </a:pPr>
            <a:r>
              <a:rPr lang="en-US"/>
              <a:t>Change file location attributes in metadata section and file section</a:t>
            </a:r>
            <a:endParaRPr/>
          </a:p>
          <a:p>
            <a:pPr marL="457200" lvl="0" indent="-342900" algn="l" rtl="0">
              <a:lnSpc>
                <a:spcPct val="115000"/>
              </a:lnSpc>
              <a:spcBef>
                <a:spcPts val="0"/>
              </a:spcBef>
              <a:spcAft>
                <a:spcPts val="0"/>
              </a:spcAft>
              <a:buSzPts val="1800"/>
              <a:buChar char="●"/>
            </a:pPr>
            <a:r>
              <a:rPr lang="en-US"/>
              <a:t>Change metadata reference attributes in file sections and structural maps</a:t>
            </a:r>
            <a:endParaRPr/>
          </a:p>
          <a:p>
            <a:pPr marL="457200" lvl="0" indent="-342900" algn="l" rtl="0">
              <a:lnSpc>
                <a:spcPct val="115000"/>
              </a:lnSpc>
              <a:spcBef>
                <a:spcPts val="0"/>
              </a:spcBef>
              <a:spcAft>
                <a:spcPts val="0"/>
              </a:spcAft>
              <a:buSzPts val="1800"/>
              <a:buChar char="●"/>
            </a:pPr>
            <a:r>
              <a:rPr lang="en-US"/>
              <a:t>Move structural map inside a new structural section</a:t>
            </a:r>
            <a:endParaRPr/>
          </a:p>
        </p:txBody>
      </p:sp>
      <p:sp>
        <p:nvSpPr>
          <p:cNvPr id="2" name="Google Shape;175;p51">
            <a:extLst>
              <a:ext uri="{FF2B5EF4-FFF2-40B4-BE49-F238E27FC236}">
                <a16:creationId xmlns:a16="http://schemas.microsoft.com/office/drawing/2014/main" id="{4226C8A3-E759-80FA-7D9B-BF0A19017B78}"/>
              </a:ext>
            </a:extLst>
          </p:cNvPr>
          <p:cNvSpPr txBox="1"/>
          <p:nvPr/>
        </p:nvSpPr>
        <p:spPr>
          <a:xfrm>
            <a:off x="723180" y="4444889"/>
            <a:ext cx="7021788" cy="58473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METS Editorial Board provides a XSL transformation script.</a:t>
            </a:r>
          </a:p>
          <a:p>
            <a:pPr marL="0" marR="0" lvl="0" indent="0" algn="ctr" rtl="0">
              <a:lnSpc>
                <a:spcPct val="100000"/>
              </a:lnSpc>
              <a:spcBef>
                <a:spcPts val="0"/>
              </a:spcBef>
              <a:spcAft>
                <a:spcPts val="0"/>
              </a:spcAft>
              <a:buNone/>
            </a:pPr>
            <a:r>
              <a:rPr lang="en-US" dirty="0"/>
              <a:t>See: </a:t>
            </a:r>
            <a:r>
              <a:rPr lang="en-US" dirty="0">
                <a:solidFill>
                  <a:schemeClr val="tx1"/>
                </a:solidFill>
                <a:hlinkClick r:id="rId3">
                  <a:extLst>
                    <a:ext uri="{A12FA001-AC4F-418D-AE19-62706E023703}">
                      <ahyp:hlinkClr xmlns:ahyp="http://schemas.microsoft.com/office/drawing/2018/hyperlinkcolor" val="tx"/>
                    </a:ext>
                  </a:extLst>
                </a:hlinkClick>
              </a:rPr>
              <a:t>https://github.com/mets/METS1to2</a:t>
            </a:r>
            <a:r>
              <a:rPr lang="en-US" dirty="0"/>
              <a:t> </a:t>
            </a:r>
            <a:endParaRPr sz="1100" dirty="0">
              <a:solidFill>
                <a:schemeClr val="tx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5"/>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What is METS?</a:t>
            </a:r>
            <a:endParaRPr/>
          </a:p>
        </p:txBody>
      </p:sp>
      <p:sp>
        <p:nvSpPr>
          <p:cNvPr id="143" name="Google Shape;143;p5"/>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METS = Metadata Encoding and Transmission Standard</a:t>
            </a:r>
            <a:endParaRPr/>
          </a:p>
          <a:p>
            <a:pPr marL="457200" lvl="0" indent="-342900" algn="l" rtl="0">
              <a:lnSpc>
                <a:spcPct val="115000"/>
              </a:lnSpc>
              <a:spcBef>
                <a:spcPts val="0"/>
              </a:spcBef>
              <a:spcAft>
                <a:spcPts val="0"/>
              </a:spcAft>
              <a:buSzPts val="1800"/>
              <a:buChar char="●"/>
            </a:pPr>
            <a:r>
              <a:rPr lang="en-US"/>
              <a:t>Maintained by the METS Editorial Board</a:t>
            </a:r>
            <a:endParaRPr/>
          </a:p>
          <a:p>
            <a:pPr marL="457200" lvl="0" indent="-342900" algn="l" rtl="0">
              <a:lnSpc>
                <a:spcPct val="115000"/>
              </a:lnSpc>
              <a:spcBef>
                <a:spcPts val="0"/>
              </a:spcBef>
              <a:spcAft>
                <a:spcPts val="0"/>
              </a:spcAft>
              <a:buSzPts val="1800"/>
              <a:buChar char="●"/>
            </a:pPr>
            <a:r>
              <a:rPr lang="en-US"/>
              <a:t>Schema is hosted at the Library of Congress</a:t>
            </a:r>
            <a:endParaRPr/>
          </a:p>
          <a:p>
            <a:pPr marL="457200" lvl="0" indent="-342900" algn="l" rtl="0">
              <a:lnSpc>
                <a:spcPct val="115000"/>
              </a:lnSpc>
              <a:spcBef>
                <a:spcPts val="0"/>
              </a:spcBef>
              <a:spcAft>
                <a:spcPts val="0"/>
              </a:spcAft>
              <a:buSzPts val="1800"/>
              <a:buChar char="●"/>
            </a:pPr>
            <a:r>
              <a:rPr lang="en-US"/>
              <a:t>Currently used version 1.12.1</a:t>
            </a:r>
            <a:endParaRPr/>
          </a:p>
          <a:p>
            <a:pPr marL="457200" lvl="0" indent="-342900" algn="l" rtl="0">
              <a:lnSpc>
                <a:spcPct val="115000"/>
              </a:lnSpc>
              <a:spcBef>
                <a:spcPts val="0"/>
              </a:spcBef>
              <a:spcAft>
                <a:spcPts val="0"/>
              </a:spcAft>
              <a:buSzPts val="1800"/>
              <a:buChar char="●"/>
            </a:pPr>
            <a:r>
              <a:rPr lang="en-US"/>
              <a:t>METS 2.0 beta available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36"/>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Namespace, schemaLocation and PROFILE changes</a:t>
            </a:r>
            <a:endParaRPr/>
          </a:p>
        </p:txBody>
      </p:sp>
      <p:sp>
        <p:nvSpPr>
          <p:cNvPr id="75" name="Google Shape;75;p36"/>
          <p:cNvSpPr txBox="1">
            <a:spLocks noGrp="1"/>
          </p:cNvSpPr>
          <p:nvPr>
            <p:ph type="body" idx="1"/>
          </p:nvPr>
        </p:nvSpPr>
        <p:spPr>
          <a:xfrm>
            <a:off x="311700" y="1364225"/>
            <a:ext cx="8520600" cy="3619255"/>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sz="1900"/>
              <a:t>METS 1:</a:t>
            </a:r>
            <a:br>
              <a:rPr lang="en-US"/>
            </a:br>
            <a:r>
              <a:rPr lang="en-US" sz="1200">
                <a:solidFill>
                  <a:srgbClr val="000096"/>
                </a:solidFill>
                <a:latin typeface="Consolas"/>
                <a:ea typeface="Consolas"/>
                <a:cs typeface="Consolas"/>
                <a:sym typeface="Consolas"/>
              </a:rPr>
              <a:t>&lt;mets </a:t>
            </a:r>
            <a:r>
              <a:rPr lang="en-US" sz="1200">
                <a:solidFill>
                  <a:srgbClr val="F5844C"/>
                </a:solidFill>
                <a:latin typeface="Consolas"/>
                <a:ea typeface="Consolas"/>
                <a:cs typeface="Consolas"/>
                <a:sym typeface="Consolas"/>
              </a:rPr>
              <a:t>OBJID</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"01234567-0123-4567-0123-456789abcdef"</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PROFILE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"my-profile"</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xmlns</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"http://www.loc.gov/METS/"</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xmlns:xlink</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"http://www.w3.org/1999/xlink"</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schemaLocation</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a:t>
            </a:r>
            <a:r>
              <a:rPr lang="en-US" sz="1200">
                <a:solidFill>
                  <a:srgbClr val="000096"/>
                </a:solidFill>
                <a:latin typeface="Consolas"/>
                <a:ea typeface="Consolas"/>
                <a:cs typeface="Consolas"/>
                <a:sym typeface="Consolas"/>
              </a:rPr>
              <a:t>&gt;</a:t>
            </a:r>
            <a:endParaRPr sz="1300">
              <a:solidFill>
                <a:srgbClr val="993300"/>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sz="1900"/>
              <a:t>METS 2:</a:t>
            </a:r>
            <a:br>
              <a:rPr lang="en-US"/>
            </a:br>
            <a:r>
              <a:rPr lang="en-US" sz="1200" b="1">
                <a:solidFill>
                  <a:srgbClr val="000096"/>
                </a:solidFill>
                <a:latin typeface="Consolas"/>
                <a:ea typeface="Consolas"/>
                <a:cs typeface="Consolas"/>
                <a:sym typeface="Consolas"/>
              </a:rPr>
              <a:t>&lt;mets </a:t>
            </a:r>
            <a:r>
              <a:rPr lang="en-US" sz="1200">
                <a:solidFill>
                  <a:srgbClr val="F5844C"/>
                </a:solidFill>
                <a:latin typeface="Consolas"/>
                <a:ea typeface="Consolas"/>
                <a:cs typeface="Consolas"/>
                <a:sym typeface="Consolas"/>
              </a:rPr>
              <a:t>OBJID</a:t>
            </a:r>
            <a:r>
              <a:rPr lang="en-US" sz="1200" b="1">
                <a:solidFill>
                  <a:srgbClr val="000096"/>
                </a:solidFill>
                <a:latin typeface="Consolas"/>
                <a:ea typeface="Consolas"/>
                <a:cs typeface="Consolas"/>
                <a:sym typeface="Consolas"/>
              </a:rPr>
              <a:t>=</a:t>
            </a:r>
            <a:r>
              <a:rPr lang="en-US" sz="1200">
                <a:solidFill>
                  <a:srgbClr val="993300"/>
                </a:solidFill>
                <a:latin typeface="Consolas"/>
                <a:ea typeface="Consolas"/>
                <a:cs typeface="Consolas"/>
                <a:sym typeface="Consolas"/>
              </a:rPr>
              <a:t>"01234567-0123-4567-0123-456789abcdef"</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PROFILE</a:t>
            </a:r>
            <a:r>
              <a:rPr lang="en-US" sz="1400" b="1">
                <a:solidFill>
                  <a:srgbClr val="000096"/>
                </a:solidFill>
                <a:latin typeface="Consolas"/>
                <a:ea typeface="Consolas"/>
                <a:cs typeface="Consolas"/>
                <a:sym typeface="Consolas"/>
              </a:rPr>
              <a:t>=</a:t>
            </a:r>
            <a:r>
              <a:rPr lang="en-US" sz="1400" b="1">
                <a:solidFill>
                  <a:srgbClr val="993300"/>
                </a:solidFill>
                <a:latin typeface="Consolas"/>
                <a:ea typeface="Consolas"/>
                <a:cs typeface="Consolas"/>
                <a:sym typeface="Consolas"/>
              </a:rPr>
              <a:t>"my-mets2-profile"</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xmlns</a:t>
            </a:r>
            <a:r>
              <a:rPr lang="en-US" sz="1400" b="1">
                <a:solidFill>
                  <a:srgbClr val="000096"/>
                </a:solidFill>
                <a:latin typeface="Consolas"/>
                <a:ea typeface="Consolas"/>
                <a:cs typeface="Consolas"/>
                <a:sym typeface="Consolas"/>
              </a:rPr>
              <a:t>=</a:t>
            </a:r>
            <a:r>
              <a:rPr lang="en-US" sz="1400" b="1">
                <a:solidFill>
                  <a:srgbClr val="993300"/>
                </a:solidFill>
                <a:latin typeface="Consolas"/>
                <a:ea typeface="Consolas"/>
                <a:cs typeface="Consolas"/>
                <a:sym typeface="Consolas"/>
              </a:rPr>
              <a:t>"http://www.loc.gov/METS/v2"</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schemaLocation</a:t>
            </a:r>
            <a:r>
              <a:rPr lang="en-US" sz="1400" b="1">
                <a:solidFill>
                  <a:srgbClr val="000096"/>
                </a:solidFill>
                <a:latin typeface="Consolas"/>
                <a:ea typeface="Consolas"/>
                <a:cs typeface="Consolas"/>
                <a:sym typeface="Consolas"/>
              </a:rPr>
              <a:t>=</a:t>
            </a:r>
            <a:r>
              <a:rPr lang="en-US" sz="1400" b="1">
                <a:solidFill>
                  <a:srgbClr val="993300"/>
                </a:solidFill>
                <a:latin typeface="Consolas"/>
                <a:ea typeface="Consolas"/>
                <a:cs typeface="Consolas"/>
                <a:sym typeface="Consolas"/>
              </a:rPr>
              <a:t>"…"</a:t>
            </a:r>
            <a:r>
              <a:rPr lang="en-US" sz="1200" b="1">
                <a:solidFill>
                  <a:srgbClr val="000096"/>
                </a:solidFill>
                <a:latin typeface="Consolas"/>
                <a:ea typeface="Consolas"/>
                <a:cs typeface="Consolas"/>
                <a:sym typeface="Consolas"/>
              </a:rPr>
              <a:t>&gt;</a:t>
            </a:r>
            <a:endParaRPr sz="1300" b="1">
              <a:solidFill>
                <a:srgbClr val="993300"/>
              </a:solidFill>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sz="1800">
              <a:solidFill>
                <a:srgbClr val="0070C0"/>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sz="1900">
                <a:latin typeface="Arial"/>
                <a:ea typeface="Arial"/>
                <a:cs typeface="Arial"/>
                <a:sym typeface="Arial"/>
              </a:rPr>
              <a:t>XLINK</a:t>
            </a:r>
            <a:r>
              <a:rPr lang="en-US">
                <a:latin typeface="Arial"/>
                <a:ea typeface="Arial"/>
                <a:cs typeface="Arial"/>
                <a:sym typeface="Arial"/>
              </a:rPr>
              <a:t> will not be used anymore, so its namespace is simply removed.</a:t>
            </a:r>
            <a:endParaRPr sz="3200">
              <a:latin typeface="Arial"/>
              <a:ea typeface="Arial"/>
              <a:cs typeface="Arial"/>
              <a:sym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37"/>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METS Header</a:t>
            </a:r>
            <a:endParaRPr/>
          </a:p>
        </p:txBody>
      </p:sp>
      <p:sp>
        <p:nvSpPr>
          <p:cNvPr id="81" name="Google Shape;81;p37"/>
          <p:cNvSpPr txBox="1">
            <a:spLocks noGrp="1"/>
          </p:cNvSpPr>
          <p:nvPr>
            <p:ph type="body" idx="1"/>
          </p:nvPr>
        </p:nvSpPr>
        <p:spPr>
          <a:xfrm>
            <a:off x="311700" y="1364225"/>
            <a:ext cx="8520600" cy="3684853"/>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You might want to change CREATEDATE (or LASTMODDATE) attribute to current time.</a:t>
            </a:r>
            <a:endParaRPr/>
          </a:p>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&lt;metsHdr </a:t>
            </a:r>
            <a:r>
              <a:rPr lang="en-US" sz="1400" b="1">
                <a:solidFill>
                  <a:srgbClr val="F5844C"/>
                </a:solidFill>
                <a:latin typeface="Consolas"/>
                <a:ea typeface="Consolas"/>
                <a:cs typeface="Consolas"/>
                <a:sym typeface="Consolas"/>
              </a:rPr>
              <a:t>CREATEDATE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"2022-07-06T14:05:00"</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 </a:t>
            </a:r>
            <a:r>
              <a:rPr lang="en-US" sz="1200">
                <a:solidFill>
                  <a:srgbClr val="F5844C"/>
                </a:solidFill>
                <a:latin typeface="Consolas"/>
                <a:ea typeface="Consolas"/>
                <a:cs typeface="Consolas"/>
                <a:sym typeface="Consolas"/>
              </a:rPr>
              <a:t>ROLE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"CREATOR"</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&lt;name&gt;</a:t>
            </a:r>
            <a:r>
              <a:rPr lang="en-US" sz="1200">
                <a:solidFill>
                  <a:srgbClr val="000000"/>
                </a:solidFill>
                <a:latin typeface="Consolas"/>
                <a:ea typeface="Consolas"/>
                <a:cs typeface="Consolas"/>
                <a:sym typeface="Consolas"/>
              </a:rPr>
              <a:t>METS Editorial Board</a:t>
            </a:r>
            <a:r>
              <a:rPr lang="en-US" sz="1200" b="1">
                <a:solidFill>
                  <a:srgbClr val="000096"/>
                </a:solidFill>
                <a:latin typeface="Consolas"/>
                <a:ea typeface="Consolas"/>
                <a:cs typeface="Consolas"/>
                <a:sym typeface="Consolas"/>
              </a:rPr>
              <a:t>&lt;/name&gt;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&lt;/agent&gt;</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&lt;/metsHdr&gt;</a:t>
            </a:r>
            <a:endParaRPr sz="1200">
              <a:solidFill>
                <a:srgbClr val="000096"/>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200" b="1">
                <a:solidFill>
                  <a:srgbClr val="000096"/>
                </a:solidFill>
                <a:latin typeface="Consolas"/>
                <a:ea typeface="Consolas"/>
                <a:cs typeface="Consolas"/>
                <a:sym typeface="Consolas"/>
              </a:rPr>
              <a:t>&lt;metsHdr </a:t>
            </a:r>
            <a:r>
              <a:rPr lang="en-US" sz="1400" b="1">
                <a:solidFill>
                  <a:srgbClr val="F5844C"/>
                </a:solidFill>
                <a:latin typeface="Consolas"/>
                <a:ea typeface="Consolas"/>
                <a:cs typeface="Consolas"/>
                <a:sym typeface="Consolas"/>
              </a:rPr>
              <a:t>CREATEDATE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"2023-09-19T11:00:00"</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 </a:t>
            </a:r>
            <a:r>
              <a:rPr lang="en-US" sz="1200">
                <a:solidFill>
                  <a:srgbClr val="F5844C"/>
                </a:solidFill>
                <a:latin typeface="Consolas"/>
                <a:ea typeface="Consolas"/>
                <a:cs typeface="Consolas"/>
                <a:sym typeface="Consolas"/>
              </a:rPr>
              <a:t>ROLE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"CREATOR"</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&lt;name&gt;</a:t>
            </a:r>
            <a:r>
              <a:rPr lang="en-US" sz="1200">
                <a:solidFill>
                  <a:srgbClr val="000000"/>
                </a:solidFill>
                <a:latin typeface="Consolas"/>
                <a:ea typeface="Consolas"/>
                <a:cs typeface="Consolas"/>
                <a:sym typeface="Consolas"/>
              </a:rPr>
              <a:t>METS Editorial Board</a:t>
            </a:r>
            <a:r>
              <a:rPr lang="en-US" sz="1200" b="1">
                <a:solidFill>
                  <a:srgbClr val="000096"/>
                </a:solidFill>
                <a:latin typeface="Consolas"/>
                <a:ea typeface="Consolas"/>
                <a:cs typeface="Consolas"/>
                <a:sym typeface="Consolas"/>
              </a:rPr>
              <a:t>&lt;/name&gt;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&lt;/agent&gt;</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&lt;/metsHdr&gt;</a:t>
            </a:r>
            <a:endParaRPr sz="1300">
              <a:solidFill>
                <a:srgbClr val="000096"/>
              </a:solidFill>
              <a:latin typeface="Consolas"/>
              <a:ea typeface="Consolas"/>
              <a:cs typeface="Consolas"/>
              <a:sym typeface="Consolas"/>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38"/>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Agent Roles and Types in METS Header</a:t>
            </a:r>
            <a:endParaRPr/>
          </a:p>
        </p:txBody>
      </p:sp>
      <p:sp>
        <p:nvSpPr>
          <p:cNvPr id="87" name="Google Shape;87;p38"/>
          <p:cNvSpPr txBox="1">
            <a:spLocks noGrp="1"/>
          </p:cNvSpPr>
          <p:nvPr>
            <p:ph type="body" idx="1"/>
          </p:nvPr>
        </p:nvSpPr>
        <p:spPr>
          <a:xfrm>
            <a:off x="311700" y="1364225"/>
            <a:ext cx="8520600" cy="3517876"/>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sz="1900"/>
              <a:t>METS 1:</a:t>
            </a:r>
            <a:br>
              <a:rPr lang="en-US"/>
            </a:br>
            <a:r>
              <a:rPr lang="en-US" sz="1200" b="1">
                <a:solidFill>
                  <a:srgbClr val="000096"/>
                </a:solidFill>
                <a:latin typeface="Consolas"/>
                <a:ea typeface="Consolas"/>
                <a:cs typeface="Consolas"/>
                <a:sym typeface="Consolas"/>
              </a:rPr>
              <a:t>&lt;metsHdr </a:t>
            </a:r>
            <a:r>
              <a:rPr lang="en-US" sz="1200">
                <a:solidFill>
                  <a:srgbClr val="F5844C"/>
                </a:solidFill>
                <a:latin typeface="Consolas"/>
                <a:ea typeface="Consolas"/>
                <a:cs typeface="Consolas"/>
                <a:sym typeface="Consolas"/>
              </a:rPr>
              <a:t>CREATEDATE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"2023-09-19T11:00:00"</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 </a:t>
            </a:r>
            <a:r>
              <a:rPr lang="en-US" sz="1400" b="1">
                <a:solidFill>
                  <a:srgbClr val="F5844C"/>
                </a:solidFill>
                <a:latin typeface="Consolas"/>
                <a:ea typeface="Consolas"/>
                <a:cs typeface="Consolas"/>
                <a:sym typeface="Consolas"/>
              </a:rPr>
              <a:t>ROLE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"OTHER"</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OTHERROLE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"MYROLE"</a:t>
            </a:r>
            <a:br>
              <a:rPr lang="en-US" sz="1400" b="1">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TYPE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"OTHER"</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OTHERTYPE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"MYTYPE"</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&lt;name&gt;</a:t>
            </a:r>
            <a:r>
              <a:rPr lang="en-US" sz="1200">
                <a:solidFill>
                  <a:srgbClr val="000000"/>
                </a:solidFill>
                <a:latin typeface="Consolas"/>
                <a:ea typeface="Consolas"/>
                <a:cs typeface="Consolas"/>
                <a:sym typeface="Consolas"/>
              </a:rPr>
              <a:t>METS Editorial Board</a:t>
            </a:r>
            <a:r>
              <a:rPr lang="en-US" sz="1200" b="1">
                <a:solidFill>
                  <a:srgbClr val="000096"/>
                </a:solidFill>
                <a:latin typeface="Consolas"/>
                <a:ea typeface="Consolas"/>
                <a:cs typeface="Consolas"/>
                <a:sym typeface="Consolas"/>
              </a:rPr>
              <a:t>&lt;/name&gt;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&lt;/agent&gt;</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&lt;/metsHdr&gt;</a:t>
            </a:r>
            <a:endParaRPr sz="1200">
              <a:solidFill>
                <a:srgbClr val="000096"/>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sz="1900"/>
              <a:t>METS 2:</a:t>
            </a:r>
            <a:br>
              <a:rPr lang="en-US"/>
            </a:br>
            <a:r>
              <a:rPr lang="en-US" sz="1200" b="1">
                <a:solidFill>
                  <a:srgbClr val="000096"/>
                </a:solidFill>
                <a:latin typeface="Consolas"/>
                <a:ea typeface="Consolas"/>
                <a:cs typeface="Consolas"/>
                <a:sym typeface="Consolas"/>
              </a:rPr>
              <a:t>&lt;metsHdr </a:t>
            </a:r>
            <a:r>
              <a:rPr lang="en-US" sz="1200">
                <a:solidFill>
                  <a:srgbClr val="F5844C"/>
                </a:solidFill>
                <a:latin typeface="Consolas"/>
                <a:ea typeface="Consolas"/>
                <a:cs typeface="Consolas"/>
                <a:sym typeface="Consolas"/>
              </a:rPr>
              <a:t>CREATEDATE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"2023-09-19T11:00:00"</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 </a:t>
            </a:r>
            <a:r>
              <a:rPr lang="en-US" sz="1400" b="1">
                <a:solidFill>
                  <a:srgbClr val="F5844C"/>
                </a:solidFill>
                <a:latin typeface="Consolas"/>
                <a:ea typeface="Consolas"/>
                <a:cs typeface="Consolas"/>
                <a:sym typeface="Consolas"/>
              </a:rPr>
              <a:t>ROLE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"MYROLE"</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TYPE</a:t>
            </a:r>
            <a:r>
              <a:rPr lang="en-US" sz="1400" b="1">
                <a:solidFill>
                  <a:srgbClr val="FF8040"/>
                </a:solidFill>
                <a:highlight>
                  <a:srgbClr val="FFFFFF"/>
                </a:highlight>
                <a:latin typeface="Consolas"/>
                <a:ea typeface="Consolas"/>
                <a:cs typeface="Consolas"/>
                <a:sym typeface="Consolas"/>
              </a:rPr>
              <a:t>=</a:t>
            </a:r>
            <a:r>
              <a:rPr lang="en-US" sz="1400" b="1">
                <a:solidFill>
                  <a:srgbClr val="993300"/>
                </a:solidFill>
                <a:latin typeface="Consolas"/>
                <a:ea typeface="Consolas"/>
                <a:cs typeface="Consolas"/>
                <a:sym typeface="Consolas"/>
              </a:rPr>
              <a:t>"MYTYPE"</a:t>
            </a:r>
            <a:r>
              <a:rPr lang="en-US" sz="1200" b="1">
                <a:solidFill>
                  <a:srgbClr val="000096"/>
                </a:solidFill>
                <a:latin typeface="Consolas"/>
                <a:ea typeface="Consolas"/>
                <a:cs typeface="Consolas"/>
                <a:sym typeface="Consolas"/>
              </a:rPr>
              <a:t>&gt;</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&lt;name&gt;</a:t>
            </a:r>
            <a:r>
              <a:rPr lang="en-US" sz="1200">
                <a:solidFill>
                  <a:srgbClr val="000000"/>
                </a:solidFill>
                <a:latin typeface="Consolas"/>
                <a:ea typeface="Consolas"/>
                <a:cs typeface="Consolas"/>
                <a:sym typeface="Consolas"/>
              </a:rPr>
              <a:t>METS Editorial Board</a:t>
            </a:r>
            <a:r>
              <a:rPr lang="en-US" sz="1200" b="1">
                <a:solidFill>
                  <a:srgbClr val="000096"/>
                </a:solidFill>
                <a:latin typeface="Consolas"/>
                <a:ea typeface="Consolas"/>
                <a:cs typeface="Consolas"/>
                <a:sym typeface="Consolas"/>
              </a:rPr>
              <a:t>&lt;/name&gt;</a:t>
            </a:r>
            <a:br>
              <a:rPr lang="en-US" sz="1200" b="1">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b="1">
                <a:solidFill>
                  <a:srgbClr val="000096"/>
                </a:solidFill>
                <a:latin typeface="Consolas"/>
                <a:ea typeface="Consolas"/>
                <a:cs typeface="Consolas"/>
                <a:sym typeface="Consolas"/>
              </a:rPr>
              <a:t>&lt;/agent&gt;</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&lt;/metsHdr&gt;</a:t>
            </a:r>
            <a:endParaRPr sz="1200">
              <a:solidFill>
                <a:srgbClr val="000096"/>
              </a:solidFill>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a:latin typeface="Courier New"/>
              <a:ea typeface="Courier New"/>
              <a:cs typeface="Courier New"/>
              <a:sym typeface="Courier New"/>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91"/>
        <p:cNvGrpSpPr/>
        <p:nvPr/>
      </p:nvGrpSpPr>
      <p:grpSpPr>
        <a:xfrm>
          <a:off x="0" y="0"/>
          <a:ext cx="0" cy="0"/>
          <a:chOff x="0" y="0"/>
          <a:chExt cx="0" cy="0"/>
        </a:xfrm>
      </p:grpSpPr>
      <p:sp>
        <p:nvSpPr>
          <p:cNvPr id="92" name="Google Shape;92;p39"/>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Metadata Elements</a:t>
            </a:r>
            <a:endParaRPr/>
          </a:p>
        </p:txBody>
      </p:sp>
      <p:sp>
        <p:nvSpPr>
          <p:cNvPr id="93" name="Google Shape;93;p39"/>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sz="1800" dirty="0"/>
              <a:t>METS 1:</a:t>
            </a:r>
            <a:endParaRPr sz="1800" dirty="0"/>
          </a:p>
          <a:p>
            <a:pPr marL="457200" lvl="0" indent="-342900" algn="l" rtl="0">
              <a:lnSpc>
                <a:spcPct val="115000"/>
              </a:lnSpc>
              <a:spcBef>
                <a:spcPts val="0"/>
              </a:spcBef>
              <a:spcAft>
                <a:spcPts val="0"/>
              </a:spcAft>
              <a:buSzPts val="1800"/>
              <a:buChar char="●"/>
            </a:pP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dmdSec</a:t>
            </a:r>
            <a:r>
              <a:rPr lang="en-US" b="1" dirty="0">
                <a:solidFill>
                  <a:srgbClr val="000096"/>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96"/>
                </a:solidFill>
                <a:latin typeface="Consolas" panose="020B0609020204030204" pitchFamily="49" charset="0"/>
                <a:ea typeface="Consolas"/>
                <a:cs typeface="Consolas" panose="020B0609020204030204" pitchFamily="49" charset="0"/>
                <a:sym typeface="Consolas"/>
              </a:rPr>
              <a:t> &gt;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 </a:t>
            </a: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dmdSec</a:t>
            </a:r>
            <a:r>
              <a:rPr lang="en-US" b="1" dirty="0">
                <a:solidFill>
                  <a:srgbClr val="000096"/>
                </a:solidFill>
                <a:latin typeface="Consolas" panose="020B0609020204030204" pitchFamily="49" charset="0"/>
                <a:ea typeface="Consolas"/>
                <a:cs typeface="Consolas" panose="020B0609020204030204" pitchFamily="49" charset="0"/>
                <a:sym typeface="Consolas"/>
              </a:rPr>
              <a:t>&gt;</a:t>
            </a:r>
            <a:endParaRPr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techMD</a:t>
            </a:r>
            <a:r>
              <a:rPr lang="en-US" b="1" dirty="0">
                <a:solidFill>
                  <a:srgbClr val="000096"/>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96"/>
                </a:solidFill>
                <a:latin typeface="Consolas" panose="020B0609020204030204" pitchFamily="49" charset="0"/>
                <a:ea typeface="Consolas"/>
                <a:cs typeface="Consolas" panose="020B0609020204030204" pitchFamily="49" charset="0"/>
                <a:sym typeface="Consolas"/>
              </a:rPr>
              <a:t> &gt;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 </a:t>
            </a: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techMD</a:t>
            </a:r>
            <a:r>
              <a:rPr lang="en-US" b="1" dirty="0">
                <a:solidFill>
                  <a:srgbClr val="000096"/>
                </a:solidFill>
                <a:latin typeface="Consolas" panose="020B0609020204030204" pitchFamily="49" charset="0"/>
                <a:ea typeface="Consolas"/>
                <a:cs typeface="Consolas" panose="020B0609020204030204" pitchFamily="49" charset="0"/>
                <a:sym typeface="Consolas"/>
              </a:rPr>
              <a:t>&gt;</a:t>
            </a:r>
            <a:endParaRPr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rightsMD</a:t>
            </a:r>
            <a:r>
              <a:rPr lang="en-US" b="1" dirty="0">
                <a:solidFill>
                  <a:srgbClr val="000096"/>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96"/>
                </a:solidFill>
                <a:latin typeface="Consolas" panose="020B0609020204030204" pitchFamily="49" charset="0"/>
                <a:ea typeface="Consolas"/>
                <a:cs typeface="Consolas" panose="020B0609020204030204" pitchFamily="49" charset="0"/>
                <a:sym typeface="Consolas"/>
              </a:rPr>
              <a:t> &gt;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rightsMD</a:t>
            </a:r>
            <a:r>
              <a:rPr lang="en-US" b="1" dirty="0">
                <a:solidFill>
                  <a:srgbClr val="000096"/>
                </a:solidFill>
                <a:latin typeface="Consolas" panose="020B0609020204030204" pitchFamily="49" charset="0"/>
                <a:ea typeface="Consolas"/>
                <a:cs typeface="Consolas" panose="020B0609020204030204" pitchFamily="49" charset="0"/>
                <a:sym typeface="Consolas"/>
              </a:rPr>
              <a:t>&gt;</a:t>
            </a:r>
          </a:p>
          <a:p>
            <a:pPr marL="457200" lvl="0" indent="-342900" algn="l" rtl="0">
              <a:lnSpc>
                <a:spcPct val="115000"/>
              </a:lnSpc>
              <a:spcBef>
                <a:spcPts val="0"/>
              </a:spcBef>
              <a:spcAft>
                <a:spcPts val="0"/>
              </a:spcAft>
              <a:buSzPts val="1800"/>
              <a:buChar char="●"/>
            </a:pP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sourceMD</a:t>
            </a:r>
            <a:r>
              <a:rPr lang="en-US" b="1" dirty="0">
                <a:solidFill>
                  <a:srgbClr val="000096"/>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96"/>
                </a:solidFill>
                <a:latin typeface="Consolas" panose="020B0609020204030204" pitchFamily="49" charset="0"/>
                <a:ea typeface="Consolas"/>
                <a:cs typeface="Consolas" panose="020B0609020204030204" pitchFamily="49" charset="0"/>
                <a:sym typeface="Consolas"/>
              </a:rPr>
              <a:t> &gt;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sourceMD</a:t>
            </a:r>
            <a:r>
              <a:rPr lang="en-US" b="1" dirty="0">
                <a:solidFill>
                  <a:srgbClr val="000096"/>
                </a:solidFill>
                <a:latin typeface="Consolas" panose="020B0609020204030204" pitchFamily="49" charset="0"/>
                <a:ea typeface="Consolas"/>
                <a:cs typeface="Consolas" panose="020B0609020204030204" pitchFamily="49" charset="0"/>
                <a:sym typeface="Consolas"/>
              </a:rPr>
              <a:t>&gt;</a:t>
            </a:r>
          </a:p>
          <a:p>
            <a:pPr marL="457200" lvl="0" indent="-342900" algn="l" rtl="0">
              <a:lnSpc>
                <a:spcPct val="115000"/>
              </a:lnSpc>
              <a:spcBef>
                <a:spcPts val="0"/>
              </a:spcBef>
              <a:spcAft>
                <a:spcPts val="0"/>
              </a:spcAft>
              <a:buSzPts val="1800"/>
              <a:buChar char="●"/>
            </a:pP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digiprovMD</a:t>
            </a:r>
            <a:r>
              <a:rPr lang="en-US" b="1" dirty="0">
                <a:solidFill>
                  <a:srgbClr val="000096"/>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96"/>
                </a:solidFill>
                <a:latin typeface="Consolas" panose="020B0609020204030204" pitchFamily="49" charset="0"/>
                <a:ea typeface="Consolas"/>
                <a:cs typeface="Consolas" panose="020B0609020204030204" pitchFamily="49" charset="0"/>
                <a:sym typeface="Consolas"/>
              </a:rPr>
              <a:t> &gt;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chemeClr val="dk1"/>
                </a:solidFill>
                <a:latin typeface="Consolas" panose="020B0609020204030204" pitchFamily="49" charset="0"/>
                <a:ea typeface="Consolas"/>
                <a:cs typeface="Consolas" panose="020B0609020204030204" pitchFamily="49" charset="0"/>
                <a:sym typeface="Consolas"/>
              </a:rPr>
              <a:t>…</a:t>
            </a:r>
            <a:r>
              <a:rPr lang="en-US" b="1" dirty="0">
                <a:solidFill>
                  <a:srgbClr val="000000"/>
                </a:solidFill>
                <a:latin typeface="Consolas" panose="020B0609020204030204" pitchFamily="49" charset="0"/>
                <a:ea typeface="Consolas"/>
                <a:cs typeface="Consolas" panose="020B0609020204030204" pitchFamily="49" charset="0"/>
                <a:sym typeface="Consolas"/>
              </a:rPr>
              <a:t> </a:t>
            </a:r>
            <a:r>
              <a:rPr lang="en-US" b="1" dirty="0">
                <a:solidFill>
                  <a:srgbClr val="000096"/>
                </a:solidFill>
                <a:latin typeface="Consolas" panose="020B0609020204030204" pitchFamily="49" charset="0"/>
                <a:ea typeface="Consolas"/>
                <a:cs typeface="Consolas" panose="020B0609020204030204" pitchFamily="49" charset="0"/>
                <a:sym typeface="Consolas"/>
              </a:rPr>
              <a:t>&lt;/</a:t>
            </a:r>
            <a:r>
              <a:rPr lang="en-US" b="1" dirty="0" err="1">
                <a:solidFill>
                  <a:srgbClr val="000096"/>
                </a:solidFill>
                <a:latin typeface="Consolas" panose="020B0609020204030204" pitchFamily="49" charset="0"/>
                <a:ea typeface="Consolas"/>
                <a:cs typeface="Consolas" panose="020B0609020204030204" pitchFamily="49" charset="0"/>
                <a:sym typeface="Consolas"/>
              </a:rPr>
              <a:t>digiprovMD</a:t>
            </a:r>
            <a:r>
              <a:rPr lang="en-US" b="1" dirty="0">
                <a:solidFill>
                  <a:srgbClr val="000096"/>
                </a:solidFill>
                <a:latin typeface="Consolas" panose="020B0609020204030204" pitchFamily="49" charset="0"/>
                <a:ea typeface="Consolas"/>
                <a:cs typeface="Consolas" panose="020B0609020204030204" pitchFamily="49" charset="0"/>
                <a:sym typeface="Consolas"/>
              </a:rPr>
              <a:t>&gt;</a:t>
            </a:r>
            <a:endParaRPr b="1" dirty="0">
              <a:latin typeface="Consolas" panose="020B0609020204030204" pitchFamily="49" charset="0"/>
              <a:cs typeface="Consolas" panose="020B0609020204030204" pitchFamily="49" charset="0"/>
            </a:endParaRPr>
          </a:p>
        </p:txBody>
      </p:sp>
      <p:sp>
        <p:nvSpPr>
          <p:cNvPr id="8" name="Text Placeholder 7">
            <a:extLst>
              <a:ext uri="{FF2B5EF4-FFF2-40B4-BE49-F238E27FC236}">
                <a16:creationId xmlns:a16="http://schemas.microsoft.com/office/drawing/2014/main" id="{6BA0D189-BF96-DB63-1282-19A44A039BDD}"/>
              </a:ext>
            </a:extLst>
          </p:cNvPr>
          <p:cNvSpPr>
            <a:spLocks noGrp="1"/>
          </p:cNvSpPr>
          <p:nvPr>
            <p:ph type="body" idx="2"/>
          </p:nvPr>
        </p:nvSpPr>
        <p:spPr/>
        <p:txBody>
          <a:bodyPr>
            <a:normAutofit/>
          </a:bodyPr>
          <a:lstStyle/>
          <a:p>
            <a:pPr marL="139700" indent="0">
              <a:buNone/>
            </a:pPr>
            <a:r>
              <a:rPr lang="en-FI" sz="1800" dirty="0"/>
              <a:t>METS 2:</a:t>
            </a:r>
          </a:p>
          <a:p>
            <a:pPr marL="457200" lvl="0" indent="-342900" algn="l" rtl="0">
              <a:lnSpc>
                <a:spcPct val="115000"/>
              </a:lnSpc>
              <a:spcBef>
                <a:spcPts val="0"/>
              </a:spcBef>
              <a:spcAft>
                <a:spcPts val="0"/>
              </a:spcAft>
              <a:buSzPts val="1800"/>
              <a:buChar char="●"/>
            </a:pPr>
            <a:r>
              <a:rPr lang="en-US" sz="1400" b="1" dirty="0">
                <a:solidFill>
                  <a:srgbClr val="000096"/>
                </a:solidFill>
                <a:latin typeface="Consolas" panose="020B0609020204030204" pitchFamily="49" charset="0"/>
                <a:ea typeface="Consolas"/>
                <a:cs typeface="Consolas" panose="020B0609020204030204" pitchFamily="49" charset="0"/>
                <a:sym typeface="Consolas"/>
              </a:rPr>
              <a:t>&lt;md </a:t>
            </a:r>
            <a:r>
              <a:rPr lang="en-US" sz="1400" b="1" dirty="0">
                <a:solidFill>
                  <a:srgbClr val="F5844C"/>
                </a:solidFill>
                <a:latin typeface="Consolas" panose="020B0609020204030204" pitchFamily="49" charset="0"/>
                <a:ea typeface="Consolas"/>
                <a:cs typeface="Consolas" panose="020B0609020204030204" pitchFamily="49" charset="0"/>
                <a:sym typeface="Consolas"/>
              </a:rPr>
              <a:t>USE</a:t>
            </a:r>
            <a:r>
              <a:rPr lang="en-US" sz="1400" b="1" dirty="0">
                <a:solidFill>
                  <a:srgbClr val="FF8040"/>
                </a:solidFill>
                <a:highlight>
                  <a:srgbClr val="FFFFFF"/>
                </a:highlight>
                <a:latin typeface="Consolas" panose="020B0609020204030204" pitchFamily="49" charset="0"/>
                <a:ea typeface="Consolas"/>
                <a:cs typeface="Consolas" panose="020B0609020204030204" pitchFamily="49" charset="0"/>
                <a:sym typeface="Consolas"/>
              </a:rPr>
              <a:t>=</a:t>
            </a:r>
            <a:r>
              <a:rPr lang="en-US" sz="1400" b="1" dirty="0">
                <a:solidFill>
                  <a:srgbClr val="993300"/>
                </a:solidFill>
                <a:latin typeface="Consolas" panose="020B0609020204030204" pitchFamily="49" charset="0"/>
                <a:ea typeface="Consolas"/>
                <a:cs typeface="Consolas" panose="020B0609020204030204" pitchFamily="49" charset="0"/>
                <a:sym typeface="Consolas"/>
              </a:rPr>
              <a:t>"DESCRIPTIVE"</a:t>
            </a:r>
            <a:r>
              <a:rPr lang="en-US" sz="1400" b="1" dirty="0">
                <a:solidFill>
                  <a:srgbClr val="000096"/>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96"/>
                </a:solidFill>
                <a:latin typeface="Consolas" panose="020B0609020204030204" pitchFamily="49" charset="0"/>
                <a:ea typeface="Consolas"/>
                <a:cs typeface="Consolas" panose="020B0609020204030204" pitchFamily="49" charset="0"/>
                <a:sym typeface="Consolas"/>
              </a:rPr>
              <a:t> &gt;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 </a:t>
            </a:r>
            <a:r>
              <a:rPr lang="en-US" sz="1400" b="1" dirty="0">
                <a:solidFill>
                  <a:srgbClr val="000096"/>
                </a:solidFill>
                <a:latin typeface="Consolas" panose="020B0609020204030204" pitchFamily="49" charset="0"/>
                <a:ea typeface="Consolas"/>
                <a:cs typeface="Consolas" panose="020B0609020204030204" pitchFamily="49" charset="0"/>
                <a:sym typeface="Consolas"/>
              </a:rPr>
              <a:t>&lt;/md&gt;</a:t>
            </a:r>
            <a:endParaRPr lang="en-US"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sz="1400" b="1" dirty="0">
                <a:solidFill>
                  <a:srgbClr val="000096"/>
                </a:solidFill>
                <a:latin typeface="Consolas" panose="020B0609020204030204" pitchFamily="49" charset="0"/>
                <a:ea typeface="Consolas"/>
                <a:cs typeface="Consolas" panose="020B0609020204030204" pitchFamily="49" charset="0"/>
                <a:sym typeface="Consolas"/>
              </a:rPr>
              <a:t>&lt;md </a:t>
            </a:r>
            <a:r>
              <a:rPr lang="en-US" sz="1400" b="1" dirty="0">
                <a:solidFill>
                  <a:srgbClr val="F5844C"/>
                </a:solidFill>
                <a:latin typeface="Consolas" panose="020B0609020204030204" pitchFamily="49" charset="0"/>
                <a:ea typeface="Consolas"/>
                <a:cs typeface="Consolas" panose="020B0609020204030204" pitchFamily="49" charset="0"/>
                <a:sym typeface="Consolas"/>
              </a:rPr>
              <a:t>USE</a:t>
            </a:r>
            <a:r>
              <a:rPr lang="en-US" sz="1400" b="1" dirty="0">
                <a:solidFill>
                  <a:srgbClr val="FF8040"/>
                </a:solidFill>
                <a:highlight>
                  <a:srgbClr val="FFFFFF"/>
                </a:highlight>
                <a:latin typeface="Consolas" panose="020B0609020204030204" pitchFamily="49" charset="0"/>
                <a:ea typeface="Consolas"/>
                <a:cs typeface="Consolas" panose="020B0609020204030204" pitchFamily="49" charset="0"/>
                <a:sym typeface="Consolas"/>
              </a:rPr>
              <a:t>=</a:t>
            </a:r>
            <a:r>
              <a:rPr lang="en-US" sz="1400" b="1" dirty="0">
                <a:solidFill>
                  <a:srgbClr val="993300"/>
                </a:solidFill>
                <a:latin typeface="Consolas" panose="020B0609020204030204" pitchFamily="49" charset="0"/>
                <a:ea typeface="Consolas"/>
                <a:cs typeface="Consolas" panose="020B0609020204030204" pitchFamily="49" charset="0"/>
                <a:sym typeface="Consolas"/>
              </a:rPr>
              <a:t>"TECHNICAL"</a:t>
            </a:r>
            <a:r>
              <a:rPr lang="en-US" sz="1400" b="1" dirty="0">
                <a:solidFill>
                  <a:srgbClr val="000096"/>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96"/>
                </a:solidFill>
                <a:latin typeface="Consolas" panose="020B0609020204030204" pitchFamily="49" charset="0"/>
                <a:ea typeface="Consolas"/>
                <a:cs typeface="Consolas" panose="020B0609020204030204" pitchFamily="49" charset="0"/>
                <a:sym typeface="Consolas"/>
              </a:rPr>
              <a:t> &gt;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 </a:t>
            </a:r>
            <a:r>
              <a:rPr lang="en-US" sz="1400" b="1" dirty="0">
                <a:solidFill>
                  <a:srgbClr val="000096"/>
                </a:solidFill>
                <a:latin typeface="Consolas" panose="020B0609020204030204" pitchFamily="49" charset="0"/>
                <a:ea typeface="Consolas"/>
                <a:cs typeface="Consolas" panose="020B0609020204030204" pitchFamily="49" charset="0"/>
                <a:sym typeface="Consolas"/>
              </a:rPr>
              <a:t>&lt;/md&gt;</a:t>
            </a:r>
            <a:endParaRPr lang="en-US"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sz="1400" b="1" dirty="0">
                <a:solidFill>
                  <a:srgbClr val="000096"/>
                </a:solidFill>
                <a:latin typeface="Consolas" panose="020B0609020204030204" pitchFamily="49" charset="0"/>
                <a:ea typeface="Consolas"/>
                <a:cs typeface="Consolas" panose="020B0609020204030204" pitchFamily="49" charset="0"/>
                <a:sym typeface="Consolas"/>
              </a:rPr>
              <a:t>&lt;md </a:t>
            </a:r>
            <a:r>
              <a:rPr lang="en-US" sz="1400" b="1" dirty="0">
                <a:solidFill>
                  <a:srgbClr val="F5844C"/>
                </a:solidFill>
                <a:latin typeface="Consolas" panose="020B0609020204030204" pitchFamily="49" charset="0"/>
                <a:ea typeface="Consolas"/>
                <a:cs typeface="Consolas" panose="020B0609020204030204" pitchFamily="49" charset="0"/>
                <a:sym typeface="Consolas"/>
              </a:rPr>
              <a:t>USE</a:t>
            </a:r>
            <a:r>
              <a:rPr lang="en-US" sz="1400" b="1" dirty="0">
                <a:solidFill>
                  <a:srgbClr val="FF8040"/>
                </a:solidFill>
                <a:highlight>
                  <a:srgbClr val="FFFFFF"/>
                </a:highlight>
                <a:latin typeface="Consolas" panose="020B0609020204030204" pitchFamily="49" charset="0"/>
                <a:ea typeface="Consolas"/>
                <a:cs typeface="Consolas" panose="020B0609020204030204" pitchFamily="49" charset="0"/>
                <a:sym typeface="Consolas"/>
              </a:rPr>
              <a:t>=</a:t>
            </a:r>
            <a:r>
              <a:rPr lang="en-US" sz="1400" b="1" dirty="0">
                <a:solidFill>
                  <a:srgbClr val="993300"/>
                </a:solidFill>
                <a:latin typeface="Consolas" panose="020B0609020204030204" pitchFamily="49" charset="0"/>
                <a:ea typeface="Consolas"/>
                <a:cs typeface="Consolas" panose="020B0609020204030204" pitchFamily="49" charset="0"/>
                <a:sym typeface="Consolas"/>
              </a:rPr>
              <a:t>"RIGHTS"</a:t>
            </a:r>
            <a:r>
              <a:rPr lang="en-US" sz="1400" b="1" dirty="0">
                <a:solidFill>
                  <a:srgbClr val="000096"/>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96"/>
                </a:solidFill>
                <a:latin typeface="Consolas" panose="020B0609020204030204" pitchFamily="49" charset="0"/>
                <a:ea typeface="Consolas"/>
                <a:cs typeface="Consolas" panose="020B0609020204030204" pitchFamily="49" charset="0"/>
                <a:sym typeface="Consolas"/>
              </a:rPr>
              <a:t> &gt;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rgbClr val="000096"/>
                </a:solidFill>
                <a:latin typeface="Consolas" panose="020B0609020204030204" pitchFamily="49" charset="0"/>
                <a:ea typeface="Consolas"/>
                <a:cs typeface="Consolas" panose="020B0609020204030204" pitchFamily="49" charset="0"/>
                <a:sym typeface="Consolas"/>
              </a:rPr>
              <a:t>&lt;/md&gt;</a:t>
            </a:r>
            <a:endParaRPr lang="en-US"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sz="1400" b="1" dirty="0">
                <a:solidFill>
                  <a:srgbClr val="000096"/>
                </a:solidFill>
                <a:latin typeface="Consolas" panose="020B0609020204030204" pitchFamily="49" charset="0"/>
                <a:ea typeface="Consolas"/>
                <a:cs typeface="Consolas" panose="020B0609020204030204" pitchFamily="49" charset="0"/>
                <a:sym typeface="Consolas"/>
              </a:rPr>
              <a:t>&lt;md </a:t>
            </a:r>
            <a:r>
              <a:rPr lang="en-US" sz="1400" b="1" dirty="0">
                <a:solidFill>
                  <a:srgbClr val="F5844C"/>
                </a:solidFill>
                <a:latin typeface="Consolas" panose="020B0609020204030204" pitchFamily="49" charset="0"/>
                <a:ea typeface="Consolas"/>
                <a:cs typeface="Consolas" panose="020B0609020204030204" pitchFamily="49" charset="0"/>
                <a:sym typeface="Consolas"/>
              </a:rPr>
              <a:t>USE</a:t>
            </a:r>
            <a:r>
              <a:rPr lang="en-US" sz="1400" b="1" dirty="0">
                <a:solidFill>
                  <a:srgbClr val="FF8040"/>
                </a:solidFill>
                <a:highlight>
                  <a:srgbClr val="FFFFFF"/>
                </a:highlight>
                <a:latin typeface="Consolas" panose="020B0609020204030204" pitchFamily="49" charset="0"/>
                <a:ea typeface="Consolas"/>
                <a:cs typeface="Consolas" panose="020B0609020204030204" pitchFamily="49" charset="0"/>
                <a:sym typeface="Consolas"/>
              </a:rPr>
              <a:t>=</a:t>
            </a:r>
            <a:r>
              <a:rPr lang="en-US" sz="1400" b="1" dirty="0">
                <a:solidFill>
                  <a:srgbClr val="993300"/>
                </a:solidFill>
                <a:latin typeface="Consolas" panose="020B0609020204030204" pitchFamily="49" charset="0"/>
                <a:ea typeface="Consolas"/>
                <a:cs typeface="Consolas" panose="020B0609020204030204" pitchFamily="49" charset="0"/>
                <a:sym typeface="Consolas"/>
              </a:rPr>
              <a:t>"SOURCE"</a:t>
            </a:r>
            <a:r>
              <a:rPr lang="en-US" sz="1400" b="1" dirty="0">
                <a:solidFill>
                  <a:srgbClr val="000096"/>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96"/>
                </a:solidFill>
                <a:latin typeface="Consolas" panose="020B0609020204030204" pitchFamily="49" charset="0"/>
                <a:ea typeface="Consolas"/>
                <a:cs typeface="Consolas" panose="020B0609020204030204" pitchFamily="49" charset="0"/>
                <a:sym typeface="Consolas"/>
              </a:rPr>
              <a:t> &gt;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rgbClr val="000096"/>
                </a:solidFill>
                <a:latin typeface="Consolas" panose="020B0609020204030204" pitchFamily="49" charset="0"/>
                <a:ea typeface="Consolas"/>
                <a:cs typeface="Consolas" panose="020B0609020204030204" pitchFamily="49" charset="0"/>
                <a:sym typeface="Consolas"/>
              </a:rPr>
              <a:t>&lt;/md&gt;</a:t>
            </a:r>
            <a:endParaRPr lang="en-US" b="1" dirty="0">
              <a:latin typeface="Consolas" panose="020B0609020204030204" pitchFamily="49" charset="0"/>
              <a:cs typeface="Consolas" panose="020B0609020204030204" pitchFamily="49" charset="0"/>
            </a:endParaRPr>
          </a:p>
          <a:p>
            <a:pPr marL="457200" lvl="0" indent="-342900" algn="l" rtl="0">
              <a:lnSpc>
                <a:spcPct val="115000"/>
              </a:lnSpc>
              <a:spcBef>
                <a:spcPts val="0"/>
              </a:spcBef>
              <a:spcAft>
                <a:spcPts val="0"/>
              </a:spcAft>
              <a:buSzPts val="1800"/>
              <a:buChar char="●"/>
            </a:pPr>
            <a:r>
              <a:rPr lang="en-US" sz="1400" b="1" dirty="0">
                <a:solidFill>
                  <a:srgbClr val="000096"/>
                </a:solidFill>
                <a:latin typeface="Consolas" panose="020B0609020204030204" pitchFamily="49" charset="0"/>
                <a:ea typeface="Consolas"/>
                <a:cs typeface="Consolas" panose="020B0609020204030204" pitchFamily="49" charset="0"/>
                <a:sym typeface="Consolas"/>
              </a:rPr>
              <a:t>&lt;md </a:t>
            </a:r>
            <a:r>
              <a:rPr lang="en-US" sz="1400" b="1" dirty="0">
                <a:solidFill>
                  <a:srgbClr val="F5844C"/>
                </a:solidFill>
                <a:latin typeface="Consolas" panose="020B0609020204030204" pitchFamily="49" charset="0"/>
                <a:ea typeface="Consolas"/>
                <a:cs typeface="Consolas" panose="020B0609020204030204" pitchFamily="49" charset="0"/>
                <a:sym typeface="Consolas"/>
              </a:rPr>
              <a:t>USE</a:t>
            </a:r>
            <a:r>
              <a:rPr lang="en-US" sz="1400" b="1" dirty="0">
                <a:solidFill>
                  <a:srgbClr val="FF8040"/>
                </a:solidFill>
                <a:highlight>
                  <a:srgbClr val="FFFFFF"/>
                </a:highlight>
                <a:latin typeface="Consolas" panose="020B0609020204030204" pitchFamily="49" charset="0"/>
                <a:ea typeface="Consolas"/>
                <a:cs typeface="Consolas" panose="020B0609020204030204" pitchFamily="49" charset="0"/>
                <a:sym typeface="Consolas"/>
              </a:rPr>
              <a:t>=</a:t>
            </a:r>
            <a:r>
              <a:rPr lang="en-US" sz="1400" b="1" dirty="0">
                <a:solidFill>
                  <a:srgbClr val="993300"/>
                </a:solidFill>
                <a:latin typeface="Consolas" panose="020B0609020204030204" pitchFamily="49" charset="0"/>
                <a:ea typeface="Consolas"/>
                <a:cs typeface="Consolas" panose="020B0609020204030204" pitchFamily="49" charset="0"/>
                <a:sym typeface="Consolas"/>
              </a:rPr>
              <a:t>"PROVENANCE"</a:t>
            </a:r>
            <a:r>
              <a:rPr lang="en-US" sz="1400" b="1" dirty="0">
                <a:solidFill>
                  <a:srgbClr val="000096"/>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96"/>
                </a:solidFill>
                <a:latin typeface="Consolas" panose="020B0609020204030204" pitchFamily="49" charset="0"/>
                <a:ea typeface="Consolas"/>
                <a:cs typeface="Consolas" panose="020B0609020204030204" pitchFamily="49" charset="0"/>
                <a:sym typeface="Consolas"/>
              </a:rPr>
              <a:t> &gt;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chemeClr val="dk1"/>
                </a:solidFill>
                <a:latin typeface="Consolas" panose="020B0609020204030204" pitchFamily="49" charset="0"/>
                <a:ea typeface="Consolas"/>
                <a:cs typeface="Consolas" panose="020B0609020204030204" pitchFamily="49" charset="0"/>
                <a:sym typeface="Consolas"/>
              </a:rPr>
              <a:t>…</a:t>
            </a:r>
            <a:r>
              <a:rPr lang="en-US" sz="1400" b="1" dirty="0">
                <a:solidFill>
                  <a:srgbClr val="000000"/>
                </a:solidFill>
                <a:latin typeface="Consolas" panose="020B0609020204030204" pitchFamily="49" charset="0"/>
                <a:ea typeface="Consolas"/>
                <a:cs typeface="Consolas" panose="020B0609020204030204" pitchFamily="49" charset="0"/>
                <a:sym typeface="Consolas"/>
              </a:rPr>
              <a:t> </a:t>
            </a:r>
            <a:r>
              <a:rPr lang="en-US" sz="1400" b="1" dirty="0">
                <a:solidFill>
                  <a:srgbClr val="000096"/>
                </a:solidFill>
                <a:latin typeface="Consolas" panose="020B0609020204030204" pitchFamily="49" charset="0"/>
                <a:ea typeface="Consolas"/>
                <a:cs typeface="Consolas" panose="020B0609020204030204" pitchFamily="49" charset="0"/>
                <a:sym typeface="Consolas"/>
              </a:rPr>
              <a:t>&lt;/md&gt;</a:t>
            </a:r>
            <a:endParaRPr lang="en-US" b="1" dirty="0">
              <a:latin typeface="Consolas" panose="020B0609020204030204" pitchFamily="49" charset="0"/>
              <a:cs typeface="Consolas" panose="020B0609020204030204" pitchFamily="49" charset="0"/>
            </a:endParaRPr>
          </a:p>
          <a:p>
            <a:endParaRPr lang="en-FI"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40"/>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New Metadata Section</a:t>
            </a:r>
            <a:endParaRPr/>
          </a:p>
        </p:txBody>
      </p:sp>
      <p:sp>
        <p:nvSpPr>
          <p:cNvPr id="99" name="Google Shape;99;p40"/>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sz="1800"/>
              <a:t>METS 1:</a:t>
            </a:r>
            <a:br>
              <a:rPr lang="en-US"/>
            </a:br>
            <a:r>
              <a:rPr lang="en-US" b="1">
                <a:solidFill>
                  <a:srgbClr val="000096"/>
                </a:solidFill>
                <a:latin typeface="Consolas"/>
                <a:ea typeface="Consolas"/>
                <a:cs typeface="Consolas"/>
                <a:sym typeface="Consolas"/>
              </a:rPr>
              <a:t>&lt;dmdSec&gt;</a:t>
            </a:r>
            <a:r>
              <a:rPr lang="en-US" b="1">
                <a:solidFill>
                  <a:srgbClr val="000000"/>
                </a:solidFill>
                <a:latin typeface="Consolas"/>
                <a:ea typeface="Consolas"/>
                <a:cs typeface="Consolas"/>
                <a:sym typeface="Consolas"/>
              </a:rPr>
              <a:t> … </a:t>
            </a:r>
            <a:r>
              <a:rPr lang="en-US" b="1">
                <a:solidFill>
                  <a:srgbClr val="000096"/>
                </a:solidFill>
                <a:latin typeface="Consolas"/>
                <a:ea typeface="Consolas"/>
                <a:cs typeface="Consolas"/>
                <a:sym typeface="Consolas"/>
              </a:rPr>
              <a:t>&lt;/dmdSec&gt;</a:t>
            </a:r>
            <a:br>
              <a:rPr lang="en-US" b="1">
                <a:solidFill>
                  <a:srgbClr val="000096"/>
                </a:solidFill>
                <a:latin typeface="Consolas"/>
                <a:ea typeface="Consolas"/>
                <a:cs typeface="Consolas"/>
                <a:sym typeface="Consolas"/>
              </a:rPr>
            </a:br>
            <a:r>
              <a:rPr lang="en-US" b="1">
                <a:solidFill>
                  <a:srgbClr val="000096"/>
                </a:solidFill>
                <a:latin typeface="Consolas"/>
                <a:ea typeface="Consolas"/>
                <a:cs typeface="Consolas"/>
                <a:sym typeface="Consolas"/>
              </a:rPr>
              <a:t>&lt;amdSec&gt;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&lt;techMD</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&lt;/techMD&gt;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&lt;rightsMD</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&lt;/rightsMD&gt;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&lt;sourceMD</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&lt;/sourceMD&gt;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&lt;digiprovMD</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&lt;/digiprovMD&gt;</a:t>
            </a:r>
            <a:br>
              <a:rPr lang="en-US" sz="1200">
                <a:solidFill>
                  <a:srgbClr val="000096"/>
                </a:solidFill>
                <a:latin typeface="Consolas"/>
                <a:ea typeface="Consolas"/>
                <a:cs typeface="Consolas"/>
                <a:sym typeface="Consolas"/>
              </a:rPr>
            </a:br>
            <a:r>
              <a:rPr lang="en-US" b="1">
                <a:solidFill>
                  <a:srgbClr val="000096"/>
                </a:solidFill>
                <a:latin typeface="Consolas"/>
                <a:ea typeface="Consolas"/>
                <a:cs typeface="Consolas"/>
                <a:sym typeface="Consolas"/>
              </a:rPr>
              <a:t>&lt;/amdSec&gt;</a:t>
            </a:r>
            <a:endParaRPr sz="1500" b="1">
              <a:solidFill>
                <a:srgbClr val="000096"/>
              </a:solidFill>
              <a:latin typeface="Consolas"/>
              <a:ea typeface="Consolas"/>
              <a:cs typeface="Consolas"/>
              <a:sym typeface="Consolas"/>
            </a:endParaRPr>
          </a:p>
        </p:txBody>
      </p:sp>
      <p:sp>
        <p:nvSpPr>
          <p:cNvPr id="100" name="Google Shape;100;p40"/>
          <p:cNvSpPr txBox="1">
            <a:spLocks noGrp="1"/>
          </p:cNvSpPr>
          <p:nvPr>
            <p:ph type="body" idx="2"/>
          </p:nvPr>
        </p:nvSpPr>
        <p:spPr>
          <a:xfrm>
            <a:off x="4832400" y="1312605"/>
            <a:ext cx="3999900" cy="3256270"/>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sz="1800">
                <a:latin typeface="Arial"/>
                <a:ea typeface="Arial"/>
                <a:cs typeface="Arial"/>
                <a:sym typeface="Arial"/>
              </a:rPr>
              <a:t>METS 2:</a:t>
            </a:r>
            <a:br>
              <a:rPr lang="en-US">
                <a:latin typeface="Arial"/>
                <a:ea typeface="Arial"/>
                <a:cs typeface="Arial"/>
                <a:sym typeface="Arial"/>
              </a:rPr>
            </a:br>
            <a:r>
              <a:rPr lang="en-US" b="1">
                <a:solidFill>
                  <a:srgbClr val="000096"/>
                </a:solidFill>
                <a:latin typeface="Consolas"/>
                <a:ea typeface="Consolas"/>
                <a:cs typeface="Consolas"/>
                <a:sym typeface="Consolas"/>
              </a:rPr>
              <a:t>&lt;mdSec&gt;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&lt;md </a:t>
            </a:r>
            <a:r>
              <a:rPr lang="en-US" sz="1200">
                <a:solidFill>
                  <a:srgbClr val="F5844C"/>
                </a:solidFill>
                <a:latin typeface="Consolas"/>
                <a:ea typeface="Consolas"/>
                <a:cs typeface="Consolas"/>
                <a:sym typeface="Consolas"/>
              </a:rPr>
              <a:t>USE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"DESCRIPTIVE"</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&lt;/md&gt;</a:t>
            </a:r>
            <a:br>
              <a:rPr lang="en-US" sz="1200">
                <a:solidFill>
                  <a:srgbClr val="993300"/>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&lt;md </a:t>
            </a:r>
            <a:r>
              <a:rPr lang="en-US" sz="1200">
                <a:solidFill>
                  <a:srgbClr val="F5844C"/>
                </a:solidFill>
                <a:latin typeface="Consolas"/>
                <a:ea typeface="Consolas"/>
                <a:cs typeface="Consolas"/>
                <a:sym typeface="Consolas"/>
              </a:rPr>
              <a:t>USE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"TECHNICAL"</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&lt;/md&gt;</a:t>
            </a:r>
            <a:br>
              <a:rPr lang="en-US" sz="1200">
                <a:solidFill>
                  <a:srgbClr val="993300"/>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&lt;md </a:t>
            </a:r>
            <a:r>
              <a:rPr lang="en-US" sz="1200">
                <a:solidFill>
                  <a:srgbClr val="F5844C"/>
                </a:solidFill>
                <a:latin typeface="Consolas"/>
                <a:ea typeface="Consolas"/>
                <a:cs typeface="Consolas"/>
                <a:sym typeface="Consolas"/>
              </a:rPr>
              <a:t>USE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"RIGHTS"</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&lt;/md&gt;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&lt;md </a:t>
            </a:r>
            <a:r>
              <a:rPr lang="en-US" sz="1200">
                <a:solidFill>
                  <a:srgbClr val="F5844C"/>
                </a:solidFill>
                <a:latin typeface="Consolas"/>
                <a:ea typeface="Consolas"/>
                <a:cs typeface="Consolas"/>
                <a:sym typeface="Consolas"/>
              </a:rPr>
              <a:t>USE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"SOURCE"</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&lt;/md&gt;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&lt;md </a:t>
            </a:r>
            <a:r>
              <a:rPr lang="en-US" sz="1200">
                <a:solidFill>
                  <a:srgbClr val="F5844C"/>
                </a:solidFill>
                <a:latin typeface="Consolas"/>
                <a:ea typeface="Consolas"/>
                <a:cs typeface="Consolas"/>
                <a:sym typeface="Consolas"/>
              </a:rPr>
              <a:t>USE</a:t>
            </a:r>
            <a:r>
              <a:rPr lang="en-US" sz="1200">
                <a:solidFill>
                  <a:srgbClr val="FF8040"/>
                </a:solidFill>
                <a:highlight>
                  <a:srgbClr val="FFFFFF"/>
                </a:highlight>
                <a:latin typeface="Consolas"/>
                <a:ea typeface="Consolas"/>
                <a:cs typeface="Consolas"/>
                <a:sym typeface="Consolas"/>
              </a:rPr>
              <a:t>=</a:t>
            </a:r>
            <a:r>
              <a:rPr lang="en-US" sz="1200">
                <a:solidFill>
                  <a:srgbClr val="993300"/>
                </a:solidFill>
                <a:latin typeface="Consolas"/>
                <a:ea typeface="Consolas"/>
                <a:cs typeface="Consolas"/>
                <a:sym typeface="Consolas"/>
              </a:rPr>
              <a:t>"PROVENANCE"</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&lt;/md&gt;</a:t>
            </a:r>
            <a:br>
              <a:rPr lang="en-US" sz="1200">
                <a:solidFill>
                  <a:srgbClr val="993300"/>
                </a:solidFill>
                <a:latin typeface="Consolas"/>
                <a:ea typeface="Consolas"/>
                <a:cs typeface="Consolas"/>
                <a:sym typeface="Consolas"/>
              </a:rPr>
            </a:br>
            <a:r>
              <a:rPr lang="en-US" b="1">
                <a:solidFill>
                  <a:srgbClr val="000096"/>
                </a:solidFill>
                <a:latin typeface="Consolas"/>
                <a:ea typeface="Consolas"/>
                <a:cs typeface="Consolas"/>
                <a:sym typeface="Consolas"/>
              </a:rPr>
              <a:t>&lt;/mdSec&gt;</a:t>
            </a:r>
            <a:endParaRPr sz="2400" b="1">
              <a:solidFill>
                <a:srgbClr val="000096"/>
              </a:solidFill>
              <a:latin typeface="Consolas"/>
              <a:ea typeface="Consolas"/>
              <a:cs typeface="Consolas"/>
              <a:sym typeface="Consolas"/>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41"/>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Metadata References</a:t>
            </a:r>
            <a:endParaRPr/>
          </a:p>
        </p:txBody>
      </p:sp>
      <p:sp>
        <p:nvSpPr>
          <p:cNvPr id="106" name="Google Shape;106;p41"/>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&lt;mdRef </a:t>
            </a:r>
            <a:r>
              <a:rPr lang="en-US" sz="1200">
                <a:solidFill>
                  <a:srgbClr val="F5844C"/>
                </a:solidFill>
                <a:latin typeface="Consolas"/>
                <a:ea typeface="Consolas"/>
                <a:cs typeface="Consolas"/>
                <a:sym typeface="Consolas"/>
              </a:rPr>
              <a:t>CHECKSUMTYPE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"MD5"</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CHECKSUM</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"f123456789abcdef0123456789abcde0"</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"PREMIS:OBJECT"</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MDTYPEVERSION</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"3.0"</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LOCTYPE</a:t>
            </a:r>
            <a:r>
              <a:rPr lang="en-US" sz="1200" b="1">
                <a:solidFill>
                  <a:srgbClr val="000096"/>
                </a:solidFill>
                <a:latin typeface="Consolas"/>
                <a:ea typeface="Consolas"/>
                <a:cs typeface="Consolas"/>
                <a:sym typeface="Consolas"/>
              </a:rPr>
              <a:t>=</a:t>
            </a:r>
            <a:r>
              <a:rPr lang="en-US" sz="1200">
                <a:solidFill>
                  <a:srgbClr val="993300"/>
                </a:solidFill>
                <a:latin typeface="Consolas"/>
                <a:ea typeface="Consolas"/>
                <a:cs typeface="Consolas"/>
                <a:sym typeface="Consolas"/>
              </a:rPr>
              <a:t>"URL"</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xlink</a:t>
            </a:r>
            <a:r>
              <a:rPr lang="en-US" sz="1400" b="1">
                <a:solidFill>
                  <a:srgbClr val="FF8040"/>
                </a:solidFill>
                <a:latin typeface="Consolas"/>
                <a:ea typeface="Consolas"/>
                <a:cs typeface="Consolas"/>
                <a:sym typeface="Consolas"/>
              </a:rPr>
              <a:t>:</a:t>
            </a:r>
            <a:r>
              <a:rPr lang="en-US" sz="1400" b="1">
                <a:solidFill>
                  <a:srgbClr val="F5844C"/>
                </a:solidFill>
                <a:latin typeface="Consolas"/>
                <a:ea typeface="Consolas"/>
                <a:cs typeface="Consolas"/>
                <a:sym typeface="Consolas"/>
              </a:rPr>
              <a:t>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"simple"</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xlink</a:t>
            </a:r>
            <a:r>
              <a:rPr lang="en-US" sz="1400" b="1">
                <a:solidFill>
                  <a:srgbClr val="FF8040"/>
                </a:solidFill>
                <a:latin typeface="Consolas"/>
                <a:ea typeface="Consolas"/>
                <a:cs typeface="Consolas"/>
                <a:sym typeface="Consolas"/>
              </a:rPr>
              <a:t>:</a:t>
            </a:r>
            <a:r>
              <a:rPr lang="en-US" sz="1400" b="1">
                <a:solidFill>
                  <a:srgbClr val="F5844C"/>
                </a:solidFill>
                <a:latin typeface="Consolas"/>
                <a:ea typeface="Consolas"/>
                <a:cs typeface="Consolas"/>
                <a:sym typeface="Consolas"/>
              </a:rPr>
              <a:t>href</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"http://example.org/object1.xml"</a:t>
            </a:r>
            <a:r>
              <a:rPr lang="en-US" sz="1200" b="1">
                <a:solidFill>
                  <a:srgbClr val="000096"/>
                </a:solidFill>
                <a:latin typeface="Consolas"/>
                <a:ea typeface="Consolas"/>
                <a:cs typeface="Consolas"/>
                <a:sym typeface="Consolas"/>
              </a:rPr>
              <a:t> /&gt;</a:t>
            </a:r>
            <a:endParaRPr sz="1200">
              <a:solidFill>
                <a:srgbClr val="993300"/>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200" b="1">
                <a:solidFill>
                  <a:srgbClr val="000096"/>
                </a:solidFill>
                <a:latin typeface="Consolas"/>
                <a:ea typeface="Consolas"/>
                <a:cs typeface="Consolas"/>
                <a:sym typeface="Consolas"/>
              </a:rPr>
              <a:t>&lt;mdRef </a:t>
            </a:r>
            <a:r>
              <a:rPr lang="en-US" sz="1200">
                <a:solidFill>
                  <a:srgbClr val="F5844C"/>
                </a:solidFill>
                <a:latin typeface="Consolas"/>
                <a:ea typeface="Consolas"/>
                <a:cs typeface="Consolas"/>
                <a:sym typeface="Consolas"/>
              </a:rPr>
              <a:t>CHECKSUMTYPE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"MD5"</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CHECKSUM</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"f123456789abcdef0123456789abcde0"</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"PREMIS:OBJECT"</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MDTYPEVERSION</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"3.0"</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LOCTYPE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"URL"</a:t>
            </a:r>
            <a:br>
              <a:rPr lang="en-US" sz="1200">
                <a:solidFill>
                  <a:srgbClr val="993300"/>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LOCREF</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"http://example.org/object1.xml"</a:t>
            </a:r>
            <a:r>
              <a:rPr lang="en-US" sz="1200" b="1">
                <a:solidFill>
                  <a:srgbClr val="000096"/>
                </a:solidFill>
                <a:latin typeface="Consolas"/>
                <a:ea typeface="Consolas"/>
                <a:cs typeface="Consolas"/>
                <a:sym typeface="Consolas"/>
              </a:rPr>
              <a:t> /&gt;</a:t>
            </a:r>
            <a:endParaRPr sz="1800">
              <a:solidFill>
                <a:srgbClr val="993300"/>
              </a:solidFill>
              <a:latin typeface="Consolas"/>
              <a:ea typeface="Consolas"/>
              <a:cs typeface="Consolas"/>
              <a:sym typeface="Consolas"/>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Other Metadata Types</a:t>
            </a:r>
            <a:endParaRPr/>
          </a:p>
        </p:txBody>
      </p:sp>
      <p:sp>
        <p:nvSpPr>
          <p:cNvPr id="112" name="Google Shape;112;p42"/>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&lt;mdRef </a:t>
            </a:r>
            <a:r>
              <a:rPr lang="en-US" sz="1400" b="1">
                <a:solidFill>
                  <a:srgbClr val="F5844C"/>
                </a:solidFill>
                <a:latin typeface="Consolas"/>
                <a:ea typeface="Consolas"/>
                <a:cs typeface="Consolas"/>
                <a:sym typeface="Consolas"/>
              </a:rPr>
              <a:t>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"OTHER"</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OTHERMDTYPE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"MYVALUE"</a:t>
            </a:r>
            <a:r>
              <a:rPr lang="en-US" sz="1200" b="1">
                <a:solidFill>
                  <a:srgbClr val="000096"/>
                </a:solidFill>
                <a:latin typeface="Consolas"/>
                <a:ea typeface="Consolas"/>
                <a:cs typeface="Consolas"/>
                <a:sym typeface="Consolas"/>
              </a:rPr>
              <a:t> </a:t>
            </a:r>
            <a:r>
              <a:rPr lang="en-US" sz="1200" b="1">
                <a:solidFill>
                  <a:schemeClr val="dk1"/>
                </a:solidFill>
                <a:latin typeface="Consolas"/>
                <a:ea typeface="Consolas"/>
                <a:cs typeface="Consolas"/>
                <a:sym typeface="Consolas"/>
              </a:rPr>
              <a:t>…</a:t>
            </a:r>
            <a:r>
              <a:rPr lang="en-US" sz="1200" b="1">
                <a:solidFill>
                  <a:srgbClr val="000096"/>
                </a:solidFill>
                <a:latin typeface="Consolas"/>
                <a:ea typeface="Consolas"/>
                <a:cs typeface="Consolas"/>
                <a:sym typeface="Consolas"/>
              </a:rPr>
              <a:t> /&gt;</a:t>
            </a:r>
            <a:endParaRPr sz="1400">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sz="1800"/>
            </a:br>
            <a:r>
              <a:rPr lang="en-US" sz="1200" b="1">
                <a:solidFill>
                  <a:srgbClr val="000096"/>
                </a:solidFill>
                <a:latin typeface="Consolas"/>
                <a:ea typeface="Consolas"/>
                <a:cs typeface="Consolas"/>
                <a:sym typeface="Consolas"/>
              </a:rPr>
              <a:t>&lt;mdRef </a:t>
            </a:r>
            <a:r>
              <a:rPr lang="en-US" sz="1400" b="1">
                <a:solidFill>
                  <a:srgbClr val="F5844C"/>
                </a:solidFill>
                <a:latin typeface="Consolas"/>
                <a:ea typeface="Consolas"/>
                <a:cs typeface="Consolas"/>
                <a:sym typeface="Consolas"/>
              </a:rPr>
              <a:t>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"MYVALUE"</a:t>
            </a:r>
            <a:r>
              <a:rPr lang="en-US" sz="1200" b="1">
                <a:solidFill>
                  <a:srgbClr val="000096"/>
                </a:solidFill>
                <a:latin typeface="Consolas"/>
                <a:ea typeface="Consolas"/>
                <a:cs typeface="Consolas"/>
                <a:sym typeface="Consolas"/>
              </a:rPr>
              <a:t> </a:t>
            </a:r>
            <a:r>
              <a:rPr lang="en-US" sz="1200" b="1">
                <a:solidFill>
                  <a:schemeClr val="dk1"/>
                </a:solidFill>
                <a:latin typeface="Consolas"/>
                <a:ea typeface="Consolas"/>
                <a:cs typeface="Consolas"/>
                <a:sym typeface="Consolas"/>
              </a:rPr>
              <a:t>…</a:t>
            </a:r>
            <a:r>
              <a:rPr lang="en-US" sz="1200" b="1">
                <a:solidFill>
                  <a:srgbClr val="000096"/>
                </a:solidFill>
                <a:latin typeface="Consolas"/>
                <a:ea typeface="Consolas"/>
                <a:cs typeface="Consolas"/>
                <a:sym typeface="Consolas"/>
              </a:rPr>
              <a:t> /&gt;</a:t>
            </a:r>
            <a:endParaRPr sz="1800">
              <a:solidFill>
                <a:srgbClr val="000096"/>
              </a:solidFill>
              <a:latin typeface="Consolas"/>
              <a:ea typeface="Consolas"/>
              <a:cs typeface="Consolas"/>
              <a:sym typeface="Consolas"/>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3"/>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File Locations</a:t>
            </a:r>
            <a:endParaRPr/>
          </a:p>
        </p:txBody>
      </p:sp>
      <p:sp>
        <p:nvSpPr>
          <p:cNvPr id="118" name="Google Shape;118;p43"/>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&lt;FLocat </a:t>
            </a:r>
            <a:r>
              <a:rPr lang="en-US" sz="1200">
                <a:solidFill>
                  <a:srgbClr val="F5844C"/>
                </a:solidFill>
                <a:latin typeface="Consolas"/>
                <a:ea typeface="Consolas"/>
                <a:cs typeface="Consolas"/>
                <a:sym typeface="Consolas"/>
              </a:rPr>
              <a:t>LOCTYPE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"URL"</a:t>
            </a:r>
            <a:br>
              <a:rPr lang="en-US" sz="1200" b="1">
                <a:solidFill>
                  <a:srgbClr val="000096"/>
                </a:solidFill>
                <a:latin typeface="Consolas"/>
                <a:ea typeface="Consolas"/>
                <a:cs typeface="Consolas"/>
                <a:sym typeface="Consolas"/>
              </a:rPr>
            </a:b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xlink</a:t>
            </a:r>
            <a:r>
              <a:rPr lang="en-US" sz="1400" b="1">
                <a:solidFill>
                  <a:srgbClr val="000096"/>
                </a:solidFill>
                <a:latin typeface="Consolas"/>
                <a:ea typeface="Consolas"/>
                <a:cs typeface="Consolas"/>
                <a:sym typeface="Consolas"/>
              </a:rPr>
              <a:t>:</a:t>
            </a:r>
            <a:r>
              <a:rPr lang="en-US" sz="1400" b="1">
                <a:solidFill>
                  <a:srgbClr val="F5844C"/>
                </a:solidFill>
                <a:latin typeface="Consolas"/>
                <a:ea typeface="Consolas"/>
                <a:cs typeface="Consolas"/>
                <a:sym typeface="Consolas"/>
              </a:rPr>
              <a:t>type</a:t>
            </a:r>
            <a:r>
              <a:rPr lang="en-US" sz="1400" b="1">
                <a:solidFill>
                  <a:srgbClr val="000096"/>
                </a:solidFill>
                <a:latin typeface="Consolas"/>
                <a:ea typeface="Consolas"/>
                <a:cs typeface="Consolas"/>
                <a:sym typeface="Consolas"/>
              </a:rPr>
              <a:t>=</a:t>
            </a:r>
            <a:r>
              <a:rPr lang="en-US" sz="1400" b="1">
                <a:solidFill>
                  <a:srgbClr val="993300"/>
                </a:solidFill>
                <a:latin typeface="Consolas"/>
                <a:ea typeface="Consolas"/>
                <a:cs typeface="Consolas"/>
                <a:sym typeface="Consolas"/>
              </a:rPr>
              <a:t>"simple"</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xlink:href</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"http://example.org/myfile1.pdf"</a:t>
            </a:r>
            <a:r>
              <a:rPr lang="en-US" sz="1200" b="1">
                <a:solidFill>
                  <a:srgbClr val="000096"/>
                </a:solidFill>
                <a:latin typeface="Consolas"/>
                <a:ea typeface="Consolas"/>
                <a:cs typeface="Consolas"/>
                <a:sym typeface="Consolas"/>
              </a:rPr>
              <a:t> /&gt;</a:t>
            </a:r>
            <a:endParaRPr sz="1400">
              <a:solidFill>
                <a:srgbClr val="993300"/>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METS 2:</a:t>
            </a:r>
            <a:br>
              <a:rPr lang="en-US">
                <a:latin typeface="Arial"/>
                <a:ea typeface="Arial"/>
                <a:cs typeface="Arial"/>
                <a:sym typeface="Arial"/>
              </a:rPr>
            </a:br>
            <a:r>
              <a:rPr lang="en-US" sz="1200">
                <a:solidFill>
                  <a:srgbClr val="000096"/>
                </a:solidFill>
                <a:latin typeface="Consolas"/>
                <a:ea typeface="Consolas"/>
                <a:cs typeface="Consolas"/>
                <a:sym typeface="Consolas"/>
              </a:rPr>
              <a:t>&lt;FLocat </a:t>
            </a:r>
            <a:r>
              <a:rPr lang="en-US" sz="1200">
                <a:solidFill>
                  <a:srgbClr val="F5844C"/>
                </a:solidFill>
                <a:latin typeface="Consolas"/>
                <a:ea typeface="Consolas"/>
                <a:cs typeface="Consolas"/>
                <a:sym typeface="Consolas"/>
              </a:rPr>
              <a:t>LOCTYPE</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"URL"</a:t>
            </a:r>
            <a:r>
              <a:rPr lang="en-US" sz="1200">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LOCREF</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"http://example.org/myfile1.pdf"</a:t>
            </a:r>
            <a:r>
              <a:rPr lang="en-US" sz="1200">
                <a:solidFill>
                  <a:srgbClr val="000096"/>
                </a:solidFill>
                <a:latin typeface="Consolas"/>
                <a:ea typeface="Consolas"/>
                <a:cs typeface="Consolas"/>
                <a:sym typeface="Consolas"/>
              </a:rPr>
              <a:t> /&gt;</a:t>
            </a:r>
            <a:endParaRPr sz="1800">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sz="1400">
              <a:latin typeface="Courier New"/>
              <a:ea typeface="Courier New"/>
              <a:cs typeface="Courier New"/>
              <a:sym typeface="Courier New"/>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If LOCTYPE="OTHER" and OTHERLOCTYPE are used, use only LOCTYPE.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45"/>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Metadata References in File Section</a:t>
            </a:r>
            <a:endParaRPr/>
          </a:p>
        </p:txBody>
      </p:sp>
      <p:sp>
        <p:nvSpPr>
          <p:cNvPr id="124" name="Google Shape;124;p45"/>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&lt;file </a:t>
            </a:r>
            <a:r>
              <a:rPr lang="en-US" sz="1200">
                <a:solidFill>
                  <a:srgbClr val="F5844C"/>
                </a:solidFill>
                <a:latin typeface="Consolas"/>
                <a:ea typeface="Consolas"/>
                <a:cs typeface="Consolas"/>
                <a:sym typeface="Consolas"/>
              </a:rPr>
              <a:t>ID=</a:t>
            </a:r>
            <a:r>
              <a:rPr lang="en-US" sz="1200">
                <a:solidFill>
                  <a:srgbClr val="993300"/>
                </a:solidFill>
                <a:latin typeface="Consolas"/>
                <a:ea typeface="Consolas"/>
                <a:cs typeface="Consolas"/>
                <a:sym typeface="Consolas"/>
              </a:rPr>
              <a:t>"file-001"</a:t>
            </a: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DMDID=</a:t>
            </a:r>
            <a:r>
              <a:rPr lang="en-US" sz="1400" b="1">
                <a:solidFill>
                  <a:srgbClr val="993300"/>
                </a:solidFill>
                <a:latin typeface="Consolas"/>
                <a:ea typeface="Consolas"/>
                <a:cs typeface="Consolas"/>
                <a:sym typeface="Consolas"/>
              </a:rPr>
              <a:t>"desc-001"</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ADMID=</a:t>
            </a:r>
            <a:r>
              <a:rPr lang="en-US" sz="1400" b="1">
                <a:solidFill>
                  <a:srgbClr val="993300"/>
                </a:solidFill>
                <a:latin typeface="Consolas"/>
                <a:ea typeface="Consolas"/>
                <a:cs typeface="Consolas"/>
                <a:sym typeface="Consolas"/>
              </a:rPr>
              <a:t>"tech-001 tech-002"</a:t>
            </a:r>
            <a:r>
              <a:rPr lang="en-US" sz="1200" b="1">
                <a:solidFill>
                  <a:srgbClr val="000096"/>
                </a:solidFill>
                <a:latin typeface="Consolas"/>
                <a:ea typeface="Consolas"/>
                <a:cs typeface="Consolas"/>
                <a:sym typeface="Consolas"/>
              </a:rPr>
              <a:t>&gt;</a:t>
            </a:r>
            <a:endParaRPr sz="1400">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200" b="1">
                <a:solidFill>
                  <a:srgbClr val="000096"/>
                </a:solidFill>
                <a:latin typeface="Consolas"/>
                <a:ea typeface="Consolas"/>
                <a:cs typeface="Consolas"/>
                <a:sym typeface="Consolas"/>
              </a:rPr>
              <a:t>&lt;file </a:t>
            </a:r>
            <a:r>
              <a:rPr lang="en-US" sz="1200">
                <a:solidFill>
                  <a:srgbClr val="F5844C"/>
                </a:solidFill>
                <a:latin typeface="Consolas"/>
                <a:ea typeface="Consolas"/>
                <a:cs typeface="Consolas"/>
                <a:sym typeface="Consolas"/>
              </a:rPr>
              <a:t>ID=</a:t>
            </a:r>
            <a:r>
              <a:rPr lang="en-US" sz="1200">
                <a:solidFill>
                  <a:srgbClr val="993300"/>
                </a:solidFill>
                <a:latin typeface="Consolas"/>
                <a:ea typeface="Consolas"/>
                <a:cs typeface="Consolas"/>
                <a:sym typeface="Consolas"/>
              </a:rPr>
              <a:t>"file-001"</a:t>
            </a:r>
            <a:r>
              <a:rPr lang="en-US" sz="12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MDID=</a:t>
            </a:r>
            <a:r>
              <a:rPr lang="en-US" sz="1400" b="1">
                <a:solidFill>
                  <a:srgbClr val="993300"/>
                </a:solidFill>
                <a:latin typeface="Consolas"/>
                <a:ea typeface="Consolas"/>
                <a:cs typeface="Consolas"/>
                <a:sym typeface="Consolas"/>
              </a:rPr>
              <a:t>"desc-001 tech-001 tech-002"</a:t>
            </a:r>
            <a:r>
              <a:rPr lang="en-US" sz="1200" b="1">
                <a:solidFill>
                  <a:srgbClr val="000096"/>
                </a:solidFill>
                <a:latin typeface="Consolas"/>
                <a:ea typeface="Consolas"/>
                <a:cs typeface="Consolas"/>
                <a:sym typeface="Consolas"/>
              </a:rPr>
              <a:t>&gt;</a:t>
            </a:r>
            <a:endParaRPr sz="1800">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sz="1800">
              <a:latin typeface="Consolas"/>
              <a:ea typeface="Consolas"/>
              <a:cs typeface="Consolas"/>
              <a:sym typeface="Consolas"/>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46"/>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Metadata References in Structural Maps</a:t>
            </a:r>
            <a:endParaRPr/>
          </a:p>
        </p:txBody>
      </p:sp>
      <p:sp>
        <p:nvSpPr>
          <p:cNvPr id="130" name="Google Shape;130;p46"/>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&lt;div </a:t>
            </a:r>
            <a:r>
              <a:rPr lang="en-US" sz="1400" b="1">
                <a:solidFill>
                  <a:srgbClr val="F5844C"/>
                </a:solidFill>
                <a:latin typeface="Consolas"/>
                <a:ea typeface="Consolas"/>
                <a:cs typeface="Consolas"/>
                <a:sym typeface="Consolas"/>
              </a:rPr>
              <a:t>DMDID=</a:t>
            </a:r>
            <a:r>
              <a:rPr lang="en-US" sz="1400" b="1">
                <a:solidFill>
                  <a:srgbClr val="993300"/>
                </a:solidFill>
                <a:latin typeface="Consolas"/>
                <a:ea typeface="Consolas"/>
                <a:cs typeface="Consolas"/>
                <a:sym typeface="Consolas"/>
              </a:rPr>
              <a:t>"desc-002"</a:t>
            </a:r>
            <a:r>
              <a:rPr lang="en-US" sz="1400" b="1">
                <a:solidFill>
                  <a:srgbClr val="000096"/>
                </a:solidFill>
                <a:latin typeface="Consolas"/>
                <a:ea typeface="Consolas"/>
                <a:cs typeface="Consolas"/>
                <a:sym typeface="Consolas"/>
              </a:rPr>
              <a:t> </a:t>
            </a:r>
            <a:r>
              <a:rPr lang="en-US" sz="1400" b="1">
                <a:solidFill>
                  <a:srgbClr val="F5844C"/>
                </a:solidFill>
                <a:latin typeface="Consolas"/>
                <a:ea typeface="Consolas"/>
                <a:cs typeface="Consolas"/>
                <a:sym typeface="Consolas"/>
              </a:rPr>
              <a:t>ADMID=</a:t>
            </a:r>
            <a:r>
              <a:rPr lang="en-US" sz="1400" b="1">
                <a:solidFill>
                  <a:srgbClr val="993300"/>
                </a:solidFill>
                <a:latin typeface="Consolas"/>
                <a:ea typeface="Consolas"/>
                <a:cs typeface="Consolas"/>
                <a:sym typeface="Consolas"/>
              </a:rPr>
              <a:t>"prov-001 prov-002"</a:t>
            </a:r>
            <a:r>
              <a:rPr lang="en-US" sz="1200" b="1">
                <a:solidFill>
                  <a:srgbClr val="000096"/>
                </a:solidFill>
                <a:latin typeface="Consolas"/>
                <a:ea typeface="Consolas"/>
                <a:cs typeface="Consolas"/>
                <a:sym typeface="Consolas"/>
              </a:rPr>
              <a:t>&gt;</a:t>
            </a:r>
            <a:endParaRPr sz="1800">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200" b="1">
                <a:solidFill>
                  <a:srgbClr val="000096"/>
                </a:solidFill>
                <a:latin typeface="Consolas"/>
                <a:ea typeface="Consolas"/>
                <a:cs typeface="Consolas"/>
                <a:sym typeface="Consolas"/>
              </a:rPr>
              <a:t>&lt;div </a:t>
            </a:r>
            <a:r>
              <a:rPr lang="en-US" sz="1400" b="1">
                <a:solidFill>
                  <a:srgbClr val="F5844C"/>
                </a:solidFill>
                <a:latin typeface="Consolas"/>
                <a:ea typeface="Consolas"/>
                <a:cs typeface="Consolas"/>
                <a:sym typeface="Consolas"/>
              </a:rPr>
              <a:t>MDID=</a:t>
            </a:r>
            <a:r>
              <a:rPr lang="en-US" sz="1400" b="1">
                <a:solidFill>
                  <a:srgbClr val="993300"/>
                </a:solidFill>
                <a:latin typeface="Consolas"/>
                <a:ea typeface="Consolas"/>
                <a:cs typeface="Consolas"/>
                <a:sym typeface="Consolas"/>
              </a:rPr>
              <a:t>"desc-002 prov-001 prov-002"</a:t>
            </a:r>
            <a:r>
              <a:rPr lang="en-US" sz="1200" b="1">
                <a:solidFill>
                  <a:srgbClr val="000096"/>
                </a:solidFill>
                <a:latin typeface="Consolas"/>
                <a:ea typeface="Consolas"/>
                <a:cs typeface="Consolas"/>
                <a:sym typeface="Consolas"/>
              </a:rPr>
              <a:t>&gt;</a:t>
            </a:r>
            <a:endParaRPr sz="1400" b="1">
              <a:solidFill>
                <a:srgbClr val="000096"/>
              </a:solidFill>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sz="1400" b="1">
              <a:solidFill>
                <a:srgbClr val="000096"/>
              </a:solidFill>
              <a:latin typeface="Consolas"/>
              <a:ea typeface="Consolas"/>
              <a:cs typeface="Consolas"/>
              <a:sym typeface="Consolas"/>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6"/>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What is METS? (cont‘d)</a:t>
            </a:r>
            <a:endParaRPr/>
          </a:p>
        </p:txBody>
      </p:sp>
      <p:sp>
        <p:nvSpPr>
          <p:cNvPr id="149" name="Google Shape;149;p6"/>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An XML schema-based specification for encoding “hub” documents for materials whose content is digital.</a:t>
            </a:r>
            <a:endParaRPr/>
          </a:p>
          <a:p>
            <a:pPr marL="914400" lvl="1" indent="-317500" algn="l" rtl="0">
              <a:lnSpc>
                <a:spcPct val="115000"/>
              </a:lnSpc>
              <a:spcBef>
                <a:spcPts val="0"/>
              </a:spcBef>
              <a:spcAft>
                <a:spcPts val="0"/>
              </a:spcAft>
              <a:buSzPts val="1400"/>
              <a:buChar char="○"/>
            </a:pPr>
            <a:r>
              <a:rPr lang="en-US"/>
              <a:t>Hub doc draws together dispersed but related files.</a:t>
            </a:r>
            <a:endParaRPr/>
          </a:p>
          <a:p>
            <a:pPr marL="914400" lvl="1" indent="-317500" algn="l" rtl="0">
              <a:lnSpc>
                <a:spcPct val="115000"/>
              </a:lnSpc>
              <a:spcBef>
                <a:spcPts val="0"/>
              </a:spcBef>
              <a:spcAft>
                <a:spcPts val="0"/>
              </a:spcAft>
              <a:buSzPts val="1400"/>
              <a:buChar char="○"/>
            </a:pPr>
            <a:r>
              <a:rPr lang="en-US"/>
              <a:t>METS uses XML to provide a vocabulary and syntax for identifying the digital pieces that together comprise a digital entity, for specifying the location of these pieces, and for expressing the structural relationships between them:</a:t>
            </a:r>
            <a:endParaRPr/>
          </a:p>
          <a:p>
            <a:pPr marL="1371600" lvl="2" indent="-317500" algn="l" rtl="0">
              <a:lnSpc>
                <a:spcPct val="115000"/>
              </a:lnSpc>
              <a:spcBef>
                <a:spcPts val="0"/>
              </a:spcBef>
              <a:spcAft>
                <a:spcPts val="0"/>
              </a:spcAft>
              <a:buSzPts val="1400"/>
              <a:buChar char="■"/>
            </a:pPr>
            <a:r>
              <a:rPr lang="en-US"/>
              <a:t>Content files</a:t>
            </a:r>
            <a:endParaRPr/>
          </a:p>
          <a:p>
            <a:pPr marL="1371600" lvl="2" indent="-317500" algn="l" rtl="0">
              <a:lnSpc>
                <a:spcPct val="115000"/>
              </a:lnSpc>
              <a:spcBef>
                <a:spcPts val="0"/>
              </a:spcBef>
              <a:spcAft>
                <a:spcPts val="0"/>
              </a:spcAft>
              <a:buSzPts val="1400"/>
              <a:buChar char="■"/>
            </a:pPr>
            <a:r>
              <a:rPr lang="en-US"/>
              <a:t>Descriptive and administrative metadata</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47"/>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Relocate Structural Map to a New Structural Section</a:t>
            </a:r>
            <a:endParaRPr/>
          </a:p>
        </p:txBody>
      </p:sp>
      <p:sp>
        <p:nvSpPr>
          <p:cNvPr id="136" name="Google Shape;136;p47"/>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1:</a:t>
            </a:r>
            <a:br>
              <a:rPr lang="en-US"/>
            </a:br>
            <a:r>
              <a:rPr lang="en-US" sz="1200">
                <a:solidFill>
                  <a:srgbClr val="000096"/>
                </a:solidFill>
                <a:latin typeface="Consolas"/>
                <a:ea typeface="Consolas"/>
                <a:cs typeface="Consolas"/>
                <a:sym typeface="Consolas"/>
              </a:rPr>
              <a:t>&lt;structMap&gt;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a:t>
            </a:r>
            <a:br>
              <a:rPr lang="en-US" sz="1200">
                <a:solidFill>
                  <a:srgbClr val="000000"/>
                </a:solidFill>
                <a:latin typeface="Consolas"/>
                <a:ea typeface="Consolas"/>
                <a:cs typeface="Consolas"/>
                <a:sym typeface="Consolas"/>
              </a:rPr>
            </a:br>
            <a:r>
              <a:rPr lang="en-US" sz="1200">
                <a:solidFill>
                  <a:srgbClr val="000096"/>
                </a:solidFill>
                <a:latin typeface="Consolas"/>
                <a:ea typeface="Consolas"/>
                <a:cs typeface="Consolas"/>
                <a:sym typeface="Consolas"/>
              </a:rPr>
              <a:t>&lt;/structMap&gt;</a:t>
            </a:r>
            <a:endParaRPr sz="1400">
              <a:solidFill>
                <a:srgbClr val="000096"/>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400" b="1">
                <a:solidFill>
                  <a:srgbClr val="000096"/>
                </a:solidFill>
                <a:latin typeface="Consolas"/>
                <a:ea typeface="Consolas"/>
                <a:cs typeface="Consolas"/>
                <a:sym typeface="Consolas"/>
              </a:rPr>
              <a:t>&lt;structSec&gt;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&lt;structMap&gt;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br>
              <a:rPr lang="en-US" sz="1200">
                <a:solidFill>
                  <a:srgbClr val="000000"/>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&lt;/structMap&gt;</a:t>
            </a:r>
            <a:br>
              <a:rPr lang="en-US" sz="1200">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&lt;/structSec&gt;</a:t>
            </a:r>
            <a:endParaRPr sz="1800" b="1">
              <a:solidFill>
                <a:srgbClr val="000096"/>
              </a:solidFill>
              <a:latin typeface="Consolas"/>
              <a:ea typeface="Consolas"/>
              <a:cs typeface="Consolas"/>
              <a:sym typeface="Consolas"/>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48"/>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Additional Issues</a:t>
            </a:r>
            <a:endParaRPr/>
          </a:p>
        </p:txBody>
      </p:sp>
      <p:sp>
        <p:nvSpPr>
          <p:cNvPr id="142" name="Google Shape;142;p48"/>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 still have attribute </a:t>
            </a:r>
            <a:r>
              <a:rPr lang="en-US" i="1"/>
              <a:t>X</a:t>
            </a:r>
            <a:r>
              <a:rPr lang="en-US"/>
              <a:t>="OTHER" and OTHER</a:t>
            </a:r>
            <a:r>
              <a:rPr lang="en-US" i="1"/>
              <a:t>X</a:t>
            </a:r>
            <a:r>
              <a:rPr lang="en-US"/>
              <a:t>="MYVALUE" in element </a:t>
            </a:r>
            <a:r>
              <a:rPr lang="en-US" i="1"/>
              <a:t>Y</a:t>
            </a:r>
            <a:r>
              <a:rPr lang="en-US"/>
              <a:t>.”</a:t>
            </a:r>
            <a:endParaRPr/>
          </a:p>
          <a:p>
            <a:pPr marL="457200" lvl="0" indent="-342900" algn="l" rtl="0">
              <a:lnSpc>
                <a:spcPct val="115000"/>
              </a:lnSpc>
              <a:spcBef>
                <a:spcPts val="0"/>
              </a:spcBef>
              <a:spcAft>
                <a:spcPts val="0"/>
              </a:spcAft>
              <a:buSzPts val="1800"/>
              <a:buChar char="●"/>
            </a:pPr>
            <a:r>
              <a:rPr lang="en-US"/>
              <a:t>"I still have attribute ADMID/DMDID in element </a:t>
            </a:r>
            <a:r>
              <a:rPr lang="en-US" i="1"/>
              <a:t>Y</a:t>
            </a:r>
            <a:r>
              <a:rPr lang="en-US"/>
              <a:t>.”</a:t>
            </a:r>
            <a:endParaRPr/>
          </a:p>
          <a:p>
            <a:pPr marL="457200" lvl="0" indent="-342900" algn="l" rtl="0">
              <a:lnSpc>
                <a:spcPct val="115000"/>
              </a:lnSpc>
              <a:spcBef>
                <a:spcPts val="0"/>
              </a:spcBef>
              <a:spcAft>
                <a:spcPts val="0"/>
              </a:spcAft>
              <a:buSzPts val="1800"/>
              <a:buChar char="●"/>
            </a:pPr>
            <a:r>
              <a:rPr lang="en-US"/>
              <a:t>"I have added my metadata into METS instead of referencing to another file."</a:t>
            </a:r>
            <a:endParaRPr/>
          </a:p>
          <a:p>
            <a:pPr marL="457200" lvl="0" indent="-342900" algn="l" rtl="0">
              <a:lnSpc>
                <a:spcPct val="115000"/>
              </a:lnSpc>
              <a:spcBef>
                <a:spcPts val="0"/>
              </a:spcBef>
              <a:spcAft>
                <a:spcPts val="0"/>
              </a:spcAft>
              <a:buSzPts val="1800"/>
              <a:buChar char="●"/>
            </a:pPr>
            <a:r>
              <a:rPr lang="en-US"/>
              <a:t>"I still want to keep the old metadata hierarchy and have e.g. multiple administrative metadata sections."</a:t>
            </a:r>
            <a:endParaRPr/>
          </a:p>
          <a:p>
            <a:pPr marL="457200" lvl="0" indent="-342900" algn="l" rtl="0">
              <a:lnSpc>
                <a:spcPct val="115000"/>
              </a:lnSpc>
              <a:spcBef>
                <a:spcPts val="0"/>
              </a:spcBef>
              <a:spcAft>
                <a:spcPts val="0"/>
              </a:spcAft>
              <a:buSzPts val="1800"/>
              <a:buChar char="●"/>
            </a:pPr>
            <a:r>
              <a:rPr lang="en-US"/>
              <a:t>"I need other use categories than DESCRIPTIVE, TECHNICAL, etc."</a:t>
            </a:r>
            <a:endParaRPr/>
          </a:p>
          <a:p>
            <a:pPr marL="457200" lvl="0" indent="-342900" algn="l" rtl="0">
              <a:lnSpc>
                <a:spcPct val="115000"/>
              </a:lnSpc>
              <a:spcBef>
                <a:spcPts val="0"/>
              </a:spcBef>
              <a:spcAft>
                <a:spcPts val="0"/>
              </a:spcAft>
              <a:buSzPts val="1800"/>
              <a:buChar char="●"/>
            </a:pPr>
            <a:r>
              <a:rPr lang="en-US"/>
              <a:t>"I have multiple structural maps."</a:t>
            </a:r>
            <a:endParaRPr/>
          </a:p>
          <a:p>
            <a:pPr marL="457200" lvl="0" indent="-342900" algn="l" rtl="0">
              <a:lnSpc>
                <a:spcPct val="115000"/>
              </a:lnSpc>
              <a:spcBef>
                <a:spcPts val="0"/>
              </a:spcBef>
              <a:spcAft>
                <a:spcPts val="0"/>
              </a:spcAft>
              <a:buSzPts val="1800"/>
              <a:buChar char="●"/>
            </a:pPr>
            <a:r>
              <a:rPr lang="en-US"/>
              <a:t>"I have a complex and deep structure in file section."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46"/>
        <p:cNvGrpSpPr/>
        <p:nvPr/>
      </p:nvGrpSpPr>
      <p:grpSpPr>
        <a:xfrm>
          <a:off x="0" y="0"/>
          <a:ext cx="0" cy="0"/>
          <a:chOff x="0" y="0"/>
          <a:chExt cx="0" cy="0"/>
        </a:xfrm>
      </p:grpSpPr>
      <p:sp>
        <p:nvSpPr>
          <p:cNvPr id="147" name="Google Shape;147;p49"/>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Attributes X and OTHERX</a:t>
            </a:r>
            <a:br>
              <a:rPr lang="en-US"/>
            </a:br>
            <a:r>
              <a:rPr lang="en-US" sz="1800" i="1"/>
              <a:t>"I still have attribute X="OTHER" and OTHERX="MYVALUE" in element Y."</a:t>
            </a:r>
            <a:endParaRPr i="1"/>
          </a:p>
        </p:txBody>
      </p:sp>
      <p:sp>
        <p:nvSpPr>
          <p:cNvPr id="148" name="Google Shape;148;p49"/>
          <p:cNvSpPr txBox="1">
            <a:spLocks noGrp="1"/>
          </p:cNvSpPr>
          <p:nvPr>
            <p:ph type="body" idx="1"/>
          </p:nvPr>
        </p:nvSpPr>
        <p:spPr>
          <a:xfrm>
            <a:off x="311700" y="1312605"/>
            <a:ext cx="4395594" cy="325626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ct val="108108"/>
              <a:buChar char="●"/>
            </a:pPr>
            <a:r>
              <a:rPr lang="en-US" dirty="0">
                <a:solidFill>
                  <a:srgbClr val="000096"/>
                </a:solidFill>
                <a:latin typeface="Consolas"/>
                <a:ea typeface="Consolas"/>
                <a:cs typeface="Consolas"/>
                <a:sym typeface="Consolas"/>
              </a:rPr>
              <a:t>&lt;agent&gt;</a:t>
            </a:r>
            <a:r>
              <a:rPr lang="en-US" dirty="0"/>
              <a:t>:</a:t>
            </a:r>
            <a:endParaRPr dirty="0"/>
          </a:p>
          <a:p>
            <a:pPr marL="914400" lvl="1" indent="-317500" algn="l" rtl="0">
              <a:lnSpc>
                <a:spcPct val="115000"/>
              </a:lnSpc>
              <a:spcBef>
                <a:spcPts val="0"/>
              </a:spcBef>
              <a:spcAft>
                <a:spcPts val="0"/>
              </a:spcAft>
              <a:buSzPct val="100900"/>
              <a:buChar char="○"/>
            </a:pPr>
            <a:r>
              <a:rPr lang="en-US" dirty="0">
                <a:solidFill>
                  <a:srgbClr val="F5844C"/>
                </a:solidFill>
                <a:latin typeface="Consolas"/>
                <a:ea typeface="Consolas"/>
                <a:cs typeface="Consolas"/>
                <a:sym typeface="Consolas"/>
              </a:rPr>
              <a:t>ROLE=</a:t>
            </a:r>
            <a:r>
              <a:rPr lang="en-US" dirty="0">
                <a:solidFill>
                  <a:srgbClr val="993300"/>
                </a:solidFill>
                <a:latin typeface="Consolas"/>
                <a:ea typeface="Consolas"/>
                <a:cs typeface="Consolas"/>
                <a:sym typeface="Consolas"/>
              </a:rPr>
              <a:t>"OTHER"</a:t>
            </a:r>
            <a:r>
              <a:rPr lang="en-US"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OTHERROLE=</a:t>
            </a:r>
            <a:r>
              <a:rPr lang="en-US" dirty="0">
                <a:solidFill>
                  <a:srgbClr val="993300"/>
                </a:solidFill>
                <a:latin typeface="Consolas"/>
                <a:ea typeface="Consolas"/>
                <a:cs typeface="Consolas"/>
                <a:sym typeface="Consolas"/>
              </a:rPr>
              <a:t>"MYVALUE" </a:t>
            </a:r>
            <a:endParaRPr dirty="0"/>
          </a:p>
          <a:p>
            <a:pPr marL="914400" lvl="1" indent="-317500" algn="l" rtl="0">
              <a:lnSpc>
                <a:spcPct val="115000"/>
              </a:lnSpc>
              <a:spcBef>
                <a:spcPts val="0"/>
              </a:spcBef>
              <a:spcAft>
                <a:spcPts val="0"/>
              </a:spcAft>
              <a:buSzPct val="100900"/>
              <a:buChar char="○"/>
            </a:pPr>
            <a:r>
              <a:rPr lang="en-US" dirty="0">
                <a:solidFill>
                  <a:srgbClr val="F5844C"/>
                </a:solidFill>
                <a:latin typeface="Consolas"/>
                <a:ea typeface="Consolas"/>
                <a:cs typeface="Consolas"/>
                <a:sym typeface="Consolas"/>
              </a:rPr>
              <a:t>TYPE=</a:t>
            </a:r>
            <a:r>
              <a:rPr lang="en-US" dirty="0">
                <a:solidFill>
                  <a:srgbClr val="993300"/>
                </a:solidFill>
                <a:latin typeface="Consolas"/>
                <a:ea typeface="Consolas"/>
                <a:cs typeface="Consolas"/>
                <a:sym typeface="Consolas"/>
              </a:rPr>
              <a:t>"OTHER"</a:t>
            </a:r>
            <a:r>
              <a:rPr lang="en-US"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OTHERTYPE=</a:t>
            </a:r>
            <a:r>
              <a:rPr lang="en-US" dirty="0">
                <a:solidFill>
                  <a:srgbClr val="993300"/>
                </a:solidFill>
                <a:latin typeface="Consolas"/>
                <a:ea typeface="Consolas"/>
                <a:cs typeface="Consolas"/>
                <a:sym typeface="Consolas"/>
              </a:rPr>
              <a:t>"MYVALUE"</a:t>
            </a:r>
            <a:endParaRPr dirty="0"/>
          </a:p>
          <a:p>
            <a:pPr marL="457200" lvl="0" indent="-342900" algn="l" rtl="0">
              <a:lnSpc>
                <a:spcPct val="115000"/>
              </a:lnSpc>
              <a:spcBef>
                <a:spcPts val="0"/>
              </a:spcBef>
              <a:spcAft>
                <a:spcPts val="0"/>
              </a:spcAft>
              <a:buSzPct val="108108"/>
              <a:buChar char="●"/>
            </a:pPr>
            <a:r>
              <a:rPr lang="en-US" dirty="0">
                <a:solidFill>
                  <a:srgbClr val="000096"/>
                </a:solidFill>
                <a:latin typeface="Consolas"/>
                <a:ea typeface="Consolas"/>
                <a:cs typeface="Consolas"/>
                <a:sym typeface="Consolas"/>
              </a:rPr>
              <a:t>&lt;</a:t>
            </a:r>
            <a:r>
              <a:rPr lang="en-US" dirty="0" err="1">
                <a:solidFill>
                  <a:srgbClr val="000096"/>
                </a:solidFill>
                <a:latin typeface="Consolas"/>
                <a:ea typeface="Consolas"/>
                <a:cs typeface="Consolas"/>
                <a:sym typeface="Consolas"/>
              </a:rPr>
              <a:t>FLocat</a:t>
            </a:r>
            <a:r>
              <a:rPr lang="en-US" dirty="0">
                <a:solidFill>
                  <a:srgbClr val="000096"/>
                </a:solidFill>
                <a:latin typeface="Consolas"/>
                <a:ea typeface="Consolas"/>
                <a:cs typeface="Consolas"/>
                <a:sym typeface="Consolas"/>
              </a:rPr>
              <a:t>&gt;</a:t>
            </a:r>
            <a:r>
              <a:rPr lang="en-US" dirty="0"/>
              <a:t>: </a:t>
            </a:r>
            <a:endParaRPr dirty="0"/>
          </a:p>
          <a:p>
            <a:pPr marL="914400" lvl="1" indent="-317500" algn="l" rtl="0">
              <a:lnSpc>
                <a:spcPct val="115000"/>
              </a:lnSpc>
              <a:spcBef>
                <a:spcPts val="0"/>
              </a:spcBef>
              <a:spcAft>
                <a:spcPts val="0"/>
              </a:spcAft>
              <a:buSzPct val="108108"/>
              <a:buChar char="○"/>
            </a:pPr>
            <a:r>
              <a:rPr lang="en-US" dirty="0">
                <a:solidFill>
                  <a:srgbClr val="F5844C"/>
                </a:solidFill>
                <a:latin typeface="Consolas"/>
                <a:ea typeface="Consolas"/>
                <a:cs typeface="Consolas"/>
                <a:sym typeface="Consolas"/>
              </a:rPr>
              <a:t>LOCTYPE=</a:t>
            </a:r>
            <a:r>
              <a:rPr lang="en-US" dirty="0">
                <a:solidFill>
                  <a:srgbClr val="993300"/>
                </a:solidFill>
                <a:latin typeface="Consolas"/>
                <a:ea typeface="Consolas"/>
                <a:cs typeface="Consolas"/>
                <a:sym typeface="Consolas"/>
              </a:rPr>
              <a:t>"OTHER"</a:t>
            </a:r>
            <a:r>
              <a:rPr lang="en-US" b="1"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OTHERLOCTYPE=</a:t>
            </a:r>
            <a:r>
              <a:rPr lang="en-US" dirty="0">
                <a:solidFill>
                  <a:srgbClr val="993300"/>
                </a:solidFill>
                <a:latin typeface="Consolas"/>
                <a:ea typeface="Consolas"/>
                <a:cs typeface="Consolas"/>
                <a:sym typeface="Consolas"/>
              </a:rPr>
              <a:t>"MYVALUE"</a:t>
            </a:r>
            <a:endParaRPr dirty="0"/>
          </a:p>
          <a:p>
            <a:pPr marL="457200" lvl="0" indent="-342900" algn="l" rtl="0">
              <a:lnSpc>
                <a:spcPct val="115000"/>
              </a:lnSpc>
              <a:spcBef>
                <a:spcPts val="0"/>
              </a:spcBef>
              <a:spcAft>
                <a:spcPts val="0"/>
              </a:spcAft>
              <a:buSzPct val="108108"/>
              <a:buChar char="●"/>
            </a:pPr>
            <a:r>
              <a:rPr lang="en-US" dirty="0">
                <a:solidFill>
                  <a:srgbClr val="000096"/>
                </a:solidFill>
                <a:latin typeface="Consolas"/>
                <a:ea typeface="Consolas"/>
                <a:cs typeface="Consolas"/>
                <a:sym typeface="Consolas"/>
              </a:rPr>
              <a:t>&lt;</a:t>
            </a:r>
            <a:r>
              <a:rPr lang="en-US" dirty="0" err="1">
                <a:solidFill>
                  <a:srgbClr val="000096"/>
                </a:solidFill>
                <a:latin typeface="Consolas"/>
                <a:ea typeface="Consolas"/>
                <a:cs typeface="Consolas"/>
                <a:sym typeface="Consolas"/>
              </a:rPr>
              <a:t>mdRef</a:t>
            </a:r>
            <a:r>
              <a:rPr lang="en-US" dirty="0">
                <a:solidFill>
                  <a:srgbClr val="000096"/>
                </a:solidFill>
                <a:latin typeface="Consolas"/>
                <a:ea typeface="Consolas"/>
                <a:cs typeface="Consolas"/>
                <a:sym typeface="Consolas"/>
              </a:rPr>
              <a:t>&gt;</a:t>
            </a:r>
            <a:r>
              <a:rPr lang="en-US" dirty="0"/>
              <a:t>: </a:t>
            </a:r>
            <a:endParaRPr dirty="0"/>
          </a:p>
          <a:p>
            <a:pPr marL="914400" lvl="1" indent="-317500" algn="l" rtl="0">
              <a:lnSpc>
                <a:spcPct val="115000"/>
              </a:lnSpc>
              <a:spcBef>
                <a:spcPts val="0"/>
              </a:spcBef>
              <a:spcAft>
                <a:spcPts val="0"/>
              </a:spcAft>
              <a:buSzPct val="108108"/>
              <a:buChar char="○"/>
            </a:pPr>
            <a:r>
              <a:rPr lang="en-US" dirty="0">
                <a:solidFill>
                  <a:srgbClr val="F5844C"/>
                </a:solidFill>
                <a:latin typeface="Consolas"/>
                <a:ea typeface="Consolas"/>
                <a:cs typeface="Consolas"/>
                <a:sym typeface="Consolas"/>
              </a:rPr>
              <a:t>LOCTYPE=</a:t>
            </a:r>
            <a:r>
              <a:rPr lang="en-US" dirty="0">
                <a:solidFill>
                  <a:srgbClr val="993300"/>
                </a:solidFill>
                <a:latin typeface="Consolas"/>
                <a:ea typeface="Consolas"/>
                <a:cs typeface="Consolas"/>
                <a:sym typeface="Consolas"/>
              </a:rPr>
              <a:t>"OTHER"</a:t>
            </a:r>
            <a:r>
              <a:rPr lang="en-US" b="1"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OTHERLOCTYPE=</a:t>
            </a:r>
            <a:r>
              <a:rPr lang="en-US" dirty="0">
                <a:solidFill>
                  <a:srgbClr val="993300"/>
                </a:solidFill>
                <a:latin typeface="Consolas"/>
                <a:ea typeface="Consolas"/>
                <a:cs typeface="Consolas"/>
                <a:sym typeface="Consolas"/>
              </a:rPr>
              <a:t>"MYVALUE"</a:t>
            </a:r>
            <a:endParaRPr dirty="0"/>
          </a:p>
          <a:p>
            <a:pPr marL="914400" lvl="1" indent="-317500" algn="l" rtl="0">
              <a:lnSpc>
                <a:spcPct val="115000"/>
              </a:lnSpc>
              <a:spcBef>
                <a:spcPts val="0"/>
              </a:spcBef>
              <a:spcAft>
                <a:spcPts val="0"/>
              </a:spcAft>
              <a:buSzPct val="108108"/>
              <a:buChar char="○"/>
            </a:pPr>
            <a:r>
              <a:rPr lang="en-US" dirty="0">
                <a:solidFill>
                  <a:srgbClr val="F5844C"/>
                </a:solidFill>
                <a:latin typeface="Consolas"/>
                <a:ea typeface="Consolas"/>
                <a:cs typeface="Consolas"/>
                <a:sym typeface="Consolas"/>
              </a:rPr>
              <a:t>MDTYPE=</a:t>
            </a:r>
            <a:r>
              <a:rPr lang="en-US" dirty="0">
                <a:solidFill>
                  <a:srgbClr val="993300"/>
                </a:solidFill>
                <a:latin typeface="Consolas"/>
                <a:ea typeface="Consolas"/>
                <a:cs typeface="Consolas"/>
                <a:sym typeface="Consolas"/>
              </a:rPr>
              <a:t>"OTHER"</a:t>
            </a:r>
            <a:r>
              <a:rPr lang="en-US" b="1"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OTHERMDTYPE=</a:t>
            </a:r>
            <a:r>
              <a:rPr lang="en-US" dirty="0">
                <a:solidFill>
                  <a:srgbClr val="993300"/>
                </a:solidFill>
                <a:latin typeface="Consolas"/>
                <a:ea typeface="Consolas"/>
                <a:cs typeface="Consolas"/>
                <a:sym typeface="Consolas"/>
              </a:rPr>
              <a:t>"MYVALUE"</a:t>
            </a:r>
            <a:endParaRPr dirty="0"/>
          </a:p>
          <a:p>
            <a:pPr marL="457200" lvl="0" indent="-342900" algn="l" rtl="0">
              <a:lnSpc>
                <a:spcPct val="115000"/>
              </a:lnSpc>
              <a:spcBef>
                <a:spcPts val="0"/>
              </a:spcBef>
              <a:spcAft>
                <a:spcPts val="0"/>
              </a:spcAft>
              <a:buSzPct val="108108"/>
              <a:buChar char="●"/>
            </a:pPr>
            <a:r>
              <a:rPr lang="en-US" dirty="0">
                <a:solidFill>
                  <a:srgbClr val="000096"/>
                </a:solidFill>
                <a:latin typeface="Consolas"/>
                <a:ea typeface="Consolas"/>
                <a:cs typeface="Consolas"/>
                <a:sym typeface="Consolas"/>
              </a:rPr>
              <a:t>&lt;</a:t>
            </a:r>
            <a:r>
              <a:rPr lang="en-US" dirty="0" err="1">
                <a:solidFill>
                  <a:srgbClr val="000096"/>
                </a:solidFill>
                <a:latin typeface="Consolas"/>
                <a:ea typeface="Consolas"/>
                <a:cs typeface="Consolas"/>
                <a:sym typeface="Consolas"/>
              </a:rPr>
              <a:t>mdWrap</a:t>
            </a:r>
            <a:r>
              <a:rPr lang="en-US" dirty="0">
                <a:solidFill>
                  <a:srgbClr val="000096"/>
                </a:solidFill>
                <a:latin typeface="Consolas"/>
                <a:ea typeface="Consolas"/>
                <a:cs typeface="Consolas"/>
                <a:sym typeface="Consolas"/>
              </a:rPr>
              <a:t>&gt;</a:t>
            </a:r>
            <a:r>
              <a:rPr lang="en-US" dirty="0"/>
              <a:t>:</a:t>
            </a:r>
            <a:endParaRPr dirty="0"/>
          </a:p>
          <a:p>
            <a:pPr marL="914400" lvl="1" indent="-317500" algn="l" rtl="0">
              <a:lnSpc>
                <a:spcPct val="115000"/>
              </a:lnSpc>
              <a:spcBef>
                <a:spcPts val="0"/>
              </a:spcBef>
              <a:spcAft>
                <a:spcPts val="0"/>
              </a:spcAft>
              <a:buSzPct val="108108"/>
              <a:buChar char="○"/>
            </a:pPr>
            <a:r>
              <a:rPr lang="en-US" dirty="0">
                <a:solidFill>
                  <a:srgbClr val="F5844C"/>
                </a:solidFill>
                <a:latin typeface="Consolas"/>
                <a:ea typeface="Consolas"/>
                <a:cs typeface="Consolas"/>
                <a:sym typeface="Consolas"/>
              </a:rPr>
              <a:t>MDTYPE=</a:t>
            </a:r>
            <a:r>
              <a:rPr lang="en-US" dirty="0">
                <a:solidFill>
                  <a:srgbClr val="993300"/>
                </a:solidFill>
                <a:latin typeface="Consolas"/>
                <a:ea typeface="Consolas"/>
                <a:cs typeface="Consolas"/>
                <a:sym typeface="Consolas"/>
              </a:rPr>
              <a:t>"OTHER"</a:t>
            </a:r>
            <a:r>
              <a:rPr lang="en-US" b="1"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OTHERMDTYPE=</a:t>
            </a:r>
            <a:r>
              <a:rPr lang="en-US" dirty="0">
                <a:solidFill>
                  <a:srgbClr val="993300"/>
                </a:solidFill>
                <a:latin typeface="Consolas"/>
                <a:ea typeface="Consolas"/>
                <a:cs typeface="Consolas"/>
                <a:sym typeface="Consolas"/>
              </a:rPr>
              <a:t>"MYVALUE"</a:t>
            </a:r>
            <a:endParaRPr dirty="0"/>
          </a:p>
          <a:p>
            <a:pPr marL="457200" lvl="0" indent="-342900" algn="l" rtl="0">
              <a:lnSpc>
                <a:spcPct val="115000"/>
              </a:lnSpc>
              <a:spcBef>
                <a:spcPts val="0"/>
              </a:spcBef>
              <a:spcAft>
                <a:spcPts val="0"/>
              </a:spcAft>
              <a:buSzPct val="108108"/>
              <a:buChar char="●"/>
            </a:pPr>
            <a:r>
              <a:rPr lang="en-US" dirty="0">
                <a:solidFill>
                  <a:srgbClr val="000096"/>
                </a:solidFill>
                <a:latin typeface="Consolas"/>
                <a:ea typeface="Consolas"/>
                <a:cs typeface="Consolas"/>
                <a:sym typeface="Consolas"/>
              </a:rPr>
              <a:t>&lt;</a:t>
            </a:r>
            <a:r>
              <a:rPr lang="en-US" dirty="0" err="1">
                <a:solidFill>
                  <a:srgbClr val="000096"/>
                </a:solidFill>
                <a:latin typeface="Consolas"/>
                <a:ea typeface="Consolas"/>
                <a:cs typeface="Consolas"/>
                <a:sym typeface="Consolas"/>
              </a:rPr>
              <a:t>mptr</a:t>
            </a:r>
            <a:r>
              <a:rPr lang="en-US" dirty="0">
                <a:solidFill>
                  <a:srgbClr val="000096"/>
                </a:solidFill>
                <a:latin typeface="Consolas"/>
                <a:ea typeface="Consolas"/>
                <a:cs typeface="Consolas"/>
                <a:sym typeface="Consolas"/>
              </a:rPr>
              <a:t>&gt;</a:t>
            </a:r>
            <a:r>
              <a:rPr lang="en-US" dirty="0"/>
              <a:t>:</a:t>
            </a:r>
            <a:endParaRPr dirty="0"/>
          </a:p>
          <a:p>
            <a:pPr marL="914400" lvl="1" indent="-317500" algn="l" rtl="0">
              <a:lnSpc>
                <a:spcPct val="115000"/>
              </a:lnSpc>
              <a:spcBef>
                <a:spcPts val="0"/>
              </a:spcBef>
              <a:spcAft>
                <a:spcPts val="0"/>
              </a:spcAft>
              <a:buSzPct val="108108"/>
              <a:buChar char="○"/>
            </a:pPr>
            <a:r>
              <a:rPr lang="en-US" dirty="0">
                <a:solidFill>
                  <a:srgbClr val="F5844C"/>
                </a:solidFill>
                <a:latin typeface="Consolas"/>
                <a:ea typeface="Consolas"/>
                <a:cs typeface="Consolas"/>
                <a:sym typeface="Consolas"/>
              </a:rPr>
              <a:t>LOCTYPE=</a:t>
            </a:r>
            <a:r>
              <a:rPr lang="en-US" dirty="0">
                <a:solidFill>
                  <a:srgbClr val="993300"/>
                </a:solidFill>
                <a:latin typeface="Consolas"/>
                <a:ea typeface="Consolas"/>
                <a:cs typeface="Consolas"/>
                <a:sym typeface="Consolas"/>
              </a:rPr>
              <a:t>"OTHER"</a:t>
            </a:r>
            <a:r>
              <a:rPr lang="en-US" b="1" dirty="0">
                <a:solidFill>
                  <a:srgbClr val="000096"/>
                </a:solidFill>
                <a:latin typeface="Consolas"/>
                <a:ea typeface="Consolas"/>
                <a:cs typeface="Consolas"/>
                <a:sym typeface="Consolas"/>
              </a:rPr>
              <a:t> </a:t>
            </a:r>
            <a:r>
              <a:rPr lang="en-US" dirty="0">
                <a:solidFill>
                  <a:srgbClr val="F5844C"/>
                </a:solidFill>
                <a:latin typeface="Consolas"/>
                <a:ea typeface="Consolas"/>
                <a:cs typeface="Consolas"/>
                <a:sym typeface="Consolas"/>
              </a:rPr>
              <a:t>OTHERLOCTYPE=</a:t>
            </a:r>
            <a:r>
              <a:rPr lang="en-US" dirty="0">
                <a:solidFill>
                  <a:srgbClr val="993300"/>
                </a:solidFill>
                <a:latin typeface="Consolas"/>
                <a:ea typeface="Consolas"/>
                <a:cs typeface="Consolas"/>
                <a:sym typeface="Consolas"/>
              </a:rPr>
              <a:t>"MYVALUE"</a:t>
            </a:r>
            <a:endParaRPr dirty="0"/>
          </a:p>
        </p:txBody>
      </p:sp>
      <p:sp>
        <p:nvSpPr>
          <p:cNvPr id="10" name="Text Placeholder 9">
            <a:extLst>
              <a:ext uri="{FF2B5EF4-FFF2-40B4-BE49-F238E27FC236}">
                <a16:creationId xmlns:a16="http://schemas.microsoft.com/office/drawing/2014/main" id="{23071B4D-25F3-6410-756F-FE86B9B8CDBC}"/>
              </a:ext>
            </a:extLst>
          </p:cNvPr>
          <p:cNvSpPr>
            <a:spLocks noGrp="1"/>
          </p:cNvSpPr>
          <p:nvPr>
            <p:ph type="body" idx="2"/>
          </p:nvPr>
        </p:nvSpPr>
        <p:spPr>
          <a:xfrm>
            <a:off x="6116216" y="1312605"/>
            <a:ext cx="2716084" cy="3256270"/>
          </a:xfrm>
        </p:spPr>
        <p:txBody>
          <a:bodyPr>
            <a:normAutofit/>
          </a:bodyPr>
          <a:lstStyle/>
          <a:p>
            <a:pPr marL="114300" indent="0">
              <a:buSzPct val="108108"/>
              <a:buNone/>
            </a:pPr>
            <a:endParaRPr lang="en-US" dirty="0">
              <a:solidFill>
                <a:srgbClr val="F5844C"/>
              </a:solidFill>
              <a:latin typeface="Consolas" panose="020B0609020204030204" pitchFamily="49" charset="0"/>
              <a:ea typeface="Consolas"/>
              <a:cs typeface="Consolas" panose="020B0609020204030204" pitchFamily="49" charset="0"/>
              <a:sym typeface="Consolas"/>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ROLE=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endParaRPr lang="en-US" sz="1200" dirty="0">
              <a:solidFill>
                <a:srgbClr val="F5844C"/>
              </a:solidFill>
              <a:latin typeface="Consolas" panose="020B0609020204030204" pitchFamily="49" charset="0"/>
              <a:ea typeface="Consolas"/>
              <a:cs typeface="Consolas" panose="020B0609020204030204" pitchFamily="49" charset="0"/>
              <a:sym typeface="Consolas"/>
            </a:endParaRPr>
          </a:p>
          <a:p>
            <a:pPr marL="742950" lvl="1" indent="-171450">
              <a:buSzPct val="108108"/>
            </a:pPr>
            <a:r>
              <a:rPr lang="en-US" sz="1200" dirty="0">
                <a:solidFill>
                  <a:srgbClr val="F5844C"/>
                </a:solidFill>
                <a:latin typeface="Consolas" panose="020B0609020204030204" pitchFamily="49" charset="0"/>
                <a:ea typeface="Consolas"/>
                <a:cs typeface="Consolas" panose="020B0609020204030204" pitchFamily="49" charset="0"/>
                <a:sym typeface="Consolas"/>
              </a:rPr>
              <a:t>TYPE=</a:t>
            </a:r>
            <a:r>
              <a:rPr lang="en-US" sz="1200" dirty="0">
                <a:solidFill>
                  <a:srgbClr val="993300"/>
                </a:solidFill>
                <a:latin typeface="Consolas" panose="020B0609020204030204" pitchFamily="49" charset="0"/>
                <a:ea typeface="Consolas"/>
                <a:cs typeface="Consolas" panose="020B0609020204030204" pitchFamily="49" charset="0"/>
                <a:sym typeface="Consolas"/>
              </a:rPr>
              <a:t>"MYVALUE</a:t>
            </a:r>
            <a:r>
              <a:rPr lang="en-US" dirty="0">
                <a:solidFill>
                  <a:srgbClr val="993300"/>
                </a:solidFill>
                <a:latin typeface="Consolas" panose="020B0609020204030204" pitchFamily="49" charset="0"/>
                <a:ea typeface="Consolas"/>
                <a:cs typeface="Consolas" panose="020B0609020204030204" pitchFamily="49" charset="0"/>
                <a:sym typeface="Consolas"/>
              </a:rPr>
              <a:t>"</a:t>
            </a:r>
            <a:endParaRPr lang="en-US" dirty="0">
              <a:solidFill>
                <a:srgbClr val="F5844C"/>
              </a:solidFill>
              <a:latin typeface="Consolas" panose="020B0609020204030204" pitchFamily="49" charset="0"/>
              <a:ea typeface="Consolas"/>
              <a:cs typeface="Consolas" panose="020B0609020204030204" pitchFamily="49" charset="0"/>
              <a:sym typeface="Consolas"/>
            </a:endParaRPr>
          </a:p>
          <a:p>
            <a:pPr marL="285750" indent="-171450">
              <a:buSzPct val="108108"/>
            </a:pPr>
            <a:endParaRPr lang="en-US" dirty="0">
              <a:solidFill>
                <a:srgbClr val="F5844C"/>
              </a:solidFill>
              <a:latin typeface="Consolas" panose="020B0609020204030204" pitchFamily="49" charset="0"/>
              <a:ea typeface="Consolas"/>
              <a:cs typeface="Consolas" panose="020B0609020204030204" pitchFamily="49" charset="0"/>
              <a:sym typeface="Consolas"/>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LOCTYPE=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p>
          <a:p>
            <a:pPr marL="114300" lvl="0" indent="0" algn="l" rtl="0">
              <a:lnSpc>
                <a:spcPct val="115000"/>
              </a:lnSpc>
              <a:spcBef>
                <a:spcPts val="0"/>
              </a:spcBef>
              <a:spcAft>
                <a:spcPts val="0"/>
              </a:spcAft>
              <a:buSzPct val="108108"/>
              <a:buNone/>
            </a:pPr>
            <a:endParaRPr lang="en-US" dirty="0">
              <a:latin typeface="+mn-lt"/>
              <a:ea typeface="Consolas"/>
              <a:cs typeface="Consolas" panose="020B0609020204030204" pitchFamily="49" charset="0"/>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LOCTYPE=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endParaRPr lang="en-US" dirty="0">
              <a:latin typeface="Consolas" panose="020B0609020204030204" pitchFamily="49" charset="0"/>
              <a:ea typeface="Consolas"/>
              <a:cs typeface="Consolas" panose="020B0609020204030204" pitchFamily="49" charset="0"/>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MDTYPE=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p>
          <a:p>
            <a:pPr marL="114300" indent="0">
              <a:buSzPct val="108108"/>
              <a:buNone/>
            </a:pPr>
            <a:endParaRPr lang="en-US" dirty="0">
              <a:latin typeface="+mn-lt"/>
              <a:cs typeface="Consolas" panose="020B0609020204030204" pitchFamily="49" charset="0"/>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MDTYPE=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p>
          <a:p>
            <a:pPr marL="114300" indent="0">
              <a:buSzPct val="108108"/>
              <a:buNone/>
            </a:pPr>
            <a:endParaRPr lang="en-US" dirty="0">
              <a:latin typeface="+mn-lt"/>
              <a:cs typeface="Consolas" panose="020B0609020204030204" pitchFamily="49" charset="0"/>
            </a:endParaRPr>
          </a:p>
          <a:p>
            <a:pPr marL="742950" lvl="1" indent="-171450">
              <a:buSzPct val="108108"/>
            </a:pPr>
            <a:r>
              <a:rPr lang="en-US" dirty="0">
                <a:solidFill>
                  <a:srgbClr val="F5844C"/>
                </a:solidFill>
                <a:latin typeface="Consolas" panose="020B0609020204030204" pitchFamily="49" charset="0"/>
                <a:ea typeface="Consolas"/>
                <a:cs typeface="Consolas" panose="020B0609020204030204" pitchFamily="49" charset="0"/>
                <a:sym typeface="Consolas"/>
              </a:rPr>
              <a:t>LOCTYPE=</a:t>
            </a:r>
            <a:r>
              <a:rPr lang="en-US" dirty="0">
                <a:solidFill>
                  <a:srgbClr val="993300"/>
                </a:solidFill>
                <a:latin typeface="Consolas" panose="020B0609020204030204" pitchFamily="49" charset="0"/>
                <a:ea typeface="Consolas"/>
                <a:cs typeface="Consolas" panose="020B0609020204030204" pitchFamily="49" charset="0"/>
                <a:sym typeface="Consolas"/>
              </a:rPr>
              <a:t>"MYVALUE"</a:t>
            </a:r>
            <a:endParaRPr lang="en-US" dirty="0">
              <a:latin typeface="Consolas" panose="020B0609020204030204" pitchFamily="49" charset="0"/>
              <a:cs typeface="Consolas" panose="020B0609020204030204" pitchFamily="49" charset="0"/>
            </a:endParaRPr>
          </a:p>
          <a:p>
            <a:pPr marL="139700" indent="0">
              <a:buNone/>
            </a:pPr>
            <a:endParaRPr lang="en-FI" dirty="0"/>
          </a:p>
        </p:txBody>
      </p:sp>
      <p:sp>
        <p:nvSpPr>
          <p:cNvPr id="2" name="Google Shape;175;p51">
            <a:extLst>
              <a:ext uri="{FF2B5EF4-FFF2-40B4-BE49-F238E27FC236}">
                <a16:creationId xmlns:a16="http://schemas.microsoft.com/office/drawing/2014/main" id="{C709E93D-4851-08D8-8C99-59ACC19CECC9}"/>
              </a:ext>
            </a:extLst>
          </p:cNvPr>
          <p:cNvSpPr txBox="1"/>
          <p:nvPr/>
        </p:nvSpPr>
        <p:spPr>
          <a:xfrm>
            <a:off x="723180" y="4444889"/>
            <a:ext cx="7021788" cy="58473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METS Editorial Board provides suggested attribute values.</a:t>
            </a:r>
          </a:p>
          <a:p>
            <a:pPr marL="0" marR="0" lvl="0" indent="0" algn="ctr" rtl="0">
              <a:lnSpc>
                <a:spcPct val="100000"/>
              </a:lnSpc>
              <a:spcBef>
                <a:spcPts val="0"/>
              </a:spcBef>
              <a:spcAft>
                <a:spcPts val="0"/>
              </a:spcAft>
              <a:buNone/>
            </a:pPr>
            <a:r>
              <a:rPr lang="en-US" dirty="0"/>
              <a:t>See: </a:t>
            </a:r>
            <a:r>
              <a:rPr lang="en-US" dirty="0">
                <a:solidFill>
                  <a:schemeClr val="tx1"/>
                </a:solidFill>
                <a:hlinkClick r:id="rId3">
                  <a:extLst>
                    <a:ext uri="{A12FA001-AC4F-418D-AE19-62706E023703}">
                      <ahyp:hlinkClr xmlns:ahyp="http://schemas.microsoft.com/office/drawing/2018/hyperlinkcolor" val="tx"/>
                    </a:ext>
                  </a:extLst>
                </a:hlinkClick>
              </a:rPr>
              <a:t>https://github.com/mets/METS-schema/wiki/METS2-Suggested-Attribute-Values</a:t>
            </a:r>
            <a:endParaRPr sz="1100" dirty="0">
              <a:solidFill>
                <a:schemeClr val="tx1"/>
              </a:solidFill>
            </a:endParaRPr>
          </a:p>
        </p:txBody>
      </p:sp>
      <p:sp>
        <p:nvSpPr>
          <p:cNvPr id="8" name="Right Arrow 7">
            <a:extLst>
              <a:ext uri="{FF2B5EF4-FFF2-40B4-BE49-F238E27FC236}">
                <a16:creationId xmlns:a16="http://schemas.microsoft.com/office/drawing/2014/main" id="{1CEFFD30-7A1E-A69D-CA70-F075FD77C077}"/>
              </a:ext>
            </a:extLst>
          </p:cNvPr>
          <p:cNvSpPr/>
          <p:nvPr/>
        </p:nvSpPr>
        <p:spPr>
          <a:xfrm>
            <a:off x="4905501" y="2654389"/>
            <a:ext cx="1418109"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3"/>
          <p:cNvSpPr txBox="1">
            <a:spLocks noGrp="1"/>
          </p:cNvSpPr>
          <p:nvPr>
            <p:ph type="title"/>
          </p:nvPr>
        </p:nvSpPr>
        <p:spPr>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ADMIDs and DMDIDs to MDID</a:t>
            </a:r>
            <a:br>
              <a:rPr lang="en-US"/>
            </a:br>
            <a:r>
              <a:rPr lang="en-US" sz="1800"/>
              <a:t>"I still have attribute ADMID/DMDID in element </a:t>
            </a:r>
            <a:r>
              <a:rPr lang="en-US" sz="1800" i="1"/>
              <a:t>Y</a:t>
            </a:r>
            <a:r>
              <a:rPr lang="en-US" sz="1800"/>
              <a:t>.”</a:t>
            </a:r>
            <a:endParaRPr i="1"/>
          </a:p>
        </p:txBody>
      </p:sp>
      <p:sp>
        <p:nvSpPr>
          <p:cNvPr id="155" name="Google Shape;155;p3"/>
          <p:cNvSpPr txBox="1">
            <a:spLocks noGrp="1"/>
          </p:cNvSpPr>
          <p:nvPr>
            <p:ph type="body" idx="1"/>
          </p:nvPr>
        </p:nvSpPr>
        <p:spPr>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ct val="108108"/>
              <a:buChar char="●"/>
            </a:pPr>
            <a:r>
              <a:rPr lang="en-US" sz="1400" dirty="0">
                <a:solidFill>
                  <a:srgbClr val="000096"/>
                </a:solidFill>
                <a:latin typeface="Consolas"/>
                <a:ea typeface="Consolas"/>
                <a:cs typeface="Consolas"/>
                <a:sym typeface="Consolas"/>
              </a:rPr>
              <a:t>&lt;</a:t>
            </a:r>
            <a:r>
              <a:rPr lang="en-US" sz="1400" dirty="0" err="1">
                <a:solidFill>
                  <a:srgbClr val="000096"/>
                </a:solidFill>
                <a:latin typeface="Consolas"/>
                <a:ea typeface="Consolas"/>
                <a:cs typeface="Consolas"/>
                <a:sym typeface="Consolas"/>
              </a:rPr>
              <a:t>fileGrp</a:t>
            </a:r>
            <a:r>
              <a:rPr lang="en-US" sz="1400" dirty="0">
                <a:solidFill>
                  <a:srgbClr val="000096"/>
                </a:solidFill>
                <a:latin typeface="Consolas"/>
                <a:ea typeface="Consolas"/>
                <a:cs typeface="Consolas"/>
                <a:sym typeface="Consolas"/>
              </a:rPr>
              <a:t>&gt;</a:t>
            </a:r>
            <a:r>
              <a:rPr lang="en-US" sz="1400" dirty="0"/>
              <a:t>:</a:t>
            </a:r>
            <a:endParaRPr sz="14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ADMID=</a:t>
            </a:r>
            <a:r>
              <a:rPr lang="en-US" sz="1200" dirty="0">
                <a:solidFill>
                  <a:srgbClr val="993300"/>
                </a:solidFill>
                <a:latin typeface="Consolas"/>
                <a:ea typeface="Consolas"/>
                <a:cs typeface="Consolas"/>
                <a:sym typeface="Consolas"/>
              </a:rPr>
              <a:t>"myref-1"</a:t>
            </a:r>
            <a:endParaRPr sz="1200" dirty="0"/>
          </a:p>
          <a:p>
            <a:pPr marL="457200" lvl="0" indent="-342900" algn="l" rtl="0">
              <a:lnSpc>
                <a:spcPct val="115000"/>
              </a:lnSpc>
              <a:spcBef>
                <a:spcPts val="0"/>
              </a:spcBef>
              <a:spcAft>
                <a:spcPts val="0"/>
              </a:spcAft>
              <a:buSzPct val="108108"/>
              <a:buChar char="●"/>
            </a:pPr>
            <a:r>
              <a:rPr lang="en-US" sz="1400" dirty="0">
                <a:solidFill>
                  <a:srgbClr val="000096"/>
                </a:solidFill>
                <a:latin typeface="Consolas"/>
                <a:ea typeface="Consolas"/>
                <a:cs typeface="Consolas"/>
                <a:sym typeface="Consolas"/>
              </a:rPr>
              <a:t>&lt;file&gt;</a:t>
            </a:r>
            <a:r>
              <a:rPr lang="en-US" sz="1400" dirty="0"/>
              <a:t>: </a:t>
            </a:r>
            <a:endParaRPr sz="14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ADMID=</a:t>
            </a:r>
            <a:r>
              <a:rPr lang="en-US" sz="1200" dirty="0">
                <a:solidFill>
                  <a:srgbClr val="993300"/>
                </a:solidFill>
                <a:latin typeface="Consolas"/>
                <a:ea typeface="Consolas"/>
                <a:cs typeface="Consolas"/>
                <a:sym typeface="Consolas"/>
              </a:rPr>
              <a:t>"myref-1"</a:t>
            </a:r>
            <a:endParaRPr sz="12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DMDID=</a:t>
            </a:r>
            <a:r>
              <a:rPr lang="en-US" sz="1200" dirty="0">
                <a:solidFill>
                  <a:srgbClr val="993300"/>
                </a:solidFill>
                <a:latin typeface="Consolas"/>
                <a:ea typeface="Consolas"/>
                <a:cs typeface="Consolas"/>
                <a:sym typeface="Consolas"/>
              </a:rPr>
              <a:t>"myref-1"</a:t>
            </a:r>
            <a:endParaRPr sz="1200" dirty="0"/>
          </a:p>
          <a:p>
            <a:pPr marL="457200" lvl="0" indent="-342900" algn="l" rtl="0">
              <a:lnSpc>
                <a:spcPct val="115000"/>
              </a:lnSpc>
              <a:spcBef>
                <a:spcPts val="0"/>
              </a:spcBef>
              <a:spcAft>
                <a:spcPts val="0"/>
              </a:spcAft>
              <a:buSzPct val="108108"/>
              <a:buChar char="●"/>
            </a:pPr>
            <a:r>
              <a:rPr lang="en-US" sz="1400" dirty="0">
                <a:solidFill>
                  <a:srgbClr val="000096"/>
                </a:solidFill>
                <a:latin typeface="Consolas"/>
                <a:ea typeface="Consolas"/>
                <a:cs typeface="Consolas"/>
                <a:sym typeface="Consolas"/>
              </a:rPr>
              <a:t>&lt;stream&gt;</a:t>
            </a:r>
            <a:r>
              <a:rPr lang="en-US" sz="1400" dirty="0"/>
              <a:t>: </a:t>
            </a:r>
            <a:endParaRPr sz="14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ADMID=</a:t>
            </a:r>
            <a:r>
              <a:rPr lang="en-US" sz="1200" dirty="0">
                <a:solidFill>
                  <a:srgbClr val="993300"/>
                </a:solidFill>
                <a:latin typeface="Consolas"/>
                <a:ea typeface="Consolas"/>
                <a:cs typeface="Consolas"/>
                <a:sym typeface="Consolas"/>
              </a:rPr>
              <a:t>"myref-1"</a:t>
            </a:r>
            <a:endParaRPr sz="12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DMDID=</a:t>
            </a:r>
            <a:r>
              <a:rPr lang="en-US" sz="1200" dirty="0">
                <a:solidFill>
                  <a:srgbClr val="993300"/>
                </a:solidFill>
                <a:latin typeface="Consolas"/>
                <a:ea typeface="Consolas"/>
                <a:cs typeface="Consolas"/>
                <a:sym typeface="Consolas"/>
              </a:rPr>
              <a:t>"myref-1"</a:t>
            </a:r>
            <a:endParaRPr sz="1200" dirty="0"/>
          </a:p>
          <a:p>
            <a:pPr marL="457200" lvl="0" indent="-342900" algn="l" rtl="0">
              <a:lnSpc>
                <a:spcPct val="115000"/>
              </a:lnSpc>
              <a:spcBef>
                <a:spcPts val="0"/>
              </a:spcBef>
              <a:spcAft>
                <a:spcPts val="0"/>
              </a:spcAft>
              <a:buSzPct val="108108"/>
              <a:buChar char="●"/>
            </a:pPr>
            <a:r>
              <a:rPr lang="en-US" sz="1400" dirty="0">
                <a:solidFill>
                  <a:srgbClr val="000096"/>
                </a:solidFill>
                <a:latin typeface="Consolas"/>
                <a:ea typeface="Consolas"/>
                <a:cs typeface="Consolas"/>
                <a:sym typeface="Consolas"/>
              </a:rPr>
              <a:t>&lt;div&gt;</a:t>
            </a:r>
            <a:r>
              <a:rPr lang="en-US" sz="1400" dirty="0"/>
              <a:t>: </a:t>
            </a:r>
            <a:endParaRPr sz="14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ADMID=</a:t>
            </a:r>
            <a:r>
              <a:rPr lang="en-US" sz="1200" dirty="0">
                <a:solidFill>
                  <a:srgbClr val="993300"/>
                </a:solidFill>
                <a:latin typeface="Consolas"/>
                <a:ea typeface="Consolas"/>
                <a:cs typeface="Consolas"/>
                <a:sym typeface="Consolas"/>
              </a:rPr>
              <a:t>"myref-1"</a:t>
            </a:r>
            <a:endParaRPr sz="12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DMDID=</a:t>
            </a:r>
            <a:r>
              <a:rPr lang="en-US" sz="1200" dirty="0">
                <a:solidFill>
                  <a:srgbClr val="993300"/>
                </a:solidFill>
                <a:latin typeface="Consolas"/>
                <a:ea typeface="Consolas"/>
                <a:cs typeface="Consolas"/>
                <a:sym typeface="Consolas"/>
              </a:rPr>
              <a:t>"myref-1"</a:t>
            </a:r>
            <a:endParaRPr sz="1200" dirty="0">
              <a:solidFill>
                <a:srgbClr val="000096"/>
              </a:solidFill>
              <a:latin typeface="Consolas"/>
              <a:ea typeface="Consolas"/>
              <a:cs typeface="Consolas"/>
              <a:sym typeface="Consolas"/>
            </a:endParaRPr>
          </a:p>
          <a:p>
            <a:pPr marL="457200" lvl="0" indent="-342900" algn="l" rtl="0">
              <a:lnSpc>
                <a:spcPct val="115000"/>
              </a:lnSpc>
              <a:spcBef>
                <a:spcPts val="0"/>
              </a:spcBef>
              <a:spcAft>
                <a:spcPts val="0"/>
              </a:spcAft>
              <a:buSzPct val="108108"/>
              <a:buChar char="●"/>
            </a:pPr>
            <a:r>
              <a:rPr lang="en-US" sz="1400" dirty="0">
                <a:solidFill>
                  <a:srgbClr val="000096"/>
                </a:solidFill>
                <a:latin typeface="Consolas"/>
                <a:ea typeface="Consolas"/>
                <a:cs typeface="Consolas"/>
                <a:sym typeface="Consolas"/>
              </a:rPr>
              <a:t>&lt;area&gt;</a:t>
            </a:r>
            <a:r>
              <a:rPr lang="en-US" sz="1400" dirty="0"/>
              <a:t>: </a:t>
            </a:r>
            <a:endParaRPr sz="1400" dirty="0"/>
          </a:p>
          <a:p>
            <a:pPr marL="914400" lvl="1" indent="-317500" algn="l" rtl="0">
              <a:lnSpc>
                <a:spcPct val="115000"/>
              </a:lnSpc>
              <a:spcBef>
                <a:spcPts val="0"/>
              </a:spcBef>
              <a:spcAft>
                <a:spcPts val="0"/>
              </a:spcAft>
              <a:buSzPct val="100900"/>
              <a:buChar char="○"/>
            </a:pPr>
            <a:r>
              <a:rPr lang="en-US" sz="1200" dirty="0">
                <a:solidFill>
                  <a:srgbClr val="F5844C"/>
                </a:solidFill>
                <a:latin typeface="Consolas"/>
                <a:ea typeface="Consolas"/>
                <a:cs typeface="Consolas"/>
                <a:sym typeface="Consolas"/>
              </a:rPr>
              <a:t>ADMID=</a:t>
            </a:r>
            <a:r>
              <a:rPr lang="en-US" sz="1200" dirty="0">
                <a:solidFill>
                  <a:srgbClr val="993300"/>
                </a:solidFill>
                <a:latin typeface="Consolas"/>
                <a:ea typeface="Consolas"/>
                <a:cs typeface="Consolas"/>
                <a:sym typeface="Consolas"/>
              </a:rPr>
              <a:t>"myref-1"</a:t>
            </a:r>
            <a:endParaRPr sz="1200" dirty="0">
              <a:solidFill>
                <a:srgbClr val="000096"/>
              </a:solidFill>
              <a:latin typeface="Consolas"/>
              <a:ea typeface="Consolas"/>
              <a:cs typeface="Consolas"/>
              <a:sym typeface="Consolas"/>
            </a:endParaRPr>
          </a:p>
        </p:txBody>
      </p:sp>
      <p:sp>
        <p:nvSpPr>
          <p:cNvPr id="4" name="Text Placeholder 3">
            <a:extLst>
              <a:ext uri="{FF2B5EF4-FFF2-40B4-BE49-F238E27FC236}">
                <a16:creationId xmlns:a16="http://schemas.microsoft.com/office/drawing/2014/main" id="{680E9CDC-AFE6-6F76-0C37-6AE396CC4943}"/>
              </a:ext>
            </a:extLst>
          </p:cNvPr>
          <p:cNvSpPr>
            <a:spLocks noGrp="1"/>
          </p:cNvSpPr>
          <p:nvPr>
            <p:ph type="body" idx="2"/>
          </p:nvPr>
        </p:nvSpPr>
        <p:spPr>
          <a:xfrm>
            <a:off x="4099946" y="1312605"/>
            <a:ext cx="3999900" cy="3256270"/>
          </a:xfrm>
        </p:spPr>
        <p:txBody>
          <a:bodyPr>
            <a:normAutofit/>
          </a:bodyPr>
          <a:lstStyle/>
          <a:p>
            <a:endParaRPr lang="en-FI" dirty="0">
              <a:latin typeface="Consolas" panose="020B0609020204030204" pitchFamily="49" charset="0"/>
              <a:cs typeface="Consolas" panose="020B0609020204030204" pitchFamily="49" charset="0"/>
            </a:endParaRPr>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p>
          <a:p>
            <a:endParaRPr lang="en-US"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endParaRPr lang="en-US" sz="1200"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p>
          <a:p>
            <a:endParaRPr lang="en-US"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endParaRPr lang="en-US" sz="1200"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p>
          <a:p>
            <a:endParaRPr lang="en-US"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endParaRPr lang="en-US" sz="1200"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p>
          <a:p>
            <a:endParaRPr lang="en-US" dirty="0"/>
          </a:p>
          <a:p>
            <a:pPr lvl="1"/>
            <a:r>
              <a:rPr lang="en-US" sz="1200" dirty="0">
                <a:solidFill>
                  <a:srgbClr val="F5844C"/>
                </a:solidFill>
                <a:latin typeface="Consolas"/>
                <a:ea typeface="Consolas"/>
                <a:cs typeface="Consolas"/>
                <a:sym typeface="Consolas"/>
              </a:rPr>
              <a:t>MDID</a:t>
            </a:r>
            <a:r>
              <a:rPr lang="en-US" sz="1200" b="1" dirty="0">
                <a:solidFill>
                  <a:srgbClr val="000096"/>
                </a:solidFill>
                <a:latin typeface="Consolas"/>
                <a:ea typeface="Consolas"/>
                <a:cs typeface="Consolas"/>
                <a:sym typeface="Consolas"/>
              </a:rPr>
              <a:t>=</a:t>
            </a:r>
            <a:r>
              <a:rPr lang="en-US" sz="1200" dirty="0">
                <a:solidFill>
                  <a:srgbClr val="993300"/>
                </a:solidFill>
                <a:latin typeface="Consolas"/>
                <a:ea typeface="Consolas"/>
                <a:cs typeface="Consolas"/>
                <a:sym typeface="Consolas"/>
              </a:rPr>
              <a:t>"myref-1"</a:t>
            </a:r>
            <a:endParaRPr lang="en-US" sz="1200" dirty="0"/>
          </a:p>
        </p:txBody>
      </p:sp>
      <p:sp>
        <p:nvSpPr>
          <p:cNvPr id="3" name="Right Arrow 2">
            <a:extLst>
              <a:ext uri="{FF2B5EF4-FFF2-40B4-BE49-F238E27FC236}">
                <a16:creationId xmlns:a16="http://schemas.microsoft.com/office/drawing/2014/main" id="{BA8F04A5-DA4D-2086-3407-36BC25750747}"/>
              </a:ext>
            </a:extLst>
          </p:cNvPr>
          <p:cNvSpPr/>
          <p:nvPr/>
        </p:nvSpPr>
        <p:spPr>
          <a:xfrm>
            <a:off x="3034714" y="2651314"/>
            <a:ext cx="1418109" cy="572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54"/>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Using mdWrap instead of mdRef</a:t>
            </a:r>
            <a:br>
              <a:rPr lang="en-US"/>
            </a:br>
            <a:r>
              <a:rPr lang="en-US" sz="1800" i="1"/>
              <a:t>"I have added my metadata into METS instead of referencing to another file."</a:t>
            </a:r>
            <a:endParaRPr i="1"/>
          </a:p>
        </p:txBody>
      </p:sp>
      <p:sp>
        <p:nvSpPr>
          <p:cNvPr id="161" name="Google Shape;161;p54"/>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It is still possible to add metadata directly into METS.</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METS 1:</a:t>
            </a:r>
            <a:br>
              <a:rPr lang="en-US"/>
            </a:br>
            <a:r>
              <a:rPr lang="en-US" sz="1200" b="1">
                <a:solidFill>
                  <a:srgbClr val="000096"/>
                </a:solidFill>
                <a:latin typeface="Consolas"/>
                <a:ea typeface="Consolas"/>
                <a:cs typeface="Consolas"/>
                <a:sym typeface="Consolas"/>
              </a:rPr>
              <a:t>&lt;mdWrap </a:t>
            </a:r>
            <a:r>
              <a:rPr lang="en-US" sz="1400" b="1">
                <a:solidFill>
                  <a:srgbClr val="F5844C"/>
                </a:solidFill>
                <a:latin typeface="Consolas"/>
                <a:ea typeface="Consolas"/>
                <a:cs typeface="Consolas"/>
                <a:sym typeface="Consolas"/>
              </a:rPr>
              <a:t>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"OTHER" </a:t>
            </a:r>
            <a:r>
              <a:rPr lang="en-US" sz="1400" b="1">
                <a:solidFill>
                  <a:srgbClr val="F5844C"/>
                </a:solidFill>
                <a:latin typeface="Consolas"/>
                <a:ea typeface="Consolas"/>
                <a:cs typeface="Consolas"/>
                <a:sym typeface="Consolas"/>
              </a:rPr>
              <a:t>OTHERMDTYPE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"AUDIOMD"</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MDTYPEVERSION</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"2.0"</a:t>
            </a:r>
            <a:r>
              <a:rPr lang="en-US" sz="1200" b="1">
                <a:solidFill>
                  <a:srgbClr val="000096"/>
                </a:solidFill>
                <a:latin typeface="Consolas"/>
                <a:ea typeface="Consolas"/>
                <a:cs typeface="Consolas"/>
                <a:sym typeface="Consolas"/>
              </a:rPr>
              <a:t>&gt; </a:t>
            </a:r>
            <a:r>
              <a:rPr lang="en-US" sz="1200" b="1">
                <a:solidFill>
                  <a:schemeClr val="dk1"/>
                </a:solidFill>
                <a:latin typeface="Consolas"/>
                <a:ea typeface="Consolas"/>
                <a:cs typeface="Consolas"/>
                <a:sym typeface="Consolas"/>
              </a:rPr>
              <a:t>…</a:t>
            </a:r>
            <a:r>
              <a:rPr lang="en-US" sz="1200" b="1">
                <a:solidFill>
                  <a:srgbClr val="000096"/>
                </a:solidFill>
                <a:latin typeface="Consolas"/>
                <a:ea typeface="Consolas"/>
                <a:cs typeface="Consolas"/>
                <a:sym typeface="Consolas"/>
              </a:rPr>
              <a:t> &lt;/mdWrap&gt;</a:t>
            </a:r>
            <a:endParaRPr sz="1200">
              <a:solidFill>
                <a:srgbClr val="993300"/>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t>METS 2:</a:t>
            </a:r>
            <a:br>
              <a:rPr lang="en-US"/>
            </a:br>
            <a:r>
              <a:rPr lang="en-US" sz="1200" b="1">
                <a:solidFill>
                  <a:srgbClr val="000096"/>
                </a:solidFill>
                <a:latin typeface="Consolas"/>
                <a:ea typeface="Consolas"/>
                <a:cs typeface="Consolas"/>
                <a:sym typeface="Consolas"/>
              </a:rPr>
              <a:t>&lt;mdWrap </a:t>
            </a:r>
            <a:r>
              <a:rPr lang="en-US" sz="1400" b="1">
                <a:solidFill>
                  <a:srgbClr val="F5844C"/>
                </a:solidFill>
                <a:latin typeface="Consolas"/>
                <a:ea typeface="Consolas"/>
                <a:cs typeface="Consolas"/>
                <a:sym typeface="Consolas"/>
              </a:rPr>
              <a:t>MDTYPE</a:t>
            </a:r>
            <a:r>
              <a:rPr lang="en-US" sz="1400" b="1">
                <a:solidFill>
                  <a:srgbClr val="FF8040"/>
                </a:solidFill>
                <a:latin typeface="Consolas"/>
                <a:ea typeface="Consolas"/>
                <a:cs typeface="Consolas"/>
                <a:sym typeface="Consolas"/>
              </a:rPr>
              <a:t>=</a:t>
            </a:r>
            <a:r>
              <a:rPr lang="en-US" sz="1400" b="1">
                <a:solidFill>
                  <a:srgbClr val="993300"/>
                </a:solidFill>
                <a:latin typeface="Consolas"/>
                <a:ea typeface="Consolas"/>
                <a:cs typeface="Consolas"/>
                <a:sym typeface="Consolas"/>
              </a:rPr>
              <a:t>"AUDIOMD"</a:t>
            </a:r>
            <a:r>
              <a:rPr lang="en-US" sz="1200" b="1">
                <a:solidFill>
                  <a:srgbClr val="000096"/>
                </a:solidFill>
                <a:latin typeface="Consolas"/>
                <a:ea typeface="Consolas"/>
                <a:cs typeface="Consolas"/>
                <a:sym typeface="Consolas"/>
              </a:rPr>
              <a:t> </a:t>
            </a:r>
            <a:r>
              <a:rPr lang="en-US" sz="1200">
                <a:solidFill>
                  <a:srgbClr val="F5844C"/>
                </a:solidFill>
                <a:latin typeface="Consolas"/>
                <a:ea typeface="Consolas"/>
                <a:cs typeface="Consolas"/>
                <a:sym typeface="Consolas"/>
              </a:rPr>
              <a:t>MDTYPEVERSION</a:t>
            </a:r>
            <a:r>
              <a:rPr lang="en-US" sz="1200" b="1">
                <a:solidFill>
                  <a:srgbClr val="FF8040"/>
                </a:solidFill>
                <a:latin typeface="Consolas"/>
                <a:ea typeface="Consolas"/>
                <a:cs typeface="Consolas"/>
                <a:sym typeface="Consolas"/>
              </a:rPr>
              <a:t>=</a:t>
            </a:r>
            <a:r>
              <a:rPr lang="en-US" sz="1200">
                <a:solidFill>
                  <a:srgbClr val="993300"/>
                </a:solidFill>
                <a:latin typeface="Consolas"/>
                <a:ea typeface="Consolas"/>
                <a:cs typeface="Consolas"/>
                <a:sym typeface="Consolas"/>
              </a:rPr>
              <a:t>"2.0"</a:t>
            </a:r>
            <a:r>
              <a:rPr lang="en-US" sz="1200" b="1">
                <a:solidFill>
                  <a:srgbClr val="000096"/>
                </a:solidFill>
                <a:latin typeface="Consolas"/>
                <a:ea typeface="Consolas"/>
                <a:cs typeface="Consolas"/>
                <a:sym typeface="Consolas"/>
              </a:rPr>
              <a:t>&gt; </a:t>
            </a:r>
            <a:r>
              <a:rPr lang="en-US" sz="1200" b="1">
                <a:solidFill>
                  <a:schemeClr val="dk1"/>
                </a:solidFill>
                <a:latin typeface="Consolas"/>
                <a:ea typeface="Consolas"/>
                <a:cs typeface="Consolas"/>
                <a:sym typeface="Consolas"/>
              </a:rPr>
              <a:t>…</a:t>
            </a:r>
            <a:r>
              <a:rPr lang="en-US" sz="1200" b="1">
                <a:solidFill>
                  <a:srgbClr val="000096"/>
                </a:solidFill>
                <a:latin typeface="Consolas"/>
                <a:ea typeface="Consolas"/>
                <a:cs typeface="Consolas"/>
                <a:sym typeface="Consolas"/>
              </a:rPr>
              <a:t> &lt;/mdWrap&gt;</a:t>
            </a:r>
            <a:endParaRPr sz="1800">
              <a:solidFill>
                <a:srgbClr val="993300"/>
              </a:solidFill>
              <a:latin typeface="Consolas"/>
              <a:ea typeface="Consolas"/>
              <a:cs typeface="Consolas"/>
              <a:sym typeface="Consolas"/>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50"/>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Grouping of Metadata Elements</a:t>
            </a:r>
            <a:br>
              <a:rPr lang="en-US"/>
            </a:br>
            <a:r>
              <a:rPr lang="en-US" sz="1800" i="1"/>
              <a:t>"I still want to keep the old metadata hierarchy… "</a:t>
            </a:r>
            <a:endParaRPr i="1"/>
          </a:p>
        </p:txBody>
      </p:sp>
      <p:sp>
        <p:nvSpPr>
          <p:cNvPr id="167" name="Google Shape;167;p50"/>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946"/>
              <a:buChar char="●"/>
            </a:pPr>
            <a:r>
              <a:rPr lang="en-US" sz="1800"/>
              <a:t>METS 1:</a:t>
            </a:r>
            <a:br>
              <a:rPr lang="en-US"/>
            </a:br>
            <a:r>
              <a:rPr lang="en-US" sz="1200">
                <a:solidFill>
                  <a:srgbClr val="000096"/>
                </a:solidFill>
                <a:latin typeface="Consolas"/>
                <a:ea typeface="Consolas"/>
                <a:cs typeface="Consolas"/>
                <a:sym typeface="Consolas"/>
              </a:rPr>
              <a:t>&lt;dmdSec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&lt;/dmdSec&gt;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&lt;dmdSec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&lt;/dmdSec&gt;</a:t>
            </a:r>
            <a:br>
              <a:rPr lang="en-US" sz="1200">
                <a:solidFill>
                  <a:srgbClr val="000096"/>
                </a:solidFill>
                <a:latin typeface="Consolas"/>
                <a:ea typeface="Consolas"/>
                <a:cs typeface="Consolas"/>
                <a:sym typeface="Consolas"/>
              </a:rPr>
            </a:br>
            <a:r>
              <a:rPr lang="en-US">
                <a:solidFill>
                  <a:srgbClr val="000096"/>
                </a:solidFill>
                <a:latin typeface="Consolas"/>
                <a:ea typeface="Consolas"/>
                <a:cs typeface="Consolas"/>
                <a:sym typeface="Consolas"/>
              </a:rPr>
              <a:t>&lt;amdSec </a:t>
            </a:r>
            <a:r>
              <a:rPr lang="en-US">
                <a:solidFill>
                  <a:srgbClr val="F5844C"/>
                </a:solidFill>
                <a:latin typeface="Consolas"/>
                <a:ea typeface="Consolas"/>
                <a:cs typeface="Consolas"/>
                <a:sym typeface="Consolas"/>
              </a:rPr>
              <a:t>ID=</a:t>
            </a:r>
            <a:r>
              <a:rPr lang="en-US">
                <a:solidFill>
                  <a:srgbClr val="993300"/>
                </a:solidFill>
                <a:latin typeface="Consolas"/>
                <a:ea typeface="Consolas"/>
                <a:cs typeface="Consolas"/>
                <a:sym typeface="Consolas"/>
              </a:rPr>
              <a:t>"amd-001"</a:t>
            </a:r>
            <a:r>
              <a:rPr lang="en-US">
                <a:solidFill>
                  <a:srgbClr val="000096"/>
                </a:solidFill>
                <a:latin typeface="Consolas"/>
                <a:ea typeface="Consolas"/>
                <a:cs typeface="Consolas"/>
                <a:sym typeface="Consolas"/>
              </a:rPr>
              <a:t>&gt;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&lt;techMD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&lt;/techMD&gt;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&lt;digiprovMD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&lt;/digiprovMD&gt;</a:t>
            </a:r>
            <a:br>
              <a:rPr lang="en-US" sz="1200">
                <a:solidFill>
                  <a:srgbClr val="000096"/>
                </a:solidFill>
                <a:latin typeface="Consolas"/>
                <a:ea typeface="Consolas"/>
                <a:cs typeface="Consolas"/>
                <a:sym typeface="Consolas"/>
              </a:rPr>
            </a:br>
            <a:r>
              <a:rPr lang="en-US">
                <a:solidFill>
                  <a:srgbClr val="000096"/>
                </a:solidFill>
                <a:latin typeface="Consolas"/>
                <a:ea typeface="Consolas"/>
                <a:cs typeface="Consolas"/>
                <a:sym typeface="Consolas"/>
              </a:rPr>
              <a:t>&lt;/amdSec&gt;</a:t>
            </a:r>
            <a:br>
              <a:rPr lang="en-US" sz="1200">
                <a:solidFill>
                  <a:srgbClr val="000096"/>
                </a:solidFill>
                <a:latin typeface="Consolas"/>
                <a:ea typeface="Consolas"/>
                <a:cs typeface="Consolas"/>
                <a:sym typeface="Consolas"/>
              </a:rPr>
            </a:br>
            <a:r>
              <a:rPr lang="en-US">
                <a:solidFill>
                  <a:srgbClr val="000096"/>
                </a:solidFill>
                <a:latin typeface="Consolas"/>
                <a:ea typeface="Consolas"/>
                <a:cs typeface="Consolas"/>
                <a:sym typeface="Consolas"/>
              </a:rPr>
              <a:t>&lt;amdSec </a:t>
            </a:r>
            <a:r>
              <a:rPr lang="en-US">
                <a:solidFill>
                  <a:srgbClr val="F5844C"/>
                </a:solidFill>
                <a:latin typeface="Consolas"/>
                <a:ea typeface="Consolas"/>
                <a:cs typeface="Consolas"/>
                <a:sym typeface="Consolas"/>
              </a:rPr>
              <a:t>ID=</a:t>
            </a:r>
            <a:r>
              <a:rPr lang="en-US">
                <a:solidFill>
                  <a:srgbClr val="993300"/>
                </a:solidFill>
                <a:latin typeface="Consolas"/>
                <a:ea typeface="Consolas"/>
                <a:cs typeface="Consolas"/>
                <a:sym typeface="Consolas"/>
              </a:rPr>
              <a:t>"amd-002"</a:t>
            </a:r>
            <a:r>
              <a:rPr lang="en-US">
                <a:solidFill>
                  <a:srgbClr val="000096"/>
                </a:solidFill>
                <a:latin typeface="Consolas"/>
                <a:ea typeface="Consolas"/>
                <a:cs typeface="Consolas"/>
                <a:sym typeface="Consolas"/>
              </a:rPr>
              <a:t>&gt;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&lt;techMD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&lt;/techMD&gt;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&lt;digiprovMD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&gt;</a:t>
            </a:r>
            <a:r>
              <a:rPr lang="en-US" sz="1200">
                <a:solidFill>
                  <a:srgbClr val="000000"/>
                </a:solidFill>
                <a:latin typeface="Consolas"/>
                <a:ea typeface="Consolas"/>
                <a:cs typeface="Consolas"/>
                <a:sym typeface="Consolas"/>
              </a:rPr>
              <a:t> … </a:t>
            </a:r>
            <a:r>
              <a:rPr lang="en-US" sz="1200">
                <a:solidFill>
                  <a:srgbClr val="000096"/>
                </a:solidFill>
                <a:latin typeface="Consolas"/>
                <a:ea typeface="Consolas"/>
                <a:cs typeface="Consolas"/>
                <a:sym typeface="Consolas"/>
              </a:rPr>
              <a:t>&lt;/digiprovMD&gt;</a:t>
            </a:r>
            <a:br>
              <a:rPr lang="en-US" sz="1200">
                <a:solidFill>
                  <a:srgbClr val="000096"/>
                </a:solidFill>
                <a:latin typeface="Consolas"/>
                <a:ea typeface="Consolas"/>
                <a:cs typeface="Consolas"/>
                <a:sym typeface="Consolas"/>
              </a:rPr>
            </a:br>
            <a:r>
              <a:rPr lang="en-US">
                <a:solidFill>
                  <a:srgbClr val="000096"/>
                </a:solidFill>
                <a:latin typeface="Consolas"/>
                <a:ea typeface="Consolas"/>
                <a:cs typeface="Consolas"/>
                <a:sym typeface="Consolas"/>
              </a:rPr>
              <a:t>&lt;/amdSec&gt;</a:t>
            </a:r>
            <a:endParaRPr sz="1400">
              <a:latin typeface="Consolas"/>
              <a:ea typeface="Consolas"/>
              <a:cs typeface="Consolas"/>
              <a:sym typeface="Consolas"/>
            </a:endParaRPr>
          </a:p>
        </p:txBody>
      </p:sp>
      <p:sp>
        <p:nvSpPr>
          <p:cNvPr id="168" name="Google Shape;168;p50"/>
          <p:cNvSpPr txBox="1">
            <a:spLocks noGrp="1"/>
          </p:cNvSpPr>
          <p:nvPr>
            <p:ph type="body" idx="2"/>
          </p:nvPr>
        </p:nvSpPr>
        <p:spPr>
          <a:xfrm>
            <a:off x="4114800" y="1312605"/>
            <a:ext cx="5029200" cy="3256270"/>
          </a:xfrm>
          <a:prstGeom prst="rect">
            <a:avLst/>
          </a:prstGeom>
          <a:noFill/>
          <a:ln>
            <a:noFill/>
          </a:ln>
        </p:spPr>
        <p:txBody>
          <a:bodyPr spcFirstLastPara="1" wrap="square" lIns="91425" tIns="91425" rIns="91425" bIns="91425" anchor="t" anchorCtr="0">
            <a:normAutofit fontScale="77500" lnSpcReduction="20000"/>
          </a:bodyPr>
          <a:lstStyle/>
          <a:p>
            <a:pPr marL="457200" lvl="0" indent="-317500" algn="l" rtl="0">
              <a:lnSpc>
                <a:spcPct val="115000"/>
              </a:lnSpc>
              <a:spcBef>
                <a:spcPts val="0"/>
              </a:spcBef>
              <a:spcAft>
                <a:spcPts val="0"/>
              </a:spcAft>
              <a:buSzPct val="78541"/>
              <a:buChar char="●"/>
            </a:pPr>
            <a:r>
              <a:rPr lang="en-US" sz="2300">
                <a:latin typeface="Arial"/>
                <a:ea typeface="Arial"/>
                <a:cs typeface="Arial"/>
                <a:sym typeface="Arial"/>
              </a:rPr>
              <a:t>METS 2:</a:t>
            </a:r>
            <a:br>
              <a:rPr lang="en-US" sz="2800">
                <a:latin typeface="Arial"/>
                <a:ea typeface="Arial"/>
                <a:cs typeface="Arial"/>
                <a:sym typeface="Arial"/>
              </a:rPr>
            </a:br>
            <a:r>
              <a:rPr lang="en-US" sz="1500">
                <a:solidFill>
                  <a:srgbClr val="000096"/>
                </a:solidFill>
                <a:latin typeface="Consolas"/>
                <a:ea typeface="Consolas"/>
                <a:cs typeface="Consolas"/>
                <a:sym typeface="Consolas"/>
              </a:rPr>
              <a:t>&lt;mdSec&gt;</a:t>
            </a:r>
            <a:br>
              <a:rPr lang="en-US" sz="1500">
                <a:solidFill>
                  <a:srgbClr val="000096"/>
                </a:solidFill>
                <a:latin typeface="Consolas"/>
                <a:ea typeface="Consolas"/>
                <a:cs typeface="Consolas"/>
                <a:sym typeface="Consolas"/>
              </a:rPr>
            </a:br>
            <a:r>
              <a:rPr lang="en-US" sz="1500" b="1">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 </a:t>
            </a:r>
            <a:r>
              <a:rPr lang="en-US" sz="1800" b="1">
                <a:solidFill>
                  <a:srgbClr val="F5844C"/>
                </a:solidFill>
                <a:latin typeface="Consolas"/>
                <a:ea typeface="Consolas"/>
                <a:cs typeface="Consolas"/>
                <a:sym typeface="Consolas"/>
              </a:rPr>
              <a:t>USE</a:t>
            </a:r>
            <a:r>
              <a:rPr lang="en-US" sz="1800" b="1">
                <a:solidFill>
                  <a:srgbClr val="000096"/>
                </a:solidFill>
                <a:latin typeface="Consolas"/>
                <a:ea typeface="Consolas"/>
                <a:cs typeface="Consolas"/>
                <a:sym typeface="Consolas"/>
              </a:rPr>
              <a:t>=</a:t>
            </a:r>
            <a:r>
              <a:rPr lang="en-US" sz="1800" b="1">
                <a:solidFill>
                  <a:srgbClr val="993300"/>
                </a:solidFill>
                <a:latin typeface="Consolas"/>
                <a:ea typeface="Consolas"/>
                <a:cs typeface="Consolas"/>
                <a:sym typeface="Consolas"/>
              </a:rPr>
              <a:t>"DESCRIPTIVE"</a:t>
            </a:r>
            <a:r>
              <a:rPr lang="en-US" sz="1800" b="1">
                <a:solidFill>
                  <a:srgbClr val="000096"/>
                </a:solidFill>
                <a:latin typeface="Consolas"/>
                <a:ea typeface="Consolas"/>
                <a:cs typeface="Consolas"/>
                <a:sym typeface="Consolas"/>
              </a:rPr>
              <a:t>&gt;</a:t>
            </a:r>
            <a:br>
              <a:rPr lang="en-US" sz="1500">
                <a:solidFill>
                  <a:srgbClr val="000096"/>
                </a:solidFill>
                <a:latin typeface="Consolas"/>
                <a:ea typeface="Consolas"/>
                <a:cs typeface="Consolas"/>
                <a:sym typeface="Consolas"/>
              </a:rPr>
            </a:b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b="1">
                <a:solidFill>
                  <a:srgbClr val="000096"/>
                </a:solidFill>
                <a:latin typeface="Consolas"/>
                <a:ea typeface="Consolas"/>
                <a:cs typeface="Consolas"/>
                <a:sym typeface="Consolas"/>
              </a:rPr>
              <a:t> </a:t>
            </a:r>
            <a:r>
              <a:rPr lang="en-US" sz="1500" b="1">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&lt;/mdGrp&gt;</a:t>
            </a:r>
            <a:br>
              <a:rPr lang="en-US" sz="1800" b="1">
                <a:solidFill>
                  <a:srgbClr val="000096"/>
                </a:solidFill>
                <a:latin typeface="Consolas"/>
                <a:ea typeface="Consolas"/>
                <a:cs typeface="Consolas"/>
                <a:sym typeface="Consolas"/>
              </a:rPr>
            </a:br>
            <a:r>
              <a:rPr lang="en-US" sz="1500" b="1">
                <a:solidFill>
                  <a:srgbClr val="000096"/>
                </a:solidFill>
                <a:latin typeface="Consolas"/>
                <a:ea typeface="Consolas"/>
                <a:cs typeface="Consolas"/>
                <a:sym typeface="Consolas"/>
              </a:rPr>
              <a:t> </a:t>
            </a:r>
            <a:r>
              <a:rPr lang="en-US" sz="1500" b="1">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 </a:t>
            </a:r>
            <a:r>
              <a:rPr lang="en-US" sz="1800" b="1">
                <a:solidFill>
                  <a:srgbClr val="F5844C"/>
                </a:solidFill>
                <a:latin typeface="Consolas"/>
                <a:ea typeface="Consolas"/>
                <a:cs typeface="Consolas"/>
                <a:sym typeface="Consolas"/>
              </a:rPr>
              <a:t>USE</a:t>
            </a:r>
            <a:r>
              <a:rPr lang="en-US" sz="1800" b="1">
                <a:solidFill>
                  <a:srgbClr val="000096"/>
                </a:solidFill>
                <a:latin typeface="Consolas"/>
                <a:ea typeface="Consolas"/>
                <a:cs typeface="Consolas"/>
                <a:sym typeface="Consolas"/>
              </a:rPr>
              <a:t>=</a:t>
            </a:r>
            <a:r>
              <a:rPr lang="en-US" sz="1800" b="1">
                <a:solidFill>
                  <a:srgbClr val="993300"/>
                </a:solidFill>
                <a:latin typeface="Consolas"/>
                <a:ea typeface="Consolas"/>
                <a:cs typeface="Consolas"/>
                <a:sym typeface="Consolas"/>
              </a:rPr>
              <a:t>"ADMINISTRATIVE"</a:t>
            </a:r>
            <a:r>
              <a:rPr lang="en-US" sz="1800" b="1">
                <a:solidFill>
                  <a:srgbClr val="000096"/>
                </a:solidFill>
                <a:latin typeface="Consolas"/>
                <a:ea typeface="Consolas"/>
                <a:cs typeface="Consolas"/>
                <a:sym typeface="Consolas"/>
              </a:rPr>
              <a:t> </a:t>
            </a:r>
            <a:r>
              <a:rPr lang="en-US" sz="1800" b="1">
                <a:solidFill>
                  <a:srgbClr val="F5844C"/>
                </a:solidFill>
                <a:latin typeface="Consolas"/>
                <a:ea typeface="Consolas"/>
                <a:cs typeface="Consolas"/>
                <a:sym typeface="Consolas"/>
              </a:rPr>
              <a:t>ID</a:t>
            </a:r>
            <a:r>
              <a:rPr lang="en-US" sz="1800" b="1">
                <a:solidFill>
                  <a:srgbClr val="000096"/>
                </a:solidFill>
                <a:latin typeface="Consolas"/>
                <a:ea typeface="Consolas"/>
                <a:cs typeface="Consolas"/>
                <a:sym typeface="Consolas"/>
              </a:rPr>
              <a:t>=</a:t>
            </a:r>
            <a:r>
              <a:rPr lang="en-US" sz="1800" b="1">
                <a:solidFill>
                  <a:srgbClr val="993300"/>
                </a:solidFill>
                <a:latin typeface="Consolas"/>
                <a:ea typeface="Consolas"/>
                <a:cs typeface="Consolas"/>
                <a:sym typeface="Consolas"/>
              </a:rPr>
              <a:t>"amd-001"</a:t>
            </a:r>
            <a:r>
              <a:rPr lang="en-US" sz="1800" b="1">
                <a:solidFill>
                  <a:srgbClr val="000096"/>
                </a:solidFill>
                <a:latin typeface="Consolas"/>
                <a:ea typeface="Consolas"/>
                <a:cs typeface="Consolas"/>
                <a:sym typeface="Consolas"/>
              </a:rPr>
              <a:t>&gt;</a:t>
            </a:r>
            <a:br>
              <a:rPr lang="en-US" sz="18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F5844C"/>
                </a:solidFill>
                <a:latin typeface="Consolas"/>
                <a:ea typeface="Consolas"/>
                <a:cs typeface="Consolas"/>
                <a:sym typeface="Consolas"/>
              </a:rPr>
              <a:t>USE</a:t>
            </a:r>
            <a:r>
              <a:rPr lang="en-US" sz="1500">
                <a:solidFill>
                  <a:srgbClr val="000096"/>
                </a:solidFill>
                <a:latin typeface="Consolas"/>
                <a:ea typeface="Consolas"/>
                <a:cs typeface="Consolas"/>
                <a:sym typeface="Consolas"/>
              </a:rPr>
              <a:t>=</a:t>
            </a:r>
            <a:r>
              <a:rPr lang="en-US" sz="1500">
                <a:solidFill>
                  <a:srgbClr val="993300"/>
                </a:solidFill>
                <a:latin typeface="Consolas"/>
                <a:ea typeface="Consolas"/>
                <a:cs typeface="Consolas"/>
                <a:sym typeface="Consolas"/>
              </a:rPr>
              <a:t>"TECHNICAL"</a:t>
            </a: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F5844C"/>
                </a:solidFill>
                <a:latin typeface="Consolas"/>
                <a:ea typeface="Consolas"/>
                <a:cs typeface="Consolas"/>
                <a:sym typeface="Consolas"/>
              </a:rPr>
              <a:t>USE</a:t>
            </a:r>
            <a:r>
              <a:rPr lang="en-US" sz="1500">
                <a:solidFill>
                  <a:srgbClr val="000096"/>
                </a:solidFill>
                <a:latin typeface="Consolas"/>
                <a:ea typeface="Consolas"/>
                <a:cs typeface="Consolas"/>
                <a:sym typeface="Consolas"/>
              </a:rPr>
              <a:t>=</a:t>
            </a:r>
            <a:r>
              <a:rPr lang="en-US" sz="1500">
                <a:solidFill>
                  <a:srgbClr val="993300"/>
                </a:solidFill>
                <a:latin typeface="Consolas"/>
                <a:ea typeface="Consolas"/>
                <a:cs typeface="Consolas"/>
                <a:sym typeface="Consolas"/>
              </a:rPr>
              <a:t>"PROVENANCE"</a:t>
            </a: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b="1">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&lt;/mdGrp&gt;</a:t>
            </a:r>
            <a:br>
              <a:rPr lang="en-US" sz="1800" b="1">
                <a:solidFill>
                  <a:srgbClr val="000096"/>
                </a:solidFill>
                <a:latin typeface="Consolas"/>
                <a:ea typeface="Consolas"/>
                <a:cs typeface="Consolas"/>
                <a:sym typeface="Consolas"/>
              </a:rPr>
            </a:br>
            <a:r>
              <a:rPr lang="en-US" sz="1500" b="1">
                <a:solidFill>
                  <a:srgbClr val="000096"/>
                </a:solidFill>
                <a:latin typeface="Consolas"/>
                <a:ea typeface="Consolas"/>
                <a:cs typeface="Consolas"/>
                <a:sym typeface="Consolas"/>
              </a:rPr>
              <a:t> </a:t>
            </a:r>
            <a:r>
              <a:rPr lang="en-US" sz="1500" b="1">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 </a:t>
            </a:r>
            <a:r>
              <a:rPr lang="en-US" sz="1800" b="1">
                <a:solidFill>
                  <a:srgbClr val="F5844C"/>
                </a:solidFill>
                <a:latin typeface="Consolas"/>
                <a:ea typeface="Consolas"/>
                <a:cs typeface="Consolas"/>
                <a:sym typeface="Consolas"/>
              </a:rPr>
              <a:t>USE</a:t>
            </a:r>
            <a:r>
              <a:rPr lang="en-US" sz="1800" b="1">
                <a:solidFill>
                  <a:srgbClr val="000096"/>
                </a:solidFill>
                <a:latin typeface="Consolas"/>
                <a:ea typeface="Consolas"/>
                <a:cs typeface="Consolas"/>
                <a:sym typeface="Consolas"/>
              </a:rPr>
              <a:t>=</a:t>
            </a:r>
            <a:r>
              <a:rPr lang="en-US" sz="1800" b="1">
                <a:solidFill>
                  <a:srgbClr val="993300"/>
                </a:solidFill>
                <a:latin typeface="Consolas"/>
                <a:ea typeface="Consolas"/>
                <a:cs typeface="Consolas"/>
                <a:sym typeface="Consolas"/>
              </a:rPr>
              <a:t>"ADMINISTRATIVE"</a:t>
            </a:r>
            <a:r>
              <a:rPr lang="en-US" sz="1800" b="1">
                <a:solidFill>
                  <a:srgbClr val="000096"/>
                </a:solidFill>
                <a:latin typeface="Consolas"/>
                <a:ea typeface="Consolas"/>
                <a:cs typeface="Consolas"/>
                <a:sym typeface="Consolas"/>
              </a:rPr>
              <a:t> </a:t>
            </a:r>
            <a:r>
              <a:rPr lang="en-US" sz="1800" b="1">
                <a:solidFill>
                  <a:srgbClr val="F5844C"/>
                </a:solidFill>
                <a:latin typeface="Consolas"/>
                <a:ea typeface="Consolas"/>
                <a:cs typeface="Consolas"/>
                <a:sym typeface="Consolas"/>
              </a:rPr>
              <a:t>ID</a:t>
            </a:r>
            <a:r>
              <a:rPr lang="en-US" sz="1800" b="1">
                <a:solidFill>
                  <a:srgbClr val="000096"/>
                </a:solidFill>
                <a:latin typeface="Consolas"/>
                <a:ea typeface="Consolas"/>
                <a:cs typeface="Consolas"/>
                <a:sym typeface="Consolas"/>
              </a:rPr>
              <a:t>=</a:t>
            </a:r>
            <a:r>
              <a:rPr lang="en-US" sz="1800" b="1">
                <a:solidFill>
                  <a:srgbClr val="993300"/>
                </a:solidFill>
                <a:latin typeface="Consolas"/>
                <a:ea typeface="Consolas"/>
                <a:cs typeface="Consolas"/>
                <a:sym typeface="Consolas"/>
              </a:rPr>
              <a:t>"amd-002"</a:t>
            </a:r>
            <a:r>
              <a:rPr lang="en-US" sz="1800" b="1">
                <a:solidFill>
                  <a:srgbClr val="000096"/>
                </a:solidFill>
                <a:latin typeface="Consolas"/>
                <a:ea typeface="Consolas"/>
                <a:cs typeface="Consolas"/>
                <a:sym typeface="Consolas"/>
              </a:rPr>
              <a:t>&gt;</a:t>
            </a:r>
            <a:br>
              <a:rPr lang="en-US" sz="15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F5844C"/>
                </a:solidFill>
                <a:latin typeface="Consolas"/>
                <a:ea typeface="Consolas"/>
                <a:cs typeface="Consolas"/>
                <a:sym typeface="Consolas"/>
              </a:rPr>
              <a:t>USE</a:t>
            </a:r>
            <a:r>
              <a:rPr lang="en-US" sz="1500">
                <a:solidFill>
                  <a:srgbClr val="000096"/>
                </a:solidFill>
                <a:latin typeface="Consolas"/>
                <a:ea typeface="Consolas"/>
                <a:cs typeface="Consolas"/>
                <a:sym typeface="Consolas"/>
              </a:rPr>
              <a:t>=</a:t>
            </a:r>
            <a:r>
              <a:rPr lang="en-US" sz="1500">
                <a:solidFill>
                  <a:srgbClr val="993300"/>
                </a:solidFill>
                <a:latin typeface="Consolas"/>
                <a:ea typeface="Consolas"/>
                <a:cs typeface="Consolas"/>
                <a:sym typeface="Consolas"/>
              </a:rPr>
              <a:t>"TECHNICAL"</a:t>
            </a: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500">
                <a:solidFill>
                  <a:srgbClr val="000096"/>
                </a:solidFill>
                <a:latin typeface="Consolas"/>
                <a:ea typeface="Consolas"/>
                <a:cs typeface="Consolas"/>
                <a:sym typeface="Consolas"/>
              </a:rPr>
              <a:t>&lt;md </a:t>
            </a:r>
            <a:r>
              <a:rPr lang="en-US" sz="1500">
                <a:solidFill>
                  <a:srgbClr val="F5844C"/>
                </a:solidFill>
                <a:latin typeface="Consolas"/>
                <a:ea typeface="Consolas"/>
                <a:cs typeface="Consolas"/>
                <a:sym typeface="Consolas"/>
              </a:rPr>
              <a:t>USE</a:t>
            </a:r>
            <a:r>
              <a:rPr lang="en-US" sz="1500">
                <a:solidFill>
                  <a:srgbClr val="000096"/>
                </a:solidFill>
                <a:latin typeface="Consolas"/>
                <a:ea typeface="Consolas"/>
                <a:cs typeface="Consolas"/>
                <a:sym typeface="Consolas"/>
              </a:rPr>
              <a:t>=</a:t>
            </a:r>
            <a:r>
              <a:rPr lang="en-US" sz="1500">
                <a:solidFill>
                  <a:srgbClr val="993300"/>
                </a:solidFill>
                <a:latin typeface="Consolas"/>
                <a:ea typeface="Consolas"/>
                <a:cs typeface="Consolas"/>
                <a:sym typeface="Consolas"/>
              </a:rPr>
              <a:t>"PROVENANCE"</a:t>
            </a: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a:t>
            </a:r>
            <a:r>
              <a:rPr lang="en-US" sz="1500">
                <a:solidFill>
                  <a:srgbClr val="000096"/>
                </a:solidFill>
                <a:latin typeface="Consolas"/>
                <a:ea typeface="Consolas"/>
                <a:cs typeface="Consolas"/>
                <a:sym typeface="Consolas"/>
              </a:rPr>
              <a:t> &gt;</a:t>
            </a:r>
            <a:r>
              <a:rPr lang="en-US" sz="1500">
                <a:solidFill>
                  <a:srgbClr val="000000"/>
                </a:solidFill>
                <a:latin typeface="Consolas"/>
                <a:ea typeface="Consolas"/>
                <a:cs typeface="Consolas"/>
                <a:sym typeface="Consolas"/>
              </a:rPr>
              <a:t> … </a:t>
            </a:r>
            <a:r>
              <a:rPr lang="en-US" sz="1500">
                <a:solidFill>
                  <a:srgbClr val="000096"/>
                </a:solidFill>
                <a:latin typeface="Consolas"/>
                <a:ea typeface="Consolas"/>
                <a:cs typeface="Consolas"/>
                <a:sym typeface="Consolas"/>
              </a:rPr>
              <a:t>&lt;/md&gt;</a:t>
            </a:r>
            <a:br>
              <a:rPr lang="en-US" sz="15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 </a:t>
            </a:r>
            <a:r>
              <a:rPr lang="en-US" sz="1500">
                <a:solidFill>
                  <a:srgbClr val="000000"/>
                </a:solidFill>
                <a:latin typeface="Consolas"/>
                <a:ea typeface="Consolas"/>
                <a:cs typeface="Consolas"/>
                <a:sym typeface="Consolas"/>
              </a:rPr>
              <a:t>   </a:t>
            </a:r>
            <a:r>
              <a:rPr lang="en-US" sz="1800" b="1">
                <a:solidFill>
                  <a:srgbClr val="000096"/>
                </a:solidFill>
                <a:latin typeface="Consolas"/>
                <a:ea typeface="Consolas"/>
                <a:cs typeface="Consolas"/>
                <a:sym typeface="Consolas"/>
              </a:rPr>
              <a:t>&lt;/mdGrp&gt;</a:t>
            </a:r>
            <a:br>
              <a:rPr lang="en-US" sz="1800">
                <a:solidFill>
                  <a:srgbClr val="000096"/>
                </a:solidFill>
                <a:latin typeface="Consolas"/>
                <a:ea typeface="Consolas"/>
                <a:cs typeface="Consolas"/>
                <a:sym typeface="Consolas"/>
              </a:rPr>
            </a:br>
            <a:r>
              <a:rPr lang="en-US" sz="1500">
                <a:solidFill>
                  <a:srgbClr val="000096"/>
                </a:solidFill>
                <a:latin typeface="Consolas"/>
                <a:ea typeface="Consolas"/>
                <a:cs typeface="Consolas"/>
                <a:sym typeface="Consolas"/>
              </a:rPr>
              <a:t>&lt;/mdSec&gt;</a:t>
            </a:r>
            <a:endParaRPr sz="1400">
              <a:solidFill>
                <a:srgbClr val="000096"/>
              </a:solidFill>
              <a:latin typeface="Consolas"/>
              <a:ea typeface="Consolas"/>
              <a:cs typeface="Consolas"/>
              <a:sym typeface="Consolas"/>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51"/>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USE Attribute Is Not Limited</a:t>
            </a:r>
            <a:br>
              <a:rPr lang="en-US"/>
            </a:br>
            <a:r>
              <a:rPr lang="en-US" sz="1800" i="1"/>
              <a:t>"I need other use categories than DESCRIPTIVE, TECHNICAL, etc."</a:t>
            </a:r>
            <a:br>
              <a:rPr lang="en-US"/>
            </a:br>
            <a:endParaRPr/>
          </a:p>
        </p:txBody>
      </p:sp>
      <p:sp>
        <p:nvSpPr>
          <p:cNvPr id="174" name="Google Shape;174;p51"/>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METS 2:</a:t>
            </a:r>
            <a:br>
              <a:rPr lang="en-US" dirty="0"/>
            </a:br>
            <a:r>
              <a:rPr lang="en-US" sz="1200" b="1" dirty="0">
                <a:solidFill>
                  <a:srgbClr val="000096"/>
                </a:solidFill>
                <a:latin typeface="Consolas"/>
                <a:ea typeface="Consolas"/>
                <a:cs typeface="Consolas"/>
                <a:sym typeface="Consolas"/>
              </a:rPr>
              <a:t>&lt;</a:t>
            </a:r>
            <a:r>
              <a:rPr lang="en-US" sz="1200" b="1" dirty="0" err="1">
                <a:solidFill>
                  <a:srgbClr val="000096"/>
                </a:solidFill>
                <a:latin typeface="Consolas"/>
                <a:ea typeface="Consolas"/>
                <a:cs typeface="Consolas"/>
                <a:sym typeface="Consolas"/>
              </a:rPr>
              <a:t>mdGrp</a:t>
            </a:r>
            <a:r>
              <a:rPr lang="en-US" sz="1200" b="1" dirty="0">
                <a:solidFill>
                  <a:srgbClr val="000096"/>
                </a:solidFill>
                <a:latin typeface="Consolas"/>
                <a:ea typeface="Consolas"/>
                <a:cs typeface="Consolas"/>
                <a:sym typeface="Consolas"/>
              </a:rPr>
              <a:t> </a:t>
            </a:r>
            <a:r>
              <a:rPr lang="en-US" sz="1400" b="1" dirty="0">
                <a:solidFill>
                  <a:srgbClr val="F5844C"/>
                </a:solidFill>
                <a:latin typeface="Consolas"/>
                <a:ea typeface="Consolas"/>
                <a:cs typeface="Consolas"/>
                <a:sym typeface="Consolas"/>
              </a:rPr>
              <a:t>USE</a:t>
            </a:r>
            <a:r>
              <a:rPr lang="en-US" sz="1400" b="1" dirty="0">
                <a:solidFill>
                  <a:srgbClr val="000096"/>
                </a:solidFill>
                <a:latin typeface="Consolas"/>
                <a:ea typeface="Consolas"/>
                <a:cs typeface="Consolas"/>
                <a:sym typeface="Consolas"/>
              </a:rPr>
              <a:t>="</a:t>
            </a:r>
            <a:r>
              <a:rPr lang="en-US" sz="1400" b="1" dirty="0">
                <a:solidFill>
                  <a:srgbClr val="F5844C"/>
                </a:solidFill>
                <a:latin typeface="Consolas"/>
                <a:ea typeface="Consolas"/>
                <a:cs typeface="Consolas"/>
                <a:sym typeface="Consolas"/>
              </a:rPr>
              <a:t>MYVALUE</a:t>
            </a:r>
            <a:r>
              <a:rPr lang="en-US" sz="1400" b="1" dirty="0">
                <a:solidFill>
                  <a:srgbClr val="000096"/>
                </a:solidFill>
                <a:latin typeface="Consolas"/>
                <a:ea typeface="Consolas"/>
                <a:cs typeface="Consolas"/>
                <a:sym typeface="Consolas"/>
              </a:rPr>
              <a:t>"</a:t>
            </a:r>
            <a:r>
              <a:rPr lang="en-US" sz="1200" b="1" dirty="0">
                <a:solidFill>
                  <a:srgbClr val="000096"/>
                </a:solidFill>
                <a:latin typeface="Consolas"/>
                <a:ea typeface="Consolas"/>
                <a:cs typeface="Consolas"/>
                <a:sym typeface="Consolas"/>
              </a:rPr>
              <a:t>&gt;</a:t>
            </a:r>
            <a:br>
              <a:rPr lang="en-US" sz="1200" b="1" dirty="0">
                <a:solidFill>
                  <a:srgbClr val="000096"/>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r>
              <a:rPr lang="en-US" sz="1200" b="1" dirty="0">
                <a:solidFill>
                  <a:srgbClr val="000096"/>
                </a:solidFill>
                <a:latin typeface="Consolas"/>
                <a:ea typeface="Consolas"/>
                <a:cs typeface="Consolas"/>
                <a:sym typeface="Consolas"/>
              </a:rPr>
              <a:t>&lt;md </a:t>
            </a:r>
            <a:r>
              <a:rPr lang="en-US" sz="1400" b="1" dirty="0">
                <a:solidFill>
                  <a:srgbClr val="F5844C"/>
                </a:solidFill>
                <a:latin typeface="Consolas"/>
                <a:ea typeface="Consolas"/>
                <a:cs typeface="Consolas"/>
                <a:sym typeface="Consolas"/>
              </a:rPr>
              <a:t>USE</a:t>
            </a:r>
            <a:r>
              <a:rPr lang="en-US" sz="1400" b="1" dirty="0">
                <a:solidFill>
                  <a:srgbClr val="000096"/>
                </a:solidFill>
                <a:latin typeface="Consolas"/>
                <a:ea typeface="Consolas"/>
                <a:cs typeface="Consolas"/>
                <a:sym typeface="Consolas"/>
              </a:rPr>
              <a:t>="</a:t>
            </a:r>
            <a:r>
              <a:rPr lang="en-US" sz="1400" b="1" dirty="0">
                <a:solidFill>
                  <a:srgbClr val="F5844C"/>
                </a:solidFill>
                <a:latin typeface="Consolas"/>
                <a:ea typeface="Consolas"/>
                <a:cs typeface="Consolas"/>
                <a:sym typeface="Consolas"/>
              </a:rPr>
              <a:t>MYVALUE2</a:t>
            </a:r>
            <a:r>
              <a:rPr lang="en-US" sz="1400" b="1" dirty="0">
                <a:solidFill>
                  <a:srgbClr val="000096"/>
                </a:solidFill>
                <a:latin typeface="Consolas"/>
                <a:ea typeface="Consolas"/>
                <a:cs typeface="Consolas"/>
                <a:sym typeface="Consolas"/>
              </a:rPr>
              <a:t>"</a:t>
            </a:r>
            <a:r>
              <a:rPr lang="en-US" sz="1200" b="1" dirty="0">
                <a:solidFill>
                  <a:srgbClr val="000096"/>
                </a:solidFill>
                <a:latin typeface="Consolas"/>
                <a:ea typeface="Consolas"/>
                <a:cs typeface="Consolas"/>
                <a:sym typeface="Consolas"/>
              </a:rPr>
              <a:t>&gt;</a:t>
            </a:r>
            <a:r>
              <a:rPr lang="en-US" sz="1200" dirty="0">
                <a:solidFill>
                  <a:srgbClr val="000000"/>
                </a:solidFill>
                <a:latin typeface="Consolas"/>
                <a:ea typeface="Consolas"/>
                <a:cs typeface="Consolas"/>
                <a:sym typeface="Consolas"/>
              </a:rPr>
              <a:t> … </a:t>
            </a:r>
            <a:r>
              <a:rPr lang="en-US" sz="1200" b="1" dirty="0">
                <a:solidFill>
                  <a:srgbClr val="000096"/>
                </a:solidFill>
                <a:latin typeface="Consolas"/>
                <a:ea typeface="Consolas"/>
                <a:cs typeface="Consolas"/>
                <a:sym typeface="Consolas"/>
              </a:rPr>
              <a:t>&lt;/md&gt;</a:t>
            </a:r>
            <a:br>
              <a:rPr lang="en-US" sz="1200" b="1" dirty="0">
                <a:solidFill>
                  <a:srgbClr val="000096"/>
                </a:solidFill>
                <a:latin typeface="Consolas"/>
                <a:ea typeface="Consolas"/>
                <a:cs typeface="Consolas"/>
                <a:sym typeface="Consolas"/>
              </a:rPr>
            </a:br>
            <a:r>
              <a:rPr lang="en-US" sz="1200" b="1" dirty="0">
                <a:solidFill>
                  <a:srgbClr val="000096"/>
                </a:solidFill>
                <a:latin typeface="Consolas"/>
                <a:ea typeface="Consolas"/>
                <a:cs typeface="Consolas"/>
                <a:sym typeface="Consolas"/>
              </a:rPr>
              <a:t>  </a:t>
            </a:r>
            <a:r>
              <a:rPr lang="en-US" sz="1200" dirty="0">
                <a:solidFill>
                  <a:srgbClr val="000000"/>
                </a:solidFill>
                <a:latin typeface="Consolas"/>
                <a:ea typeface="Consolas"/>
                <a:cs typeface="Consolas"/>
                <a:sym typeface="Consolas"/>
              </a:rPr>
              <a:t>  …</a:t>
            </a:r>
            <a:br>
              <a:rPr lang="en-US" sz="1200" dirty="0">
                <a:solidFill>
                  <a:srgbClr val="000000"/>
                </a:solidFill>
                <a:latin typeface="Consolas"/>
                <a:ea typeface="Consolas"/>
                <a:cs typeface="Consolas"/>
                <a:sym typeface="Consolas"/>
              </a:rPr>
            </a:br>
            <a:r>
              <a:rPr lang="en-US" sz="1200" b="1" dirty="0">
                <a:solidFill>
                  <a:srgbClr val="000096"/>
                </a:solidFill>
                <a:latin typeface="Consolas"/>
                <a:ea typeface="Consolas"/>
                <a:cs typeface="Consolas"/>
                <a:sym typeface="Consolas"/>
              </a:rPr>
              <a:t>&lt;/</a:t>
            </a:r>
            <a:r>
              <a:rPr lang="en-US" sz="1200" b="1" dirty="0" err="1">
                <a:solidFill>
                  <a:srgbClr val="000096"/>
                </a:solidFill>
                <a:latin typeface="Consolas"/>
                <a:ea typeface="Consolas"/>
                <a:cs typeface="Consolas"/>
                <a:sym typeface="Consolas"/>
              </a:rPr>
              <a:t>mdGrp</a:t>
            </a:r>
            <a:r>
              <a:rPr lang="en-US" sz="1200" b="1" dirty="0">
                <a:solidFill>
                  <a:srgbClr val="000096"/>
                </a:solidFill>
                <a:latin typeface="Consolas"/>
                <a:ea typeface="Consolas"/>
                <a:cs typeface="Consolas"/>
                <a:sym typeface="Consolas"/>
              </a:rPr>
              <a:t>&gt;</a:t>
            </a:r>
            <a:endParaRPr sz="1400" dirty="0">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dirty="0">
                <a:latin typeface="Arial"/>
                <a:ea typeface="Arial"/>
                <a:cs typeface="Arial"/>
                <a:sym typeface="Arial"/>
              </a:rPr>
              <a:t>Example:</a:t>
            </a:r>
            <a:br>
              <a:rPr lang="en-US" sz="2000" dirty="0">
                <a:latin typeface="Consolas"/>
                <a:ea typeface="Consolas"/>
                <a:cs typeface="Consolas"/>
                <a:sym typeface="Consolas"/>
              </a:rPr>
            </a:br>
            <a:r>
              <a:rPr lang="en-US" sz="1200" b="1" dirty="0">
                <a:solidFill>
                  <a:srgbClr val="000096"/>
                </a:solidFill>
                <a:latin typeface="Consolas"/>
                <a:ea typeface="Consolas"/>
                <a:cs typeface="Consolas"/>
                <a:sym typeface="Consolas"/>
              </a:rPr>
              <a:t>&lt;</a:t>
            </a:r>
            <a:r>
              <a:rPr lang="en-US" sz="1200" b="1" dirty="0" err="1">
                <a:solidFill>
                  <a:srgbClr val="000096"/>
                </a:solidFill>
                <a:latin typeface="Consolas"/>
                <a:ea typeface="Consolas"/>
                <a:cs typeface="Consolas"/>
                <a:sym typeface="Consolas"/>
              </a:rPr>
              <a:t>mdGrp</a:t>
            </a:r>
            <a:r>
              <a:rPr lang="en-US" sz="1200" b="1" dirty="0">
                <a:solidFill>
                  <a:srgbClr val="000096"/>
                </a:solidFill>
                <a:latin typeface="Consolas"/>
                <a:ea typeface="Consolas"/>
                <a:cs typeface="Consolas"/>
                <a:sym typeface="Consolas"/>
              </a:rPr>
              <a:t> </a:t>
            </a:r>
            <a:r>
              <a:rPr lang="en-US" sz="1400" b="1" dirty="0">
                <a:solidFill>
                  <a:srgbClr val="F5844C"/>
                </a:solidFill>
                <a:latin typeface="Consolas"/>
                <a:ea typeface="Consolas"/>
                <a:cs typeface="Consolas"/>
                <a:sym typeface="Consolas"/>
              </a:rPr>
              <a:t>USE</a:t>
            </a:r>
            <a:r>
              <a:rPr lang="en-US" sz="1400" b="1" dirty="0">
                <a:solidFill>
                  <a:srgbClr val="000096"/>
                </a:solidFill>
                <a:latin typeface="Consolas"/>
                <a:ea typeface="Consolas"/>
                <a:cs typeface="Consolas"/>
                <a:sym typeface="Consolas"/>
              </a:rPr>
              <a:t>="</a:t>
            </a:r>
            <a:r>
              <a:rPr lang="en-US" sz="1400" b="1" dirty="0">
                <a:solidFill>
                  <a:srgbClr val="F5844C"/>
                </a:solidFill>
                <a:latin typeface="Consolas"/>
                <a:ea typeface="Consolas"/>
                <a:cs typeface="Consolas"/>
                <a:sym typeface="Consolas"/>
              </a:rPr>
              <a:t>PRESERVATION</a:t>
            </a:r>
            <a:r>
              <a:rPr lang="en-US" sz="1400" b="1" dirty="0">
                <a:solidFill>
                  <a:srgbClr val="000096"/>
                </a:solidFill>
                <a:latin typeface="Consolas"/>
                <a:ea typeface="Consolas"/>
                <a:cs typeface="Consolas"/>
                <a:sym typeface="Consolas"/>
              </a:rPr>
              <a:t>"</a:t>
            </a:r>
            <a:r>
              <a:rPr lang="en-US" sz="1200" b="1" dirty="0">
                <a:solidFill>
                  <a:srgbClr val="000096"/>
                </a:solidFill>
                <a:latin typeface="Consolas"/>
                <a:ea typeface="Consolas"/>
                <a:cs typeface="Consolas"/>
                <a:sym typeface="Consolas"/>
              </a:rPr>
              <a:t>&gt;</a:t>
            </a:r>
            <a:br>
              <a:rPr lang="en-US" sz="1200" b="1" dirty="0">
                <a:solidFill>
                  <a:srgbClr val="000096"/>
                </a:solidFill>
                <a:latin typeface="Consolas"/>
                <a:ea typeface="Consolas"/>
                <a:cs typeface="Consolas"/>
                <a:sym typeface="Consolas"/>
              </a:rPr>
            </a:br>
            <a:r>
              <a:rPr lang="en-US" sz="1200" dirty="0">
                <a:solidFill>
                  <a:srgbClr val="000000"/>
                </a:solidFill>
                <a:latin typeface="Consolas"/>
                <a:ea typeface="Consolas"/>
                <a:cs typeface="Consolas"/>
                <a:sym typeface="Consolas"/>
              </a:rPr>
              <a:t>    …</a:t>
            </a:r>
            <a:br>
              <a:rPr lang="en-US" sz="1200" dirty="0">
                <a:solidFill>
                  <a:srgbClr val="000000"/>
                </a:solidFill>
                <a:latin typeface="Consolas"/>
                <a:ea typeface="Consolas"/>
                <a:cs typeface="Consolas"/>
                <a:sym typeface="Consolas"/>
              </a:rPr>
            </a:br>
            <a:r>
              <a:rPr lang="en-US" sz="1200" b="1" dirty="0">
                <a:solidFill>
                  <a:srgbClr val="000096"/>
                </a:solidFill>
                <a:latin typeface="Consolas"/>
                <a:ea typeface="Consolas"/>
                <a:cs typeface="Consolas"/>
                <a:sym typeface="Consolas"/>
              </a:rPr>
              <a:t>&lt;/</a:t>
            </a:r>
            <a:r>
              <a:rPr lang="en-US" sz="1200" b="1" dirty="0" err="1">
                <a:solidFill>
                  <a:srgbClr val="000096"/>
                </a:solidFill>
                <a:latin typeface="Consolas"/>
                <a:ea typeface="Consolas"/>
                <a:cs typeface="Consolas"/>
                <a:sym typeface="Consolas"/>
              </a:rPr>
              <a:t>mdGrp</a:t>
            </a:r>
            <a:r>
              <a:rPr lang="en-US" sz="1200" b="1" dirty="0">
                <a:solidFill>
                  <a:srgbClr val="000096"/>
                </a:solidFill>
                <a:latin typeface="Consolas"/>
                <a:ea typeface="Consolas"/>
                <a:cs typeface="Consolas"/>
                <a:sym typeface="Consolas"/>
              </a:rPr>
              <a:t>&gt;</a:t>
            </a:r>
            <a:endParaRPr sz="2000" dirty="0">
              <a:solidFill>
                <a:srgbClr val="000096"/>
              </a:solidFill>
              <a:latin typeface="Consolas"/>
              <a:ea typeface="Consolas"/>
              <a:cs typeface="Consolas"/>
              <a:sym typeface="Consolas"/>
            </a:endParaRPr>
          </a:p>
        </p:txBody>
      </p:sp>
      <p:sp>
        <p:nvSpPr>
          <p:cNvPr id="2" name="Google Shape;175;p51">
            <a:extLst>
              <a:ext uri="{FF2B5EF4-FFF2-40B4-BE49-F238E27FC236}">
                <a16:creationId xmlns:a16="http://schemas.microsoft.com/office/drawing/2014/main" id="{BB7579C3-7065-8863-C2E5-F92BE3173890}"/>
              </a:ext>
            </a:extLst>
          </p:cNvPr>
          <p:cNvSpPr txBox="1"/>
          <p:nvPr/>
        </p:nvSpPr>
        <p:spPr>
          <a:xfrm>
            <a:off x="723180" y="4444889"/>
            <a:ext cx="7021788" cy="584735"/>
          </a:xfrm>
          <a:prstGeom prst="rect">
            <a:avLst/>
          </a:prstGeom>
          <a:noFill/>
          <a:ln w="9525"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800" b="0" i="0" u="none" strike="noStrike" cap="none" dirty="0">
                <a:solidFill>
                  <a:srgbClr val="000000"/>
                </a:solidFill>
                <a:latin typeface="Arial"/>
                <a:ea typeface="Arial"/>
                <a:cs typeface="Arial"/>
                <a:sym typeface="Arial"/>
              </a:rPr>
              <a:t>METS Editorial Board provides suggested attribute values.</a:t>
            </a:r>
          </a:p>
          <a:p>
            <a:pPr marL="0" marR="0" lvl="0" indent="0" algn="ctr" rtl="0">
              <a:lnSpc>
                <a:spcPct val="100000"/>
              </a:lnSpc>
              <a:spcBef>
                <a:spcPts val="0"/>
              </a:spcBef>
              <a:spcAft>
                <a:spcPts val="0"/>
              </a:spcAft>
              <a:buNone/>
            </a:pPr>
            <a:r>
              <a:rPr lang="en-US" dirty="0"/>
              <a:t>See: </a:t>
            </a:r>
            <a:r>
              <a:rPr lang="en-US" dirty="0">
                <a:solidFill>
                  <a:schemeClr val="tx1"/>
                </a:solidFill>
                <a:hlinkClick r:id="rId3">
                  <a:extLst>
                    <a:ext uri="{A12FA001-AC4F-418D-AE19-62706E023703}">
                      <ahyp:hlinkClr xmlns:ahyp="http://schemas.microsoft.com/office/drawing/2018/hyperlinkcolor" val="tx"/>
                    </a:ext>
                  </a:extLst>
                </a:hlinkClick>
              </a:rPr>
              <a:t>https://github.com/mets/METS-schema/wiki/METS2-Suggested-Attribute-Values</a:t>
            </a:r>
            <a:endParaRPr sz="1100" dirty="0">
              <a:solidFill>
                <a:schemeClr val="tx1"/>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5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Multiple Structural Maps</a:t>
            </a:r>
            <a:br>
              <a:rPr lang="en-US"/>
            </a:br>
            <a:r>
              <a:rPr lang="en-US" sz="1800" i="1"/>
              <a:t>"I have multiple structural maps."</a:t>
            </a:r>
            <a:endParaRPr i="1"/>
          </a:p>
        </p:txBody>
      </p:sp>
      <p:sp>
        <p:nvSpPr>
          <p:cNvPr id="181" name="Google Shape;181;p52"/>
          <p:cNvSpPr txBox="1">
            <a:spLocks noGrp="1"/>
          </p:cNvSpPr>
          <p:nvPr>
            <p:ph type="body" idx="1"/>
          </p:nvPr>
        </p:nvSpPr>
        <p:spPr>
          <a:xfrm>
            <a:off x="311700" y="1364225"/>
            <a:ext cx="8520600" cy="3408943"/>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a:t>METS 1:</a:t>
            </a:r>
            <a:br>
              <a:rPr lang="en-US"/>
            </a:b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br>
              <a:rPr lang="en-US" sz="1400" b="1">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br>
              <a:rPr lang="en-US" sz="1400" b="1">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METS 2:</a:t>
            </a:r>
            <a:br>
              <a:rPr lang="en-US" sz="1400">
                <a:latin typeface="Courier New"/>
                <a:ea typeface="Courier New"/>
                <a:cs typeface="Courier New"/>
                <a:sym typeface="Courier New"/>
              </a:rPr>
            </a:br>
            <a:r>
              <a:rPr lang="en-US" sz="1400" b="1">
                <a:solidFill>
                  <a:srgbClr val="000096"/>
                </a:solidFill>
                <a:latin typeface="Consolas"/>
                <a:ea typeface="Consolas"/>
                <a:cs typeface="Consolas"/>
                <a:sym typeface="Consolas"/>
              </a:rPr>
              <a:t>&lt;structSec&gt;</a:t>
            </a:r>
            <a:br>
              <a:rPr lang="en-US" sz="1400" b="1">
                <a:solidFill>
                  <a:srgbClr val="000096"/>
                </a:solidFill>
                <a:latin typeface="Consolas"/>
                <a:ea typeface="Consolas"/>
                <a:cs typeface="Consolas"/>
                <a:sym typeface="Consolas"/>
              </a:rPr>
            </a:br>
            <a:r>
              <a:rPr lang="en-US" sz="1400" b="1">
                <a:solidFill>
                  <a:srgbClr val="000000"/>
                </a:solidFill>
                <a:latin typeface="Consolas"/>
                <a:ea typeface="Consolas"/>
                <a:cs typeface="Consolas"/>
                <a:sym typeface="Consolas"/>
              </a:rPr>
              <a:t>    </a:t>
            </a: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br>
              <a:rPr lang="en-US" sz="1400" b="1">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 </a:t>
            </a:r>
            <a:r>
              <a:rPr lang="en-US" sz="1400" b="1">
                <a:solidFill>
                  <a:srgbClr val="000000"/>
                </a:solidFill>
                <a:latin typeface="Consolas"/>
                <a:ea typeface="Consolas"/>
                <a:cs typeface="Consolas"/>
                <a:sym typeface="Consolas"/>
              </a:rPr>
              <a:t>   </a:t>
            </a: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br>
              <a:rPr lang="en-US" sz="1400" b="1">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 </a:t>
            </a:r>
            <a:r>
              <a:rPr lang="en-US" sz="1400" b="1">
                <a:solidFill>
                  <a:srgbClr val="000000"/>
                </a:solidFill>
                <a:latin typeface="Consolas"/>
                <a:ea typeface="Consolas"/>
                <a:cs typeface="Consolas"/>
                <a:sym typeface="Consolas"/>
              </a:rPr>
              <a:t>   </a:t>
            </a:r>
            <a:r>
              <a:rPr lang="en-US" sz="1400" b="1">
                <a:solidFill>
                  <a:srgbClr val="000096"/>
                </a:solidFill>
                <a:latin typeface="Consolas"/>
                <a:ea typeface="Consolas"/>
                <a:cs typeface="Consolas"/>
                <a:sym typeface="Consolas"/>
              </a:rPr>
              <a:t>&lt;structMap </a:t>
            </a:r>
            <a:r>
              <a:rPr lang="en-US" sz="1400" b="1">
                <a:solidFill>
                  <a:srgbClr val="000000"/>
                </a:solidFill>
                <a:latin typeface="Consolas"/>
                <a:ea typeface="Consolas"/>
                <a:cs typeface="Consolas"/>
                <a:sym typeface="Consolas"/>
              </a:rPr>
              <a:t>…</a:t>
            </a:r>
            <a:r>
              <a:rPr lang="en-US" sz="1400" b="1">
                <a:solidFill>
                  <a:srgbClr val="000096"/>
                </a:solidFill>
                <a:latin typeface="Consolas"/>
                <a:ea typeface="Consolas"/>
                <a:cs typeface="Consolas"/>
                <a:sym typeface="Consolas"/>
              </a:rPr>
              <a:t> &gt;</a:t>
            </a:r>
            <a:r>
              <a:rPr lang="en-US" sz="1400" b="1">
                <a:solidFill>
                  <a:srgbClr val="000000"/>
                </a:solidFill>
                <a:latin typeface="Consolas"/>
                <a:ea typeface="Consolas"/>
                <a:cs typeface="Consolas"/>
                <a:sym typeface="Consolas"/>
              </a:rPr>
              <a:t> … </a:t>
            </a:r>
            <a:r>
              <a:rPr lang="en-US" sz="1400" b="1">
                <a:solidFill>
                  <a:srgbClr val="000096"/>
                </a:solidFill>
                <a:latin typeface="Consolas"/>
                <a:ea typeface="Consolas"/>
                <a:cs typeface="Consolas"/>
                <a:sym typeface="Consolas"/>
              </a:rPr>
              <a:t>&lt;/structMap&gt;</a:t>
            </a:r>
            <a:br>
              <a:rPr lang="en-US" sz="1400" b="1">
                <a:solidFill>
                  <a:srgbClr val="000096"/>
                </a:solidFill>
                <a:latin typeface="Consolas"/>
                <a:ea typeface="Consolas"/>
                <a:cs typeface="Consolas"/>
                <a:sym typeface="Consolas"/>
              </a:rPr>
            </a:br>
            <a:r>
              <a:rPr lang="en-US" sz="1400" b="1">
                <a:solidFill>
                  <a:srgbClr val="000096"/>
                </a:solidFill>
                <a:latin typeface="Consolas"/>
                <a:ea typeface="Consolas"/>
                <a:cs typeface="Consolas"/>
                <a:sym typeface="Consolas"/>
              </a:rPr>
              <a:t>&lt;/structSec&gt;</a:t>
            </a:r>
            <a:endParaRPr/>
          </a:p>
          <a:p>
            <a:pPr marL="457200" lvl="0" indent="-228600" algn="l" rtl="0">
              <a:lnSpc>
                <a:spcPct val="115000"/>
              </a:lnSpc>
              <a:spcBef>
                <a:spcPts val="0"/>
              </a:spcBef>
              <a:spcAft>
                <a:spcPts val="0"/>
              </a:spcAft>
              <a:buSzPts val="1800"/>
              <a:buNone/>
            </a:pPr>
            <a:endParaRPr sz="1400" b="1">
              <a:solidFill>
                <a:srgbClr val="000096"/>
              </a:solidFill>
              <a:latin typeface="Consolas"/>
              <a:ea typeface="Consolas"/>
              <a:cs typeface="Consolas"/>
              <a:sym typeface="Consolas"/>
            </a:endParaRPr>
          </a:p>
          <a:p>
            <a:pPr marL="457200" lvl="0" indent="-342900" algn="l" rtl="0">
              <a:lnSpc>
                <a:spcPct val="115000"/>
              </a:lnSpc>
              <a:spcBef>
                <a:spcPts val="0"/>
              </a:spcBef>
              <a:spcAft>
                <a:spcPts val="0"/>
              </a:spcAft>
              <a:buSzPts val="1800"/>
              <a:buChar char="●"/>
            </a:pPr>
            <a:r>
              <a:rPr lang="en-US">
                <a:latin typeface="Arial"/>
                <a:ea typeface="Arial"/>
                <a:cs typeface="Arial"/>
                <a:sym typeface="Arial"/>
              </a:rPr>
              <a:t>Each &lt;structMap&gt; needs to be transformed to comply with METS 2 specification.</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53"/>
          <p:cNvSpPr txBox="1">
            <a:spLocks noGrp="1"/>
          </p:cNvSpPr>
          <p:nvPr>
            <p:ph type="title"/>
          </p:nvPr>
        </p:nvSpPr>
        <p:spPr>
          <a:xfrm>
            <a:off x="311700" y="648453"/>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Structural Data from File Section to a Structural Map</a:t>
            </a:r>
            <a:br>
              <a:rPr lang="en-US"/>
            </a:br>
            <a:r>
              <a:rPr lang="en-US" sz="1800" i="1"/>
              <a:t>"I have a complex and deep structure in file section."</a:t>
            </a:r>
            <a:endParaRPr i="1"/>
          </a:p>
        </p:txBody>
      </p:sp>
      <p:sp>
        <p:nvSpPr>
          <p:cNvPr id="187" name="Google Shape;187;p53"/>
          <p:cNvSpPr txBox="1">
            <a:spLocks noGrp="1"/>
          </p:cNvSpPr>
          <p:nvPr>
            <p:ph type="body" idx="1"/>
          </p:nvPr>
        </p:nvSpPr>
        <p:spPr>
          <a:xfrm>
            <a:off x="311700" y="1312605"/>
            <a:ext cx="3999900" cy="3256269"/>
          </a:xfrm>
          <a:prstGeom prst="rect">
            <a:avLst/>
          </a:prstGeom>
          <a:noFill/>
          <a:ln>
            <a:noFill/>
          </a:ln>
        </p:spPr>
        <p:txBody>
          <a:bodyPr spcFirstLastPara="1" wrap="square" lIns="91425" tIns="91425" rIns="91425" bIns="91425" anchor="t" anchorCtr="0">
            <a:normAutofit/>
          </a:bodyPr>
          <a:lstStyle/>
          <a:p>
            <a:pPr marL="457200" lvl="0" indent="-317500" algn="l" rtl="0">
              <a:lnSpc>
                <a:spcPct val="115000"/>
              </a:lnSpc>
              <a:spcBef>
                <a:spcPts val="0"/>
              </a:spcBef>
              <a:spcAft>
                <a:spcPts val="0"/>
              </a:spcAft>
              <a:buSzPts val="1400"/>
              <a:buChar char="●"/>
            </a:pPr>
            <a:r>
              <a:rPr lang="en-US" sz="1800"/>
              <a:t>METS 1 (in some use cases):</a:t>
            </a:r>
            <a:br>
              <a:rPr lang="en-US"/>
            </a:br>
            <a:r>
              <a:rPr lang="en-US" sz="1200">
                <a:solidFill>
                  <a:srgbClr val="000096"/>
                </a:solidFill>
                <a:latin typeface="Consolas"/>
                <a:ea typeface="Consolas"/>
                <a:cs typeface="Consolas"/>
                <a:sym typeface="Consolas"/>
              </a:rPr>
              <a:t>&lt;fileSec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br>
              <a:rPr lang="en-US" sz="1200">
                <a:solidFill>
                  <a:srgbClr val="000096"/>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&lt;fileGrp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&lt;file </a:t>
            </a:r>
            <a:r>
              <a:rPr lang="en-US" sz="1200">
                <a:solidFill>
                  <a:srgbClr val="F5844C"/>
                </a:solidFill>
                <a:latin typeface="Consolas"/>
                <a:ea typeface="Consolas"/>
                <a:cs typeface="Consolas"/>
                <a:sym typeface="Consolas"/>
              </a:rPr>
              <a:t>ID=</a:t>
            </a:r>
            <a:r>
              <a:rPr lang="en-US" sz="1200">
                <a:solidFill>
                  <a:srgbClr val="993300"/>
                </a:solidFill>
                <a:latin typeface="Consolas"/>
                <a:ea typeface="Consolas"/>
                <a:cs typeface="Consolas"/>
                <a:sym typeface="Consolas"/>
              </a:rPr>
              <a:t>"file-1"</a:t>
            </a: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 </a:t>
            </a:r>
            <a:r>
              <a:rPr lang="en-US" sz="1200">
                <a:solidFill>
                  <a:srgbClr val="000000"/>
                </a:solidFill>
                <a:latin typeface="Consolas"/>
                <a:ea typeface="Consolas"/>
                <a:cs typeface="Consolas"/>
                <a:sym typeface="Consolas"/>
              </a:rPr>
              <a:t>…</a:t>
            </a:r>
            <a:br>
              <a:rPr lang="en-US" sz="1200">
                <a:solidFill>
                  <a:srgbClr val="000000"/>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&lt;fileGrp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br>
              <a:rPr lang="en-US" sz="1200">
                <a:solidFill>
                  <a:srgbClr val="000096"/>
                </a:solidFill>
                <a:latin typeface="Consolas"/>
                <a:ea typeface="Consolas"/>
                <a:cs typeface="Consolas"/>
                <a:sym typeface="Consolas"/>
              </a:rPr>
            </a:b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&lt;file </a:t>
            </a:r>
            <a:r>
              <a:rPr lang="en-US" sz="1200">
                <a:solidFill>
                  <a:srgbClr val="F5844C"/>
                </a:solidFill>
                <a:latin typeface="Consolas"/>
                <a:ea typeface="Consolas"/>
                <a:cs typeface="Consolas"/>
                <a:sym typeface="Consolas"/>
              </a:rPr>
              <a:t>ID=</a:t>
            </a:r>
            <a:r>
              <a:rPr lang="en-US" sz="1200">
                <a:solidFill>
                  <a:srgbClr val="993300"/>
                </a:solidFill>
                <a:latin typeface="Consolas"/>
                <a:ea typeface="Consolas"/>
                <a:cs typeface="Consolas"/>
                <a:sym typeface="Consolas"/>
              </a:rPr>
              <a:t>"file-2"</a:t>
            </a: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r>
              <a:rPr lang="en-US" sz="1200">
                <a:solidFill>
                  <a:srgbClr val="000000"/>
                </a:solidFill>
                <a:latin typeface="Consolas"/>
                <a:ea typeface="Consolas"/>
                <a:cs typeface="Consolas"/>
                <a:sym typeface="Consolas"/>
              </a:rPr>
              <a:t> …</a:t>
            </a:r>
            <a:br>
              <a:rPr lang="en-US" sz="1200">
                <a:solidFill>
                  <a:srgbClr val="000000"/>
                </a:solidFill>
                <a:latin typeface="Consolas"/>
                <a:ea typeface="Consolas"/>
                <a:cs typeface="Consolas"/>
                <a:sym typeface="Consolas"/>
              </a:rPr>
            </a:br>
            <a:r>
              <a:rPr lang="en-US" sz="1200">
                <a:solidFill>
                  <a:srgbClr val="000000"/>
                </a:solidFill>
                <a:latin typeface="Consolas"/>
                <a:ea typeface="Consolas"/>
                <a:cs typeface="Consolas"/>
                <a:sym typeface="Consolas"/>
              </a:rPr>
              <a:t>            </a:t>
            </a:r>
            <a:r>
              <a:rPr lang="en-US" sz="1200">
                <a:solidFill>
                  <a:srgbClr val="000096"/>
                </a:solidFill>
                <a:latin typeface="Consolas"/>
                <a:ea typeface="Consolas"/>
                <a:cs typeface="Consolas"/>
                <a:sym typeface="Consolas"/>
              </a:rPr>
              <a:t>&lt;file </a:t>
            </a:r>
            <a:r>
              <a:rPr lang="en-US" sz="1200">
                <a:solidFill>
                  <a:srgbClr val="F5844C"/>
                </a:solidFill>
                <a:latin typeface="Consolas"/>
                <a:ea typeface="Consolas"/>
                <a:cs typeface="Consolas"/>
                <a:sym typeface="Consolas"/>
              </a:rPr>
              <a:t>ID=</a:t>
            </a:r>
            <a:r>
              <a:rPr lang="en-US" sz="1200">
                <a:solidFill>
                  <a:srgbClr val="993300"/>
                </a:solidFill>
                <a:latin typeface="Consolas"/>
                <a:ea typeface="Consolas"/>
                <a:cs typeface="Consolas"/>
                <a:sym typeface="Consolas"/>
              </a:rPr>
              <a:t>"file-3"</a:t>
            </a:r>
            <a:r>
              <a:rPr lang="en-US" sz="1200">
                <a:solidFill>
                  <a:srgbClr val="000096"/>
                </a:solidFill>
                <a:latin typeface="Consolas"/>
                <a:ea typeface="Consolas"/>
                <a:cs typeface="Consolas"/>
                <a:sym typeface="Consolas"/>
              </a:rPr>
              <a:t> </a:t>
            </a:r>
            <a:r>
              <a:rPr lang="en-US" sz="1200">
                <a:solidFill>
                  <a:srgbClr val="000000"/>
                </a:solidFill>
                <a:latin typeface="Consolas"/>
                <a:ea typeface="Consolas"/>
                <a:cs typeface="Consolas"/>
                <a:sym typeface="Consolas"/>
              </a:rPr>
              <a:t>…</a:t>
            </a:r>
            <a:r>
              <a:rPr lang="en-US" sz="1200">
                <a:solidFill>
                  <a:srgbClr val="000096"/>
                </a:solidFill>
                <a:latin typeface="Consolas"/>
                <a:ea typeface="Consolas"/>
                <a:cs typeface="Consolas"/>
                <a:sym typeface="Consolas"/>
              </a:rPr>
              <a:t> &gt;</a:t>
            </a:r>
            <a:r>
              <a:rPr lang="en-US" sz="1200">
                <a:solidFill>
                  <a:srgbClr val="000000"/>
                </a:solidFill>
                <a:latin typeface="Consolas"/>
                <a:ea typeface="Consolas"/>
                <a:cs typeface="Consolas"/>
                <a:sym typeface="Consolas"/>
              </a:rPr>
              <a:t> …</a:t>
            </a:r>
            <a:br>
              <a:rPr lang="en-US" sz="1200">
                <a:solidFill>
                  <a:srgbClr val="000000"/>
                </a:solidFill>
                <a:latin typeface="Consolas"/>
                <a:ea typeface="Consolas"/>
                <a:cs typeface="Consolas"/>
                <a:sym typeface="Consolas"/>
              </a:rPr>
            </a:br>
            <a:r>
              <a:rPr lang="en-US" sz="1200">
                <a:solidFill>
                  <a:srgbClr val="000000"/>
                </a:solidFill>
                <a:latin typeface="Consolas"/>
                <a:ea typeface="Consolas"/>
                <a:cs typeface="Consolas"/>
                <a:sym typeface="Consolas"/>
              </a:rPr>
              <a:t>        …</a:t>
            </a:r>
            <a:br>
              <a:rPr lang="en-US" sz="1200">
                <a:solidFill>
                  <a:srgbClr val="000000"/>
                </a:solidFill>
                <a:latin typeface="Consolas"/>
                <a:ea typeface="Consolas"/>
                <a:cs typeface="Consolas"/>
                <a:sym typeface="Consolas"/>
              </a:rPr>
            </a:br>
            <a:r>
              <a:rPr lang="en-US" sz="1200">
                <a:solidFill>
                  <a:srgbClr val="000096"/>
                </a:solidFill>
                <a:latin typeface="Consolas"/>
                <a:ea typeface="Consolas"/>
                <a:cs typeface="Consolas"/>
                <a:sym typeface="Consolas"/>
              </a:rPr>
              <a:t>&lt;/fileSec&gt;</a:t>
            </a:r>
            <a:endParaRPr sz="1400">
              <a:solidFill>
                <a:srgbClr val="000096"/>
              </a:solidFill>
              <a:latin typeface="Consolas"/>
              <a:ea typeface="Consolas"/>
              <a:cs typeface="Consolas"/>
              <a:sym typeface="Consolas"/>
            </a:endParaRPr>
          </a:p>
        </p:txBody>
      </p:sp>
      <p:sp>
        <p:nvSpPr>
          <p:cNvPr id="188" name="Google Shape;188;p53"/>
          <p:cNvSpPr txBox="1">
            <a:spLocks noGrp="1"/>
          </p:cNvSpPr>
          <p:nvPr>
            <p:ph type="body" idx="2"/>
          </p:nvPr>
        </p:nvSpPr>
        <p:spPr>
          <a:xfrm>
            <a:off x="4832400" y="1312605"/>
            <a:ext cx="4174440" cy="3256270"/>
          </a:xfrm>
          <a:prstGeom prst="rect">
            <a:avLst/>
          </a:prstGeom>
          <a:noFill/>
          <a:ln>
            <a:noFill/>
          </a:ln>
        </p:spPr>
        <p:txBody>
          <a:bodyPr spcFirstLastPara="1" wrap="square" lIns="91425" tIns="91425" rIns="91425" bIns="91425" anchor="t" anchorCtr="0">
            <a:normAutofit fontScale="70000" lnSpcReduction="20000"/>
          </a:bodyPr>
          <a:lstStyle/>
          <a:p>
            <a:pPr marL="457200" lvl="0" indent="-317500" algn="l" rtl="0">
              <a:lnSpc>
                <a:spcPct val="115000"/>
              </a:lnSpc>
              <a:spcBef>
                <a:spcPts val="0"/>
              </a:spcBef>
              <a:spcAft>
                <a:spcPts val="0"/>
              </a:spcAft>
              <a:buSzPct val="76923"/>
              <a:buChar char="●"/>
            </a:pPr>
            <a:r>
              <a:rPr lang="en-US" sz="2600">
                <a:latin typeface="Arial"/>
                <a:ea typeface="Arial"/>
                <a:cs typeface="Arial"/>
                <a:sym typeface="Arial"/>
              </a:rPr>
              <a:t>METS 2:</a:t>
            </a:r>
            <a:br>
              <a:rPr lang="en-US">
                <a:latin typeface="Arial"/>
                <a:ea typeface="Arial"/>
                <a:cs typeface="Arial"/>
                <a:sym typeface="Arial"/>
              </a:rPr>
            </a:br>
            <a:r>
              <a:rPr lang="en-US" sz="1700">
                <a:solidFill>
                  <a:srgbClr val="000096"/>
                </a:solidFill>
                <a:latin typeface="Consolas"/>
                <a:ea typeface="Consolas"/>
                <a:cs typeface="Consolas"/>
                <a:sym typeface="Consolas"/>
              </a:rPr>
              <a:t>&lt;fileSec … &gt;</a:t>
            </a:r>
            <a:br>
              <a:rPr lang="en-US" sz="1700">
                <a:solidFill>
                  <a:srgbClr val="000096"/>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&lt;file </a:t>
            </a:r>
            <a:r>
              <a:rPr lang="en-US" sz="1700">
                <a:solidFill>
                  <a:srgbClr val="F5844C"/>
                </a:solidFill>
                <a:latin typeface="Consolas"/>
                <a:ea typeface="Consolas"/>
                <a:cs typeface="Consolas"/>
                <a:sym typeface="Consolas"/>
              </a:rPr>
              <a:t>ID=</a:t>
            </a:r>
            <a:r>
              <a:rPr lang="en-US" sz="1700">
                <a:solidFill>
                  <a:srgbClr val="993300"/>
                </a:solidFill>
                <a:latin typeface="Consolas"/>
                <a:ea typeface="Consolas"/>
                <a:cs typeface="Consolas"/>
                <a:sym typeface="Consolas"/>
              </a:rPr>
              <a:t>"file-1"</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r>
              <a:rPr lang="en-US" sz="1700">
                <a:solidFill>
                  <a:srgbClr val="000000"/>
                </a:solidFill>
                <a:latin typeface="Consolas"/>
                <a:ea typeface="Consolas"/>
                <a:cs typeface="Consolas"/>
                <a:sym typeface="Consolas"/>
              </a:rPr>
              <a:t> …</a:t>
            </a:r>
            <a:br>
              <a:rPr lang="en-US" sz="1700">
                <a:solidFill>
                  <a:srgbClr val="000000"/>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&lt;file </a:t>
            </a:r>
            <a:r>
              <a:rPr lang="en-US" sz="1700">
                <a:solidFill>
                  <a:srgbClr val="F5844C"/>
                </a:solidFill>
                <a:latin typeface="Consolas"/>
                <a:ea typeface="Consolas"/>
                <a:cs typeface="Consolas"/>
                <a:sym typeface="Consolas"/>
              </a:rPr>
              <a:t>ID=</a:t>
            </a:r>
            <a:r>
              <a:rPr lang="en-US" sz="1700">
                <a:solidFill>
                  <a:srgbClr val="993300"/>
                </a:solidFill>
                <a:latin typeface="Consolas"/>
                <a:ea typeface="Consolas"/>
                <a:cs typeface="Consolas"/>
                <a:sym typeface="Consolas"/>
              </a:rPr>
              <a:t>"file-2"</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r>
              <a:rPr lang="en-US" sz="1700">
                <a:solidFill>
                  <a:srgbClr val="000000"/>
                </a:solidFill>
                <a:latin typeface="Consolas"/>
                <a:ea typeface="Consolas"/>
                <a:cs typeface="Consolas"/>
                <a:sym typeface="Consolas"/>
              </a:rPr>
              <a:t> …</a:t>
            </a:r>
            <a:br>
              <a:rPr lang="en-US" sz="1700">
                <a:solidFill>
                  <a:srgbClr val="000000"/>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&lt;file </a:t>
            </a:r>
            <a:r>
              <a:rPr lang="en-US" sz="1700">
                <a:solidFill>
                  <a:srgbClr val="F5844C"/>
                </a:solidFill>
                <a:latin typeface="Consolas"/>
                <a:ea typeface="Consolas"/>
                <a:cs typeface="Consolas"/>
                <a:sym typeface="Consolas"/>
              </a:rPr>
              <a:t>ID=</a:t>
            </a:r>
            <a:r>
              <a:rPr lang="en-US" sz="1700">
                <a:solidFill>
                  <a:srgbClr val="993300"/>
                </a:solidFill>
                <a:latin typeface="Consolas"/>
                <a:ea typeface="Consolas"/>
                <a:cs typeface="Consolas"/>
                <a:sym typeface="Consolas"/>
              </a:rPr>
              <a:t>"file-3"</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r>
              <a:rPr lang="en-US" sz="1700">
                <a:solidFill>
                  <a:srgbClr val="000000"/>
                </a:solidFill>
                <a:latin typeface="Consolas"/>
                <a:ea typeface="Consolas"/>
                <a:cs typeface="Consolas"/>
                <a:sym typeface="Consolas"/>
              </a:rPr>
              <a:t> …</a:t>
            </a:r>
            <a:br>
              <a:rPr lang="en-US" sz="1700">
                <a:solidFill>
                  <a:srgbClr val="000000"/>
                </a:solidFill>
                <a:latin typeface="Consolas"/>
                <a:ea typeface="Consolas"/>
                <a:cs typeface="Consolas"/>
                <a:sym typeface="Consolas"/>
              </a:rPr>
            </a:br>
            <a:r>
              <a:rPr lang="en-US" sz="1700">
                <a:solidFill>
                  <a:srgbClr val="000000"/>
                </a:solidFill>
                <a:latin typeface="Consolas"/>
                <a:ea typeface="Consolas"/>
                <a:cs typeface="Consolas"/>
                <a:sym typeface="Consolas"/>
              </a:rPr>
              <a:t>    …</a:t>
            </a:r>
            <a:br>
              <a:rPr lang="en-US" sz="1700">
                <a:solidFill>
                  <a:srgbClr val="000000"/>
                </a:solidFill>
                <a:latin typeface="Consolas"/>
                <a:ea typeface="Consolas"/>
                <a:cs typeface="Consolas"/>
                <a:sym typeface="Consolas"/>
              </a:rPr>
            </a:br>
            <a:r>
              <a:rPr lang="en-US" sz="1700">
                <a:solidFill>
                  <a:srgbClr val="000096"/>
                </a:solidFill>
                <a:latin typeface="Consolas"/>
                <a:ea typeface="Consolas"/>
                <a:cs typeface="Consolas"/>
                <a:sym typeface="Consolas"/>
              </a:rPr>
              <a:t>&lt;/fileSec&gt;</a:t>
            </a:r>
            <a:br>
              <a:rPr lang="en-US" sz="1700">
                <a:solidFill>
                  <a:srgbClr val="000096"/>
                </a:solidFill>
                <a:latin typeface="Consolas"/>
                <a:ea typeface="Consolas"/>
                <a:cs typeface="Consolas"/>
                <a:sym typeface="Consolas"/>
              </a:rPr>
            </a:br>
            <a:r>
              <a:rPr lang="en-US" sz="1700">
                <a:solidFill>
                  <a:srgbClr val="000096"/>
                </a:solidFill>
                <a:latin typeface="Consolas"/>
                <a:ea typeface="Consolas"/>
                <a:cs typeface="Consolas"/>
                <a:sym typeface="Consolas"/>
              </a:rPr>
              <a:t>&lt;structSec&gt;</a:t>
            </a:r>
            <a:br>
              <a:rPr lang="en-US" sz="1700">
                <a:solidFill>
                  <a:srgbClr val="000096"/>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&lt;structMap </a:t>
            </a:r>
            <a:r>
              <a:rPr lang="en-US" sz="1700">
                <a:solidFill>
                  <a:srgbClr val="F5844C"/>
                </a:solidFill>
                <a:latin typeface="Consolas"/>
                <a:ea typeface="Consolas"/>
                <a:cs typeface="Consolas"/>
                <a:sym typeface="Consolas"/>
              </a:rPr>
              <a:t>TYPE=</a:t>
            </a:r>
            <a:r>
              <a:rPr lang="en-US" sz="1700">
                <a:solidFill>
                  <a:srgbClr val="993300"/>
                </a:solidFill>
                <a:latin typeface="Consolas"/>
                <a:ea typeface="Consolas"/>
                <a:cs typeface="Consolas"/>
                <a:sym typeface="Consolas"/>
              </a:rPr>
              <a:t>"PHYSICAL"</a:t>
            </a:r>
            <a:r>
              <a:rPr lang="en-US" sz="1700">
                <a:solidFill>
                  <a:srgbClr val="000096"/>
                </a:solidFill>
                <a:latin typeface="Consolas"/>
                <a:ea typeface="Consolas"/>
                <a:cs typeface="Consolas"/>
                <a:sym typeface="Consolas"/>
              </a:rPr>
              <a:t>&gt;</a:t>
            </a:r>
            <a:br>
              <a:rPr lang="en-US" sz="1700">
                <a:solidFill>
                  <a:srgbClr val="000096"/>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&lt;div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br>
              <a:rPr lang="en-US" sz="1700">
                <a:solidFill>
                  <a:srgbClr val="000096"/>
                </a:solidFill>
                <a:latin typeface="Consolas"/>
                <a:ea typeface="Consolas"/>
                <a:cs typeface="Consolas"/>
                <a:sym typeface="Consolas"/>
              </a:rPr>
            </a:b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&lt;fptr </a:t>
            </a:r>
            <a:r>
              <a:rPr lang="en-US" sz="1700">
                <a:solidFill>
                  <a:srgbClr val="F5844C"/>
                </a:solidFill>
                <a:latin typeface="Consolas"/>
                <a:ea typeface="Consolas"/>
                <a:cs typeface="Consolas"/>
                <a:sym typeface="Consolas"/>
              </a:rPr>
              <a:t>FILEID=</a:t>
            </a:r>
            <a:r>
              <a:rPr lang="en-US" sz="1700">
                <a:solidFill>
                  <a:srgbClr val="993300"/>
                </a:solidFill>
                <a:latin typeface="Consolas"/>
                <a:ea typeface="Consolas"/>
                <a:cs typeface="Consolas"/>
                <a:sym typeface="Consolas"/>
              </a:rPr>
              <a:t>"file-1"</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br>
              <a:rPr lang="en-US" sz="1700">
                <a:solidFill>
                  <a:srgbClr val="000096"/>
                </a:solidFill>
                <a:latin typeface="Consolas"/>
                <a:ea typeface="Consolas"/>
                <a:cs typeface="Consolas"/>
                <a:sym typeface="Consolas"/>
              </a:rPr>
            </a:b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&lt;div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br>
              <a:rPr lang="en-US" sz="1700">
                <a:solidFill>
                  <a:srgbClr val="000096"/>
                </a:solidFill>
                <a:latin typeface="Consolas"/>
                <a:ea typeface="Consolas"/>
                <a:cs typeface="Consolas"/>
                <a:sym typeface="Consolas"/>
              </a:rPr>
            </a:b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&lt;fptr </a:t>
            </a:r>
            <a:r>
              <a:rPr lang="en-US" sz="1700">
                <a:solidFill>
                  <a:srgbClr val="F5844C"/>
                </a:solidFill>
                <a:latin typeface="Consolas"/>
                <a:ea typeface="Consolas"/>
                <a:cs typeface="Consolas"/>
                <a:sym typeface="Consolas"/>
              </a:rPr>
              <a:t>FILEID=</a:t>
            </a:r>
            <a:r>
              <a:rPr lang="en-US" sz="1700">
                <a:solidFill>
                  <a:srgbClr val="993300"/>
                </a:solidFill>
                <a:latin typeface="Consolas"/>
                <a:ea typeface="Consolas"/>
                <a:cs typeface="Consolas"/>
                <a:sym typeface="Consolas"/>
              </a:rPr>
              <a:t>"file-2"</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br>
              <a:rPr lang="en-US" sz="1700">
                <a:solidFill>
                  <a:srgbClr val="000096"/>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&lt;fptr </a:t>
            </a:r>
            <a:r>
              <a:rPr lang="en-US" sz="1700">
                <a:solidFill>
                  <a:srgbClr val="F5844C"/>
                </a:solidFill>
                <a:latin typeface="Consolas"/>
                <a:ea typeface="Consolas"/>
                <a:cs typeface="Consolas"/>
                <a:sym typeface="Consolas"/>
              </a:rPr>
              <a:t>FILEID=</a:t>
            </a:r>
            <a:r>
              <a:rPr lang="en-US" sz="1700">
                <a:solidFill>
                  <a:srgbClr val="993300"/>
                </a:solidFill>
                <a:latin typeface="Consolas"/>
                <a:ea typeface="Consolas"/>
                <a:cs typeface="Consolas"/>
                <a:sym typeface="Consolas"/>
              </a:rPr>
              <a:t>"file-3"</a:t>
            </a:r>
            <a:r>
              <a:rPr lang="en-US" sz="1700">
                <a:solidFill>
                  <a:srgbClr val="000096"/>
                </a:solidFill>
                <a:latin typeface="Consolas"/>
                <a:ea typeface="Consolas"/>
                <a:cs typeface="Consolas"/>
                <a:sym typeface="Consolas"/>
              </a:rPr>
              <a:t> </a:t>
            </a:r>
            <a:r>
              <a:rPr lang="en-US" sz="1700">
                <a:solidFill>
                  <a:srgbClr val="000000"/>
                </a:solidFill>
                <a:latin typeface="Consolas"/>
                <a:ea typeface="Consolas"/>
                <a:cs typeface="Consolas"/>
                <a:sym typeface="Consolas"/>
              </a:rPr>
              <a:t>…</a:t>
            </a:r>
            <a:r>
              <a:rPr lang="en-US" sz="1700">
                <a:solidFill>
                  <a:srgbClr val="000096"/>
                </a:solidFill>
                <a:latin typeface="Consolas"/>
                <a:ea typeface="Consolas"/>
                <a:cs typeface="Consolas"/>
                <a:sym typeface="Consolas"/>
              </a:rPr>
              <a:t> /&gt;</a:t>
            </a:r>
            <a:br>
              <a:rPr lang="en-US" sz="1700">
                <a:solidFill>
                  <a:srgbClr val="000096"/>
                </a:solidFill>
                <a:latin typeface="Consolas"/>
                <a:ea typeface="Consolas"/>
                <a:cs typeface="Consolas"/>
                <a:sym typeface="Consolas"/>
              </a:rPr>
            </a:br>
            <a:r>
              <a:rPr lang="en-US" sz="1700">
                <a:solidFill>
                  <a:srgbClr val="000000"/>
                </a:solidFill>
                <a:latin typeface="Consolas"/>
                <a:ea typeface="Consolas"/>
                <a:cs typeface="Consolas"/>
                <a:sym typeface="Consolas"/>
              </a:rPr>
              <a:t>            …</a:t>
            </a:r>
            <a:br>
              <a:rPr lang="en-US" sz="1700">
                <a:solidFill>
                  <a:srgbClr val="000000"/>
                </a:solidFill>
                <a:latin typeface="Consolas"/>
                <a:ea typeface="Consolas"/>
                <a:cs typeface="Consolas"/>
                <a:sym typeface="Consolas"/>
              </a:rPr>
            </a:br>
            <a:r>
              <a:rPr lang="en-US" sz="1700">
                <a:solidFill>
                  <a:srgbClr val="000000"/>
                </a:solidFill>
                <a:latin typeface="Consolas"/>
                <a:ea typeface="Consolas"/>
                <a:cs typeface="Consolas"/>
                <a:sym typeface="Consolas"/>
              </a:rPr>
              <a:t>    </a:t>
            </a:r>
            <a:r>
              <a:rPr lang="en-US" sz="1700">
                <a:solidFill>
                  <a:srgbClr val="000096"/>
                </a:solidFill>
                <a:latin typeface="Consolas"/>
                <a:ea typeface="Consolas"/>
                <a:cs typeface="Consolas"/>
                <a:sym typeface="Consolas"/>
              </a:rPr>
              <a:t>&lt;/structMap&gt;</a:t>
            </a:r>
            <a:br>
              <a:rPr lang="en-US" sz="1700">
                <a:solidFill>
                  <a:srgbClr val="000096"/>
                </a:solidFill>
                <a:latin typeface="Consolas"/>
                <a:ea typeface="Consolas"/>
                <a:cs typeface="Consolas"/>
                <a:sym typeface="Consolas"/>
              </a:rPr>
            </a:br>
            <a:r>
              <a:rPr lang="en-US" sz="1700">
                <a:solidFill>
                  <a:srgbClr val="000096"/>
                </a:solidFill>
                <a:latin typeface="Consolas"/>
                <a:ea typeface="Consolas"/>
                <a:cs typeface="Consolas"/>
                <a:sym typeface="Consolas"/>
              </a:rPr>
              <a:t>&lt;/structSec&gt;</a:t>
            </a:r>
            <a:endParaRPr sz="1400">
              <a:solidFill>
                <a:srgbClr val="000096"/>
              </a:solidFill>
              <a:latin typeface="Consolas"/>
              <a:ea typeface="Consolas"/>
              <a:cs typeface="Consolas"/>
              <a:sym typeface="Consolas"/>
            </a:endParaRPr>
          </a:p>
        </p:txBody>
      </p:sp>
      <p:sp>
        <p:nvSpPr>
          <p:cNvPr id="189" name="Google Shape;189;p53"/>
          <p:cNvSpPr/>
          <p:nvPr/>
        </p:nvSpPr>
        <p:spPr>
          <a:xfrm rot="1149847">
            <a:off x="3987321" y="2835740"/>
            <a:ext cx="1690156" cy="484632"/>
          </a:xfrm>
          <a:prstGeom prst="rightArrow">
            <a:avLst>
              <a:gd name="adj1" fmla="val 50000"/>
              <a:gd name="adj2" fmla="val 50000"/>
            </a:avLst>
          </a:prstGeom>
          <a:solidFill>
            <a:schemeClr val="accent1"/>
          </a:solidFill>
          <a:ln w="25400" cap="flat" cmpd="sng">
            <a:solidFill>
              <a:srgbClr val="3061B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fontScale="90000"/>
          </a:bodyPr>
          <a:lstStyle/>
          <a:p>
            <a:pPr marL="0" lvl="0" indent="0" algn="ctr" rtl="0">
              <a:lnSpc>
                <a:spcPct val="100000"/>
              </a:lnSpc>
              <a:spcBef>
                <a:spcPts val="0"/>
              </a:spcBef>
              <a:spcAft>
                <a:spcPts val="0"/>
              </a:spcAft>
              <a:buSzPts val="3600"/>
              <a:buNone/>
            </a:pPr>
            <a:r>
              <a:rPr lang="en-US" dirty="0"/>
              <a:t>Using PREMIS and other</a:t>
            </a:r>
            <a:br>
              <a:rPr lang="en-US" dirty="0"/>
            </a:br>
            <a:r>
              <a:rPr lang="en-US" dirty="0"/>
              <a:t>metadata standards in METS</a:t>
            </a:r>
            <a:endParaRPr dirty="0"/>
          </a:p>
        </p:txBody>
      </p:sp>
    </p:spTree>
    <p:extLst>
      <p:ext uri="{BB962C8B-B14F-4D97-AF65-F5344CB8AC3E}">
        <p14:creationId xmlns:p14="http://schemas.microsoft.com/office/powerpoint/2010/main" val="3590220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7"/>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Editorial Board</a:t>
            </a:r>
            <a:endParaRPr/>
          </a:p>
        </p:txBody>
      </p:sp>
      <p:sp>
        <p:nvSpPr>
          <p:cNvPr id="158" name="Google Shape;158;p7"/>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114300" lvl="0" indent="0" algn="l" rtl="0">
              <a:lnSpc>
                <a:spcPct val="115000"/>
              </a:lnSpc>
              <a:spcBef>
                <a:spcPts val="0"/>
              </a:spcBef>
              <a:spcAft>
                <a:spcPts val="0"/>
              </a:spcAft>
              <a:buSzPts val="1800"/>
              <a:buNone/>
            </a:pPr>
            <a:r>
              <a:rPr lang="en-US"/>
              <a:t>The METS Editorial Board is an international group of volunteers committed to maintaining editorial control over METS, its XML schema, the METS Profile XML schema, and official METS documentation. The Board promotes the use of the METS specification, maintains a registry of METS Profiles, and endorses best practices in the use of METS as they emerge. Members represent important communities of interest for METS, including members of the Digital Library Federation, its initial sponsor, and the Library of Congress, its maintenance agency.</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5"/>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Placement</a:t>
            </a:r>
            <a:endParaRPr/>
          </a:p>
        </p:txBody>
      </p:sp>
      <p:sp>
        <p:nvSpPr>
          <p:cNvPr id="200" name="Google Shape;200;p5"/>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With METS 2 all other metadata standards is placed in the metadata section</a:t>
            </a:r>
            <a:endParaRPr/>
          </a:p>
          <a:p>
            <a:pPr marL="457200" lvl="0" indent="-228600" algn="l" rtl="0">
              <a:lnSpc>
                <a:spcPct val="115000"/>
              </a:lnSpc>
              <a:spcBef>
                <a:spcPts val="0"/>
              </a:spcBef>
              <a:spcAft>
                <a:spcPts val="0"/>
              </a:spcAft>
              <a:buSzPts val="1800"/>
              <a:buNone/>
            </a:pPr>
            <a:endParaRPr/>
          </a:p>
        </p:txBody>
      </p:sp>
      <p:sp>
        <p:nvSpPr>
          <p:cNvPr id="3" name="TextBox 2">
            <a:extLst>
              <a:ext uri="{FF2B5EF4-FFF2-40B4-BE49-F238E27FC236}">
                <a16:creationId xmlns:a16="http://schemas.microsoft.com/office/drawing/2014/main" id="{A14E3ABC-35AE-526C-A9A5-45A1240A50DB}"/>
              </a:ext>
            </a:extLst>
          </p:cNvPr>
          <p:cNvSpPr txBox="1"/>
          <p:nvPr/>
        </p:nvSpPr>
        <p:spPr>
          <a:xfrm>
            <a:off x="1744980" y="2274051"/>
            <a:ext cx="5654040" cy="1384995"/>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r>
              <a:rPr lang="en-US" dirty="0">
                <a:solidFill>
                  <a:srgbClr val="000096"/>
                </a:solidFill>
                <a:highlight>
                  <a:srgbClr val="FFFFFF"/>
                </a:highlight>
                <a:latin typeface="Consolas" panose="020B0609020204030204" pitchFamily="49" charset="0"/>
              </a:rPr>
              <a:t>&lt;md</a:t>
            </a:r>
            <a:r>
              <a:rPr lang="en-US" dirty="0">
                <a:solidFill>
                  <a:srgbClr val="F5844C"/>
                </a:solidFill>
                <a:highlight>
                  <a:srgbClr val="FFFFFF"/>
                </a:highlight>
                <a:latin typeface="Consolas" panose="020B0609020204030204" pitchFamily="49" charset="0"/>
              </a:rPr>
              <a:t> USE</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"DESCRIPTIVE"</a:t>
            </a:r>
            <a:r>
              <a:rPr lang="en-US" dirty="0">
                <a:solidFill>
                  <a:srgbClr val="F5844C"/>
                </a:solidFill>
                <a:highlight>
                  <a:srgbClr val="FFFFFF"/>
                </a:highlight>
                <a:latin typeface="Consolas" panose="020B0609020204030204" pitchFamily="49" charset="0"/>
              </a:rPr>
              <a:t> ID</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"dmd001"</a:t>
            </a:r>
            <a:r>
              <a:rPr lang="en-US" dirty="0">
                <a:solidFill>
                  <a:srgbClr val="000096"/>
                </a:solidFill>
                <a:highlight>
                  <a:srgbClr val="FFFFFF"/>
                </a:highlight>
                <a:latin typeface="Consolas" panose="020B0609020204030204" pitchFamily="49" charset="0"/>
              </a:rPr>
              <a:t>&gt;</a:t>
            </a:r>
            <a:br>
              <a:rPr lang="en-US" dirty="0">
                <a:solidFill>
                  <a:srgbClr val="000000"/>
                </a:solidFill>
                <a:highlight>
                  <a:srgbClr val="FFFFFF"/>
                </a:highlight>
                <a:latin typeface="Consolas" panose="020B0609020204030204" pitchFamily="49" charset="0"/>
              </a:rPr>
            </a:br>
            <a:r>
              <a:rPr lang="en-US" dirty="0">
                <a:solidFill>
                  <a:srgbClr val="000000"/>
                </a:solidFill>
                <a:highlight>
                  <a:srgbClr val="FFFFFF"/>
                </a:highlight>
                <a:latin typeface="Consolas" panose="020B0609020204030204" pitchFamily="49" charset="0"/>
              </a:rPr>
              <a:t>    </a:t>
            </a:r>
            <a:r>
              <a:rPr lang="en-US" dirty="0">
                <a:solidFill>
                  <a:srgbClr val="000096"/>
                </a:solidFill>
                <a:highlight>
                  <a:srgbClr val="FFFFFF"/>
                </a:highlight>
                <a:latin typeface="Consolas" panose="020B0609020204030204" pitchFamily="49" charset="0"/>
              </a:rPr>
              <a:t>&lt;</a:t>
            </a:r>
            <a:r>
              <a:rPr lang="en-US" dirty="0" err="1">
                <a:solidFill>
                  <a:srgbClr val="000096"/>
                </a:solidFill>
                <a:highlight>
                  <a:srgbClr val="FFFFFF"/>
                </a:highlight>
                <a:latin typeface="Consolas" panose="020B0609020204030204" pitchFamily="49" charset="0"/>
              </a:rPr>
              <a:t>mdRef</a:t>
            </a:r>
            <a:r>
              <a:rPr lang="en-US" dirty="0">
                <a:solidFill>
                  <a:srgbClr val="F5844C"/>
                </a:solidFill>
                <a:highlight>
                  <a:srgbClr val="FFFFFF"/>
                </a:highlight>
                <a:latin typeface="Consolas" panose="020B0609020204030204" pitchFamily="49" charset="0"/>
              </a:rPr>
              <a:t> MIMETYPE</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"application/xml"</a:t>
            </a:r>
            <a:r>
              <a:rPr lang="en-US" dirty="0">
                <a:solidFill>
                  <a:srgbClr val="F5844C"/>
                </a:solidFill>
                <a:highlight>
                  <a:srgbClr val="FFFFFF"/>
                </a:highlight>
                <a:latin typeface="Consolas" panose="020B0609020204030204" pitchFamily="49" charset="0"/>
              </a:rPr>
              <a:t> MDTYPE</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"EAD"</a:t>
            </a:r>
            <a:endParaRPr lang="en-US" dirty="0">
              <a:solidFill>
                <a:srgbClr val="F5844C"/>
              </a:solidFill>
              <a:highlight>
                <a:srgbClr val="FFFFFF"/>
              </a:highlight>
              <a:latin typeface="Consolas" panose="020B0609020204030204" pitchFamily="49" charset="0"/>
            </a:endParaRPr>
          </a:p>
          <a:p>
            <a:r>
              <a:rPr lang="en-US" dirty="0">
                <a:solidFill>
                  <a:srgbClr val="F5844C"/>
                </a:solidFill>
                <a:highlight>
                  <a:srgbClr val="FFFFFF"/>
                </a:highlight>
                <a:latin typeface="Consolas" panose="020B0609020204030204" pitchFamily="49" charset="0"/>
              </a:rPr>
              <a:t>        LABEL</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"Berol Collection Finding Aid"</a:t>
            </a:r>
            <a:br>
              <a:rPr lang="en-US" dirty="0">
                <a:solidFill>
                  <a:srgbClr val="000000"/>
                </a:solidFill>
                <a:highlight>
                  <a:srgbClr val="FFFFFF"/>
                </a:highlight>
                <a:latin typeface="Consolas" panose="020B0609020204030204" pitchFamily="49" charset="0"/>
              </a:rPr>
            </a:br>
            <a:r>
              <a:rPr lang="en-US" dirty="0">
                <a:solidFill>
                  <a:srgbClr val="F5844C"/>
                </a:solidFill>
                <a:highlight>
                  <a:srgbClr val="FFFFFF"/>
                </a:highlight>
                <a:latin typeface="Consolas" panose="020B0609020204030204" pitchFamily="49" charset="0"/>
              </a:rPr>
              <a:t>        LOCTYPE</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"URI"</a:t>
            </a:r>
            <a:r>
              <a:rPr lang="en-US" dirty="0">
                <a:solidFill>
                  <a:srgbClr val="F5844C"/>
                </a:solidFill>
                <a:highlight>
                  <a:srgbClr val="FFFFFF"/>
                </a:highlight>
                <a:latin typeface="Consolas" panose="020B0609020204030204" pitchFamily="49" charset="0"/>
              </a:rPr>
              <a:t> LOCREF</a:t>
            </a:r>
            <a:r>
              <a:rPr lang="en-US" dirty="0">
                <a:solidFill>
                  <a:srgbClr val="FF8040"/>
                </a:solidFill>
                <a:highlight>
                  <a:srgbClr val="FFFFFF"/>
                </a:highlight>
                <a:latin typeface="Consolas" panose="020B0609020204030204" pitchFamily="49" charset="0"/>
              </a:rPr>
              <a:t>=</a:t>
            </a:r>
            <a:r>
              <a:rPr lang="en-US" dirty="0">
                <a:solidFill>
                  <a:srgbClr val="993300"/>
                </a:solidFill>
                <a:highlight>
                  <a:srgbClr val="FFFFFF"/>
                </a:highlight>
                <a:latin typeface="Consolas" panose="020B0609020204030204" pitchFamily="49" charset="0"/>
              </a:rPr>
              <a:t>"urn:x-nyu:fales1735"</a:t>
            </a:r>
            <a:r>
              <a:rPr lang="en-US" dirty="0">
                <a:solidFill>
                  <a:srgbClr val="000096"/>
                </a:solidFill>
                <a:highlight>
                  <a:srgbClr val="FFFFFF"/>
                </a:highlight>
                <a:latin typeface="Consolas" panose="020B0609020204030204" pitchFamily="49" charset="0"/>
              </a:rPr>
              <a:t>/&gt;</a:t>
            </a:r>
            <a:br>
              <a:rPr lang="en-US" dirty="0">
                <a:solidFill>
                  <a:srgbClr val="000000"/>
                </a:solidFill>
                <a:highlight>
                  <a:srgbClr val="FFFFFF"/>
                </a:highlight>
                <a:latin typeface="Consolas" panose="020B0609020204030204" pitchFamily="49" charset="0"/>
              </a:rPr>
            </a:br>
            <a:r>
              <a:rPr lang="en-US" dirty="0">
                <a:solidFill>
                  <a:srgbClr val="000096"/>
                </a:solidFill>
                <a:highlight>
                  <a:srgbClr val="FFFFFF"/>
                </a:highlight>
                <a:latin typeface="Consolas" panose="020B0609020204030204" pitchFamily="49" charset="0"/>
              </a:rPr>
              <a:t>&lt;/md&gt;</a:t>
            </a:r>
            <a:br>
              <a:rPr lang="en-US" dirty="0">
                <a:solidFill>
                  <a:srgbClr val="000000"/>
                </a:solidFill>
                <a:highlight>
                  <a:srgbClr val="FFFFFF"/>
                </a:highlight>
                <a:latin typeface="Consolas" panose="020B0609020204030204" pitchFamily="49" charset="0"/>
              </a:rPr>
            </a:br>
            <a:endParaRPr lang="en-US" dirty="0">
              <a:solidFill>
                <a:srgbClr val="000000"/>
              </a:solidFill>
              <a:highlight>
                <a:srgbClr val="FFFFFF"/>
              </a:highlight>
              <a:latin typeface="Consolas" panose="020B0609020204030204" pitchFamily="49" charset="0"/>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6"/>
          <p:cNvSpPr txBox="1">
            <a:spLocks noGrp="1"/>
          </p:cNvSpPr>
          <p:nvPr>
            <p:ph type="title"/>
          </p:nvPr>
        </p:nvSpPr>
        <p:spPr>
          <a:xfrm>
            <a:off x="179512" y="1127844"/>
            <a:ext cx="5107878"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A special look at PREMIS in METS</a:t>
            </a:r>
            <a:endParaRPr dirty="0"/>
          </a:p>
        </p:txBody>
      </p:sp>
      <p:pic>
        <p:nvPicPr>
          <p:cNvPr id="207" name="Google Shape;207;p6" descr="premis-long"/>
          <p:cNvPicPr preferRelativeResize="0"/>
          <p:nvPr/>
        </p:nvPicPr>
        <p:blipFill rotWithShape="1">
          <a:blip r:embed="rId3">
            <a:alphaModFix/>
          </a:blip>
          <a:srcRect/>
          <a:stretch/>
        </p:blipFill>
        <p:spPr>
          <a:xfrm>
            <a:off x="179512" y="764704"/>
            <a:ext cx="8669337" cy="36314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7"/>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The PREMIS standard</a:t>
            </a:r>
            <a:endParaRPr/>
          </a:p>
        </p:txBody>
      </p:sp>
      <p:sp>
        <p:nvSpPr>
          <p:cNvPr id="213" name="Google Shape;213;p7"/>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International de-facto standard for metadata to support the preservation of digital objects and ensure their long-term usability. </a:t>
            </a:r>
            <a:endParaRPr/>
          </a:p>
          <a:p>
            <a:pPr marL="914400" lvl="1" indent="-317500" algn="l" rtl="0">
              <a:lnSpc>
                <a:spcPct val="115000"/>
              </a:lnSpc>
              <a:spcBef>
                <a:spcPts val="0"/>
              </a:spcBef>
              <a:spcAft>
                <a:spcPts val="0"/>
              </a:spcAft>
              <a:buSzPts val="1400"/>
              <a:buChar char="○"/>
            </a:pPr>
            <a:r>
              <a:rPr lang="en-US"/>
              <a:t>Information you need to know for preserving digital objects</a:t>
            </a:r>
            <a:br>
              <a:rPr lang="en-US"/>
            </a:br>
            <a:r>
              <a:rPr lang="en-US">
                <a:solidFill>
                  <a:schemeClr val="accent1"/>
                </a:solidFill>
              </a:rPr>
              <a:t>Pre</a:t>
            </a:r>
            <a:r>
              <a:rPr lang="en-US">
                <a:solidFill>
                  <a:schemeClr val="dk2"/>
                </a:solidFill>
              </a:rPr>
              <a:t>s</a:t>
            </a:r>
            <a:r>
              <a:rPr lang="en-US"/>
              <a:t>ervation </a:t>
            </a:r>
            <a:r>
              <a:rPr lang="en-US">
                <a:solidFill>
                  <a:schemeClr val="accent1"/>
                </a:solidFill>
              </a:rPr>
              <a:t>M</a:t>
            </a:r>
            <a:r>
              <a:rPr lang="en-US"/>
              <a:t>etadata:  </a:t>
            </a:r>
            <a:r>
              <a:rPr lang="en-US">
                <a:solidFill>
                  <a:schemeClr val="accent1"/>
                </a:solidFill>
              </a:rPr>
              <a:t>I</a:t>
            </a:r>
            <a:r>
              <a:rPr lang="en-US"/>
              <a:t>mplementation </a:t>
            </a:r>
            <a:r>
              <a:rPr lang="en-US">
                <a:solidFill>
                  <a:schemeClr val="accent1"/>
                </a:solidFill>
              </a:rPr>
              <a:t>S</a:t>
            </a:r>
            <a:r>
              <a:rPr lang="en-US"/>
              <a:t>trategies</a:t>
            </a:r>
            <a:endParaRPr/>
          </a:p>
          <a:p>
            <a:pPr marL="457200" lvl="0" indent="-342900" algn="l" rtl="0">
              <a:lnSpc>
                <a:spcPct val="115000"/>
              </a:lnSpc>
              <a:spcBef>
                <a:spcPts val="0"/>
              </a:spcBef>
              <a:spcAft>
                <a:spcPts val="0"/>
              </a:spcAft>
              <a:buSzPts val="1800"/>
              <a:buChar char="●"/>
            </a:pPr>
            <a:r>
              <a:rPr lang="en-US"/>
              <a:t>Developed by an international team of experts.</a:t>
            </a:r>
            <a:endParaRPr/>
          </a:p>
          <a:p>
            <a:pPr marL="457200" lvl="0" indent="-342900" algn="l" rtl="0">
              <a:lnSpc>
                <a:spcPct val="115000"/>
              </a:lnSpc>
              <a:spcBef>
                <a:spcPts val="0"/>
              </a:spcBef>
              <a:spcAft>
                <a:spcPts val="0"/>
              </a:spcAft>
              <a:buSzPts val="1800"/>
              <a:buChar char="●"/>
            </a:pPr>
            <a:r>
              <a:rPr lang="en-US"/>
              <a:t>Implemented in digital preservation projects around the world.</a:t>
            </a:r>
            <a:endParaRPr/>
          </a:p>
          <a:p>
            <a:pPr marL="457200" lvl="0" indent="-342900" algn="l" rtl="0">
              <a:lnSpc>
                <a:spcPct val="115000"/>
              </a:lnSpc>
              <a:spcBef>
                <a:spcPts val="0"/>
              </a:spcBef>
              <a:spcAft>
                <a:spcPts val="0"/>
              </a:spcAft>
              <a:buSzPts val="1800"/>
              <a:buChar char="●"/>
            </a:pPr>
            <a:r>
              <a:rPr lang="en-US"/>
              <a:t>Incorporated into commercial and open-source </a:t>
            </a:r>
            <a:br>
              <a:rPr lang="en-US"/>
            </a:br>
            <a:r>
              <a:rPr lang="en-US"/>
              <a:t>digital preservation tools and systems.</a:t>
            </a:r>
            <a:endParaRPr/>
          </a:p>
        </p:txBody>
      </p:sp>
      <p:pic>
        <p:nvPicPr>
          <p:cNvPr id="214" name="Google Shape;214;p7"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218"/>
        <p:cNvGrpSpPr/>
        <p:nvPr/>
      </p:nvGrpSpPr>
      <p:grpSpPr>
        <a:xfrm>
          <a:off x="0" y="0"/>
          <a:ext cx="0" cy="0"/>
          <a:chOff x="0" y="0"/>
          <a:chExt cx="0" cy="0"/>
        </a:xfrm>
      </p:grpSpPr>
      <p:sp>
        <p:nvSpPr>
          <p:cNvPr id="219" name="Google Shape;219;p8"/>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The PREMIS standard parts</a:t>
            </a:r>
            <a:endParaRPr/>
          </a:p>
        </p:txBody>
      </p:sp>
      <p:sp>
        <p:nvSpPr>
          <p:cNvPr id="220" name="Google Shape;220;p8"/>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Data Dictionary (PREMIS 3.0)</a:t>
            </a:r>
            <a:endParaRPr/>
          </a:p>
          <a:p>
            <a:pPr marL="914400" lvl="1" indent="-317500" algn="l" rtl="0">
              <a:lnSpc>
                <a:spcPct val="115000"/>
              </a:lnSpc>
              <a:spcBef>
                <a:spcPts val="0"/>
              </a:spcBef>
              <a:spcAft>
                <a:spcPts val="0"/>
              </a:spcAft>
              <a:buSzPts val="1400"/>
              <a:buChar char="○"/>
            </a:pPr>
            <a:r>
              <a:rPr lang="en-US" u="sng">
                <a:solidFill>
                  <a:schemeClr val="hlink"/>
                </a:solidFill>
                <a:hlinkClick r:id="rId3"/>
              </a:rPr>
              <a:t>http://www.loc.gov/standards/premis/v3/premis-3-0-final.pdf</a:t>
            </a:r>
            <a:r>
              <a:rPr lang="en-US"/>
              <a:t>  </a:t>
            </a:r>
            <a:endParaRPr/>
          </a:p>
          <a:p>
            <a:pPr marL="914400" lvl="1" indent="-317500" algn="l" rtl="0">
              <a:lnSpc>
                <a:spcPct val="115000"/>
              </a:lnSpc>
              <a:spcBef>
                <a:spcPts val="0"/>
              </a:spcBef>
              <a:spcAft>
                <a:spcPts val="0"/>
              </a:spcAft>
              <a:buSzPts val="1400"/>
              <a:buChar char="○"/>
            </a:pPr>
            <a:r>
              <a:rPr lang="en-US"/>
              <a:t>Version 3 – major release</a:t>
            </a:r>
            <a:endParaRPr/>
          </a:p>
          <a:p>
            <a:pPr marL="457200" lvl="0" indent="-342900" algn="l" rtl="0">
              <a:lnSpc>
                <a:spcPct val="115000"/>
              </a:lnSpc>
              <a:spcBef>
                <a:spcPts val="0"/>
              </a:spcBef>
              <a:spcAft>
                <a:spcPts val="0"/>
              </a:spcAft>
              <a:buSzPts val="1800"/>
              <a:buChar char="●"/>
            </a:pPr>
            <a:r>
              <a:rPr lang="en-US"/>
              <a:t>XML schema v3.0</a:t>
            </a:r>
            <a:endParaRPr/>
          </a:p>
          <a:p>
            <a:pPr marL="914400" lvl="1" indent="-317500" algn="l" rtl="0">
              <a:lnSpc>
                <a:spcPct val="115000"/>
              </a:lnSpc>
              <a:spcBef>
                <a:spcPts val="0"/>
              </a:spcBef>
              <a:spcAft>
                <a:spcPts val="0"/>
              </a:spcAft>
              <a:buSzPts val="1400"/>
              <a:buChar char="○"/>
            </a:pPr>
            <a:r>
              <a:rPr lang="en-US" u="sng">
                <a:solidFill>
                  <a:schemeClr val="hlink"/>
                </a:solidFill>
                <a:hlinkClick r:id="rId4"/>
              </a:rPr>
              <a:t>http://www.loc.gov/standards/premis/premis.xsd</a:t>
            </a:r>
            <a:r>
              <a:rPr lang="en-US"/>
              <a:t> </a:t>
            </a:r>
            <a:endParaRPr/>
          </a:p>
          <a:p>
            <a:pPr marL="457200" lvl="0" indent="-342900" algn="l" rtl="0">
              <a:lnSpc>
                <a:spcPct val="115000"/>
              </a:lnSpc>
              <a:spcBef>
                <a:spcPts val="0"/>
              </a:spcBef>
              <a:spcAft>
                <a:spcPts val="0"/>
              </a:spcAft>
              <a:buSzPts val="1800"/>
              <a:buChar char="●"/>
            </a:pPr>
            <a:r>
              <a:rPr lang="en-US"/>
              <a:t>OWL ontology</a:t>
            </a:r>
            <a:endParaRPr/>
          </a:p>
          <a:p>
            <a:pPr marL="457200" lvl="0" indent="-342900" algn="l" rtl="0">
              <a:lnSpc>
                <a:spcPct val="115000"/>
              </a:lnSpc>
              <a:spcBef>
                <a:spcPts val="0"/>
              </a:spcBef>
              <a:spcAft>
                <a:spcPts val="0"/>
              </a:spcAft>
              <a:buSzPts val="1800"/>
              <a:buChar char="●"/>
            </a:pPr>
            <a:r>
              <a:rPr lang="en-US"/>
              <a:t>Supporting documentation</a:t>
            </a:r>
            <a:endParaRPr/>
          </a:p>
        </p:txBody>
      </p:sp>
      <p:pic>
        <p:nvPicPr>
          <p:cNvPr id="221" name="Google Shape;221;p8" descr="premis-long"/>
          <p:cNvPicPr preferRelativeResize="0"/>
          <p:nvPr/>
        </p:nvPicPr>
        <p:blipFill rotWithShape="1">
          <a:blip r:embed="rId5">
            <a:alphaModFix/>
          </a:blip>
          <a:srcRect/>
          <a:stretch/>
        </p:blipFill>
        <p:spPr>
          <a:xfrm>
            <a:off x="62281" y="628181"/>
            <a:ext cx="8669337" cy="363140"/>
          </a:xfrm>
          <a:prstGeom prst="rect">
            <a:avLst/>
          </a:prstGeom>
          <a:noFill/>
          <a:ln>
            <a:noFill/>
          </a:ln>
        </p:spPr>
      </p:pic>
      <p:pic>
        <p:nvPicPr>
          <p:cNvPr id="222" name="Google Shape;222;p8" descr="(PDF:3.2MB/237pp.)">
            <a:hlinkClick r:id="rId6"/>
          </p:cNvPr>
          <p:cNvPicPr preferRelativeResize="0"/>
          <p:nvPr/>
        </p:nvPicPr>
        <p:blipFill rotWithShape="1">
          <a:blip r:embed="rId7">
            <a:alphaModFix/>
          </a:blip>
          <a:srcRect/>
          <a:stretch/>
        </p:blipFill>
        <p:spPr>
          <a:xfrm>
            <a:off x="6563216" y="1661209"/>
            <a:ext cx="2168402" cy="2800989"/>
          </a:xfrm>
          <a:prstGeom prst="rect">
            <a:avLst/>
          </a:prstGeom>
          <a:noFill/>
          <a:ln w="25400" cap="flat" cmpd="sng">
            <a:solidFill>
              <a:schemeClr val="dk1"/>
            </a:solidFill>
            <a:prstDash val="solid"/>
            <a:miter lim="800000"/>
            <a:headEnd type="none" w="sm" len="sm"/>
            <a:tailEnd type="none" w="sm" len="sm"/>
          </a:ln>
          <a:effectLst>
            <a:outerShdw dist="35921" dir="2700000" algn="ctr" rotWithShape="0">
              <a:srgbClr val="808080"/>
            </a:outerShdw>
          </a:effec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9"/>
          <p:cNvSpPr txBox="1">
            <a:spLocks noGrp="1"/>
          </p:cNvSpPr>
          <p:nvPr>
            <p:ph type="title"/>
          </p:nvPr>
        </p:nvSpPr>
        <p:spPr>
          <a:xfrm>
            <a:off x="311700" y="991321"/>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Scope</a:t>
            </a:r>
            <a:endParaRPr/>
          </a:p>
        </p:txBody>
      </p:sp>
      <p:sp>
        <p:nvSpPr>
          <p:cNvPr id="228" name="Google Shape;228;p9"/>
          <p:cNvSpPr txBox="1">
            <a:spLocks noGrp="1"/>
          </p:cNvSpPr>
          <p:nvPr>
            <p:ph type="body" idx="1"/>
          </p:nvPr>
        </p:nvSpPr>
        <p:spPr>
          <a:xfrm>
            <a:off x="309209" y="1679928"/>
            <a:ext cx="3999900" cy="3256269"/>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b="1"/>
              <a:t>What PREMIS DD is:</a:t>
            </a:r>
            <a:endParaRPr/>
          </a:p>
          <a:p>
            <a:pPr marL="457200" lvl="0" indent="-317500" algn="l" rtl="0">
              <a:lnSpc>
                <a:spcPct val="115000"/>
              </a:lnSpc>
              <a:spcBef>
                <a:spcPts val="0"/>
              </a:spcBef>
              <a:spcAft>
                <a:spcPts val="0"/>
              </a:spcAft>
              <a:buSzPts val="1400"/>
              <a:buChar char="●"/>
            </a:pPr>
            <a:r>
              <a:rPr lang="en-US"/>
              <a:t>Common data model for organizing/thinking about preservation metadata</a:t>
            </a:r>
            <a:endParaRPr/>
          </a:p>
          <a:p>
            <a:pPr marL="457200" lvl="0" indent="-317500" algn="l" rtl="0">
              <a:lnSpc>
                <a:spcPct val="115000"/>
              </a:lnSpc>
              <a:spcBef>
                <a:spcPts val="0"/>
              </a:spcBef>
              <a:spcAft>
                <a:spcPts val="0"/>
              </a:spcAft>
              <a:buSzPts val="1400"/>
              <a:buChar char="●"/>
            </a:pPr>
            <a:r>
              <a:rPr lang="en-US"/>
              <a:t>Standard for exchanging information packages between repositories</a:t>
            </a:r>
            <a:endParaRPr/>
          </a:p>
          <a:p>
            <a:pPr marL="457200" lvl="0" indent="-317500" algn="l" rtl="0">
              <a:lnSpc>
                <a:spcPct val="115000"/>
              </a:lnSpc>
              <a:spcBef>
                <a:spcPts val="0"/>
              </a:spcBef>
              <a:spcAft>
                <a:spcPts val="0"/>
              </a:spcAft>
              <a:buSzPts val="1400"/>
              <a:buChar char="●"/>
            </a:pPr>
            <a:r>
              <a:rPr lang="en-US"/>
              <a:t>Implementable</a:t>
            </a:r>
            <a:endParaRPr/>
          </a:p>
          <a:p>
            <a:pPr marL="457200" lvl="0" indent="-317500" algn="l" rtl="0">
              <a:lnSpc>
                <a:spcPct val="115000"/>
              </a:lnSpc>
              <a:spcBef>
                <a:spcPts val="0"/>
              </a:spcBef>
              <a:spcAft>
                <a:spcPts val="0"/>
              </a:spcAft>
              <a:buSzPts val="1400"/>
              <a:buChar char="●"/>
            </a:pPr>
            <a:r>
              <a:rPr lang="en-US"/>
              <a:t>Technically neutral</a:t>
            </a:r>
            <a:endParaRPr/>
          </a:p>
          <a:p>
            <a:pPr marL="457200" lvl="0" indent="-317500" algn="l" rtl="0">
              <a:lnSpc>
                <a:spcPct val="115000"/>
              </a:lnSpc>
              <a:spcBef>
                <a:spcPts val="0"/>
              </a:spcBef>
              <a:spcAft>
                <a:spcPts val="0"/>
              </a:spcAft>
              <a:buSzPts val="1400"/>
              <a:buChar char="●"/>
            </a:pPr>
            <a:r>
              <a:rPr lang="en-US"/>
              <a:t>Core metadata</a:t>
            </a:r>
            <a:endParaRPr/>
          </a:p>
          <a:p>
            <a:pPr marL="457200" lvl="0" indent="-228600" algn="l" rtl="0">
              <a:lnSpc>
                <a:spcPct val="115000"/>
              </a:lnSpc>
              <a:spcBef>
                <a:spcPts val="0"/>
              </a:spcBef>
              <a:spcAft>
                <a:spcPts val="0"/>
              </a:spcAft>
              <a:buSzPts val="1400"/>
              <a:buNone/>
            </a:pPr>
            <a:endParaRPr/>
          </a:p>
        </p:txBody>
      </p:sp>
      <p:sp>
        <p:nvSpPr>
          <p:cNvPr id="229" name="Google Shape;229;p9"/>
          <p:cNvSpPr txBox="1">
            <a:spLocks noGrp="1"/>
          </p:cNvSpPr>
          <p:nvPr>
            <p:ph type="body" idx="2"/>
          </p:nvPr>
        </p:nvSpPr>
        <p:spPr>
          <a:xfrm>
            <a:off x="4757656" y="1679928"/>
            <a:ext cx="3999900" cy="3256270"/>
          </a:xfrm>
          <a:prstGeom prst="rect">
            <a:avLst/>
          </a:prstGeom>
          <a:noFill/>
          <a:ln>
            <a:noFill/>
          </a:ln>
        </p:spPr>
        <p:txBody>
          <a:bodyPr spcFirstLastPara="1" wrap="square" lIns="91425" tIns="91425" rIns="91425" bIns="91425" anchor="t" anchorCtr="0">
            <a:normAutofit/>
          </a:bodyPr>
          <a:lstStyle/>
          <a:p>
            <a:pPr marL="139700" lvl="0" indent="0" algn="l" rtl="0">
              <a:lnSpc>
                <a:spcPct val="115000"/>
              </a:lnSpc>
              <a:spcBef>
                <a:spcPts val="0"/>
              </a:spcBef>
              <a:spcAft>
                <a:spcPts val="0"/>
              </a:spcAft>
              <a:buSzPts val="1400"/>
              <a:buNone/>
            </a:pPr>
            <a:r>
              <a:rPr lang="en-US" b="1"/>
              <a:t>What PREMIS DD is not:</a:t>
            </a:r>
            <a:endParaRPr/>
          </a:p>
          <a:p>
            <a:pPr marL="457200" lvl="0" indent="-317500" algn="l" rtl="0">
              <a:lnSpc>
                <a:spcPct val="115000"/>
              </a:lnSpc>
              <a:spcBef>
                <a:spcPts val="0"/>
              </a:spcBef>
              <a:spcAft>
                <a:spcPts val="0"/>
              </a:spcAft>
              <a:buSzPts val="1400"/>
              <a:buChar char="●"/>
            </a:pPr>
            <a:r>
              <a:rPr lang="en-US"/>
              <a:t>Out-of-the-box solution</a:t>
            </a:r>
            <a:endParaRPr/>
          </a:p>
          <a:p>
            <a:pPr marL="457200" lvl="0" indent="-317500" algn="l" rtl="0">
              <a:lnSpc>
                <a:spcPct val="115000"/>
              </a:lnSpc>
              <a:spcBef>
                <a:spcPts val="0"/>
              </a:spcBef>
              <a:spcAft>
                <a:spcPts val="0"/>
              </a:spcAft>
              <a:buSzPts val="1400"/>
              <a:buChar char="●"/>
            </a:pPr>
            <a:r>
              <a:rPr lang="en-US"/>
              <a:t>All needed metadata</a:t>
            </a:r>
            <a:endParaRPr/>
          </a:p>
          <a:p>
            <a:pPr marL="457200" lvl="0" indent="-317500" algn="l" rtl="0">
              <a:lnSpc>
                <a:spcPct val="115000"/>
              </a:lnSpc>
              <a:spcBef>
                <a:spcPts val="0"/>
              </a:spcBef>
              <a:spcAft>
                <a:spcPts val="0"/>
              </a:spcAft>
              <a:buSzPts val="1400"/>
              <a:buChar char="●"/>
            </a:pPr>
            <a:r>
              <a:rPr lang="en-US"/>
              <a:t>Lifecycle management of objects outside repository</a:t>
            </a:r>
            <a:endParaRPr/>
          </a:p>
          <a:p>
            <a:pPr marL="914400" lvl="1" indent="-304800" algn="l" rtl="0">
              <a:lnSpc>
                <a:spcPct val="115000"/>
              </a:lnSpc>
              <a:spcBef>
                <a:spcPts val="0"/>
              </a:spcBef>
              <a:spcAft>
                <a:spcPts val="0"/>
              </a:spcAft>
              <a:buSzPts val="1200"/>
              <a:buChar char="○"/>
            </a:pPr>
            <a:r>
              <a:rPr lang="en-US"/>
              <a:t>increasing support for integration with outside</a:t>
            </a:r>
            <a:endParaRPr/>
          </a:p>
          <a:p>
            <a:pPr marL="457200" lvl="0" indent="-317500" algn="l" rtl="0">
              <a:lnSpc>
                <a:spcPct val="115000"/>
              </a:lnSpc>
              <a:spcBef>
                <a:spcPts val="0"/>
              </a:spcBef>
              <a:spcAft>
                <a:spcPts val="0"/>
              </a:spcAft>
              <a:buSzPts val="1400"/>
              <a:buChar char="●"/>
            </a:pPr>
            <a:r>
              <a:rPr lang="en-US"/>
              <a:t>Rights management standard</a:t>
            </a:r>
            <a:endParaRPr/>
          </a:p>
          <a:p>
            <a:pPr marL="914400" lvl="1" indent="-304800" algn="l" rtl="0">
              <a:lnSpc>
                <a:spcPct val="115000"/>
              </a:lnSpc>
              <a:spcBef>
                <a:spcPts val="0"/>
              </a:spcBef>
              <a:spcAft>
                <a:spcPts val="0"/>
              </a:spcAft>
              <a:buSzPts val="1200"/>
              <a:buChar char="○"/>
            </a:pPr>
            <a:r>
              <a:rPr lang="en-US"/>
              <a:t>strong support for rights statements</a:t>
            </a:r>
            <a:endParaRPr/>
          </a:p>
          <a:p>
            <a:pPr marL="457200" lvl="0" indent="-228600" algn="l" rtl="0">
              <a:lnSpc>
                <a:spcPct val="115000"/>
              </a:lnSpc>
              <a:spcBef>
                <a:spcPts val="0"/>
              </a:spcBef>
              <a:spcAft>
                <a:spcPts val="0"/>
              </a:spcAft>
              <a:buSzPts val="1400"/>
              <a:buNone/>
            </a:pPr>
            <a:endParaRPr/>
          </a:p>
        </p:txBody>
      </p:sp>
      <p:pic>
        <p:nvPicPr>
          <p:cNvPr id="230" name="Google Shape;230;p9"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10"/>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The PREMIS Data Model</a:t>
            </a:r>
            <a:endParaRPr/>
          </a:p>
        </p:txBody>
      </p:sp>
      <p:sp>
        <p:nvSpPr>
          <p:cNvPr id="236" name="Google Shape;236;p10"/>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SzPts val="1800"/>
              <a:buChar char="●"/>
            </a:pPr>
            <a:r>
              <a:rPr lang="en-US"/>
              <a:t>Data model includes:</a:t>
            </a:r>
            <a:endParaRPr/>
          </a:p>
          <a:p>
            <a:pPr marL="914400" lvl="1" indent="-317500" algn="l" rtl="0">
              <a:lnSpc>
                <a:spcPct val="115000"/>
              </a:lnSpc>
              <a:spcBef>
                <a:spcPts val="0"/>
              </a:spcBef>
              <a:spcAft>
                <a:spcPts val="0"/>
              </a:spcAft>
              <a:buSzPts val="1400"/>
              <a:buChar char="○"/>
            </a:pPr>
            <a:r>
              <a:rPr lang="en-US"/>
              <a:t>Entities: “things” relevant to digital preservation </a:t>
            </a:r>
            <a:br>
              <a:rPr lang="en-US"/>
            </a:br>
            <a:r>
              <a:rPr lang="en-US"/>
              <a:t>that are described by preservation metadata </a:t>
            </a:r>
            <a:br>
              <a:rPr lang="en-US"/>
            </a:br>
            <a:r>
              <a:rPr lang="en-US"/>
              <a:t>(Intellectual Entities, Objects, Events, Rights, Agents)</a:t>
            </a:r>
            <a:endParaRPr/>
          </a:p>
          <a:p>
            <a:pPr marL="914400" lvl="1" indent="-317500" algn="l" rtl="0">
              <a:lnSpc>
                <a:spcPct val="115000"/>
              </a:lnSpc>
              <a:spcBef>
                <a:spcPts val="0"/>
              </a:spcBef>
              <a:spcAft>
                <a:spcPts val="0"/>
              </a:spcAft>
              <a:buSzPts val="1400"/>
              <a:buChar char="○"/>
            </a:pPr>
            <a:r>
              <a:rPr lang="en-US"/>
              <a:t>Properties of Entities (semantic units) </a:t>
            </a:r>
            <a:endParaRPr/>
          </a:p>
          <a:p>
            <a:pPr marL="914400" lvl="1" indent="-317500" algn="l" rtl="0">
              <a:lnSpc>
                <a:spcPct val="115000"/>
              </a:lnSpc>
              <a:spcBef>
                <a:spcPts val="0"/>
              </a:spcBef>
              <a:spcAft>
                <a:spcPts val="0"/>
              </a:spcAft>
              <a:buSzPts val="1400"/>
              <a:buChar char="○"/>
            </a:pPr>
            <a:r>
              <a:rPr lang="en-US"/>
              <a:t>Relationships between Entities</a:t>
            </a: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Why have a data model?</a:t>
            </a:r>
            <a:endParaRPr/>
          </a:p>
          <a:p>
            <a:pPr marL="914400" lvl="1" indent="-317500" algn="l" rtl="0">
              <a:lnSpc>
                <a:spcPct val="115000"/>
              </a:lnSpc>
              <a:spcBef>
                <a:spcPts val="0"/>
              </a:spcBef>
              <a:spcAft>
                <a:spcPts val="0"/>
              </a:spcAft>
              <a:buSzPts val="1400"/>
              <a:buChar char="○"/>
            </a:pPr>
            <a:r>
              <a:rPr lang="en-US"/>
              <a:t>Organizational convenience (for development and use)</a:t>
            </a:r>
            <a:endParaRPr/>
          </a:p>
          <a:p>
            <a:pPr marL="914400" lvl="1" indent="-317500" algn="l" rtl="0">
              <a:lnSpc>
                <a:spcPct val="115000"/>
              </a:lnSpc>
              <a:spcBef>
                <a:spcPts val="0"/>
              </a:spcBef>
              <a:spcAft>
                <a:spcPts val="0"/>
              </a:spcAft>
              <a:buSzPts val="1400"/>
              <a:buChar char="○"/>
            </a:pPr>
            <a:r>
              <a:rPr lang="en-US"/>
              <a:t>Useful framework for distinguishing applicability of semantic units across different types of Entities and different types of Objects</a:t>
            </a:r>
            <a:endParaRPr/>
          </a:p>
          <a:p>
            <a:pPr marL="914400" lvl="1" indent="-317500" algn="l" rtl="0">
              <a:lnSpc>
                <a:spcPct val="115000"/>
              </a:lnSpc>
              <a:spcBef>
                <a:spcPts val="0"/>
              </a:spcBef>
              <a:spcAft>
                <a:spcPts val="0"/>
              </a:spcAft>
              <a:buSzPts val="1400"/>
              <a:buChar char="○"/>
            </a:pPr>
            <a:r>
              <a:rPr lang="en-US"/>
              <a:t>But: not a formal entity-relationship model; not sufficient to design databases</a:t>
            </a:r>
            <a:endParaRPr/>
          </a:p>
        </p:txBody>
      </p:sp>
      <p:pic>
        <p:nvPicPr>
          <p:cNvPr id="237" name="Google Shape;237;p10"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grpSp>
        <p:nvGrpSpPr>
          <p:cNvPr id="238" name="Google Shape;238;p10"/>
          <p:cNvGrpSpPr/>
          <p:nvPr/>
        </p:nvGrpSpPr>
        <p:grpSpPr>
          <a:xfrm>
            <a:off x="5931877" y="2414670"/>
            <a:ext cx="1036420" cy="1348701"/>
            <a:chOff x="251521" y="908720"/>
            <a:chExt cx="1152128" cy="1515251"/>
          </a:xfrm>
        </p:grpSpPr>
        <p:pic>
          <p:nvPicPr>
            <p:cNvPr id="239" name="Google Shape;239;p10"/>
            <p:cNvPicPr preferRelativeResize="0"/>
            <p:nvPr/>
          </p:nvPicPr>
          <p:blipFill rotWithShape="1">
            <a:blip r:embed="rId4">
              <a:alphaModFix/>
            </a:blip>
            <a:srcRect/>
            <a:stretch/>
          </p:blipFill>
          <p:spPr>
            <a:xfrm rot="-1675404">
              <a:off x="279429" y="1271345"/>
              <a:ext cx="927285" cy="149009"/>
            </a:xfrm>
            <a:prstGeom prst="rect">
              <a:avLst/>
            </a:prstGeom>
            <a:noFill/>
            <a:ln>
              <a:noFill/>
            </a:ln>
          </p:spPr>
        </p:pic>
        <p:pic>
          <p:nvPicPr>
            <p:cNvPr id="240" name="Google Shape;240;p10" descr="P:\digital.bevaring.dk\Illustrations\production\4_PNG_UK_www\Metadata_DigitalPreservation.png"/>
            <p:cNvPicPr preferRelativeResize="0"/>
            <p:nvPr/>
          </p:nvPicPr>
          <p:blipFill rotWithShape="1">
            <a:blip r:embed="rId5">
              <a:alphaModFix/>
            </a:blip>
            <a:srcRect/>
            <a:stretch/>
          </p:blipFill>
          <p:spPr>
            <a:xfrm>
              <a:off x="251521" y="908720"/>
              <a:ext cx="1152128" cy="1515251"/>
            </a:xfrm>
            <a:prstGeom prst="rect">
              <a:avLst/>
            </a:prstGeom>
            <a:noFill/>
            <a:ln>
              <a:noFill/>
            </a:ln>
          </p:spPr>
        </p:pic>
        <p:sp>
          <p:nvSpPr>
            <p:cNvPr id="241" name="Google Shape;241;p10"/>
            <p:cNvSpPr/>
            <p:nvPr/>
          </p:nvSpPr>
          <p:spPr>
            <a:xfrm>
              <a:off x="323322" y="2348542"/>
              <a:ext cx="1080327" cy="72564"/>
            </a:xfrm>
            <a:prstGeom prst="rect">
              <a:avLst/>
            </a:pr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grpSp>
      <p:pic>
        <p:nvPicPr>
          <p:cNvPr id="242" name="Google Shape;242;p10" descr="P:\digital.bevaring.dk\Illustrations\production\2_PNG_Croppet\Database_DigitalBevaring.png"/>
          <p:cNvPicPr preferRelativeResize="0"/>
          <p:nvPr/>
        </p:nvPicPr>
        <p:blipFill rotWithShape="1">
          <a:blip r:embed="rId6">
            <a:alphaModFix/>
          </a:blip>
          <a:srcRect/>
          <a:stretch/>
        </p:blipFill>
        <p:spPr>
          <a:xfrm>
            <a:off x="7742304" y="1118080"/>
            <a:ext cx="910829" cy="1296590"/>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11"/>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3 Entities</a:t>
            </a:r>
            <a:endParaRPr/>
          </a:p>
        </p:txBody>
      </p:sp>
      <p:pic>
        <p:nvPicPr>
          <p:cNvPr id="248" name="Google Shape;248;p11"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pic>
        <p:nvPicPr>
          <p:cNvPr id="249" name="Google Shape;249;p11"/>
          <p:cNvPicPr preferRelativeResize="0"/>
          <p:nvPr/>
        </p:nvPicPr>
        <p:blipFill rotWithShape="1">
          <a:blip r:embed="rId4">
            <a:alphaModFix/>
          </a:blip>
          <a:srcRect/>
          <a:stretch/>
        </p:blipFill>
        <p:spPr>
          <a:xfrm>
            <a:off x="1139029" y="1447689"/>
            <a:ext cx="6865942" cy="3470477"/>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12"/>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3 Entities</a:t>
            </a:r>
            <a:endParaRPr/>
          </a:p>
        </p:txBody>
      </p:sp>
      <p:pic>
        <p:nvPicPr>
          <p:cNvPr id="255" name="Google Shape;255;p12"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pic>
        <p:nvPicPr>
          <p:cNvPr id="256" name="Google Shape;256;p12"/>
          <p:cNvPicPr preferRelativeResize="0"/>
          <p:nvPr/>
        </p:nvPicPr>
        <p:blipFill rotWithShape="1">
          <a:blip r:embed="rId4">
            <a:alphaModFix/>
          </a:blip>
          <a:srcRect/>
          <a:stretch/>
        </p:blipFill>
        <p:spPr>
          <a:xfrm>
            <a:off x="7145071" y="1160244"/>
            <a:ext cx="1789929" cy="904742"/>
          </a:xfrm>
          <a:prstGeom prst="rect">
            <a:avLst/>
          </a:prstGeom>
          <a:noFill/>
          <a:ln>
            <a:noFill/>
          </a:ln>
        </p:spPr>
      </p:pic>
      <p:sp>
        <p:nvSpPr>
          <p:cNvPr id="257" name="Google Shape;257;p12"/>
          <p:cNvSpPr txBox="1">
            <a:spLocks noGrp="1"/>
          </p:cNvSpPr>
          <p:nvPr>
            <p:ph type="body" idx="1"/>
          </p:nvPr>
        </p:nvSpPr>
        <p:spPr>
          <a:xfrm>
            <a:off x="2382777" y="1577643"/>
            <a:ext cx="5159069" cy="3371899"/>
          </a:xfrm>
          <a:prstGeom prst="rect">
            <a:avLst/>
          </a:prstGeom>
          <a:noFill/>
          <a:ln>
            <a:noFill/>
          </a:ln>
        </p:spPr>
        <p:txBody>
          <a:bodyPr spcFirstLastPara="1" wrap="square" lIns="91425" tIns="91425" rIns="91425" bIns="91425" anchor="t" anchorCtr="0">
            <a:normAutofit fontScale="92500" lnSpcReduction="10000"/>
          </a:bodyPr>
          <a:lstStyle/>
          <a:p>
            <a:pPr marL="114300" lvl="0" indent="0" algn="l" rtl="0">
              <a:lnSpc>
                <a:spcPct val="115000"/>
              </a:lnSpc>
              <a:spcBef>
                <a:spcPts val="0"/>
              </a:spcBef>
              <a:spcAft>
                <a:spcPts val="0"/>
              </a:spcAft>
              <a:buSzPct val="162162"/>
              <a:buNone/>
            </a:pPr>
            <a:r>
              <a:rPr lang="en-US" sz="1200" b="1"/>
              <a:t>object</a:t>
            </a:r>
            <a:r>
              <a:rPr lang="en-US" sz="1200"/>
              <a:t> </a:t>
            </a:r>
            <a:endParaRPr/>
          </a:p>
          <a:p>
            <a:pPr marL="114300" lvl="0" indent="0" algn="l" rtl="0">
              <a:lnSpc>
                <a:spcPct val="115000"/>
              </a:lnSpc>
              <a:spcBef>
                <a:spcPts val="0"/>
              </a:spcBef>
              <a:spcAft>
                <a:spcPts val="0"/>
              </a:spcAft>
              <a:buSzPct val="162162"/>
              <a:buNone/>
            </a:pPr>
            <a:r>
              <a:rPr lang="en-US" sz="1200"/>
              <a:t>Are what repository actually preserves</a:t>
            </a:r>
            <a:endParaRPr/>
          </a:p>
          <a:p>
            <a:pPr marL="114300" lvl="0" indent="0" algn="l" rtl="0">
              <a:lnSpc>
                <a:spcPct val="115000"/>
              </a:lnSpc>
              <a:spcBef>
                <a:spcPts val="0"/>
              </a:spcBef>
              <a:spcAft>
                <a:spcPts val="0"/>
              </a:spcAft>
              <a:buSzPct val="162162"/>
              <a:buNone/>
            </a:pPr>
            <a:r>
              <a:rPr lang="en-US" sz="1200"/>
              <a:t>Different types of objects: 'file', 'representation', </a:t>
            </a:r>
            <a:br>
              <a:rPr lang="en-US" sz="1200"/>
            </a:br>
            <a:r>
              <a:rPr lang="en-US" sz="1200"/>
              <a:t>'bitstream‘ or ‘intellectual entity’</a:t>
            </a:r>
            <a:endParaRPr/>
          </a:p>
          <a:p>
            <a:pPr marL="114300" lvl="0" indent="0" algn="l" rtl="0">
              <a:lnSpc>
                <a:spcPct val="115000"/>
              </a:lnSpc>
              <a:spcBef>
                <a:spcPts val="0"/>
              </a:spcBef>
              <a:spcAft>
                <a:spcPts val="0"/>
              </a:spcAft>
              <a:buSzPct val="162162"/>
              <a:buNone/>
            </a:pPr>
            <a:endParaRPr sz="1200"/>
          </a:p>
          <a:p>
            <a:pPr marL="114300" lvl="0" indent="0" algn="l" rtl="0">
              <a:lnSpc>
                <a:spcPct val="115000"/>
              </a:lnSpc>
              <a:spcBef>
                <a:spcPts val="0"/>
              </a:spcBef>
              <a:spcAft>
                <a:spcPts val="0"/>
              </a:spcAft>
              <a:buSzPct val="162162"/>
              <a:buNone/>
            </a:pPr>
            <a:r>
              <a:rPr lang="en-US" sz="1200" b="1"/>
              <a:t>event </a:t>
            </a:r>
            <a:endParaRPr/>
          </a:p>
          <a:p>
            <a:pPr marL="114300" lvl="0" indent="0" algn="l" rtl="0">
              <a:lnSpc>
                <a:spcPct val="115000"/>
              </a:lnSpc>
              <a:spcBef>
                <a:spcPts val="0"/>
              </a:spcBef>
              <a:spcAft>
                <a:spcPts val="0"/>
              </a:spcAft>
              <a:buSzPct val="162162"/>
              <a:buNone/>
            </a:pPr>
            <a:r>
              <a:rPr lang="en-US" sz="1200"/>
              <a:t>Aggregates metadata about actions.</a:t>
            </a:r>
            <a:endParaRPr/>
          </a:p>
          <a:p>
            <a:pPr marL="114300" lvl="0" indent="0" algn="l" rtl="0">
              <a:lnSpc>
                <a:spcPct val="115000"/>
              </a:lnSpc>
              <a:spcBef>
                <a:spcPts val="0"/>
              </a:spcBef>
              <a:spcAft>
                <a:spcPts val="0"/>
              </a:spcAft>
              <a:buSzPct val="162162"/>
              <a:buNone/>
            </a:pPr>
            <a:r>
              <a:rPr lang="en-US" sz="1200"/>
              <a:t>Contains e.g. event identifier, event type (creation, migration, …), </a:t>
            </a:r>
            <a:br>
              <a:rPr lang="en-US" sz="1200"/>
            </a:br>
            <a:r>
              <a:rPr lang="en-US" sz="1200"/>
              <a:t>and other event details.</a:t>
            </a:r>
            <a:endParaRPr/>
          </a:p>
          <a:p>
            <a:pPr marL="114300" lvl="0" indent="0" algn="l" rtl="0">
              <a:lnSpc>
                <a:spcPct val="115000"/>
              </a:lnSpc>
              <a:spcBef>
                <a:spcPts val="0"/>
              </a:spcBef>
              <a:spcAft>
                <a:spcPts val="0"/>
              </a:spcAft>
              <a:buSzPct val="162162"/>
              <a:buNone/>
            </a:pPr>
            <a:endParaRPr sz="1200"/>
          </a:p>
          <a:p>
            <a:pPr marL="114300" lvl="0" indent="0" algn="l" rtl="0">
              <a:lnSpc>
                <a:spcPct val="115000"/>
              </a:lnSpc>
              <a:spcBef>
                <a:spcPts val="0"/>
              </a:spcBef>
              <a:spcAft>
                <a:spcPts val="0"/>
              </a:spcAft>
              <a:buSzPct val="162162"/>
              <a:buNone/>
            </a:pPr>
            <a:r>
              <a:rPr lang="en-US" sz="1200" b="1"/>
              <a:t>agent </a:t>
            </a:r>
            <a:endParaRPr/>
          </a:p>
          <a:p>
            <a:pPr marL="114300" lvl="0" indent="0" algn="l" rtl="0">
              <a:lnSpc>
                <a:spcPct val="115000"/>
              </a:lnSpc>
              <a:spcBef>
                <a:spcPts val="0"/>
              </a:spcBef>
              <a:spcAft>
                <a:spcPts val="0"/>
              </a:spcAft>
              <a:buSzPct val="162162"/>
              <a:buNone/>
            </a:pPr>
            <a:r>
              <a:rPr lang="en-US" sz="1200"/>
              <a:t>Can have different roles in relation to an event or objects.</a:t>
            </a:r>
            <a:endParaRPr/>
          </a:p>
          <a:p>
            <a:pPr marL="114300" lvl="0" indent="0" algn="l" rtl="0">
              <a:lnSpc>
                <a:spcPct val="115000"/>
              </a:lnSpc>
              <a:spcBef>
                <a:spcPts val="0"/>
              </a:spcBef>
              <a:spcAft>
                <a:spcPts val="0"/>
              </a:spcAft>
              <a:buSzPct val="162162"/>
              <a:buNone/>
            </a:pPr>
            <a:r>
              <a:rPr lang="en-US" sz="1200"/>
              <a:t>Can be persons, organisations, programs etc.</a:t>
            </a:r>
            <a:endParaRPr/>
          </a:p>
          <a:p>
            <a:pPr marL="114300" lvl="0" indent="0" algn="l" rtl="0">
              <a:lnSpc>
                <a:spcPct val="115000"/>
              </a:lnSpc>
              <a:spcBef>
                <a:spcPts val="0"/>
              </a:spcBef>
              <a:spcAft>
                <a:spcPts val="0"/>
              </a:spcAft>
              <a:buSzPct val="162162"/>
              <a:buNone/>
            </a:pPr>
            <a:r>
              <a:rPr lang="en-US" sz="1200"/>
              <a:t>Contains identifier and possibly other information like name and type</a:t>
            </a:r>
            <a:endParaRPr/>
          </a:p>
          <a:p>
            <a:pPr marL="114300" lvl="0" indent="0" algn="l" rtl="0">
              <a:lnSpc>
                <a:spcPct val="115000"/>
              </a:lnSpc>
              <a:spcBef>
                <a:spcPts val="0"/>
              </a:spcBef>
              <a:spcAft>
                <a:spcPts val="0"/>
              </a:spcAft>
              <a:buSzPct val="162162"/>
              <a:buNone/>
            </a:pPr>
            <a:endParaRPr sz="1200"/>
          </a:p>
          <a:p>
            <a:pPr marL="114300" lvl="0" indent="0" algn="l" rtl="0">
              <a:lnSpc>
                <a:spcPct val="115000"/>
              </a:lnSpc>
              <a:spcBef>
                <a:spcPts val="0"/>
              </a:spcBef>
              <a:spcAft>
                <a:spcPts val="0"/>
              </a:spcAft>
              <a:buSzPct val="162162"/>
              <a:buNone/>
            </a:pPr>
            <a:r>
              <a:rPr lang="en-US" sz="1200" b="1"/>
              <a:t>rights </a:t>
            </a:r>
            <a:endParaRPr/>
          </a:p>
          <a:p>
            <a:pPr marL="114300" lvl="0" indent="0" algn="l" rtl="0">
              <a:lnSpc>
                <a:spcPct val="115000"/>
              </a:lnSpc>
              <a:spcBef>
                <a:spcPts val="0"/>
              </a:spcBef>
              <a:spcAft>
                <a:spcPts val="0"/>
              </a:spcAft>
              <a:buSzPct val="162162"/>
              <a:buNone/>
            </a:pPr>
            <a:r>
              <a:rPr lang="en-US" sz="1200"/>
              <a:t>Describes rights and permissions specifically related to digital  preservation.</a:t>
            </a:r>
            <a:endParaRPr/>
          </a:p>
          <a:p>
            <a:pPr marL="114300" lvl="0" indent="0" algn="l" rtl="0">
              <a:lnSpc>
                <a:spcPct val="115000"/>
              </a:lnSpc>
              <a:spcBef>
                <a:spcPts val="0"/>
              </a:spcBef>
              <a:spcAft>
                <a:spcPts val="0"/>
              </a:spcAft>
              <a:buSzPct val="162162"/>
              <a:buNone/>
            </a:pPr>
            <a:r>
              <a:rPr lang="en-US" sz="1200"/>
              <a:t>Contains e.g. rights statements and possible extensions with other metadata</a:t>
            </a:r>
            <a:endParaRPr/>
          </a:p>
        </p:txBody>
      </p:sp>
      <p:grpSp>
        <p:nvGrpSpPr>
          <p:cNvPr id="258" name="Google Shape;258;p12"/>
          <p:cNvGrpSpPr/>
          <p:nvPr/>
        </p:nvGrpSpPr>
        <p:grpSpPr>
          <a:xfrm>
            <a:off x="989623" y="3437803"/>
            <a:ext cx="1538288" cy="830244"/>
            <a:chOff x="7092280" y="2276872"/>
            <a:chExt cx="2051720" cy="1106769"/>
          </a:xfrm>
        </p:grpSpPr>
        <p:grpSp>
          <p:nvGrpSpPr>
            <p:cNvPr id="259" name="Google Shape;259;p12"/>
            <p:cNvGrpSpPr/>
            <p:nvPr/>
          </p:nvGrpSpPr>
          <p:grpSpPr>
            <a:xfrm>
              <a:off x="7092280" y="2420888"/>
              <a:ext cx="1347049" cy="962753"/>
              <a:chOff x="2627784" y="1844824"/>
              <a:chExt cx="5183423" cy="3704658"/>
            </a:xfrm>
          </p:grpSpPr>
          <p:pic>
            <p:nvPicPr>
              <p:cNvPr id="260" name="Google Shape;260;p12" descr="P:\digital.bevaring.dk\Illustrations\web\Bitmagasin_BitRepository_DigitalPreservation.png"/>
              <p:cNvPicPr preferRelativeResize="0"/>
              <p:nvPr/>
            </p:nvPicPr>
            <p:blipFill rotWithShape="1">
              <a:blip r:embed="rId5">
                <a:alphaModFix/>
              </a:blip>
              <a:srcRect/>
              <a:stretch/>
            </p:blipFill>
            <p:spPr>
              <a:xfrm>
                <a:off x="2627784" y="1844824"/>
                <a:ext cx="5183423" cy="3662336"/>
              </a:xfrm>
              <a:prstGeom prst="rect">
                <a:avLst/>
              </a:prstGeom>
              <a:noFill/>
              <a:ln>
                <a:noFill/>
              </a:ln>
            </p:spPr>
          </p:pic>
          <p:sp>
            <p:nvSpPr>
              <p:cNvPr id="261" name="Google Shape;261;p12"/>
              <p:cNvSpPr/>
              <p:nvPr/>
            </p:nvSpPr>
            <p:spPr>
              <a:xfrm>
                <a:off x="6440843" y="1846432"/>
                <a:ext cx="1295461" cy="20154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sp>
            <p:nvSpPr>
              <p:cNvPr id="262" name="Google Shape;262;p12"/>
              <p:cNvSpPr/>
              <p:nvPr/>
            </p:nvSpPr>
            <p:spPr>
              <a:xfrm>
                <a:off x="6153640" y="2133480"/>
                <a:ext cx="1295461" cy="1441357"/>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sp>
            <p:nvSpPr>
              <p:cNvPr id="263" name="Google Shape;263;p12"/>
              <p:cNvSpPr/>
              <p:nvPr/>
            </p:nvSpPr>
            <p:spPr>
              <a:xfrm>
                <a:off x="5579238" y="2206770"/>
                <a:ext cx="1295461" cy="500811"/>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sp>
            <p:nvSpPr>
              <p:cNvPr id="264" name="Google Shape;264;p12"/>
              <p:cNvSpPr/>
              <p:nvPr/>
            </p:nvSpPr>
            <p:spPr>
              <a:xfrm>
                <a:off x="4497652" y="2060191"/>
                <a:ext cx="1295461" cy="6046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sp>
            <p:nvSpPr>
              <p:cNvPr id="265" name="Google Shape;265;p12"/>
              <p:cNvSpPr/>
              <p:nvPr/>
            </p:nvSpPr>
            <p:spPr>
              <a:xfrm rot="-180000">
                <a:off x="3055531" y="2328918"/>
                <a:ext cx="2163180" cy="6046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sp>
            <p:nvSpPr>
              <p:cNvPr id="266" name="Google Shape;266;p12"/>
              <p:cNvSpPr/>
              <p:nvPr/>
            </p:nvSpPr>
            <p:spPr>
              <a:xfrm rot="-60000">
                <a:off x="2701112" y="2719795"/>
                <a:ext cx="2346500" cy="280942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grpSp>
        <p:grpSp>
          <p:nvGrpSpPr>
            <p:cNvPr id="267" name="Google Shape;267;p12"/>
            <p:cNvGrpSpPr/>
            <p:nvPr/>
          </p:nvGrpSpPr>
          <p:grpSpPr>
            <a:xfrm>
              <a:off x="8050456" y="2276872"/>
              <a:ext cx="1093544" cy="747562"/>
              <a:chOff x="8050456" y="2276872"/>
              <a:chExt cx="1093544" cy="747562"/>
            </a:xfrm>
          </p:grpSpPr>
          <p:pic>
            <p:nvPicPr>
              <p:cNvPr id="268" name="Google Shape;268;p12" descr="P:\digital.bevaring.dk\Illustrations\web\Links_DigitalPreservation.png"/>
              <p:cNvPicPr preferRelativeResize="0"/>
              <p:nvPr/>
            </p:nvPicPr>
            <p:blipFill rotWithShape="1">
              <a:blip r:embed="rId6">
                <a:alphaModFix/>
              </a:blip>
              <a:srcRect/>
              <a:stretch/>
            </p:blipFill>
            <p:spPr>
              <a:xfrm>
                <a:off x="8050456" y="2276872"/>
                <a:ext cx="1093544" cy="629642"/>
              </a:xfrm>
              <a:prstGeom prst="rect">
                <a:avLst/>
              </a:prstGeom>
              <a:noFill/>
              <a:ln>
                <a:noFill/>
              </a:ln>
            </p:spPr>
          </p:pic>
          <p:sp>
            <p:nvSpPr>
              <p:cNvPr id="269" name="Google Shape;269;p12"/>
              <p:cNvSpPr/>
              <p:nvPr/>
            </p:nvSpPr>
            <p:spPr>
              <a:xfrm>
                <a:off x="8786695" y="2303855"/>
                <a:ext cx="328720" cy="720579"/>
              </a:xfrm>
              <a:custGeom>
                <a:avLst/>
                <a:gdLst/>
                <a:ahLst/>
                <a:cxnLst/>
                <a:rect l="l" t="t" r="r" b="b"/>
                <a:pathLst>
                  <a:path w="328612" h="719805" extrusionOk="0">
                    <a:moveTo>
                      <a:pt x="0" y="291180"/>
                    </a:moveTo>
                    <a:lnTo>
                      <a:pt x="0" y="291180"/>
                    </a:lnTo>
                    <a:cubicBezTo>
                      <a:pt x="6350" y="305467"/>
                      <a:pt x="12058" y="320058"/>
                      <a:pt x="19050" y="334042"/>
                    </a:cubicBezTo>
                    <a:cubicBezTo>
                      <a:pt x="21610" y="339162"/>
                      <a:pt x="26250" y="343099"/>
                      <a:pt x="28575" y="348330"/>
                    </a:cubicBezTo>
                    <a:cubicBezTo>
                      <a:pt x="32653" y="357505"/>
                      <a:pt x="34925" y="367380"/>
                      <a:pt x="38100" y="376905"/>
                    </a:cubicBezTo>
                    <a:lnTo>
                      <a:pt x="42862" y="391192"/>
                    </a:lnTo>
                    <a:cubicBezTo>
                      <a:pt x="44450" y="395955"/>
                      <a:pt x="46408" y="400610"/>
                      <a:pt x="47625" y="405480"/>
                    </a:cubicBezTo>
                    <a:lnTo>
                      <a:pt x="52387" y="424530"/>
                    </a:lnTo>
                    <a:cubicBezTo>
                      <a:pt x="58737" y="422942"/>
                      <a:pt x="65047" y="421187"/>
                      <a:pt x="71437" y="419767"/>
                    </a:cubicBezTo>
                    <a:cubicBezTo>
                      <a:pt x="79339" y="418011"/>
                      <a:pt x="88663" y="419710"/>
                      <a:pt x="95250" y="415005"/>
                    </a:cubicBezTo>
                    <a:cubicBezTo>
                      <a:pt x="101027" y="410879"/>
                      <a:pt x="101600" y="402305"/>
                      <a:pt x="104775" y="395955"/>
                    </a:cubicBezTo>
                    <a:cubicBezTo>
                      <a:pt x="106362" y="473742"/>
                      <a:pt x="106710" y="551565"/>
                      <a:pt x="109537" y="629317"/>
                    </a:cubicBezTo>
                    <a:cubicBezTo>
                      <a:pt x="109761" y="635489"/>
                      <a:pt x="117327" y="673896"/>
                      <a:pt x="119062" y="681705"/>
                    </a:cubicBezTo>
                    <a:cubicBezTo>
                      <a:pt x="120482" y="688095"/>
                      <a:pt x="120194" y="695309"/>
                      <a:pt x="123825" y="700755"/>
                    </a:cubicBezTo>
                    <a:cubicBezTo>
                      <a:pt x="129014" y="708538"/>
                      <a:pt x="157012" y="717840"/>
                      <a:pt x="161925" y="719805"/>
                    </a:cubicBezTo>
                    <a:cubicBezTo>
                      <a:pt x="176212" y="718217"/>
                      <a:pt x="190607" y="717405"/>
                      <a:pt x="204787" y="715042"/>
                    </a:cubicBezTo>
                    <a:cubicBezTo>
                      <a:pt x="217666" y="712896"/>
                      <a:pt x="239005" y="699834"/>
                      <a:pt x="247650" y="695992"/>
                    </a:cubicBezTo>
                    <a:cubicBezTo>
                      <a:pt x="256430" y="692090"/>
                      <a:pt x="272344" y="688628"/>
                      <a:pt x="280987" y="686467"/>
                    </a:cubicBezTo>
                    <a:cubicBezTo>
                      <a:pt x="285750" y="683292"/>
                      <a:pt x="292241" y="681796"/>
                      <a:pt x="295275" y="676942"/>
                    </a:cubicBezTo>
                    <a:cubicBezTo>
                      <a:pt x="300596" y="668428"/>
                      <a:pt x="301625" y="657892"/>
                      <a:pt x="304800" y="648367"/>
                    </a:cubicBezTo>
                    <a:lnTo>
                      <a:pt x="309562" y="634080"/>
                    </a:lnTo>
                    <a:cubicBezTo>
                      <a:pt x="311150" y="629317"/>
                      <a:pt x="313341" y="624715"/>
                      <a:pt x="314325" y="619792"/>
                    </a:cubicBezTo>
                    <a:lnTo>
                      <a:pt x="319087" y="595980"/>
                    </a:lnTo>
                    <a:cubicBezTo>
                      <a:pt x="326483" y="499847"/>
                      <a:pt x="328612" y="485590"/>
                      <a:pt x="328612" y="357855"/>
                    </a:cubicBezTo>
                    <a:cubicBezTo>
                      <a:pt x="328612" y="281638"/>
                      <a:pt x="326837" y="205413"/>
                      <a:pt x="323850" y="129255"/>
                    </a:cubicBezTo>
                    <a:cubicBezTo>
                      <a:pt x="323653" y="124239"/>
                      <a:pt x="321332" y="119457"/>
                      <a:pt x="319087" y="114967"/>
                    </a:cubicBezTo>
                    <a:cubicBezTo>
                      <a:pt x="316527" y="109848"/>
                      <a:pt x="312737" y="105442"/>
                      <a:pt x="309562" y="100680"/>
                    </a:cubicBezTo>
                    <a:cubicBezTo>
                      <a:pt x="307975" y="95917"/>
                      <a:pt x="307291" y="90751"/>
                      <a:pt x="304800" y="86392"/>
                    </a:cubicBezTo>
                    <a:cubicBezTo>
                      <a:pt x="300738" y="79283"/>
                      <a:pt x="284019" y="58251"/>
                      <a:pt x="276225" y="53055"/>
                    </a:cubicBezTo>
                    <a:cubicBezTo>
                      <a:pt x="272048" y="50270"/>
                      <a:pt x="266551" y="50270"/>
                      <a:pt x="261937" y="48292"/>
                    </a:cubicBezTo>
                    <a:cubicBezTo>
                      <a:pt x="255412" y="45495"/>
                      <a:pt x="249687" y="40807"/>
                      <a:pt x="242887" y="38767"/>
                    </a:cubicBezTo>
                    <a:cubicBezTo>
                      <a:pt x="233638" y="35992"/>
                      <a:pt x="223813" y="35732"/>
                      <a:pt x="214312" y="34005"/>
                    </a:cubicBezTo>
                    <a:cubicBezTo>
                      <a:pt x="206348" y="32557"/>
                      <a:pt x="198437" y="30830"/>
                      <a:pt x="190500" y="29242"/>
                    </a:cubicBezTo>
                    <a:cubicBezTo>
                      <a:pt x="185737" y="26067"/>
                      <a:pt x="181332" y="22277"/>
                      <a:pt x="176212" y="19717"/>
                    </a:cubicBezTo>
                    <a:cubicBezTo>
                      <a:pt x="136776" y="0"/>
                      <a:pt x="188586" y="32728"/>
                      <a:pt x="147637" y="5430"/>
                    </a:cubicBezTo>
                    <a:cubicBezTo>
                      <a:pt x="142875" y="8605"/>
                      <a:pt x="137628" y="11152"/>
                      <a:pt x="133350" y="14955"/>
                    </a:cubicBezTo>
                    <a:cubicBezTo>
                      <a:pt x="123282" y="23904"/>
                      <a:pt x="117554" y="39270"/>
                      <a:pt x="104775" y="43530"/>
                    </a:cubicBezTo>
                    <a:cubicBezTo>
                      <a:pt x="69465" y="55300"/>
                      <a:pt x="85180" y="48565"/>
                      <a:pt x="57150" y="62580"/>
                    </a:cubicBezTo>
                    <a:cubicBezTo>
                      <a:pt x="55562" y="67342"/>
                      <a:pt x="54632" y="72377"/>
                      <a:pt x="52387" y="76867"/>
                    </a:cubicBezTo>
                    <a:cubicBezTo>
                      <a:pt x="49827" y="81987"/>
                      <a:pt x="45187" y="85924"/>
                      <a:pt x="42862" y="91155"/>
                    </a:cubicBezTo>
                    <a:cubicBezTo>
                      <a:pt x="38784" y="100330"/>
                      <a:pt x="33337" y="119730"/>
                      <a:pt x="33337" y="119730"/>
                    </a:cubicBezTo>
                    <a:cubicBezTo>
                      <a:pt x="31265" y="134234"/>
                      <a:pt x="24837" y="177848"/>
                      <a:pt x="23812" y="191167"/>
                    </a:cubicBezTo>
                    <a:cubicBezTo>
                      <a:pt x="18698" y="257652"/>
                      <a:pt x="3969" y="274511"/>
                      <a:pt x="0" y="291180"/>
                    </a:cubicBezTo>
                    <a:close/>
                  </a:path>
                </a:pathLst>
              </a:custGeom>
              <a:solidFill>
                <a:schemeClr val="lt1"/>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grpSp>
        <p:grpSp>
          <p:nvGrpSpPr>
            <p:cNvPr id="270" name="Google Shape;270;p12"/>
            <p:cNvGrpSpPr/>
            <p:nvPr/>
          </p:nvGrpSpPr>
          <p:grpSpPr>
            <a:xfrm>
              <a:off x="8532440" y="2780928"/>
              <a:ext cx="360040" cy="432048"/>
              <a:chOff x="8551728" y="4221088"/>
              <a:chExt cx="592272" cy="504056"/>
            </a:xfrm>
          </p:grpSpPr>
          <p:grpSp>
            <p:nvGrpSpPr>
              <p:cNvPr id="271" name="Google Shape;271;p12"/>
              <p:cNvGrpSpPr/>
              <p:nvPr/>
            </p:nvGrpSpPr>
            <p:grpSpPr>
              <a:xfrm>
                <a:off x="8573483" y="4221088"/>
                <a:ext cx="570517" cy="504056"/>
                <a:chOff x="1547664" y="4797152"/>
                <a:chExt cx="901206" cy="1196752"/>
              </a:xfrm>
            </p:grpSpPr>
            <p:sp>
              <p:nvSpPr>
                <p:cNvPr id="272" name="Google Shape;272;p12"/>
                <p:cNvSpPr/>
                <p:nvPr/>
              </p:nvSpPr>
              <p:spPr>
                <a:xfrm>
                  <a:off x="1583902" y="5159505"/>
                  <a:ext cx="812916" cy="791354"/>
                </a:xfrm>
                <a:prstGeom prst="rect">
                  <a:avLst/>
                </a:prstGeom>
                <a:solidFill>
                  <a:srgbClr val="D8D8D8"/>
                </a:solidFill>
                <a:ln w="25400" cap="flat" cmpd="sng">
                  <a:solidFill>
                    <a:srgbClr val="D8D8D8"/>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pic>
              <p:nvPicPr>
                <p:cNvPr id="273" name="Google Shape;273;p12" descr="house.png"/>
                <p:cNvPicPr preferRelativeResize="0"/>
                <p:nvPr/>
              </p:nvPicPr>
              <p:blipFill rotWithShape="1">
                <a:blip r:embed="rId7">
                  <a:alphaModFix/>
                </a:blip>
                <a:srcRect/>
                <a:stretch/>
              </p:blipFill>
              <p:spPr>
                <a:xfrm>
                  <a:off x="1547664" y="4797152"/>
                  <a:ext cx="901206" cy="1196752"/>
                </a:xfrm>
                <a:prstGeom prst="rect">
                  <a:avLst/>
                </a:prstGeom>
                <a:noFill/>
                <a:ln>
                  <a:noFill/>
                </a:ln>
              </p:spPr>
            </p:pic>
          </p:grpSp>
          <p:pic>
            <p:nvPicPr>
              <p:cNvPr id="274" name="Google Shape;274;p12" descr="P:\ConferencesAndJournals\iPres\2016\PREMIS\Karakterisering_DigitalBevaring.png"/>
              <p:cNvPicPr preferRelativeResize="0"/>
              <p:nvPr/>
            </p:nvPicPr>
            <p:blipFill rotWithShape="1">
              <a:blip r:embed="rId8">
                <a:alphaModFix/>
              </a:blip>
              <a:srcRect/>
              <a:stretch/>
            </p:blipFill>
            <p:spPr>
              <a:xfrm>
                <a:off x="8551728" y="4365104"/>
                <a:ext cx="592272" cy="309639"/>
              </a:xfrm>
              <a:prstGeom prst="rect">
                <a:avLst/>
              </a:prstGeom>
              <a:noFill/>
              <a:ln>
                <a:noFill/>
              </a:ln>
            </p:spPr>
          </p:pic>
        </p:grpSp>
      </p:grpSp>
      <p:grpSp>
        <p:nvGrpSpPr>
          <p:cNvPr id="275" name="Google Shape;275;p12"/>
          <p:cNvGrpSpPr/>
          <p:nvPr/>
        </p:nvGrpSpPr>
        <p:grpSpPr>
          <a:xfrm>
            <a:off x="1578982" y="1626333"/>
            <a:ext cx="759619" cy="756047"/>
            <a:chOff x="1475656" y="4797152"/>
            <a:chExt cx="1372080" cy="1252440"/>
          </a:xfrm>
        </p:grpSpPr>
        <p:pic>
          <p:nvPicPr>
            <p:cNvPr id="276" name="Google Shape;276;p12" descr="P:\digital.bevaring.dk\Illustrations\web\Bevaringsmetoder_PreservationMethods_DigitalPreservation.png"/>
            <p:cNvPicPr preferRelativeResize="0"/>
            <p:nvPr/>
          </p:nvPicPr>
          <p:blipFill rotWithShape="1">
            <a:blip r:embed="rId9">
              <a:alphaModFix/>
            </a:blip>
            <a:srcRect/>
            <a:stretch/>
          </p:blipFill>
          <p:spPr>
            <a:xfrm>
              <a:off x="1475656" y="4797152"/>
              <a:ext cx="1372080" cy="1252440"/>
            </a:xfrm>
            <a:prstGeom prst="rect">
              <a:avLst/>
            </a:prstGeom>
            <a:noFill/>
            <a:ln>
              <a:noFill/>
            </a:ln>
          </p:spPr>
        </p:pic>
        <p:sp>
          <p:nvSpPr>
            <p:cNvPr id="277" name="Google Shape;277;p12"/>
            <p:cNvSpPr/>
            <p:nvPr/>
          </p:nvSpPr>
          <p:spPr>
            <a:xfrm>
              <a:off x="1834806" y="4797152"/>
              <a:ext cx="288180" cy="360939"/>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FFFFFF"/>
                </a:solidFill>
                <a:latin typeface="Gill Sans"/>
                <a:ea typeface="Gill Sans"/>
                <a:cs typeface="Gill Sans"/>
                <a:sym typeface="Gill Sans"/>
              </a:endParaRPr>
            </a:p>
          </p:txBody>
        </p:sp>
      </p:grpSp>
      <p:pic>
        <p:nvPicPr>
          <p:cNvPr id="278" name="Google Shape;278;p12" descr="P:\digital.bevaring.dk\Illustrations\web\Lovgivning_LegalRestrictions_DigitalPreservation.png"/>
          <p:cNvPicPr preferRelativeResize="0"/>
          <p:nvPr/>
        </p:nvPicPr>
        <p:blipFill rotWithShape="1">
          <a:blip r:embed="rId10">
            <a:alphaModFix/>
          </a:blip>
          <a:srcRect/>
          <a:stretch/>
        </p:blipFill>
        <p:spPr>
          <a:xfrm>
            <a:off x="1802820" y="4315265"/>
            <a:ext cx="432197" cy="502444"/>
          </a:xfrm>
          <a:prstGeom prst="rect">
            <a:avLst/>
          </a:prstGeom>
          <a:noFill/>
          <a:ln>
            <a:noFill/>
          </a:ln>
        </p:spPr>
      </p:pic>
      <p:pic>
        <p:nvPicPr>
          <p:cNvPr id="279" name="Google Shape;279;p12" descr="P:\digital.bevaring.dk\Illustrations\web\Begivenheder_Events_DigitalPreservation.png"/>
          <p:cNvPicPr preferRelativeResize="0"/>
          <p:nvPr/>
        </p:nvPicPr>
        <p:blipFill rotWithShape="1">
          <a:blip r:embed="rId11">
            <a:alphaModFix/>
          </a:blip>
          <a:srcRect/>
          <a:stretch/>
        </p:blipFill>
        <p:spPr>
          <a:xfrm>
            <a:off x="1690901" y="2705703"/>
            <a:ext cx="647700" cy="45720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3"/>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Issues in using PREMIS with METS</a:t>
            </a:r>
            <a:endParaRPr/>
          </a:p>
        </p:txBody>
      </p:sp>
      <p:sp>
        <p:nvSpPr>
          <p:cNvPr id="285" name="Google Shape;285;p13"/>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Flexibility of METS requires implementation decisions:</a:t>
            </a:r>
            <a:endParaRPr/>
          </a:p>
          <a:p>
            <a:pPr marL="914400" lvl="1" indent="-317500" algn="l" rtl="0">
              <a:lnSpc>
                <a:spcPct val="115000"/>
              </a:lnSpc>
              <a:spcBef>
                <a:spcPts val="0"/>
              </a:spcBef>
              <a:spcAft>
                <a:spcPts val="0"/>
              </a:spcAft>
              <a:buSzPts val="1400"/>
              <a:buChar char="○"/>
            </a:pPr>
            <a:r>
              <a:rPr lang="en-US"/>
              <a:t>Use PREMIS container or separate packages?</a:t>
            </a:r>
            <a:endParaRPr/>
          </a:p>
          <a:p>
            <a:pPr marL="914400" lvl="1" indent="-317500" algn="l" rtl="0">
              <a:lnSpc>
                <a:spcPct val="115000"/>
              </a:lnSpc>
              <a:spcBef>
                <a:spcPts val="0"/>
              </a:spcBef>
              <a:spcAft>
                <a:spcPts val="0"/>
              </a:spcAft>
              <a:buSzPts val="1400"/>
              <a:buChar char="○"/>
            </a:pPr>
            <a:r>
              <a:rPr lang="en-US"/>
              <a:t>Which METS sections to use</a:t>
            </a:r>
            <a:endParaRPr/>
          </a:p>
          <a:p>
            <a:pPr marL="1371600" lvl="2" indent="-317500" algn="l" rtl="0">
              <a:lnSpc>
                <a:spcPct val="115000"/>
              </a:lnSpc>
              <a:spcBef>
                <a:spcPts val="0"/>
              </a:spcBef>
              <a:spcAft>
                <a:spcPts val="0"/>
              </a:spcAft>
              <a:buSzPts val="1400"/>
              <a:buChar char="■"/>
            </a:pPr>
            <a:r>
              <a:rPr lang="en-US"/>
              <a:t>In METS 1 the sections are predefined</a:t>
            </a:r>
            <a:endParaRPr/>
          </a:p>
          <a:p>
            <a:pPr marL="1371600" lvl="2" indent="-317500" algn="l" rtl="0">
              <a:lnSpc>
                <a:spcPct val="115000"/>
              </a:lnSpc>
              <a:spcBef>
                <a:spcPts val="0"/>
              </a:spcBef>
              <a:spcAft>
                <a:spcPts val="0"/>
              </a:spcAft>
              <a:buSzPts val="1400"/>
              <a:buChar char="■"/>
            </a:pPr>
            <a:r>
              <a:rPr lang="en-US"/>
              <a:t>In METS 2 you need to decide about typing of the metadata sections </a:t>
            </a:r>
            <a:endParaRPr/>
          </a:p>
          <a:p>
            <a:pPr marL="914400" lvl="1" indent="-317500" algn="l" rtl="0">
              <a:lnSpc>
                <a:spcPct val="115000"/>
              </a:lnSpc>
              <a:spcBef>
                <a:spcPts val="0"/>
              </a:spcBef>
              <a:spcAft>
                <a:spcPts val="0"/>
              </a:spcAft>
              <a:buSzPts val="1400"/>
              <a:buChar char="○"/>
            </a:pPr>
            <a:r>
              <a:rPr lang="en-US"/>
              <a:t>Whether to record elements redundantly in PREMIS and METS</a:t>
            </a:r>
            <a:endParaRPr/>
          </a:p>
          <a:p>
            <a:pPr marL="914400" lvl="1" indent="-317500" algn="l" rtl="0">
              <a:lnSpc>
                <a:spcPct val="115000"/>
              </a:lnSpc>
              <a:spcBef>
                <a:spcPts val="0"/>
              </a:spcBef>
              <a:spcAft>
                <a:spcPts val="0"/>
              </a:spcAft>
              <a:buSzPts val="1400"/>
              <a:buChar char="○"/>
            </a:pPr>
            <a:r>
              <a:rPr lang="en-US"/>
              <a:t>How to record elements that are also part of a format specific technical metadata schema (e.g. MIX)</a:t>
            </a:r>
            <a:endParaRPr/>
          </a:p>
          <a:p>
            <a:pPr marL="914400" lvl="1" indent="-317500" algn="l" rtl="0">
              <a:lnSpc>
                <a:spcPct val="115000"/>
              </a:lnSpc>
              <a:spcBef>
                <a:spcPts val="0"/>
              </a:spcBef>
              <a:spcAft>
                <a:spcPts val="0"/>
              </a:spcAft>
              <a:buSzPts val="1400"/>
              <a:buChar char="○"/>
            </a:pPr>
            <a:r>
              <a:rPr lang="en-US"/>
              <a:t>Where to store structural relationships?</a:t>
            </a:r>
            <a:endParaRPr/>
          </a:p>
          <a:p>
            <a:pPr marL="914400" lvl="1" indent="-317500" algn="l" rtl="0">
              <a:lnSpc>
                <a:spcPct val="115000"/>
              </a:lnSpc>
              <a:spcBef>
                <a:spcPts val="0"/>
              </a:spcBef>
              <a:spcAft>
                <a:spcPts val="0"/>
              </a:spcAft>
              <a:buSzPts val="1400"/>
              <a:buChar char="○"/>
            </a:pPr>
            <a:r>
              <a:rPr lang="en-US"/>
              <a:t>How to deal with locally controlled vocabularies</a:t>
            </a:r>
            <a:endParaRPr/>
          </a:p>
        </p:txBody>
      </p:sp>
      <p:pic>
        <p:nvPicPr>
          <p:cNvPr id="286" name="Google Shape;286;p13"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4"/>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in METS 1</a:t>
            </a:r>
            <a:endParaRPr/>
          </a:p>
        </p:txBody>
      </p:sp>
      <p:sp>
        <p:nvSpPr>
          <p:cNvPr id="292" name="Google Shape;292;p14"/>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You can’t put all PREMIS metadata directly under amdSec</a:t>
            </a:r>
            <a:endParaRPr/>
          </a:p>
          <a:p>
            <a:pPr marL="457200" lvl="0" indent="-342900" algn="l" rtl="0">
              <a:lnSpc>
                <a:spcPct val="115000"/>
              </a:lnSpc>
              <a:spcBef>
                <a:spcPts val="0"/>
              </a:spcBef>
              <a:spcAft>
                <a:spcPts val="0"/>
              </a:spcAft>
              <a:buSzPts val="1800"/>
              <a:buChar char="●"/>
            </a:pPr>
            <a:r>
              <a:rPr lang="en-US"/>
              <a:t>What sections to use for PREMIS metadata?</a:t>
            </a:r>
            <a:endParaRPr/>
          </a:p>
          <a:p>
            <a:pPr marL="914400" lvl="1" indent="-317500" algn="l" rtl="0">
              <a:lnSpc>
                <a:spcPct val="115000"/>
              </a:lnSpc>
              <a:spcBef>
                <a:spcPts val="0"/>
              </a:spcBef>
              <a:spcAft>
                <a:spcPts val="0"/>
              </a:spcAft>
              <a:buSzPts val="1400"/>
              <a:buChar char="○"/>
            </a:pPr>
            <a:r>
              <a:rPr lang="en-US"/>
              <a:t>Alternative 1</a:t>
            </a:r>
            <a:endParaRPr/>
          </a:p>
          <a:p>
            <a:pPr marL="1371600" lvl="2" indent="-317500" algn="l" rtl="0">
              <a:lnSpc>
                <a:spcPct val="115000"/>
              </a:lnSpc>
              <a:spcBef>
                <a:spcPts val="0"/>
              </a:spcBef>
              <a:spcAft>
                <a:spcPts val="0"/>
              </a:spcAft>
              <a:buSzPts val="1400"/>
              <a:buChar char="■"/>
            </a:pPr>
            <a:r>
              <a:rPr lang="en-US"/>
              <a:t>Object (Representation, File and Bitstream) in techMD</a:t>
            </a:r>
            <a:br>
              <a:rPr lang="en-US"/>
            </a:br>
            <a:r>
              <a:rPr lang="en-US"/>
              <a:t>Object (Environment Intellectual Entity) in techMD</a:t>
            </a:r>
            <a:br>
              <a:rPr lang="en-US"/>
            </a:br>
            <a:r>
              <a:rPr lang="en-US"/>
              <a:t>Object (Intellectual Entity) in dmdSec</a:t>
            </a:r>
            <a:endParaRPr/>
          </a:p>
          <a:p>
            <a:pPr marL="1371600" lvl="2" indent="-317500" algn="l" rtl="0">
              <a:lnSpc>
                <a:spcPct val="115000"/>
              </a:lnSpc>
              <a:spcBef>
                <a:spcPts val="0"/>
              </a:spcBef>
              <a:spcAft>
                <a:spcPts val="0"/>
              </a:spcAft>
              <a:buSzPts val="1400"/>
              <a:buChar char="■"/>
            </a:pPr>
            <a:r>
              <a:rPr lang="en-US"/>
              <a:t>Event in digiProvMD</a:t>
            </a:r>
            <a:endParaRPr/>
          </a:p>
          <a:p>
            <a:pPr marL="1371600" lvl="2" indent="-317500" algn="l" rtl="0">
              <a:lnSpc>
                <a:spcPct val="115000"/>
              </a:lnSpc>
              <a:spcBef>
                <a:spcPts val="0"/>
              </a:spcBef>
              <a:spcAft>
                <a:spcPts val="0"/>
              </a:spcAft>
              <a:buSzPts val="1400"/>
              <a:buChar char="■"/>
            </a:pPr>
            <a:r>
              <a:rPr lang="en-US"/>
              <a:t>Rights in rightsMD</a:t>
            </a:r>
            <a:endParaRPr/>
          </a:p>
          <a:p>
            <a:pPr marL="1371600" lvl="2" indent="-317500" algn="l" rtl="0">
              <a:lnSpc>
                <a:spcPct val="115000"/>
              </a:lnSpc>
              <a:spcBef>
                <a:spcPts val="0"/>
              </a:spcBef>
              <a:spcAft>
                <a:spcPts val="0"/>
              </a:spcAft>
              <a:buSzPts val="1400"/>
              <a:buChar char="■"/>
            </a:pPr>
            <a:r>
              <a:rPr lang="en-US"/>
              <a:t>Agent with event or rights</a:t>
            </a:r>
            <a:endParaRPr/>
          </a:p>
          <a:p>
            <a:pPr marL="914400" lvl="1" indent="-317500" algn="l" rtl="0">
              <a:lnSpc>
                <a:spcPct val="115000"/>
              </a:lnSpc>
              <a:spcBef>
                <a:spcPts val="0"/>
              </a:spcBef>
              <a:spcAft>
                <a:spcPts val="0"/>
              </a:spcAft>
              <a:buSzPts val="1400"/>
              <a:buChar char="○"/>
            </a:pPr>
            <a:r>
              <a:rPr lang="en-US"/>
              <a:t>Alternative 2</a:t>
            </a:r>
            <a:endParaRPr/>
          </a:p>
          <a:p>
            <a:pPr marL="1371600" lvl="2" indent="-317500" algn="l" rtl="0">
              <a:lnSpc>
                <a:spcPct val="115000"/>
              </a:lnSpc>
              <a:spcBef>
                <a:spcPts val="0"/>
              </a:spcBef>
              <a:spcAft>
                <a:spcPts val="0"/>
              </a:spcAft>
              <a:buSzPts val="1400"/>
              <a:buChar char="■"/>
            </a:pPr>
            <a:r>
              <a:rPr lang="en-US"/>
              <a:t>Everything in digiProvMD</a:t>
            </a:r>
            <a:endParaRPr/>
          </a:p>
          <a:p>
            <a:pPr marL="914400" lvl="1" indent="-228600" algn="l" rtl="0">
              <a:lnSpc>
                <a:spcPct val="115000"/>
              </a:lnSpc>
              <a:spcBef>
                <a:spcPts val="0"/>
              </a:spcBef>
              <a:spcAft>
                <a:spcPts val="0"/>
              </a:spcAft>
              <a:buSzPts val="1400"/>
              <a:buNone/>
            </a:pPr>
            <a:endParaRPr/>
          </a:p>
        </p:txBody>
      </p:sp>
      <p:pic>
        <p:nvPicPr>
          <p:cNvPr id="293" name="Google Shape;293;p14"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8"/>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History</a:t>
            </a:r>
            <a:endParaRPr/>
          </a:p>
        </p:txBody>
      </p:sp>
      <p:sp>
        <p:nvSpPr>
          <p:cNvPr id="164" name="Google Shape;164;p8"/>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Originates in Making of America II initiative</a:t>
            </a:r>
            <a:endParaRPr/>
          </a:p>
          <a:p>
            <a:pPr marL="914400" lvl="1" indent="-317500" algn="l" rtl="0">
              <a:lnSpc>
                <a:spcPct val="115000"/>
              </a:lnSpc>
              <a:spcBef>
                <a:spcPts val="0"/>
              </a:spcBef>
              <a:spcAft>
                <a:spcPts val="0"/>
              </a:spcAft>
              <a:buSzPts val="1400"/>
              <a:buChar char="○"/>
            </a:pPr>
            <a:r>
              <a:rPr lang="en-US"/>
              <a:t>Making of America II (MOA2) was a Digital Library Federation sponsored initiative that started in 1997.  Participants included UCB (lead), Stanford, Penn State, Cornell, and NYPL.</a:t>
            </a:r>
            <a:endParaRPr/>
          </a:p>
          <a:p>
            <a:pPr marL="914400" lvl="1" indent="-317500" algn="l" rtl="0">
              <a:lnSpc>
                <a:spcPct val="115000"/>
              </a:lnSpc>
              <a:spcBef>
                <a:spcPts val="0"/>
              </a:spcBef>
              <a:spcAft>
                <a:spcPts val="0"/>
              </a:spcAft>
              <a:buSzPts val="1400"/>
              <a:buChar char="○"/>
            </a:pPr>
            <a:r>
              <a:rPr lang="en-US"/>
              <a:t>GOAL: to create a digital object standard for encoding structural, descriptive and administrative metadata along with primary content</a:t>
            </a:r>
            <a:endParaRPr/>
          </a:p>
          <a:p>
            <a:pPr marL="914400" lvl="1" indent="-317500" algn="l" rtl="0">
              <a:lnSpc>
                <a:spcPct val="115000"/>
              </a:lnSpc>
              <a:spcBef>
                <a:spcPts val="0"/>
              </a:spcBef>
              <a:spcAft>
                <a:spcPts val="0"/>
              </a:spcAft>
              <a:buSzPts val="1400"/>
              <a:buChar char="○"/>
            </a:pPr>
            <a:r>
              <a:rPr lang="en-US"/>
              <a:t>RESULT: MOA2.DTD (an XML DTD)</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15"/>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in METS 1 guideline</a:t>
            </a:r>
            <a:endParaRPr/>
          </a:p>
        </p:txBody>
      </p:sp>
      <p:sp>
        <p:nvSpPr>
          <p:cNvPr id="299" name="Google Shape;299;p15"/>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Local decisions may vary depending on processing model</a:t>
            </a:r>
            <a:endParaRPr/>
          </a:p>
          <a:p>
            <a:pPr marL="114300" lvl="0" indent="0" algn="l" rtl="0">
              <a:lnSpc>
                <a:spcPct val="115000"/>
              </a:lnSpc>
              <a:spcBef>
                <a:spcPts val="0"/>
              </a:spcBef>
              <a:spcAft>
                <a:spcPts val="0"/>
              </a:spcAft>
              <a:buSzPts val="1800"/>
              <a:buNone/>
            </a:pPr>
            <a:endParaRPr/>
          </a:p>
          <a:p>
            <a:pPr marL="114300" lvl="0" indent="0" algn="l" rtl="0">
              <a:lnSpc>
                <a:spcPct val="115000"/>
              </a:lnSpc>
              <a:spcBef>
                <a:spcPts val="0"/>
              </a:spcBef>
              <a:spcAft>
                <a:spcPts val="0"/>
              </a:spcAft>
              <a:buSzPts val="1800"/>
              <a:buNone/>
            </a:pPr>
            <a:r>
              <a:rPr lang="en-US" u="sng">
                <a:solidFill>
                  <a:schemeClr val="hlink"/>
                </a:solidFill>
                <a:hlinkClick r:id="rId3"/>
              </a:rPr>
              <a:t>http://www.loc.gov/standards/premis/guidelines2017-premismets.pdf</a:t>
            </a:r>
            <a:r>
              <a:rPr lang="en-US"/>
              <a:t> </a:t>
            </a:r>
            <a:endParaRPr/>
          </a:p>
          <a:p>
            <a:pPr marL="914400" lvl="1" indent="-228600" algn="l" rtl="0">
              <a:lnSpc>
                <a:spcPct val="115000"/>
              </a:lnSpc>
              <a:spcBef>
                <a:spcPts val="0"/>
              </a:spcBef>
              <a:spcAft>
                <a:spcPts val="0"/>
              </a:spcAft>
              <a:buSzPts val="1400"/>
              <a:buNone/>
            </a:pPr>
            <a:endParaRPr/>
          </a:p>
        </p:txBody>
      </p:sp>
      <p:pic>
        <p:nvPicPr>
          <p:cNvPr id="300" name="Google Shape;300;p15" descr="premis-long"/>
          <p:cNvPicPr preferRelativeResize="0"/>
          <p:nvPr/>
        </p:nvPicPr>
        <p:blipFill rotWithShape="1">
          <a:blip r:embed="rId4">
            <a:alphaModFix/>
          </a:blip>
          <a:srcRect/>
          <a:stretch/>
        </p:blipFill>
        <p:spPr>
          <a:xfrm>
            <a:off x="62281" y="628181"/>
            <a:ext cx="8669337" cy="36314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16"/>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in METS 2</a:t>
            </a:r>
            <a:endParaRPr/>
          </a:p>
        </p:txBody>
      </p:sp>
      <p:sp>
        <p:nvSpPr>
          <p:cNvPr id="306" name="Google Shape;306;p16"/>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fontScale="92500" lnSpcReduction="10000"/>
          </a:bodyPr>
          <a:lstStyle/>
          <a:p>
            <a:pPr marL="457200" lvl="0" indent="-342900" algn="l" rtl="0">
              <a:lnSpc>
                <a:spcPct val="115000"/>
              </a:lnSpc>
              <a:spcBef>
                <a:spcPts val="0"/>
              </a:spcBef>
              <a:spcAft>
                <a:spcPts val="0"/>
              </a:spcAft>
              <a:buSzPct val="108107"/>
              <a:buChar char="●"/>
            </a:pPr>
            <a:r>
              <a:rPr lang="en-US"/>
              <a:t>You can’t put all PREMIS metadata directly under a md </a:t>
            </a:r>
            <a:br>
              <a:rPr lang="en-US"/>
            </a:br>
            <a:r>
              <a:rPr lang="en-US"/>
              <a:t>(you need a mdRef or a mdWrap)</a:t>
            </a:r>
            <a:endParaRPr/>
          </a:p>
          <a:p>
            <a:pPr marL="457200" lvl="0" indent="-342900" algn="l" rtl="0">
              <a:lnSpc>
                <a:spcPct val="115000"/>
              </a:lnSpc>
              <a:spcBef>
                <a:spcPts val="0"/>
              </a:spcBef>
              <a:spcAft>
                <a:spcPts val="0"/>
              </a:spcAft>
              <a:buSzPct val="108107"/>
              <a:buChar char="●"/>
            </a:pPr>
            <a:r>
              <a:rPr lang="en-US"/>
              <a:t>You can group metadata with the same use in a mdGrp</a:t>
            </a:r>
            <a:endParaRPr/>
          </a:p>
          <a:p>
            <a:pPr marL="457200" lvl="0" indent="-342900" algn="l" rtl="0">
              <a:lnSpc>
                <a:spcPct val="115000"/>
              </a:lnSpc>
              <a:spcBef>
                <a:spcPts val="0"/>
              </a:spcBef>
              <a:spcAft>
                <a:spcPts val="0"/>
              </a:spcAft>
              <a:buSzPct val="108107"/>
              <a:buChar char="●"/>
            </a:pPr>
            <a:r>
              <a:rPr lang="en-US"/>
              <a:t>What sections to use for PREMIS metadata?</a:t>
            </a:r>
            <a:endParaRPr/>
          </a:p>
          <a:p>
            <a:pPr marL="914400" lvl="1" indent="-317500" algn="l" rtl="0">
              <a:lnSpc>
                <a:spcPct val="115000"/>
              </a:lnSpc>
              <a:spcBef>
                <a:spcPts val="0"/>
              </a:spcBef>
              <a:spcAft>
                <a:spcPts val="0"/>
              </a:spcAft>
              <a:buSzPct val="108108"/>
              <a:buChar char="○"/>
            </a:pPr>
            <a:r>
              <a:rPr lang="en-US"/>
              <a:t>Alternative 1</a:t>
            </a:r>
            <a:endParaRPr/>
          </a:p>
          <a:p>
            <a:pPr marL="1371600" lvl="2" indent="-317500" algn="l" rtl="0">
              <a:lnSpc>
                <a:spcPct val="115000"/>
              </a:lnSpc>
              <a:spcBef>
                <a:spcPts val="0"/>
              </a:spcBef>
              <a:spcAft>
                <a:spcPts val="0"/>
              </a:spcAft>
              <a:buSzPct val="108108"/>
              <a:buChar char="■"/>
            </a:pPr>
            <a:r>
              <a:rPr lang="en-US"/>
              <a:t>Object (Representation, File and Bitstream) in a md with USE=“TECHNICAL”</a:t>
            </a:r>
            <a:br>
              <a:rPr lang="en-US"/>
            </a:br>
            <a:r>
              <a:rPr lang="en-US"/>
              <a:t>Object (Environment Intellectual Entity) in a md with USE=“TECHNICAL”</a:t>
            </a:r>
            <a:br>
              <a:rPr lang="en-US"/>
            </a:br>
            <a:r>
              <a:rPr lang="en-US"/>
              <a:t>Object (Intellectual Entity) in a md with USE=“DESCRIPTIVE”</a:t>
            </a:r>
            <a:endParaRPr/>
          </a:p>
          <a:p>
            <a:pPr marL="1371600" lvl="2" indent="-317500" algn="l" rtl="0">
              <a:lnSpc>
                <a:spcPct val="115000"/>
              </a:lnSpc>
              <a:spcBef>
                <a:spcPts val="0"/>
              </a:spcBef>
              <a:spcAft>
                <a:spcPts val="0"/>
              </a:spcAft>
              <a:buSzPct val="108108"/>
              <a:buChar char="■"/>
            </a:pPr>
            <a:r>
              <a:rPr lang="en-US"/>
              <a:t>Event in a md with USE=“PROVENANCE”</a:t>
            </a:r>
            <a:endParaRPr/>
          </a:p>
          <a:p>
            <a:pPr marL="1371600" lvl="2" indent="-317500" algn="l" rtl="0">
              <a:lnSpc>
                <a:spcPct val="115000"/>
              </a:lnSpc>
              <a:spcBef>
                <a:spcPts val="0"/>
              </a:spcBef>
              <a:spcAft>
                <a:spcPts val="0"/>
              </a:spcAft>
              <a:buSzPct val="108108"/>
              <a:buChar char="■"/>
            </a:pPr>
            <a:r>
              <a:rPr lang="en-US"/>
              <a:t>Rights in a md with USE=“RIGHTS”</a:t>
            </a:r>
            <a:endParaRPr/>
          </a:p>
          <a:p>
            <a:pPr marL="1371600" lvl="2" indent="-317500" algn="l" rtl="0">
              <a:lnSpc>
                <a:spcPct val="115000"/>
              </a:lnSpc>
              <a:spcBef>
                <a:spcPts val="0"/>
              </a:spcBef>
              <a:spcAft>
                <a:spcPts val="0"/>
              </a:spcAft>
              <a:buSzPct val="108108"/>
              <a:buChar char="■"/>
            </a:pPr>
            <a:r>
              <a:rPr lang="en-US"/>
              <a:t>Agent with event or rights</a:t>
            </a:r>
            <a:endParaRPr/>
          </a:p>
          <a:p>
            <a:pPr marL="914400" lvl="1" indent="-317500" algn="l" rtl="0">
              <a:lnSpc>
                <a:spcPct val="115000"/>
              </a:lnSpc>
              <a:spcBef>
                <a:spcPts val="0"/>
              </a:spcBef>
              <a:spcAft>
                <a:spcPts val="0"/>
              </a:spcAft>
              <a:buSzPct val="108108"/>
              <a:buChar char="○"/>
            </a:pPr>
            <a:r>
              <a:rPr lang="en-US"/>
              <a:t>Alternative 2</a:t>
            </a:r>
            <a:endParaRPr/>
          </a:p>
          <a:p>
            <a:pPr marL="1371600" lvl="2" indent="-317500" algn="l" rtl="0">
              <a:lnSpc>
                <a:spcPct val="115000"/>
              </a:lnSpc>
              <a:spcBef>
                <a:spcPts val="0"/>
              </a:spcBef>
              <a:spcAft>
                <a:spcPts val="0"/>
              </a:spcAft>
              <a:buSzPct val="108108"/>
              <a:buChar char="■"/>
            </a:pPr>
            <a:r>
              <a:rPr lang="en-US"/>
              <a:t>Everything in a md with USE=“PROVENANCE”</a:t>
            </a:r>
            <a:endParaRPr/>
          </a:p>
          <a:p>
            <a:pPr marL="914400" lvl="1" indent="-228600" algn="l" rtl="0">
              <a:lnSpc>
                <a:spcPct val="115000"/>
              </a:lnSpc>
              <a:spcBef>
                <a:spcPts val="0"/>
              </a:spcBef>
              <a:spcAft>
                <a:spcPts val="0"/>
              </a:spcAft>
              <a:buSzPct val="108108"/>
              <a:buNone/>
            </a:pPr>
            <a:endParaRPr/>
          </a:p>
        </p:txBody>
      </p:sp>
      <p:pic>
        <p:nvPicPr>
          <p:cNvPr id="307" name="Google Shape;307;p16"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7"/>
          <p:cNvSpPr txBox="1">
            <a:spLocks noGrp="1"/>
          </p:cNvSpPr>
          <p:nvPr>
            <p:ph type="title"/>
          </p:nvPr>
        </p:nvSpPr>
        <p:spPr>
          <a:xfrm>
            <a:off x="311700" y="103991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PREMIS in METS 2 guideline</a:t>
            </a:r>
            <a:endParaRPr/>
          </a:p>
        </p:txBody>
      </p:sp>
      <p:sp>
        <p:nvSpPr>
          <p:cNvPr id="314" name="Google Shape;314;p17"/>
          <p:cNvSpPr txBox="1">
            <a:spLocks noGrp="1"/>
          </p:cNvSpPr>
          <p:nvPr>
            <p:ph type="body" idx="1"/>
          </p:nvPr>
        </p:nvSpPr>
        <p:spPr>
          <a:xfrm>
            <a:off x="311700" y="1661209"/>
            <a:ext cx="8520600" cy="3204649"/>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SzPts val="1800"/>
              <a:buNone/>
            </a:pPr>
            <a:r>
              <a:rPr lang="en-US"/>
              <a:t>The guideline will be updated in cooperation with the PREMIS EC</a:t>
            </a:r>
            <a:endParaRPr/>
          </a:p>
          <a:p>
            <a:pPr marL="114300" lvl="0" indent="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The md/mdGrp element with the @USE </a:t>
            </a:r>
            <a:endParaRPr/>
          </a:p>
          <a:p>
            <a:pPr marL="457200" lvl="0" indent="-342900" algn="l" rtl="0">
              <a:lnSpc>
                <a:spcPct val="115000"/>
              </a:lnSpc>
              <a:spcBef>
                <a:spcPts val="0"/>
              </a:spcBef>
              <a:spcAft>
                <a:spcPts val="0"/>
              </a:spcAft>
              <a:buSzPts val="1800"/>
              <a:buChar char="●"/>
            </a:pPr>
            <a:r>
              <a:rPr lang="en-US"/>
              <a:t>As before the mdRef/mdWrap element with the @MDTYPE</a:t>
            </a:r>
            <a:endParaRPr/>
          </a:p>
          <a:p>
            <a:pPr marL="914400" lvl="1" indent="-228600" algn="l" rtl="0">
              <a:lnSpc>
                <a:spcPct val="115000"/>
              </a:lnSpc>
              <a:spcBef>
                <a:spcPts val="0"/>
              </a:spcBef>
              <a:spcAft>
                <a:spcPts val="0"/>
              </a:spcAft>
              <a:buSzPts val="1400"/>
              <a:buNone/>
            </a:pPr>
            <a:endParaRPr/>
          </a:p>
        </p:txBody>
      </p:sp>
      <p:pic>
        <p:nvPicPr>
          <p:cNvPr id="315" name="Google Shape;315;p17" descr="premis-long"/>
          <p:cNvPicPr preferRelativeResize="0"/>
          <p:nvPr/>
        </p:nvPicPr>
        <p:blipFill rotWithShape="1">
          <a:blip r:embed="rId3">
            <a:alphaModFix/>
          </a:blip>
          <a:srcRect/>
          <a:stretch/>
        </p:blipFill>
        <p:spPr>
          <a:xfrm>
            <a:off x="62281" y="628181"/>
            <a:ext cx="8669337" cy="363140"/>
          </a:xfrm>
          <a:prstGeom prst="rect">
            <a:avLst/>
          </a:prstGeom>
          <a:noFill/>
          <a:ln>
            <a:noFill/>
          </a:ln>
        </p:spPr>
      </p:pic>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576F8FA1-355A-E924-887E-81D355FA00A9}"/>
              </a:ext>
            </a:extLst>
          </p:cNvPr>
          <p:cNvSpPr>
            <a:spLocks noGrp="1"/>
          </p:cNvSpPr>
          <p:nvPr>
            <p:ph type="subTitle" idx="1"/>
          </p:nvPr>
        </p:nvSpPr>
        <p:spPr>
          <a:xfrm>
            <a:off x="311692" y="744575"/>
            <a:ext cx="8520600" cy="792600"/>
          </a:xfrm>
        </p:spPr>
        <p:txBody>
          <a:bodyPr/>
          <a:lstStyle/>
          <a:p>
            <a:pPr algn="l"/>
            <a:r>
              <a:rPr lang="en-US" dirty="0"/>
              <a:t>Exercise</a:t>
            </a:r>
          </a:p>
        </p:txBody>
      </p:sp>
    </p:spTree>
    <p:extLst>
      <p:ext uri="{BB962C8B-B14F-4D97-AF65-F5344CB8AC3E}">
        <p14:creationId xmlns:p14="http://schemas.microsoft.com/office/powerpoint/2010/main" val="9109223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62E740B-D950-2F68-6968-823DF10C3543}"/>
              </a:ext>
            </a:extLst>
          </p:cNvPr>
          <p:cNvSpPr txBox="1"/>
          <p:nvPr/>
        </p:nvSpPr>
        <p:spPr>
          <a:xfrm>
            <a:off x="0" y="654680"/>
            <a:ext cx="4572000" cy="312650"/>
          </a:xfrm>
          <a:prstGeom prst="rect">
            <a:avLst/>
          </a:prstGeom>
          <a:noFill/>
        </p:spPr>
        <p:txBody>
          <a:bodyPr wrap="square">
            <a:spAutoFit/>
          </a:bodyPr>
          <a:lstStyle/>
          <a:p>
            <a:pPr marL="0" marR="0">
              <a:lnSpc>
                <a:spcPct val="107000"/>
              </a:lnSpc>
              <a:spcBef>
                <a:spcPts val="200"/>
              </a:spcBef>
              <a:spcAft>
                <a:spcPts val="0"/>
              </a:spcAft>
            </a:pPr>
            <a:r>
              <a:rPr lang="en-GB"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The Postcard</a:t>
            </a:r>
            <a:endParaRPr lang="en-US"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aphicFrame>
        <p:nvGraphicFramePr>
          <p:cNvPr id="6" name="Table 5">
            <a:extLst>
              <a:ext uri="{FF2B5EF4-FFF2-40B4-BE49-F238E27FC236}">
                <a16:creationId xmlns:a16="http://schemas.microsoft.com/office/drawing/2014/main" id="{81EFC1FE-F2F3-20CD-9C06-D89BBEE0E034}"/>
              </a:ext>
            </a:extLst>
          </p:cNvPr>
          <p:cNvGraphicFramePr>
            <a:graphicFrameLocks noGrp="1"/>
          </p:cNvGraphicFramePr>
          <p:nvPr>
            <p:extLst>
              <p:ext uri="{D42A27DB-BD31-4B8C-83A1-F6EECF244321}">
                <p14:modId xmlns:p14="http://schemas.microsoft.com/office/powerpoint/2010/main" val="221660572"/>
              </p:ext>
            </p:extLst>
          </p:nvPr>
        </p:nvGraphicFramePr>
        <p:xfrm>
          <a:off x="251339" y="1082854"/>
          <a:ext cx="3568502" cy="2180553"/>
        </p:xfrm>
        <a:graphic>
          <a:graphicData uri="http://schemas.openxmlformats.org/drawingml/2006/table">
            <a:tbl>
              <a:tblPr bandRow="1">
                <a:tableStyleId>{5C22544A-7EE6-4342-B048-85BDC9FD1C3A}</a:tableStyleId>
              </a:tblPr>
              <a:tblGrid>
                <a:gridCol w="3568502">
                  <a:extLst>
                    <a:ext uri="{9D8B030D-6E8A-4147-A177-3AD203B41FA5}">
                      <a16:colId xmlns:a16="http://schemas.microsoft.com/office/drawing/2014/main" val="734314047"/>
                    </a:ext>
                  </a:extLst>
                </a:gridCol>
              </a:tblGrid>
              <a:tr h="2180553">
                <a:tc>
                  <a:txBody>
                    <a:bodyPr/>
                    <a:lstStyle/>
                    <a:p>
                      <a:pPr marL="0" marR="0">
                        <a:lnSpc>
                          <a:spcPct val="107000"/>
                        </a:lnSpc>
                        <a:spcBef>
                          <a:spcPts val="0"/>
                        </a:spcBef>
                        <a:spcAft>
                          <a:spcPts val="800"/>
                        </a:spcAft>
                      </a:pPr>
                      <a:r>
                        <a:rPr lang="en-GB" sz="1200" dirty="0">
                          <a:effectLst/>
                        </a:rPr>
                        <a:t>Information about the postcard</a:t>
                      </a:r>
                      <a:endParaRPr lang="en-US" sz="12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a:effectLst/>
                        </a:rPr>
                        <a:t>Each side digitized as separate hi-res TIFF images along with derived PNG thumbnail images</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a:effectLst/>
                        </a:rPr>
                        <a:t>A TEI transcription of the text written on the back</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a:effectLst/>
                        </a:rPr>
                        <a:t>MODS descriptive metadata record for the postcard</a:t>
                      </a:r>
                      <a:endParaRPr lang="en-US" sz="1100" dirty="0">
                        <a:effectLst/>
                      </a:endParaRPr>
                    </a:p>
                    <a:p>
                      <a:pPr marL="342900" marR="0" lvl="0" indent="-342900">
                        <a:lnSpc>
                          <a:spcPct val="107000"/>
                        </a:lnSpc>
                        <a:spcBef>
                          <a:spcPts val="0"/>
                        </a:spcBef>
                        <a:spcAft>
                          <a:spcPts val="800"/>
                        </a:spcAft>
                        <a:buFont typeface="Arial" panose="020B0604020202020204" pitchFamily="34" charset="0"/>
                        <a:buChar char="●"/>
                      </a:pPr>
                      <a:r>
                        <a:rPr lang="en-GB" sz="1100" dirty="0">
                          <a:effectLst/>
                        </a:rPr>
                        <a:t>Basic technical metadata for all files is available: format, size, checksum</a:t>
                      </a:r>
                      <a:endParaRPr lang="en-US" sz="1100" dirty="0">
                        <a:effectLst/>
                      </a:endParaRPr>
                    </a:p>
                    <a:p>
                      <a:pPr marL="0" marR="0">
                        <a:lnSpc>
                          <a:spcPct val="107000"/>
                        </a:lnSpc>
                        <a:spcBef>
                          <a:spcPts val="0"/>
                        </a:spcBef>
                        <a:spcAft>
                          <a:spcPts val="800"/>
                        </a:spcAft>
                      </a:pPr>
                      <a:r>
                        <a:rPr lang="en-GB" sz="1200" dirty="0">
                          <a:effectLst/>
                        </a:rPr>
                        <a:t> </a:t>
                      </a:r>
                      <a:endParaRPr lang="en-US" sz="1200" dirty="0">
                        <a:effectLst/>
                      </a:endParaRPr>
                    </a:p>
                  </a:txBody>
                  <a:tcPr marL="63702" marR="63702" marT="0" marB="0">
                    <a:noFill/>
                  </a:tcPr>
                </a:tc>
                <a:extLst>
                  <a:ext uri="{0D108BD9-81ED-4DB2-BD59-A6C34878D82A}">
                    <a16:rowId xmlns:a16="http://schemas.microsoft.com/office/drawing/2014/main" val="129260798"/>
                  </a:ext>
                </a:extLst>
              </a:tr>
            </a:tbl>
          </a:graphicData>
        </a:graphic>
      </p:graphicFrame>
      <p:sp>
        <p:nvSpPr>
          <p:cNvPr id="8" name="TextBox 7">
            <a:extLst>
              <a:ext uri="{FF2B5EF4-FFF2-40B4-BE49-F238E27FC236}">
                <a16:creationId xmlns:a16="http://schemas.microsoft.com/office/drawing/2014/main" id="{506A27B7-E74B-80E8-F6C2-6817404FF3E3}"/>
              </a:ext>
            </a:extLst>
          </p:cNvPr>
          <p:cNvSpPr txBox="1"/>
          <p:nvPr/>
        </p:nvSpPr>
        <p:spPr>
          <a:xfrm>
            <a:off x="4241621" y="1021463"/>
            <a:ext cx="4580076" cy="1754006"/>
          </a:xfrm>
          <a:prstGeom prst="rect">
            <a:avLst/>
          </a:prstGeom>
          <a:noFill/>
        </p:spPr>
        <p:txBody>
          <a:bodyPr wrap="square">
            <a:spAutoFit/>
          </a:bodyPr>
          <a:lstStyle/>
          <a:p>
            <a:pPr marL="0" marR="0">
              <a:lnSpc>
                <a:spcPct val="107000"/>
              </a:lnSpc>
              <a:spcBef>
                <a:spcPts val="0"/>
              </a:spcBef>
              <a:spcAft>
                <a:spcPts val="800"/>
              </a:spcAft>
            </a:pPr>
            <a:r>
              <a:rPr lang="en-GB" sz="1200" dirty="0">
                <a:effectLst/>
              </a:rPr>
              <a:t>Folder and the files for the postcard:</a:t>
            </a:r>
            <a:endParaRPr lang="en-US" sz="1200" dirty="0">
              <a:effectLst/>
            </a:endParaRPr>
          </a:p>
          <a:p>
            <a:pPr marL="0" marR="0">
              <a:lnSpc>
                <a:spcPct val="107000"/>
              </a:lnSpc>
              <a:spcBef>
                <a:spcPts val="0"/>
              </a:spcBef>
              <a:spcAft>
                <a:spcPts val="800"/>
              </a:spcAft>
            </a:pPr>
            <a:r>
              <a:rPr lang="en-GB" sz="1100" dirty="0">
                <a:effectLst/>
              </a:rPr>
              <a:t>Postcard_Hemingway_001</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err="1">
                <a:effectLst/>
              </a:rPr>
              <a:t>front.tif</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err="1">
                <a:effectLst/>
              </a:rPr>
              <a:t>back.tif</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a:effectLst/>
              </a:rPr>
              <a:t>front.png</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a:effectLst/>
              </a:rPr>
              <a:t>back.png</a:t>
            </a:r>
            <a:endParaRPr lang="en-US" sz="1100" dirty="0">
              <a:effectLst/>
            </a:endParaRPr>
          </a:p>
          <a:p>
            <a:pPr marL="342900" marR="0" lvl="0" indent="-342900">
              <a:lnSpc>
                <a:spcPct val="107000"/>
              </a:lnSpc>
              <a:spcBef>
                <a:spcPts val="0"/>
              </a:spcBef>
              <a:spcAft>
                <a:spcPts val="0"/>
              </a:spcAft>
              <a:buFont typeface="Arial" panose="020B0604020202020204" pitchFamily="34" charset="0"/>
              <a:buChar char="●"/>
            </a:pPr>
            <a:r>
              <a:rPr lang="en-GB" sz="1100" dirty="0" err="1">
                <a:effectLst/>
              </a:rPr>
              <a:t>back.tei</a:t>
            </a:r>
            <a:endParaRPr lang="en-US" sz="1100" dirty="0">
              <a:effectLst/>
            </a:endParaRPr>
          </a:p>
          <a:p>
            <a:pPr marL="342900" marR="0" lvl="0" indent="-342900">
              <a:lnSpc>
                <a:spcPct val="107000"/>
              </a:lnSpc>
              <a:spcBef>
                <a:spcPts val="0"/>
              </a:spcBef>
              <a:spcAft>
                <a:spcPts val="800"/>
              </a:spcAft>
              <a:buFont typeface="Arial" panose="020B0604020202020204" pitchFamily="34" charset="0"/>
              <a:buChar char="●"/>
            </a:pPr>
            <a:r>
              <a:rPr lang="en-GB" sz="1100" dirty="0">
                <a:effectLst/>
              </a:rPr>
              <a:t>mods.xml</a:t>
            </a:r>
            <a:endParaRPr lang="en-US" sz="1100" dirty="0">
              <a:effectLst/>
              <a:latin typeface="Noto Sans Symbols"/>
              <a:ea typeface="Noto Sans Symbols"/>
              <a:cs typeface="Noto Sans Symbols"/>
            </a:endParaRPr>
          </a:p>
        </p:txBody>
      </p:sp>
      <p:pic>
        <p:nvPicPr>
          <p:cNvPr id="9" name="image1.jpg" descr="Ernest Hemingway Postcard">
            <a:extLst>
              <a:ext uri="{FF2B5EF4-FFF2-40B4-BE49-F238E27FC236}">
                <a16:creationId xmlns:a16="http://schemas.microsoft.com/office/drawing/2014/main" id="{9AF1A7EE-E7AD-945F-71F5-59FE8EB188C5}"/>
              </a:ext>
            </a:extLst>
          </p:cNvPr>
          <p:cNvPicPr/>
          <p:nvPr/>
        </p:nvPicPr>
        <p:blipFill rotWithShape="1">
          <a:blip r:embed="rId2"/>
          <a:srcRect l="-264" t="-347" r="-802" b="50331"/>
          <a:stretch/>
        </p:blipFill>
        <p:spPr>
          <a:xfrm>
            <a:off x="814237" y="3012604"/>
            <a:ext cx="3169704" cy="2012972"/>
          </a:xfrm>
          <a:prstGeom prst="rect">
            <a:avLst/>
          </a:prstGeom>
          <a:ln/>
        </p:spPr>
      </p:pic>
      <p:pic>
        <p:nvPicPr>
          <p:cNvPr id="10" name="image1.jpg" descr="Ernest Hemingway Postcard">
            <a:extLst>
              <a:ext uri="{FF2B5EF4-FFF2-40B4-BE49-F238E27FC236}">
                <a16:creationId xmlns:a16="http://schemas.microsoft.com/office/drawing/2014/main" id="{C8460ADD-D6B1-E6E2-EA05-549695FD719A}"/>
              </a:ext>
            </a:extLst>
          </p:cNvPr>
          <p:cNvPicPr/>
          <p:nvPr/>
        </p:nvPicPr>
        <p:blipFill rotWithShape="1">
          <a:blip r:embed="rId2"/>
          <a:srcRect t="49984"/>
          <a:stretch/>
        </p:blipFill>
        <p:spPr>
          <a:xfrm>
            <a:off x="4080728" y="3012604"/>
            <a:ext cx="3136265" cy="2012972"/>
          </a:xfrm>
          <a:prstGeom prst="rect">
            <a:avLst/>
          </a:prstGeom>
          <a:ln/>
        </p:spPr>
      </p:pic>
    </p:spTree>
    <p:extLst>
      <p:ext uri="{BB962C8B-B14F-4D97-AF65-F5344CB8AC3E}">
        <p14:creationId xmlns:p14="http://schemas.microsoft.com/office/powerpoint/2010/main" val="271045615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5A2B097-E28C-10A2-398D-086975D60AA8}"/>
              </a:ext>
            </a:extLst>
          </p:cNvPr>
          <p:cNvSpPr txBox="1"/>
          <p:nvPr/>
        </p:nvSpPr>
        <p:spPr>
          <a:xfrm>
            <a:off x="201942" y="1021172"/>
            <a:ext cx="6770761" cy="856325"/>
          </a:xfrm>
          <a:prstGeom prst="rect">
            <a:avLst/>
          </a:prstGeom>
          <a:noFill/>
        </p:spPr>
        <p:txBody>
          <a:bodyPr wrap="square">
            <a:spAutoFit/>
          </a:bodyPr>
          <a:lstStyle/>
          <a:p>
            <a:pPr marR="0" lvl="0">
              <a:lnSpc>
                <a:spcPct val="107000"/>
              </a:lnSpc>
              <a:spcBef>
                <a:spcPts val="0"/>
              </a:spcBef>
              <a:spcAft>
                <a:spcPts val="800"/>
              </a:spcAft>
            </a:pPr>
            <a:r>
              <a:rPr lang="en-GB" sz="1400" dirty="0">
                <a:effectLst/>
                <a:latin typeface="Calibri" panose="020F0502020204030204" pitchFamily="34" charset="0"/>
                <a:ea typeface="Calibri" panose="020F0502020204030204" pitchFamily="34" charset="0"/>
              </a:rPr>
              <a:t>METS 2 White Paper: </a:t>
            </a:r>
            <a:r>
              <a:rPr lang="en-GB" sz="1400" u="sng" dirty="0">
                <a:solidFill>
                  <a:srgbClr val="0563C1"/>
                </a:solidFill>
                <a:effectLst/>
                <a:latin typeface="Calibri" panose="020F0502020204030204" pitchFamily="34" charset="0"/>
                <a:ea typeface="Calibri" panose="020F0502020204030204" pitchFamily="34" charset="0"/>
                <a:hlinkClick r:id="rId2"/>
              </a:rPr>
              <a:t>https://github.com/mets/METS-schema/blob/mets2/METS2.md</a:t>
            </a:r>
            <a:r>
              <a:rPr lang="en-GB" sz="1400" dirty="0">
                <a:effectLst/>
                <a:latin typeface="Calibri" panose="020F0502020204030204" pitchFamily="34" charset="0"/>
                <a:ea typeface="Calibri" panose="020F0502020204030204" pitchFamily="34" charset="0"/>
              </a:rPr>
              <a:t> </a:t>
            </a:r>
            <a:endParaRPr lang="en-US" sz="1400" dirty="0">
              <a:effectLst/>
              <a:latin typeface="Calibri" panose="020F0502020204030204" pitchFamily="34" charset="0"/>
              <a:ea typeface="Calibri" panose="020F0502020204030204" pitchFamily="34" charset="0"/>
            </a:endParaRPr>
          </a:p>
          <a:p>
            <a:r>
              <a:rPr lang="en-GB" sz="1400" dirty="0">
                <a:effectLst/>
                <a:latin typeface="Calibri" panose="020F0502020204030204" pitchFamily="34" charset="0"/>
                <a:ea typeface="Calibri" panose="020F0502020204030204" pitchFamily="34" charset="0"/>
              </a:rPr>
              <a:t>METS 2 Schema Documentation: </a:t>
            </a:r>
            <a:r>
              <a:rPr lang="en-GB" sz="1400" u="sng" dirty="0">
                <a:solidFill>
                  <a:srgbClr val="0563C1"/>
                </a:solidFill>
                <a:effectLst/>
                <a:latin typeface="Calibri" panose="020F0502020204030204" pitchFamily="34" charset="0"/>
                <a:ea typeface="Calibri" panose="020F0502020204030204" pitchFamily="34" charset="0"/>
                <a:hlinkClick r:id="rId3"/>
              </a:rPr>
              <a:t>https://mets.github.io/METS_v2_Docs/mets.html</a:t>
            </a:r>
            <a:endParaRPr lang="en-GB" u="sng" dirty="0">
              <a:solidFill>
                <a:srgbClr val="0563C1"/>
              </a:solidFill>
              <a:latin typeface="Calibri" panose="020F0502020204030204" pitchFamily="34" charset="0"/>
              <a:ea typeface="Calibri" panose="020F0502020204030204" pitchFamily="34" charset="0"/>
            </a:endParaRPr>
          </a:p>
          <a:p>
            <a:r>
              <a:rPr lang="en-GB" dirty="0">
                <a:solidFill>
                  <a:schemeClr val="tx1"/>
                </a:solidFill>
                <a:latin typeface="Calibri" panose="020F0502020204030204" pitchFamily="34" charset="0"/>
                <a:ea typeface="Calibri" panose="020F0502020204030204" pitchFamily="34" charset="0"/>
              </a:rPr>
              <a:t>More Resources: </a:t>
            </a:r>
            <a:r>
              <a:rPr lang="en-GB" dirty="0">
                <a:solidFill>
                  <a:schemeClr val="tx1"/>
                </a:solidFill>
                <a:latin typeface="Calibri" panose="020F0502020204030204" pitchFamily="34" charset="0"/>
                <a:ea typeface="Calibri" panose="020F0502020204030204" pitchFamily="34" charset="0"/>
                <a:hlinkClick r:id="rId4"/>
              </a:rPr>
              <a:t>https://github.com/mets/METS-schema</a:t>
            </a:r>
            <a:endParaRPr lang="en-US" dirty="0">
              <a:solidFill>
                <a:schemeClr val="tx1"/>
              </a:solidFill>
            </a:endParaRPr>
          </a:p>
        </p:txBody>
      </p:sp>
      <p:sp>
        <p:nvSpPr>
          <p:cNvPr id="6" name="TextBox 5">
            <a:extLst>
              <a:ext uri="{FF2B5EF4-FFF2-40B4-BE49-F238E27FC236}">
                <a16:creationId xmlns:a16="http://schemas.microsoft.com/office/drawing/2014/main" id="{CA21DD66-6F5B-A56E-6E8B-E82EC7E1DF0D}"/>
              </a:ext>
            </a:extLst>
          </p:cNvPr>
          <p:cNvSpPr txBox="1"/>
          <p:nvPr/>
        </p:nvSpPr>
        <p:spPr>
          <a:xfrm>
            <a:off x="0" y="654680"/>
            <a:ext cx="4572000" cy="312650"/>
          </a:xfrm>
          <a:prstGeom prst="rect">
            <a:avLst/>
          </a:prstGeom>
          <a:noFill/>
        </p:spPr>
        <p:txBody>
          <a:bodyPr wrap="square">
            <a:spAutoFit/>
          </a:bodyPr>
          <a:lstStyle/>
          <a:p>
            <a:pPr marL="0" marR="0">
              <a:lnSpc>
                <a:spcPct val="107000"/>
              </a:lnSpc>
              <a:spcBef>
                <a:spcPts val="200"/>
              </a:spcBef>
              <a:spcAft>
                <a:spcPts val="0"/>
              </a:spcAft>
            </a:pPr>
            <a:r>
              <a:rPr lang="en-GB"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rPr>
              <a:t>Elements to use</a:t>
            </a:r>
            <a:endParaRPr lang="en-US" sz="1400" b="1" dirty="0">
              <a:solidFill>
                <a:srgbClr val="2F5496"/>
              </a:solidFill>
              <a:effectLst/>
              <a:latin typeface="Calibri Light" panose="020F0302020204030204" pitchFamily="34" charset="0"/>
              <a:ea typeface="Times New Roman" panose="02020603050405020304" pitchFamily="18" charset="0"/>
              <a:cs typeface="Times New Roman" panose="02020603050405020304" pitchFamily="18" charset="0"/>
            </a:endParaRPr>
          </a:p>
        </p:txBody>
      </p:sp>
      <p:grpSp>
        <p:nvGrpSpPr>
          <p:cNvPr id="139" name="Google Shape;85;p3">
            <a:extLst>
              <a:ext uri="{FF2B5EF4-FFF2-40B4-BE49-F238E27FC236}">
                <a16:creationId xmlns:a16="http://schemas.microsoft.com/office/drawing/2014/main" id="{FDD60C60-3B83-E0E1-A7BE-81870AABA051}"/>
              </a:ext>
            </a:extLst>
          </p:cNvPr>
          <p:cNvGrpSpPr/>
          <p:nvPr/>
        </p:nvGrpSpPr>
        <p:grpSpPr>
          <a:xfrm>
            <a:off x="705484" y="2200475"/>
            <a:ext cx="1163741" cy="1292185"/>
            <a:chOff x="964800" y="1151640"/>
            <a:chExt cx="977760" cy="1371600"/>
          </a:xfrm>
        </p:grpSpPr>
        <p:sp>
          <p:nvSpPr>
            <p:cNvPr id="140" name="Google Shape;86;p3">
              <a:extLst>
                <a:ext uri="{FF2B5EF4-FFF2-40B4-BE49-F238E27FC236}">
                  <a16:creationId xmlns:a16="http://schemas.microsoft.com/office/drawing/2014/main" id="{CA5C2CD7-BA0F-3FBC-AC78-F399A3C87030}"/>
                </a:ext>
              </a:extLst>
            </p:cNvPr>
            <p:cNvSpPr/>
            <p:nvPr/>
          </p:nvSpPr>
          <p:spPr>
            <a:xfrm>
              <a:off x="964800" y="1151640"/>
              <a:ext cx="766440" cy="219240"/>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&lt;mets&gt;</a:t>
              </a:r>
              <a:endParaRPr sz="800" b="0" i="0" u="none" strike="noStrike" cap="none">
                <a:solidFill>
                  <a:srgbClr val="000000"/>
                </a:solidFill>
                <a:latin typeface="Consolas"/>
                <a:ea typeface="Consolas"/>
                <a:cs typeface="Consolas"/>
                <a:sym typeface="Consolas"/>
              </a:endParaRPr>
            </a:p>
          </p:txBody>
        </p:sp>
        <p:cxnSp>
          <p:nvCxnSpPr>
            <p:cNvPr id="141" name="Google Shape;87;p3">
              <a:extLst>
                <a:ext uri="{FF2B5EF4-FFF2-40B4-BE49-F238E27FC236}">
                  <a16:creationId xmlns:a16="http://schemas.microsoft.com/office/drawing/2014/main" id="{46FDB62E-44F6-7728-0FF7-AEEA2A4565A0}"/>
                </a:ext>
              </a:extLst>
            </p:cNvPr>
            <p:cNvCxnSpPr/>
            <p:nvPr/>
          </p:nvCxnSpPr>
          <p:spPr>
            <a:xfrm>
              <a:off x="1049400" y="1370880"/>
              <a:ext cx="0" cy="1047960"/>
            </a:xfrm>
            <a:prstGeom prst="straightConnector1">
              <a:avLst/>
            </a:prstGeom>
            <a:noFill/>
            <a:ln w="19075" cap="flat" cmpd="sng">
              <a:solidFill>
                <a:srgbClr val="000000"/>
              </a:solidFill>
              <a:prstDash val="solid"/>
              <a:round/>
              <a:headEnd type="none" w="sm" len="sm"/>
              <a:tailEnd type="none" w="sm" len="sm"/>
            </a:ln>
          </p:spPr>
        </p:cxnSp>
        <p:grpSp>
          <p:nvGrpSpPr>
            <p:cNvPr id="142" name="Google Shape;88;p3">
              <a:extLst>
                <a:ext uri="{FF2B5EF4-FFF2-40B4-BE49-F238E27FC236}">
                  <a16:creationId xmlns:a16="http://schemas.microsoft.com/office/drawing/2014/main" id="{A6A1D2E9-AF3A-FB20-0952-E83E9A693348}"/>
                </a:ext>
              </a:extLst>
            </p:cNvPr>
            <p:cNvGrpSpPr/>
            <p:nvPr/>
          </p:nvGrpSpPr>
          <p:grpSpPr>
            <a:xfrm>
              <a:off x="1049400" y="1441080"/>
              <a:ext cx="893160" cy="219600"/>
              <a:chOff x="1049400" y="1441080"/>
              <a:chExt cx="893160" cy="219600"/>
            </a:xfrm>
          </p:grpSpPr>
          <p:sp>
            <p:nvSpPr>
              <p:cNvPr id="152" name="Google Shape;89;p3">
                <a:extLst>
                  <a:ext uri="{FF2B5EF4-FFF2-40B4-BE49-F238E27FC236}">
                    <a16:creationId xmlns:a16="http://schemas.microsoft.com/office/drawing/2014/main" id="{4AA67F3C-CCB4-7F2C-82BA-AE9BA30F7A1E}"/>
                  </a:ext>
                </a:extLst>
              </p:cNvPr>
              <p:cNvSpPr/>
              <p:nvPr/>
            </p:nvSpPr>
            <p:spPr>
              <a:xfrm>
                <a:off x="1175760" y="1441080"/>
                <a:ext cx="766800" cy="219600"/>
              </a:xfrm>
              <a:prstGeom prst="rect">
                <a:avLst/>
              </a:prstGeom>
              <a:solidFill>
                <a:srgbClr val="F4B08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dirty="0">
                    <a:solidFill>
                      <a:srgbClr val="000000"/>
                    </a:solidFill>
                    <a:latin typeface="Consolas"/>
                    <a:ea typeface="Consolas"/>
                    <a:cs typeface="Consolas"/>
                    <a:sym typeface="Consolas"/>
                  </a:rPr>
                  <a:t>&lt;</a:t>
                </a:r>
                <a:r>
                  <a:rPr lang="en-US" sz="800" b="0" i="0" u="none" strike="noStrike" cap="none" dirty="0" err="1">
                    <a:solidFill>
                      <a:srgbClr val="000000"/>
                    </a:solidFill>
                    <a:latin typeface="Consolas"/>
                    <a:ea typeface="Consolas"/>
                    <a:cs typeface="Consolas"/>
                    <a:sym typeface="Consolas"/>
                  </a:rPr>
                  <a:t>metsHdr</a:t>
                </a:r>
                <a:r>
                  <a:rPr lang="en-US" sz="800" b="0" i="0" u="none" strike="noStrike" cap="none" dirty="0">
                    <a:solidFill>
                      <a:srgbClr val="000000"/>
                    </a:solidFill>
                    <a:latin typeface="Consolas"/>
                    <a:ea typeface="Consolas"/>
                    <a:cs typeface="Consolas"/>
                    <a:sym typeface="Consolas"/>
                  </a:rPr>
                  <a:t>&gt;</a:t>
                </a:r>
                <a:endParaRPr sz="800" b="0" i="0" u="none" strike="noStrike" cap="none" dirty="0">
                  <a:solidFill>
                    <a:srgbClr val="000000"/>
                  </a:solidFill>
                  <a:latin typeface="Consolas"/>
                  <a:ea typeface="Consolas"/>
                  <a:cs typeface="Consolas"/>
                  <a:sym typeface="Consolas"/>
                </a:endParaRPr>
              </a:p>
            </p:txBody>
          </p:sp>
          <p:cxnSp>
            <p:nvCxnSpPr>
              <p:cNvPr id="153" name="Google Shape;90;p3">
                <a:extLst>
                  <a:ext uri="{FF2B5EF4-FFF2-40B4-BE49-F238E27FC236}">
                    <a16:creationId xmlns:a16="http://schemas.microsoft.com/office/drawing/2014/main" id="{0CB645FC-C3A5-977E-5EC2-00F247536A1D}"/>
                  </a:ext>
                </a:extLst>
              </p:cNvPr>
              <p:cNvCxnSpPr/>
              <p:nvPr/>
            </p:nvCxnSpPr>
            <p:spPr>
              <a:xfrm rot="10800000">
                <a:off x="1049400" y="155160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43" name="Google Shape;91;p3">
              <a:extLst>
                <a:ext uri="{FF2B5EF4-FFF2-40B4-BE49-F238E27FC236}">
                  <a16:creationId xmlns:a16="http://schemas.microsoft.com/office/drawing/2014/main" id="{EE2B3771-06AF-D9E5-32E8-4B4E1B8D0247}"/>
                </a:ext>
              </a:extLst>
            </p:cNvPr>
            <p:cNvGrpSpPr/>
            <p:nvPr/>
          </p:nvGrpSpPr>
          <p:grpSpPr>
            <a:xfrm>
              <a:off x="1049400" y="2020320"/>
              <a:ext cx="893160" cy="219600"/>
              <a:chOff x="1049400" y="2020320"/>
              <a:chExt cx="893160" cy="219600"/>
            </a:xfrm>
          </p:grpSpPr>
          <p:sp>
            <p:nvSpPr>
              <p:cNvPr id="150" name="Google Shape;92;p3">
                <a:extLst>
                  <a:ext uri="{FF2B5EF4-FFF2-40B4-BE49-F238E27FC236}">
                    <a16:creationId xmlns:a16="http://schemas.microsoft.com/office/drawing/2014/main" id="{A4A80C3E-F824-3925-2CE4-604A6F01E52B}"/>
                  </a:ext>
                </a:extLst>
              </p:cNvPr>
              <p:cNvSpPr/>
              <p:nvPr/>
            </p:nvSpPr>
            <p:spPr>
              <a:xfrm>
                <a:off x="1175760" y="2020320"/>
                <a:ext cx="766800" cy="219600"/>
              </a:xfrm>
              <a:prstGeom prst="rect">
                <a:avLst/>
              </a:prstGeom>
              <a:solidFill>
                <a:srgbClr val="A8D08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&lt;fileSec&gt;</a:t>
                </a:r>
                <a:endParaRPr sz="800" b="0" i="0" u="none" strike="noStrike" cap="none">
                  <a:solidFill>
                    <a:srgbClr val="000000"/>
                  </a:solidFill>
                  <a:latin typeface="Consolas"/>
                  <a:ea typeface="Consolas"/>
                  <a:cs typeface="Consolas"/>
                  <a:sym typeface="Consolas"/>
                </a:endParaRPr>
              </a:p>
            </p:txBody>
          </p:sp>
          <p:cxnSp>
            <p:nvCxnSpPr>
              <p:cNvPr id="151" name="Google Shape;93;p3">
                <a:extLst>
                  <a:ext uri="{FF2B5EF4-FFF2-40B4-BE49-F238E27FC236}">
                    <a16:creationId xmlns:a16="http://schemas.microsoft.com/office/drawing/2014/main" id="{537E3B3F-9B79-02DD-62D9-7C4BD5538A74}"/>
                  </a:ext>
                </a:extLst>
              </p:cNvPr>
              <p:cNvCxnSpPr/>
              <p:nvPr/>
            </p:nvCxnSpPr>
            <p:spPr>
              <a:xfrm rot="10800000">
                <a:off x="1049400" y="21308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44" name="Google Shape;94;p3">
              <a:extLst>
                <a:ext uri="{FF2B5EF4-FFF2-40B4-BE49-F238E27FC236}">
                  <a16:creationId xmlns:a16="http://schemas.microsoft.com/office/drawing/2014/main" id="{02D72297-AC08-E641-D53B-168D205A898F}"/>
                </a:ext>
              </a:extLst>
            </p:cNvPr>
            <p:cNvGrpSpPr/>
            <p:nvPr/>
          </p:nvGrpSpPr>
          <p:grpSpPr>
            <a:xfrm>
              <a:off x="1049400" y="1730880"/>
              <a:ext cx="893160" cy="219240"/>
              <a:chOff x="1049400" y="1730880"/>
              <a:chExt cx="893160" cy="219240"/>
            </a:xfrm>
          </p:grpSpPr>
          <p:sp>
            <p:nvSpPr>
              <p:cNvPr id="148" name="Google Shape;95;p3">
                <a:extLst>
                  <a:ext uri="{FF2B5EF4-FFF2-40B4-BE49-F238E27FC236}">
                    <a16:creationId xmlns:a16="http://schemas.microsoft.com/office/drawing/2014/main" id="{E326CEAA-2CF8-CB1A-873A-013A397121AF}"/>
                  </a:ext>
                </a:extLst>
              </p:cNvPr>
              <p:cNvSpPr/>
              <p:nvPr/>
            </p:nvSpPr>
            <p:spPr>
              <a:xfrm>
                <a:off x="1175760" y="1730880"/>
                <a:ext cx="766800" cy="219240"/>
              </a:xfrm>
              <a:prstGeom prst="rect">
                <a:avLst/>
              </a:prstGeom>
              <a:solidFill>
                <a:srgbClr val="FFD96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&lt;mdSec&gt;</a:t>
                </a:r>
                <a:endParaRPr sz="800" b="0" i="0" u="none" strike="noStrike" cap="none">
                  <a:solidFill>
                    <a:srgbClr val="000000"/>
                  </a:solidFill>
                  <a:latin typeface="Consolas"/>
                  <a:ea typeface="Consolas"/>
                  <a:cs typeface="Consolas"/>
                  <a:sym typeface="Consolas"/>
                </a:endParaRPr>
              </a:p>
            </p:txBody>
          </p:sp>
          <p:cxnSp>
            <p:nvCxnSpPr>
              <p:cNvPr id="149" name="Google Shape;96;p3">
                <a:extLst>
                  <a:ext uri="{FF2B5EF4-FFF2-40B4-BE49-F238E27FC236}">
                    <a16:creationId xmlns:a16="http://schemas.microsoft.com/office/drawing/2014/main" id="{19014597-2AED-986A-5377-9813420A54D8}"/>
                  </a:ext>
                </a:extLst>
              </p:cNvPr>
              <p:cNvCxnSpPr/>
              <p:nvPr/>
            </p:nvCxnSpPr>
            <p:spPr>
              <a:xfrm rot="10800000">
                <a:off x="1049400" y="1841040"/>
                <a:ext cx="126360" cy="0"/>
              </a:xfrm>
              <a:prstGeom prst="straightConnector1">
                <a:avLst/>
              </a:prstGeom>
              <a:noFill/>
              <a:ln w="19075" cap="flat" cmpd="sng">
                <a:solidFill>
                  <a:srgbClr val="000000"/>
                </a:solidFill>
                <a:prstDash val="solid"/>
                <a:round/>
                <a:headEnd type="none" w="sm" len="sm"/>
                <a:tailEnd type="none" w="sm" len="sm"/>
              </a:ln>
            </p:spPr>
          </p:cxnSp>
        </p:grpSp>
        <p:grpSp>
          <p:nvGrpSpPr>
            <p:cNvPr id="145" name="Google Shape;97;p3">
              <a:extLst>
                <a:ext uri="{FF2B5EF4-FFF2-40B4-BE49-F238E27FC236}">
                  <a16:creationId xmlns:a16="http://schemas.microsoft.com/office/drawing/2014/main" id="{6FC7C572-972B-6DA5-79FB-09CDBDD17D04}"/>
                </a:ext>
              </a:extLst>
            </p:cNvPr>
            <p:cNvGrpSpPr/>
            <p:nvPr/>
          </p:nvGrpSpPr>
          <p:grpSpPr>
            <a:xfrm>
              <a:off x="1049400" y="2304000"/>
              <a:ext cx="893160" cy="219240"/>
              <a:chOff x="1049400" y="2304000"/>
              <a:chExt cx="893160" cy="219240"/>
            </a:xfrm>
          </p:grpSpPr>
          <p:sp>
            <p:nvSpPr>
              <p:cNvPr id="146" name="Google Shape;98;p3">
                <a:extLst>
                  <a:ext uri="{FF2B5EF4-FFF2-40B4-BE49-F238E27FC236}">
                    <a16:creationId xmlns:a16="http://schemas.microsoft.com/office/drawing/2014/main" id="{77614A2F-95C1-D01A-640B-7B88D7E3799B}"/>
                  </a:ext>
                </a:extLst>
              </p:cNvPr>
              <p:cNvSpPr/>
              <p:nvPr/>
            </p:nvSpPr>
            <p:spPr>
              <a:xfrm>
                <a:off x="1175760" y="2304000"/>
                <a:ext cx="766800" cy="219240"/>
              </a:xfrm>
              <a:prstGeom prst="rect">
                <a:avLst/>
              </a:prstGeom>
              <a:solidFill>
                <a:srgbClr val="9CC2E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&lt;structSec&gt;</a:t>
                </a:r>
                <a:endParaRPr sz="800" b="0" i="0" u="none" strike="noStrike" cap="none">
                  <a:solidFill>
                    <a:srgbClr val="000000"/>
                  </a:solidFill>
                  <a:latin typeface="Consolas"/>
                  <a:ea typeface="Consolas"/>
                  <a:cs typeface="Consolas"/>
                  <a:sym typeface="Consolas"/>
                </a:endParaRPr>
              </a:p>
            </p:txBody>
          </p:sp>
          <p:cxnSp>
            <p:nvCxnSpPr>
              <p:cNvPr id="147" name="Google Shape;99;p3">
                <a:extLst>
                  <a:ext uri="{FF2B5EF4-FFF2-40B4-BE49-F238E27FC236}">
                    <a16:creationId xmlns:a16="http://schemas.microsoft.com/office/drawing/2014/main" id="{09FFEF2C-6142-F8C9-3E8B-1555CC88E5F1}"/>
                  </a:ext>
                </a:extLst>
              </p:cNvPr>
              <p:cNvCxnSpPr/>
              <p:nvPr/>
            </p:nvCxnSpPr>
            <p:spPr>
              <a:xfrm rot="10800000">
                <a:off x="1049400" y="2414160"/>
                <a:ext cx="126360" cy="0"/>
              </a:xfrm>
              <a:prstGeom prst="straightConnector1">
                <a:avLst/>
              </a:prstGeom>
              <a:noFill/>
              <a:ln w="19075" cap="flat" cmpd="sng">
                <a:solidFill>
                  <a:srgbClr val="000000"/>
                </a:solidFill>
                <a:prstDash val="solid"/>
                <a:round/>
                <a:headEnd type="none" w="sm" len="sm"/>
                <a:tailEnd type="none" w="sm" len="sm"/>
              </a:ln>
            </p:spPr>
          </p:cxnSp>
        </p:grpSp>
      </p:grpSp>
      <p:grpSp>
        <p:nvGrpSpPr>
          <p:cNvPr id="154" name="Google Shape;154;p6">
            <a:extLst>
              <a:ext uri="{FF2B5EF4-FFF2-40B4-BE49-F238E27FC236}">
                <a16:creationId xmlns:a16="http://schemas.microsoft.com/office/drawing/2014/main" id="{940F08F8-824F-2CCD-95BA-C79CAB4CCEFD}"/>
              </a:ext>
            </a:extLst>
          </p:cNvPr>
          <p:cNvGrpSpPr/>
          <p:nvPr/>
        </p:nvGrpSpPr>
        <p:grpSpPr>
          <a:xfrm>
            <a:off x="2267401" y="2200476"/>
            <a:ext cx="1846000" cy="2734320"/>
            <a:chOff x="270998" y="373764"/>
            <a:chExt cx="1889213" cy="3515373"/>
          </a:xfrm>
        </p:grpSpPr>
        <p:sp>
          <p:nvSpPr>
            <p:cNvPr id="155" name="Google Shape;155;p6">
              <a:extLst>
                <a:ext uri="{FF2B5EF4-FFF2-40B4-BE49-F238E27FC236}">
                  <a16:creationId xmlns:a16="http://schemas.microsoft.com/office/drawing/2014/main" id="{53672544-27C5-4EB9-64A5-79919AB6D26A}"/>
                </a:ext>
              </a:extLst>
            </p:cNvPr>
            <p:cNvSpPr/>
            <p:nvPr/>
          </p:nvSpPr>
          <p:spPr>
            <a:xfrm>
              <a:off x="631383" y="870398"/>
              <a:ext cx="1528828"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00000"/>
                </a:solidFill>
                <a:latin typeface="Arial"/>
                <a:ea typeface="Arial"/>
                <a:cs typeface="Arial"/>
                <a:sym typeface="Arial"/>
              </a:endParaRPr>
            </a:p>
          </p:txBody>
        </p:sp>
        <p:sp>
          <p:nvSpPr>
            <p:cNvPr id="156" name="Google Shape;156;p6">
              <a:extLst>
                <a:ext uri="{FF2B5EF4-FFF2-40B4-BE49-F238E27FC236}">
                  <a16:creationId xmlns:a16="http://schemas.microsoft.com/office/drawing/2014/main" id="{DF57EBBF-C8C9-DA37-9246-D4272789FE44}"/>
                </a:ext>
              </a:extLst>
            </p:cNvPr>
            <p:cNvSpPr/>
            <p:nvPr/>
          </p:nvSpPr>
          <p:spPr>
            <a:xfrm>
              <a:off x="270998" y="373764"/>
              <a:ext cx="899960"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&lt;mets&gt;</a:t>
              </a:r>
              <a:endParaRPr sz="800" b="0" i="0" u="none" strike="noStrike" cap="none">
                <a:solidFill>
                  <a:srgbClr val="000000"/>
                </a:solidFill>
                <a:latin typeface="Arial"/>
                <a:ea typeface="Arial"/>
                <a:cs typeface="Arial"/>
                <a:sym typeface="Arial"/>
              </a:endParaRPr>
            </a:p>
          </p:txBody>
        </p:sp>
        <p:cxnSp>
          <p:nvCxnSpPr>
            <p:cNvPr id="157" name="Google Shape;157;p6">
              <a:extLst>
                <a:ext uri="{FF2B5EF4-FFF2-40B4-BE49-F238E27FC236}">
                  <a16:creationId xmlns:a16="http://schemas.microsoft.com/office/drawing/2014/main" id="{B1CA7E0E-442F-3BAE-2C7E-5083B5236258}"/>
                </a:ext>
              </a:extLst>
            </p:cNvPr>
            <p:cNvCxnSpPr/>
            <p:nvPr/>
          </p:nvCxnSpPr>
          <p:spPr>
            <a:xfrm>
              <a:off x="362499" y="612767"/>
              <a:ext cx="1605" cy="209384"/>
            </a:xfrm>
            <a:prstGeom prst="straightConnector1">
              <a:avLst/>
            </a:prstGeom>
            <a:noFill/>
            <a:ln w="19075" cap="flat" cmpd="sng">
              <a:solidFill>
                <a:srgbClr val="000000"/>
              </a:solidFill>
              <a:prstDash val="solid"/>
              <a:round/>
              <a:headEnd type="none" w="sm" len="sm"/>
              <a:tailEnd type="none" w="sm" len="sm"/>
            </a:ln>
          </p:spPr>
        </p:cxnSp>
        <p:grpSp>
          <p:nvGrpSpPr>
            <p:cNvPr id="158" name="Google Shape;158;p6">
              <a:extLst>
                <a:ext uri="{FF2B5EF4-FFF2-40B4-BE49-F238E27FC236}">
                  <a16:creationId xmlns:a16="http://schemas.microsoft.com/office/drawing/2014/main" id="{A3BE3D1C-FA17-FC1A-B7CA-DB3AFD3DD82C}"/>
                </a:ext>
              </a:extLst>
            </p:cNvPr>
            <p:cNvGrpSpPr/>
            <p:nvPr/>
          </p:nvGrpSpPr>
          <p:grpSpPr>
            <a:xfrm>
              <a:off x="358084" y="701997"/>
              <a:ext cx="1048448" cy="239003"/>
              <a:chOff x="1117800" y="1785960"/>
              <a:chExt cx="1881000" cy="461880"/>
            </a:xfrm>
          </p:grpSpPr>
          <p:sp>
            <p:nvSpPr>
              <p:cNvPr id="189" name="Google Shape;159;p6">
                <a:extLst>
                  <a:ext uri="{FF2B5EF4-FFF2-40B4-BE49-F238E27FC236}">
                    <a16:creationId xmlns:a16="http://schemas.microsoft.com/office/drawing/2014/main" id="{BB998757-431C-6798-A0BC-B71F1424E0D6}"/>
                  </a:ext>
                </a:extLst>
              </p:cNvPr>
              <p:cNvSpPr/>
              <p:nvPr/>
            </p:nvSpPr>
            <p:spPr>
              <a:xfrm>
                <a:off x="1384200" y="1785960"/>
                <a:ext cx="1614600" cy="461880"/>
              </a:xfrm>
              <a:prstGeom prst="rect">
                <a:avLst/>
              </a:prstGeom>
              <a:solidFill>
                <a:srgbClr val="FFD96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&lt;mdSec&gt;</a:t>
                </a:r>
                <a:endParaRPr sz="800" b="0" i="0" u="none" strike="noStrike" cap="none">
                  <a:solidFill>
                    <a:srgbClr val="000000"/>
                  </a:solidFill>
                  <a:latin typeface="Arial"/>
                  <a:ea typeface="Arial"/>
                  <a:cs typeface="Arial"/>
                  <a:sym typeface="Arial"/>
                </a:endParaRPr>
              </a:p>
            </p:txBody>
          </p:sp>
          <p:cxnSp>
            <p:nvCxnSpPr>
              <p:cNvPr id="190" name="Google Shape;160;p6">
                <a:extLst>
                  <a:ext uri="{FF2B5EF4-FFF2-40B4-BE49-F238E27FC236}">
                    <a16:creationId xmlns:a16="http://schemas.microsoft.com/office/drawing/2014/main" id="{54D36331-D019-0E70-8670-4E3E16ED7B8A}"/>
                  </a:ext>
                </a:extLst>
              </p:cNvPr>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159" name="Google Shape;161;p6">
              <a:extLst>
                <a:ext uri="{FF2B5EF4-FFF2-40B4-BE49-F238E27FC236}">
                  <a16:creationId xmlns:a16="http://schemas.microsoft.com/office/drawing/2014/main" id="{A2E23987-C9D3-E003-034E-D564C269A82D}"/>
                </a:ext>
              </a:extLst>
            </p:cNvPr>
            <p:cNvGrpSpPr/>
            <p:nvPr/>
          </p:nvGrpSpPr>
          <p:grpSpPr>
            <a:xfrm>
              <a:off x="822010" y="1358650"/>
              <a:ext cx="1048448" cy="239003"/>
              <a:chOff x="1950120" y="3054960"/>
              <a:chExt cx="1881000" cy="461880"/>
            </a:xfrm>
          </p:grpSpPr>
          <p:sp>
            <p:nvSpPr>
              <p:cNvPr id="187" name="Google Shape;162;p6">
                <a:extLst>
                  <a:ext uri="{FF2B5EF4-FFF2-40B4-BE49-F238E27FC236}">
                    <a16:creationId xmlns:a16="http://schemas.microsoft.com/office/drawing/2014/main" id="{009CCC7D-6B8E-55EA-9FAC-59734050D495}"/>
                  </a:ext>
                </a:extLst>
              </p:cNvPr>
              <p:cNvSpPr/>
              <p:nvPr/>
            </p:nvSpPr>
            <p:spPr>
              <a:xfrm>
                <a:off x="2216520" y="3054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&lt;md&gt;</a:t>
                </a:r>
                <a:endParaRPr sz="800" b="0" i="0" u="none" strike="noStrike" cap="none">
                  <a:solidFill>
                    <a:srgbClr val="000000"/>
                  </a:solidFill>
                  <a:latin typeface="Arial"/>
                  <a:ea typeface="Arial"/>
                  <a:cs typeface="Arial"/>
                  <a:sym typeface="Arial"/>
                </a:endParaRPr>
              </a:p>
            </p:txBody>
          </p:sp>
          <p:cxnSp>
            <p:nvCxnSpPr>
              <p:cNvPr id="188" name="Google Shape;163;p6">
                <a:extLst>
                  <a:ext uri="{FF2B5EF4-FFF2-40B4-BE49-F238E27FC236}">
                    <a16:creationId xmlns:a16="http://schemas.microsoft.com/office/drawing/2014/main" id="{7E0C2F38-7157-9E37-66F8-B9BC228AD29D}"/>
                  </a:ext>
                </a:extLst>
              </p:cNvPr>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0" name="Google Shape;164;p6">
              <a:extLst>
                <a:ext uri="{FF2B5EF4-FFF2-40B4-BE49-F238E27FC236}">
                  <a16:creationId xmlns:a16="http://schemas.microsoft.com/office/drawing/2014/main" id="{F70E2736-53A0-4CCC-18CE-A7F382C096E8}"/>
                </a:ext>
              </a:extLst>
            </p:cNvPr>
            <p:cNvGrpSpPr/>
            <p:nvPr/>
          </p:nvGrpSpPr>
          <p:grpSpPr>
            <a:xfrm>
              <a:off x="593659" y="1030417"/>
              <a:ext cx="1048448" cy="239003"/>
              <a:chOff x="1540440" y="2420640"/>
              <a:chExt cx="1881000" cy="461880"/>
            </a:xfrm>
          </p:grpSpPr>
          <p:sp>
            <p:nvSpPr>
              <p:cNvPr id="185" name="Google Shape;165;p6">
                <a:extLst>
                  <a:ext uri="{FF2B5EF4-FFF2-40B4-BE49-F238E27FC236}">
                    <a16:creationId xmlns:a16="http://schemas.microsoft.com/office/drawing/2014/main" id="{FD326010-EEFA-273B-DF27-BC096FCAE179}"/>
                  </a:ext>
                </a:extLst>
              </p:cNvPr>
              <p:cNvSpPr/>
              <p:nvPr/>
            </p:nvSpPr>
            <p:spPr>
              <a:xfrm>
                <a:off x="1806840" y="242064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&lt;mdGrp&gt;</a:t>
                </a:r>
                <a:endParaRPr sz="800" b="0" i="0" u="none" strike="noStrike" cap="none">
                  <a:solidFill>
                    <a:srgbClr val="000000"/>
                  </a:solidFill>
                  <a:latin typeface="Arial"/>
                  <a:ea typeface="Arial"/>
                  <a:cs typeface="Arial"/>
                  <a:sym typeface="Arial"/>
                </a:endParaRPr>
              </a:p>
            </p:txBody>
          </p:sp>
          <p:cxnSp>
            <p:nvCxnSpPr>
              <p:cNvPr id="186" name="Google Shape;166;p6">
                <a:extLst>
                  <a:ext uri="{FF2B5EF4-FFF2-40B4-BE49-F238E27FC236}">
                    <a16:creationId xmlns:a16="http://schemas.microsoft.com/office/drawing/2014/main" id="{68E2406C-9E92-C712-4CB9-DAD626F005AF}"/>
                  </a:ext>
                </a:extLst>
              </p:cNvPr>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161" name="Google Shape;167;p6">
              <a:extLst>
                <a:ext uri="{FF2B5EF4-FFF2-40B4-BE49-F238E27FC236}">
                  <a16:creationId xmlns:a16="http://schemas.microsoft.com/office/drawing/2014/main" id="{E7B73813-2158-B51D-C16F-9EB198BBC2C4}"/>
                </a:ext>
              </a:extLst>
            </p:cNvPr>
            <p:cNvGrpSpPr/>
            <p:nvPr/>
          </p:nvGrpSpPr>
          <p:grpSpPr>
            <a:xfrm>
              <a:off x="821207" y="1687069"/>
              <a:ext cx="1048448" cy="239003"/>
              <a:chOff x="1948680" y="3689640"/>
              <a:chExt cx="1881000" cy="461880"/>
            </a:xfrm>
          </p:grpSpPr>
          <p:sp>
            <p:nvSpPr>
              <p:cNvPr id="183" name="Google Shape;168;p6">
                <a:extLst>
                  <a:ext uri="{FF2B5EF4-FFF2-40B4-BE49-F238E27FC236}">
                    <a16:creationId xmlns:a16="http://schemas.microsoft.com/office/drawing/2014/main" id="{8DB0220C-B2D8-A18F-06E2-AB64CB61A2B2}"/>
                  </a:ext>
                </a:extLst>
              </p:cNvPr>
              <p:cNvSpPr/>
              <p:nvPr/>
            </p:nvSpPr>
            <p:spPr>
              <a:xfrm>
                <a:off x="2215080" y="368964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&lt;md&gt;</a:t>
                </a:r>
                <a:endParaRPr sz="800" b="0" i="0" u="none" strike="noStrike" cap="none">
                  <a:solidFill>
                    <a:srgbClr val="000000"/>
                  </a:solidFill>
                  <a:latin typeface="Arial"/>
                  <a:ea typeface="Arial"/>
                  <a:cs typeface="Arial"/>
                  <a:sym typeface="Arial"/>
                </a:endParaRPr>
              </a:p>
            </p:txBody>
          </p:sp>
          <p:cxnSp>
            <p:nvCxnSpPr>
              <p:cNvPr id="184" name="Google Shape;169;p6">
                <a:extLst>
                  <a:ext uri="{FF2B5EF4-FFF2-40B4-BE49-F238E27FC236}">
                    <a16:creationId xmlns:a16="http://schemas.microsoft.com/office/drawing/2014/main" id="{62DE75EA-1ED0-BC17-4662-28439A4E2D0A}"/>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2" name="Google Shape;170;p6">
              <a:extLst>
                <a:ext uri="{FF2B5EF4-FFF2-40B4-BE49-F238E27FC236}">
                  <a16:creationId xmlns:a16="http://schemas.microsoft.com/office/drawing/2014/main" id="{6774577E-9155-5B29-5309-83B5146DDA6C}"/>
                </a:ext>
              </a:extLst>
            </p:cNvPr>
            <p:cNvGrpSpPr/>
            <p:nvPr/>
          </p:nvGrpSpPr>
          <p:grpSpPr>
            <a:xfrm>
              <a:off x="820405" y="2015302"/>
              <a:ext cx="1048448" cy="239003"/>
              <a:chOff x="1947240" y="4323960"/>
              <a:chExt cx="1881000" cy="461880"/>
            </a:xfrm>
          </p:grpSpPr>
          <p:sp>
            <p:nvSpPr>
              <p:cNvPr id="181" name="Google Shape;171;p6">
                <a:extLst>
                  <a:ext uri="{FF2B5EF4-FFF2-40B4-BE49-F238E27FC236}">
                    <a16:creationId xmlns:a16="http://schemas.microsoft.com/office/drawing/2014/main" id="{54BB0453-8A0D-AA12-5361-4C5DFE536F09}"/>
                  </a:ext>
                </a:extLst>
              </p:cNvPr>
              <p:cNvSpPr/>
              <p:nvPr/>
            </p:nvSpPr>
            <p:spPr>
              <a:xfrm>
                <a:off x="2213640" y="4323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182" name="Google Shape;172;p6">
                <a:extLst>
                  <a:ext uri="{FF2B5EF4-FFF2-40B4-BE49-F238E27FC236}">
                    <a16:creationId xmlns:a16="http://schemas.microsoft.com/office/drawing/2014/main" id="{92622A95-BABA-16FE-9905-6ABD392F6668}"/>
                  </a:ext>
                </a:extLst>
              </p:cNvPr>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3" name="Google Shape;173;p6">
              <a:extLst>
                <a:ext uri="{FF2B5EF4-FFF2-40B4-BE49-F238E27FC236}">
                  <a16:creationId xmlns:a16="http://schemas.microsoft.com/office/drawing/2014/main" id="{DC10CB6E-752D-4924-7BE3-DA6365F89DEB}"/>
                </a:ext>
              </a:extLst>
            </p:cNvPr>
            <p:cNvGrpSpPr/>
            <p:nvPr/>
          </p:nvGrpSpPr>
          <p:grpSpPr>
            <a:xfrm>
              <a:off x="592856" y="2343535"/>
              <a:ext cx="1048448" cy="239003"/>
              <a:chOff x="1539000" y="4958280"/>
              <a:chExt cx="1881000" cy="461880"/>
            </a:xfrm>
          </p:grpSpPr>
          <p:sp>
            <p:nvSpPr>
              <p:cNvPr id="179" name="Google Shape;174;p6">
                <a:extLst>
                  <a:ext uri="{FF2B5EF4-FFF2-40B4-BE49-F238E27FC236}">
                    <a16:creationId xmlns:a16="http://schemas.microsoft.com/office/drawing/2014/main" id="{74C2F450-2730-A9FD-F16A-613725E7B44C}"/>
                  </a:ext>
                </a:extLst>
              </p:cNvPr>
              <p:cNvSpPr/>
              <p:nvPr/>
            </p:nvSpPr>
            <p:spPr>
              <a:xfrm>
                <a:off x="1805400" y="495828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&lt;mdGrp&gt;</a:t>
                </a:r>
                <a:endParaRPr sz="800" b="0" i="0" u="none" strike="noStrike" cap="none">
                  <a:solidFill>
                    <a:srgbClr val="000000"/>
                  </a:solidFill>
                  <a:latin typeface="Arial"/>
                  <a:ea typeface="Arial"/>
                  <a:cs typeface="Arial"/>
                  <a:sym typeface="Arial"/>
                </a:endParaRPr>
              </a:p>
            </p:txBody>
          </p:sp>
          <p:cxnSp>
            <p:nvCxnSpPr>
              <p:cNvPr id="180" name="Google Shape;175;p6">
                <a:extLst>
                  <a:ext uri="{FF2B5EF4-FFF2-40B4-BE49-F238E27FC236}">
                    <a16:creationId xmlns:a16="http://schemas.microsoft.com/office/drawing/2014/main" id="{0157C2D9-BA02-F7F7-A627-DDEF9ABAA750}"/>
                  </a:ext>
                </a:extLst>
              </p:cNvPr>
              <p:cNvCxnSpPr/>
              <p:nvPr/>
            </p:nvCxnSpPr>
            <p:spPr>
              <a:xfrm rot="10800000">
                <a:off x="1539000" y="519048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164" name="Google Shape;176;p6">
              <a:extLst>
                <a:ext uri="{FF2B5EF4-FFF2-40B4-BE49-F238E27FC236}">
                  <a16:creationId xmlns:a16="http://schemas.microsoft.com/office/drawing/2014/main" id="{970D1FA5-D63A-2361-94DA-0DFE6C7BD381}"/>
                </a:ext>
              </a:extLst>
            </p:cNvPr>
            <p:cNvGrpSpPr/>
            <p:nvPr/>
          </p:nvGrpSpPr>
          <p:grpSpPr>
            <a:xfrm>
              <a:off x="821207" y="2671955"/>
              <a:ext cx="1048448" cy="239003"/>
              <a:chOff x="1948680" y="5592960"/>
              <a:chExt cx="1881000" cy="461880"/>
            </a:xfrm>
          </p:grpSpPr>
          <p:sp>
            <p:nvSpPr>
              <p:cNvPr id="177" name="Google Shape;177;p6">
                <a:extLst>
                  <a:ext uri="{FF2B5EF4-FFF2-40B4-BE49-F238E27FC236}">
                    <a16:creationId xmlns:a16="http://schemas.microsoft.com/office/drawing/2014/main" id="{BF8A34E6-E28E-0828-045A-74B169055CEE}"/>
                  </a:ext>
                </a:extLst>
              </p:cNvPr>
              <p:cNvSpPr/>
              <p:nvPr/>
            </p:nvSpPr>
            <p:spPr>
              <a:xfrm>
                <a:off x="2215080" y="5592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&lt;md&gt;</a:t>
                </a:r>
                <a:endParaRPr sz="800" b="0" i="0" u="none" strike="noStrike" cap="none">
                  <a:solidFill>
                    <a:srgbClr val="000000"/>
                  </a:solidFill>
                  <a:latin typeface="Arial"/>
                  <a:ea typeface="Arial"/>
                  <a:cs typeface="Arial"/>
                  <a:sym typeface="Arial"/>
                </a:endParaRPr>
              </a:p>
            </p:txBody>
          </p:sp>
          <p:cxnSp>
            <p:nvCxnSpPr>
              <p:cNvPr id="178" name="Google Shape;178;p6">
                <a:extLst>
                  <a:ext uri="{FF2B5EF4-FFF2-40B4-BE49-F238E27FC236}">
                    <a16:creationId xmlns:a16="http://schemas.microsoft.com/office/drawing/2014/main" id="{28D48056-09CB-0A8A-E632-3853380490E5}"/>
                  </a:ext>
                </a:extLst>
              </p:cNvPr>
              <p:cNvCxnSpPr/>
              <p:nvPr/>
            </p:nvCxnSpPr>
            <p:spPr>
              <a:xfrm rot="10800000">
                <a:off x="1948680" y="5825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5" name="Google Shape;179;p6">
              <a:extLst>
                <a:ext uri="{FF2B5EF4-FFF2-40B4-BE49-F238E27FC236}">
                  <a16:creationId xmlns:a16="http://schemas.microsoft.com/office/drawing/2014/main" id="{54F064AA-8290-C6A6-8E06-A158B2EE2D6F}"/>
                </a:ext>
              </a:extLst>
            </p:cNvPr>
            <p:cNvGrpSpPr/>
            <p:nvPr/>
          </p:nvGrpSpPr>
          <p:grpSpPr>
            <a:xfrm>
              <a:off x="820405" y="3000188"/>
              <a:ext cx="1048448" cy="239003"/>
              <a:chOff x="1947240" y="6227280"/>
              <a:chExt cx="1881000" cy="461880"/>
            </a:xfrm>
          </p:grpSpPr>
          <p:sp>
            <p:nvSpPr>
              <p:cNvPr id="175" name="Google Shape;180;p6">
                <a:extLst>
                  <a:ext uri="{FF2B5EF4-FFF2-40B4-BE49-F238E27FC236}">
                    <a16:creationId xmlns:a16="http://schemas.microsoft.com/office/drawing/2014/main" id="{5DBA8DC1-CA5B-BC2D-BE82-8F75D0D44137}"/>
                  </a:ext>
                </a:extLst>
              </p:cNvPr>
              <p:cNvSpPr/>
              <p:nvPr/>
            </p:nvSpPr>
            <p:spPr>
              <a:xfrm>
                <a:off x="2213640" y="622728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&lt;md&gt;</a:t>
                </a:r>
                <a:endParaRPr sz="800" b="0" i="0" u="none" strike="noStrike" cap="none">
                  <a:solidFill>
                    <a:srgbClr val="000000"/>
                  </a:solidFill>
                  <a:latin typeface="Arial"/>
                  <a:ea typeface="Arial"/>
                  <a:cs typeface="Arial"/>
                  <a:sym typeface="Arial"/>
                </a:endParaRPr>
              </a:p>
            </p:txBody>
          </p:sp>
          <p:cxnSp>
            <p:nvCxnSpPr>
              <p:cNvPr id="176" name="Google Shape;181;p6">
                <a:extLst>
                  <a:ext uri="{FF2B5EF4-FFF2-40B4-BE49-F238E27FC236}">
                    <a16:creationId xmlns:a16="http://schemas.microsoft.com/office/drawing/2014/main" id="{FD8CD54F-D01F-7096-22DD-4B6000059691}"/>
                  </a:ext>
                </a:extLst>
              </p:cNvPr>
              <p:cNvCxnSpPr/>
              <p:nvPr/>
            </p:nvCxnSpPr>
            <p:spPr>
              <a:xfrm rot="10800000">
                <a:off x="1947240" y="645948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6" name="Google Shape;182;p6">
              <a:extLst>
                <a:ext uri="{FF2B5EF4-FFF2-40B4-BE49-F238E27FC236}">
                  <a16:creationId xmlns:a16="http://schemas.microsoft.com/office/drawing/2014/main" id="{093306D9-393E-08B4-F77F-E63E8EB5CF18}"/>
                </a:ext>
              </a:extLst>
            </p:cNvPr>
            <p:cNvGrpSpPr/>
            <p:nvPr/>
          </p:nvGrpSpPr>
          <p:grpSpPr>
            <a:xfrm>
              <a:off x="819602" y="3328607"/>
              <a:ext cx="1048448" cy="239003"/>
              <a:chOff x="1945800" y="6861960"/>
              <a:chExt cx="1881000" cy="461880"/>
            </a:xfrm>
          </p:grpSpPr>
          <p:sp>
            <p:nvSpPr>
              <p:cNvPr id="173" name="Google Shape;183;p6">
                <a:extLst>
                  <a:ext uri="{FF2B5EF4-FFF2-40B4-BE49-F238E27FC236}">
                    <a16:creationId xmlns:a16="http://schemas.microsoft.com/office/drawing/2014/main" id="{9BEE7EE5-37ED-398E-8D2D-12CC298DEA66}"/>
                  </a:ext>
                </a:extLst>
              </p:cNvPr>
              <p:cNvSpPr/>
              <p:nvPr/>
            </p:nvSpPr>
            <p:spPr>
              <a:xfrm>
                <a:off x="2212200" y="6861960"/>
                <a:ext cx="1614600" cy="461880"/>
              </a:xfrm>
              <a:prstGeom prst="rect">
                <a:avLst/>
              </a:prstGeom>
              <a:solidFill>
                <a:srgbClr val="FFF2C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174" name="Google Shape;184;p6">
                <a:extLst>
                  <a:ext uri="{FF2B5EF4-FFF2-40B4-BE49-F238E27FC236}">
                    <a16:creationId xmlns:a16="http://schemas.microsoft.com/office/drawing/2014/main" id="{4F8F07A6-8D5E-5455-1BB6-7C14846D7DC6}"/>
                  </a:ext>
                </a:extLst>
              </p:cNvPr>
              <p:cNvCxnSpPr/>
              <p:nvPr/>
            </p:nvCxnSpPr>
            <p:spPr>
              <a:xfrm rot="10800000">
                <a:off x="1945800" y="7094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67" name="Google Shape;185;p6">
              <a:extLst>
                <a:ext uri="{FF2B5EF4-FFF2-40B4-BE49-F238E27FC236}">
                  <a16:creationId xmlns:a16="http://schemas.microsoft.com/office/drawing/2014/main" id="{BB793C18-3CCA-55A2-029E-233A1F648DF5}"/>
                </a:ext>
              </a:extLst>
            </p:cNvPr>
            <p:cNvGrpSpPr/>
            <p:nvPr/>
          </p:nvGrpSpPr>
          <p:grpSpPr>
            <a:xfrm>
              <a:off x="592054" y="3650134"/>
              <a:ext cx="1048448" cy="239003"/>
              <a:chOff x="1537560" y="7483320"/>
              <a:chExt cx="1881000" cy="461880"/>
            </a:xfrm>
          </p:grpSpPr>
          <p:sp>
            <p:nvSpPr>
              <p:cNvPr id="171" name="Google Shape;186;p6">
                <a:extLst>
                  <a:ext uri="{FF2B5EF4-FFF2-40B4-BE49-F238E27FC236}">
                    <a16:creationId xmlns:a16="http://schemas.microsoft.com/office/drawing/2014/main" id="{0A9BE965-40AD-ED14-9545-7B5DA285EAD9}"/>
                  </a:ext>
                </a:extLst>
              </p:cNvPr>
              <p:cNvSpPr/>
              <p:nvPr/>
            </p:nvSpPr>
            <p:spPr>
              <a:xfrm>
                <a:off x="1803960" y="7483320"/>
                <a:ext cx="1614600" cy="461880"/>
              </a:xfrm>
              <a:prstGeom prst="rect">
                <a:avLst/>
              </a:prstGeom>
              <a:solidFill>
                <a:srgbClr val="FEE599"/>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172" name="Google Shape;187;p6">
                <a:extLst>
                  <a:ext uri="{FF2B5EF4-FFF2-40B4-BE49-F238E27FC236}">
                    <a16:creationId xmlns:a16="http://schemas.microsoft.com/office/drawing/2014/main" id="{9DA336D8-289F-3DB5-FF39-9F8D0F40143F}"/>
                  </a:ext>
                </a:extLst>
              </p:cNvPr>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168" name="Google Shape;188;p6">
              <a:extLst>
                <a:ext uri="{FF2B5EF4-FFF2-40B4-BE49-F238E27FC236}">
                  <a16:creationId xmlns:a16="http://schemas.microsoft.com/office/drawing/2014/main" id="{075C6642-AFC2-5F54-97FC-D34F7EEBA5C4}"/>
                </a:ext>
              </a:extLst>
            </p:cNvPr>
            <p:cNvCxnSpPr/>
            <p:nvPr/>
          </p:nvCxnSpPr>
          <p:spPr>
            <a:xfrm>
              <a:off x="593659" y="941600"/>
              <a:ext cx="0" cy="2824856"/>
            </a:xfrm>
            <a:prstGeom prst="straightConnector1">
              <a:avLst/>
            </a:prstGeom>
            <a:noFill/>
            <a:ln w="19075" cap="flat" cmpd="sng">
              <a:solidFill>
                <a:srgbClr val="000000"/>
              </a:solidFill>
              <a:prstDash val="solid"/>
              <a:round/>
              <a:headEnd type="none" w="sm" len="sm"/>
              <a:tailEnd type="none" w="sm" len="sm"/>
            </a:ln>
          </p:spPr>
        </p:cxnSp>
        <p:cxnSp>
          <p:nvCxnSpPr>
            <p:cNvPr id="169" name="Google Shape;189;p6">
              <a:extLst>
                <a:ext uri="{FF2B5EF4-FFF2-40B4-BE49-F238E27FC236}">
                  <a16:creationId xmlns:a16="http://schemas.microsoft.com/office/drawing/2014/main" id="{6B8F0120-3E34-0B47-C6D3-C0EFA887D0CD}"/>
                </a:ext>
              </a:extLst>
            </p:cNvPr>
            <p:cNvCxnSpPr/>
            <p:nvPr/>
          </p:nvCxnSpPr>
          <p:spPr>
            <a:xfrm>
              <a:off x="820405" y="1268115"/>
              <a:ext cx="0" cy="867340"/>
            </a:xfrm>
            <a:prstGeom prst="straightConnector1">
              <a:avLst/>
            </a:prstGeom>
            <a:noFill/>
            <a:ln w="19075" cap="flat" cmpd="sng">
              <a:solidFill>
                <a:srgbClr val="000000"/>
              </a:solidFill>
              <a:prstDash val="solid"/>
              <a:round/>
              <a:headEnd type="none" w="sm" len="sm"/>
              <a:tailEnd type="none" w="sm" len="sm"/>
            </a:ln>
          </p:spPr>
        </p:cxnSp>
        <p:cxnSp>
          <p:nvCxnSpPr>
            <p:cNvPr id="170" name="Google Shape;190;p6">
              <a:extLst>
                <a:ext uri="{FF2B5EF4-FFF2-40B4-BE49-F238E27FC236}">
                  <a16:creationId xmlns:a16="http://schemas.microsoft.com/office/drawing/2014/main" id="{384F1328-C9B1-A2E5-D039-C437351B59CA}"/>
                </a:ext>
              </a:extLst>
            </p:cNvPr>
            <p:cNvCxnSpPr/>
            <p:nvPr/>
          </p:nvCxnSpPr>
          <p:spPr>
            <a:xfrm>
              <a:off x="819602" y="2581420"/>
              <a:ext cx="0" cy="867340"/>
            </a:xfrm>
            <a:prstGeom prst="straightConnector1">
              <a:avLst/>
            </a:prstGeom>
            <a:noFill/>
            <a:ln w="19075" cap="flat" cmpd="sng">
              <a:solidFill>
                <a:srgbClr val="000000"/>
              </a:solidFill>
              <a:prstDash val="solid"/>
              <a:round/>
              <a:headEnd type="none" w="sm" len="sm"/>
              <a:tailEnd type="none" w="sm" len="sm"/>
            </a:ln>
          </p:spPr>
        </p:cxnSp>
      </p:grpSp>
      <p:grpSp>
        <p:nvGrpSpPr>
          <p:cNvPr id="191" name="Google Shape;240;p11">
            <a:extLst>
              <a:ext uri="{FF2B5EF4-FFF2-40B4-BE49-F238E27FC236}">
                <a16:creationId xmlns:a16="http://schemas.microsoft.com/office/drawing/2014/main" id="{91DF5342-6934-3480-1FA3-81C330B71EF1}"/>
              </a:ext>
            </a:extLst>
          </p:cNvPr>
          <p:cNvGrpSpPr/>
          <p:nvPr/>
        </p:nvGrpSpPr>
        <p:grpSpPr>
          <a:xfrm>
            <a:off x="4511577" y="2200475"/>
            <a:ext cx="1829014" cy="2709161"/>
            <a:chOff x="270998" y="373764"/>
            <a:chExt cx="1889213" cy="3515373"/>
          </a:xfrm>
        </p:grpSpPr>
        <p:sp>
          <p:nvSpPr>
            <p:cNvPr id="192" name="Google Shape;241;p11">
              <a:extLst>
                <a:ext uri="{FF2B5EF4-FFF2-40B4-BE49-F238E27FC236}">
                  <a16:creationId xmlns:a16="http://schemas.microsoft.com/office/drawing/2014/main" id="{C08E95DD-B57C-70CD-0CCA-E68CEF1B51D7}"/>
                </a:ext>
              </a:extLst>
            </p:cNvPr>
            <p:cNvSpPr/>
            <p:nvPr/>
          </p:nvSpPr>
          <p:spPr>
            <a:xfrm>
              <a:off x="631383" y="870398"/>
              <a:ext cx="1528828"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00000"/>
                </a:solidFill>
                <a:latin typeface="Arial"/>
                <a:ea typeface="Arial"/>
                <a:cs typeface="Arial"/>
                <a:sym typeface="Arial"/>
              </a:endParaRPr>
            </a:p>
          </p:txBody>
        </p:sp>
        <p:sp>
          <p:nvSpPr>
            <p:cNvPr id="193" name="Google Shape;242;p11">
              <a:extLst>
                <a:ext uri="{FF2B5EF4-FFF2-40B4-BE49-F238E27FC236}">
                  <a16:creationId xmlns:a16="http://schemas.microsoft.com/office/drawing/2014/main" id="{9EC98AED-7863-19C1-770C-8462FC58E7D5}"/>
                </a:ext>
              </a:extLst>
            </p:cNvPr>
            <p:cNvSpPr/>
            <p:nvPr/>
          </p:nvSpPr>
          <p:spPr>
            <a:xfrm>
              <a:off x="270998" y="373764"/>
              <a:ext cx="899960"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&lt;mets&gt;</a:t>
              </a:r>
              <a:endParaRPr sz="800" b="0" i="0" u="none" strike="noStrike" cap="none">
                <a:solidFill>
                  <a:srgbClr val="000000"/>
                </a:solidFill>
                <a:latin typeface="Arial"/>
                <a:ea typeface="Arial"/>
                <a:cs typeface="Arial"/>
                <a:sym typeface="Arial"/>
              </a:endParaRPr>
            </a:p>
          </p:txBody>
        </p:sp>
        <p:cxnSp>
          <p:nvCxnSpPr>
            <p:cNvPr id="194" name="Google Shape;243;p11">
              <a:extLst>
                <a:ext uri="{FF2B5EF4-FFF2-40B4-BE49-F238E27FC236}">
                  <a16:creationId xmlns:a16="http://schemas.microsoft.com/office/drawing/2014/main" id="{987693AD-454F-9D35-6DFF-BC308E8E3B80}"/>
                </a:ext>
              </a:extLst>
            </p:cNvPr>
            <p:cNvCxnSpPr/>
            <p:nvPr/>
          </p:nvCxnSpPr>
          <p:spPr>
            <a:xfrm>
              <a:off x="362499" y="612767"/>
              <a:ext cx="1605" cy="209384"/>
            </a:xfrm>
            <a:prstGeom prst="straightConnector1">
              <a:avLst/>
            </a:prstGeom>
            <a:noFill/>
            <a:ln w="19075" cap="flat" cmpd="sng">
              <a:solidFill>
                <a:srgbClr val="000000"/>
              </a:solidFill>
              <a:prstDash val="solid"/>
              <a:round/>
              <a:headEnd type="none" w="sm" len="sm"/>
              <a:tailEnd type="none" w="sm" len="sm"/>
            </a:ln>
          </p:spPr>
        </p:cxnSp>
        <p:grpSp>
          <p:nvGrpSpPr>
            <p:cNvPr id="195" name="Google Shape;244;p11">
              <a:extLst>
                <a:ext uri="{FF2B5EF4-FFF2-40B4-BE49-F238E27FC236}">
                  <a16:creationId xmlns:a16="http://schemas.microsoft.com/office/drawing/2014/main" id="{BB0CD9BD-29A2-FF05-E1DB-1AAC02AD2DD3}"/>
                </a:ext>
              </a:extLst>
            </p:cNvPr>
            <p:cNvGrpSpPr/>
            <p:nvPr/>
          </p:nvGrpSpPr>
          <p:grpSpPr>
            <a:xfrm>
              <a:off x="358084" y="701997"/>
              <a:ext cx="1048448" cy="239003"/>
              <a:chOff x="1117800" y="1785960"/>
              <a:chExt cx="1881000" cy="461880"/>
            </a:xfrm>
          </p:grpSpPr>
          <p:sp>
            <p:nvSpPr>
              <p:cNvPr id="226" name="Google Shape;245;p11">
                <a:extLst>
                  <a:ext uri="{FF2B5EF4-FFF2-40B4-BE49-F238E27FC236}">
                    <a16:creationId xmlns:a16="http://schemas.microsoft.com/office/drawing/2014/main" id="{82B68E50-F5AC-C1C7-31D9-BDCBAA54A0E8}"/>
                  </a:ext>
                </a:extLst>
              </p:cNvPr>
              <p:cNvSpPr/>
              <p:nvPr/>
            </p:nvSpPr>
            <p:spPr>
              <a:xfrm>
                <a:off x="1384200" y="1785960"/>
                <a:ext cx="1614600" cy="461880"/>
              </a:xfrm>
              <a:prstGeom prst="rect">
                <a:avLst/>
              </a:prstGeom>
              <a:solidFill>
                <a:srgbClr val="A8D08C"/>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&lt;fileSec&gt;</a:t>
                </a:r>
                <a:endParaRPr sz="800" b="0" i="0" u="none" strike="noStrike" cap="none">
                  <a:solidFill>
                    <a:srgbClr val="000000"/>
                  </a:solidFill>
                  <a:latin typeface="Arial"/>
                  <a:ea typeface="Arial"/>
                  <a:cs typeface="Arial"/>
                  <a:sym typeface="Arial"/>
                </a:endParaRPr>
              </a:p>
            </p:txBody>
          </p:sp>
          <p:cxnSp>
            <p:nvCxnSpPr>
              <p:cNvPr id="227" name="Google Shape;246;p11">
                <a:extLst>
                  <a:ext uri="{FF2B5EF4-FFF2-40B4-BE49-F238E27FC236}">
                    <a16:creationId xmlns:a16="http://schemas.microsoft.com/office/drawing/2014/main" id="{CF74AD4C-8CC9-EAA6-8EF5-DF0DFDBFAB7A}"/>
                  </a:ext>
                </a:extLst>
              </p:cNvPr>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196" name="Google Shape;247;p11">
              <a:extLst>
                <a:ext uri="{FF2B5EF4-FFF2-40B4-BE49-F238E27FC236}">
                  <a16:creationId xmlns:a16="http://schemas.microsoft.com/office/drawing/2014/main" id="{D30CCAAF-D57D-704B-931C-642C0D2217E3}"/>
                </a:ext>
              </a:extLst>
            </p:cNvPr>
            <p:cNvGrpSpPr/>
            <p:nvPr/>
          </p:nvGrpSpPr>
          <p:grpSpPr>
            <a:xfrm>
              <a:off x="822010" y="1358650"/>
              <a:ext cx="1048448" cy="239003"/>
              <a:chOff x="1950120" y="3054960"/>
              <a:chExt cx="1881000" cy="461880"/>
            </a:xfrm>
          </p:grpSpPr>
          <p:sp>
            <p:nvSpPr>
              <p:cNvPr id="224" name="Google Shape;248;p11">
                <a:extLst>
                  <a:ext uri="{FF2B5EF4-FFF2-40B4-BE49-F238E27FC236}">
                    <a16:creationId xmlns:a16="http://schemas.microsoft.com/office/drawing/2014/main" id="{1F5846BC-0075-848C-AB86-1FC5DBB84A41}"/>
                  </a:ext>
                </a:extLst>
              </p:cNvPr>
              <p:cNvSpPr/>
              <p:nvPr/>
            </p:nvSpPr>
            <p:spPr>
              <a:xfrm>
                <a:off x="2216520" y="3054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&lt;file&gt;</a:t>
                </a:r>
                <a:endParaRPr sz="800" b="0" i="0" u="none" strike="noStrike" cap="none">
                  <a:solidFill>
                    <a:srgbClr val="000000"/>
                  </a:solidFill>
                  <a:latin typeface="Arial"/>
                  <a:ea typeface="Arial"/>
                  <a:cs typeface="Arial"/>
                  <a:sym typeface="Arial"/>
                </a:endParaRPr>
              </a:p>
            </p:txBody>
          </p:sp>
          <p:cxnSp>
            <p:nvCxnSpPr>
              <p:cNvPr id="225" name="Google Shape;249;p11">
                <a:extLst>
                  <a:ext uri="{FF2B5EF4-FFF2-40B4-BE49-F238E27FC236}">
                    <a16:creationId xmlns:a16="http://schemas.microsoft.com/office/drawing/2014/main" id="{2BBFDF7E-DCE1-8F1B-B1A1-D373D13888C2}"/>
                  </a:ext>
                </a:extLst>
              </p:cNvPr>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97" name="Google Shape;250;p11">
              <a:extLst>
                <a:ext uri="{FF2B5EF4-FFF2-40B4-BE49-F238E27FC236}">
                  <a16:creationId xmlns:a16="http://schemas.microsoft.com/office/drawing/2014/main" id="{67F2FD93-9F49-48DE-B820-8FC5E6B1D7B0}"/>
                </a:ext>
              </a:extLst>
            </p:cNvPr>
            <p:cNvGrpSpPr/>
            <p:nvPr/>
          </p:nvGrpSpPr>
          <p:grpSpPr>
            <a:xfrm>
              <a:off x="593659" y="1030417"/>
              <a:ext cx="1048448" cy="239003"/>
              <a:chOff x="1540440" y="2420640"/>
              <a:chExt cx="1881000" cy="461880"/>
            </a:xfrm>
          </p:grpSpPr>
          <p:sp>
            <p:nvSpPr>
              <p:cNvPr id="222" name="Google Shape;251;p11">
                <a:extLst>
                  <a:ext uri="{FF2B5EF4-FFF2-40B4-BE49-F238E27FC236}">
                    <a16:creationId xmlns:a16="http://schemas.microsoft.com/office/drawing/2014/main" id="{DB6F4FF7-7359-1AD6-6FBE-B8733FEDC4B4}"/>
                  </a:ext>
                </a:extLst>
              </p:cNvPr>
              <p:cNvSpPr/>
              <p:nvPr/>
            </p:nvSpPr>
            <p:spPr>
              <a:xfrm>
                <a:off x="1806840" y="242064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&lt;fileGrp&gt;</a:t>
                </a:r>
                <a:endParaRPr sz="800" b="0" i="0" u="none" strike="noStrike" cap="none">
                  <a:solidFill>
                    <a:srgbClr val="000000"/>
                  </a:solidFill>
                  <a:latin typeface="Arial"/>
                  <a:ea typeface="Arial"/>
                  <a:cs typeface="Arial"/>
                  <a:sym typeface="Arial"/>
                </a:endParaRPr>
              </a:p>
            </p:txBody>
          </p:sp>
          <p:cxnSp>
            <p:nvCxnSpPr>
              <p:cNvPr id="223" name="Google Shape;252;p11">
                <a:extLst>
                  <a:ext uri="{FF2B5EF4-FFF2-40B4-BE49-F238E27FC236}">
                    <a16:creationId xmlns:a16="http://schemas.microsoft.com/office/drawing/2014/main" id="{E2B96DEE-D9A3-BA5D-5D72-F358EC34C4C1}"/>
                  </a:ext>
                </a:extLst>
              </p:cNvPr>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198" name="Google Shape;253;p11">
              <a:extLst>
                <a:ext uri="{FF2B5EF4-FFF2-40B4-BE49-F238E27FC236}">
                  <a16:creationId xmlns:a16="http://schemas.microsoft.com/office/drawing/2014/main" id="{2C35B510-16CA-4244-1375-993256764C98}"/>
                </a:ext>
              </a:extLst>
            </p:cNvPr>
            <p:cNvGrpSpPr/>
            <p:nvPr/>
          </p:nvGrpSpPr>
          <p:grpSpPr>
            <a:xfrm>
              <a:off x="821207" y="1687069"/>
              <a:ext cx="1048448" cy="239003"/>
              <a:chOff x="1948680" y="3689640"/>
              <a:chExt cx="1881000" cy="461880"/>
            </a:xfrm>
          </p:grpSpPr>
          <p:sp>
            <p:nvSpPr>
              <p:cNvPr id="220" name="Google Shape;254;p11">
                <a:extLst>
                  <a:ext uri="{FF2B5EF4-FFF2-40B4-BE49-F238E27FC236}">
                    <a16:creationId xmlns:a16="http://schemas.microsoft.com/office/drawing/2014/main" id="{DC339E9C-59D4-755C-850F-4452F9C9B353}"/>
                  </a:ext>
                </a:extLst>
              </p:cNvPr>
              <p:cNvSpPr/>
              <p:nvPr/>
            </p:nvSpPr>
            <p:spPr>
              <a:xfrm>
                <a:off x="2215080" y="368964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&lt;file&gt;</a:t>
                </a:r>
                <a:endParaRPr sz="800" b="0" i="0" u="none" strike="noStrike" cap="none">
                  <a:solidFill>
                    <a:srgbClr val="000000"/>
                  </a:solidFill>
                  <a:latin typeface="Arial"/>
                  <a:ea typeface="Arial"/>
                  <a:cs typeface="Arial"/>
                  <a:sym typeface="Arial"/>
                </a:endParaRPr>
              </a:p>
            </p:txBody>
          </p:sp>
          <p:cxnSp>
            <p:nvCxnSpPr>
              <p:cNvPr id="221" name="Google Shape;255;p11">
                <a:extLst>
                  <a:ext uri="{FF2B5EF4-FFF2-40B4-BE49-F238E27FC236}">
                    <a16:creationId xmlns:a16="http://schemas.microsoft.com/office/drawing/2014/main" id="{8BEF1566-F9DB-36D7-8307-89F66C84F207}"/>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199" name="Google Shape;256;p11">
              <a:extLst>
                <a:ext uri="{FF2B5EF4-FFF2-40B4-BE49-F238E27FC236}">
                  <a16:creationId xmlns:a16="http://schemas.microsoft.com/office/drawing/2014/main" id="{91564B92-EE3D-C27B-2AFD-D95DE002C4AA}"/>
                </a:ext>
              </a:extLst>
            </p:cNvPr>
            <p:cNvGrpSpPr/>
            <p:nvPr/>
          </p:nvGrpSpPr>
          <p:grpSpPr>
            <a:xfrm>
              <a:off x="820405" y="2015302"/>
              <a:ext cx="1048448" cy="239003"/>
              <a:chOff x="1947240" y="4323960"/>
              <a:chExt cx="1881000" cy="461880"/>
            </a:xfrm>
          </p:grpSpPr>
          <p:sp>
            <p:nvSpPr>
              <p:cNvPr id="218" name="Google Shape;257;p11">
                <a:extLst>
                  <a:ext uri="{FF2B5EF4-FFF2-40B4-BE49-F238E27FC236}">
                    <a16:creationId xmlns:a16="http://schemas.microsoft.com/office/drawing/2014/main" id="{10621A9A-1BBC-D352-7E55-53B48E192EAD}"/>
                  </a:ext>
                </a:extLst>
              </p:cNvPr>
              <p:cNvSpPr/>
              <p:nvPr/>
            </p:nvSpPr>
            <p:spPr>
              <a:xfrm>
                <a:off x="2213640" y="4323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dirty="0">
                    <a:solidFill>
                      <a:srgbClr val="000000"/>
                    </a:solidFill>
                    <a:latin typeface="Consolas"/>
                    <a:ea typeface="Consolas"/>
                    <a:cs typeface="Consolas"/>
                    <a:sym typeface="Consolas"/>
                  </a:rPr>
                  <a:t>...</a:t>
                </a:r>
                <a:endParaRPr sz="800" b="0" i="0" u="none" strike="noStrike" cap="none" dirty="0">
                  <a:solidFill>
                    <a:srgbClr val="000000"/>
                  </a:solidFill>
                  <a:latin typeface="Arial"/>
                  <a:ea typeface="Arial"/>
                  <a:cs typeface="Arial"/>
                  <a:sym typeface="Arial"/>
                </a:endParaRPr>
              </a:p>
            </p:txBody>
          </p:sp>
          <p:cxnSp>
            <p:nvCxnSpPr>
              <p:cNvPr id="219" name="Google Shape;258;p11">
                <a:extLst>
                  <a:ext uri="{FF2B5EF4-FFF2-40B4-BE49-F238E27FC236}">
                    <a16:creationId xmlns:a16="http://schemas.microsoft.com/office/drawing/2014/main" id="{65967C22-DD6C-AECA-88F7-1A4465A353AF}"/>
                  </a:ext>
                </a:extLst>
              </p:cNvPr>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00" name="Google Shape;259;p11">
              <a:extLst>
                <a:ext uri="{FF2B5EF4-FFF2-40B4-BE49-F238E27FC236}">
                  <a16:creationId xmlns:a16="http://schemas.microsoft.com/office/drawing/2014/main" id="{B09BDF7F-9003-4B8E-F3C3-52B411DB71C6}"/>
                </a:ext>
              </a:extLst>
            </p:cNvPr>
            <p:cNvGrpSpPr/>
            <p:nvPr/>
          </p:nvGrpSpPr>
          <p:grpSpPr>
            <a:xfrm>
              <a:off x="592856" y="2343535"/>
              <a:ext cx="1048448" cy="239003"/>
              <a:chOff x="1539000" y="4958280"/>
              <a:chExt cx="1881000" cy="461880"/>
            </a:xfrm>
          </p:grpSpPr>
          <p:sp>
            <p:nvSpPr>
              <p:cNvPr id="216" name="Google Shape;260;p11">
                <a:extLst>
                  <a:ext uri="{FF2B5EF4-FFF2-40B4-BE49-F238E27FC236}">
                    <a16:creationId xmlns:a16="http://schemas.microsoft.com/office/drawing/2014/main" id="{27B18A44-DBE6-8526-FC11-EC01C5747502}"/>
                  </a:ext>
                </a:extLst>
              </p:cNvPr>
              <p:cNvSpPr/>
              <p:nvPr/>
            </p:nvSpPr>
            <p:spPr>
              <a:xfrm>
                <a:off x="1805400" y="495828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&lt;fileGrp&gt;</a:t>
                </a:r>
                <a:endParaRPr sz="800" b="0" i="0" u="none" strike="noStrike" cap="none">
                  <a:solidFill>
                    <a:srgbClr val="000000"/>
                  </a:solidFill>
                  <a:latin typeface="Arial"/>
                  <a:ea typeface="Arial"/>
                  <a:cs typeface="Arial"/>
                  <a:sym typeface="Arial"/>
                </a:endParaRPr>
              </a:p>
            </p:txBody>
          </p:sp>
          <p:cxnSp>
            <p:nvCxnSpPr>
              <p:cNvPr id="217" name="Google Shape;261;p11">
                <a:extLst>
                  <a:ext uri="{FF2B5EF4-FFF2-40B4-BE49-F238E27FC236}">
                    <a16:creationId xmlns:a16="http://schemas.microsoft.com/office/drawing/2014/main" id="{872027B1-CA28-F1BC-5E3E-6CBF797E3D7D}"/>
                  </a:ext>
                </a:extLst>
              </p:cNvPr>
              <p:cNvCxnSpPr/>
              <p:nvPr/>
            </p:nvCxnSpPr>
            <p:spPr>
              <a:xfrm rot="10800000">
                <a:off x="1539000" y="519048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201" name="Google Shape;262;p11">
              <a:extLst>
                <a:ext uri="{FF2B5EF4-FFF2-40B4-BE49-F238E27FC236}">
                  <a16:creationId xmlns:a16="http://schemas.microsoft.com/office/drawing/2014/main" id="{371F0FE8-A30F-51E2-7733-79E8BF994678}"/>
                </a:ext>
              </a:extLst>
            </p:cNvPr>
            <p:cNvGrpSpPr/>
            <p:nvPr/>
          </p:nvGrpSpPr>
          <p:grpSpPr>
            <a:xfrm>
              <a:off x="821207" y="2671955"/>
              <a:ext cx="1048448" cy="239003"/>
              <a:chOff x="1948680" y="5592960"/>
              <a:chExt cx="1881000" cy="461880"/>
            </a:xfrm>
          </p:grpSpPr>
          <p:sp>
            <p:nvSpPr>
              <p:cNvPr id="214" name="Google Shape;263;p11">
                <a:extLst>
                  <a:ext uri="{FF2B5EF4-FFF2-40B4-BE49-F238E27FC236}">
                    <a16:creationId xmlns:a16="http://schemas.microsoft.com/office/drawing/2014/main" id="{843691F5-F027-93E3-2232-B87B62D0F68D}"/>
                  </a:ext>
                </a:extLst>
              </p:cNvPr>
              <p:cNvSpPr/>
              <p:nvPr/>
            </p:nvSpPr>
            <p:spPr>
              <a:xfrm>
                <a:off x="2215080" y="5592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&lt;file&gt;</a:t>
                </a:r>
                <a:endParaRPr sz="800" b="0" i="0" u="none" strike="noStrike" cap="none">
                  <a:solidFill>
                    <a:srgbClr val="000000"/>
                  </a:solidFill>
                  <a:latin typeface="Arial"/>
                  <a:ea typeface="Arial"/>
                  <a:cs typeface="Arial"/>
                  <a:sym typeface="Arial"/>
                </a:endParaRPr>
              </a:p>
            </p:txBody>
          </p:sp>
          <p:cxnSp>
            <p:nvCxnSpPr>
              <p:cNvPr id="215" name="Google Shape;264;p11">
                <a:extLst>
                  <a:ext uri="{FF2B5EF4-FFF2-40B4-BE49-F238E27FC236}">
                    <a16:creationId xmlns:a16="http://schemas.microsoft.com/office/drawing/2014/main" id="{6B85D999-B1DC-8808-0E7B-C5547B09B4C1}"/>
                  </a:ext>
                </a:extLst>
              </p:cNvPr>
              <p:cNvCxnSpPr/>
              <p:nvPr/>
            </p:nvCxnSpPr>
            <p:spPr>
              <a:xfrm rot="10800000">
                <a:off x="1948680" y="5825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02" name="Google Shape;265;p11">
              <a:extLst>
                <a:ext uri="{FF2B5EF4-FFF2-40B4-BE49-F238E27FC236}">
                  <a16:creationId xmlns:a16="http://schemas.microsoft.com/office/drawing/2014/main" id="{627B708C-50DB-FEE4-51DB-CBB644FBC9F9}"/>
                </a:ext>
              </a:extLst>
            </p:cNvPr>
            <p:cNvGrpSpPr/>
            <p:nvPr/>
          </p:nvGrpSpPr>
          <p:grpSpPr>
            <a:xfrm>
              <a:off x="820405" y="3000188"/>
              <a:ext cx="1048448" cy="239003"/>
              <a:chOff x="1947240" y="6227280"/>
              <a:chExt cx="1881000" cy="461880"/>
            </a:xfrm>
          </p:grpSpPr>
          <p:sp>
            <p:nvSpPr>
              <p:cNvPr id="212" name="Google Shape;266;p11">
                <a:extLst>
                  <a:ext uri="{FF2B5EF4-FFF2-40B4-BE49-F238E27FC236}">
                    <a16:creationId xmlns:a16="http://schemas.microsoft.com/office/drawing/2014/main" id="{3C1171FC-41D6-DF62-57F6-22FB89D47D57}"/>
                  </a:ext>
                </a:extLst>
              </p:cNvPr>
              <p:cNvSpPr/>
              <p:nvPr/>
            </p:nvSpPr>
            <p:spPr>
              <a:xfrm>
                <a:off x="2213640" y="622728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&lt;file&gt;</a:t>
                </a:r>
                <a:endParaRPr sz="800" b="0" i="0" u="none" strike="noStrike" cap="none">
                  <a:solidFill>
                    <a:srgbClr val="000000"/>
                  </a:solidFill>
                  <a:latin typeface="Arial"/>
                  <a:ea typeface="Arial"/>
                  <a:cs typeface="Arial"/>
                  <a:sym typeface="Arial"/>
                </a:endParaRPr>
              </a:p>
            </p:txBody>
          </p:sp>
          <p:cxnSp>
            <p:nvCxnSpPr>
              <p:cNvPr id="213" name="Google Shape;267;p11">
                <a:extLst>
                  <a:ext uri="{FF2B5EF4-FFF2-40B4-BE49-F238E27FC236}">
                    <a16:creationId xmlns:a16="http://schemas.microsoft.com/office/drawing/2014/main" id="{AB80FE33-C5A2-60AF-0226-ECEB142F3B61}"/>
                  </a:ext>
                </a:extLst>
              </p:cNvPr>
              <p:cNvCxnSpPr/>
              <p:nvPr/>
            </p:nvCxnSpPr>
            <p:spPr>
              <a:xfrm rot="10800000">
                <a:off x="1947240" y="645948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03" name="Google Shape;268;p11">
              <a:extLst>
                <a:ext uri="{FF2B5EF4-FFF2-40B4-BE49-F238E27FC236}">
                  <a16:creationId xmlns:a16="http://schemas.microsoft.com/office/drawing/2014/main" id="{BD2A2D0E-7319-F741-FEB5-FCD47DB15000}"/>
                </a:ext>
              </a:extLst>
            </p:cNvPr>
            <p:cNvGrpSpPr/>
            <p:nvPr/>
          </p:nvGrpSpPr>
          <p:grpSpPr>
            <a:xfrm>
              <a:off x="819602" y="3328607"/>
              <a:ext cx="1048448" cy="239003"/>
              <a:chOff x="1945800" y="6861960"/>
              <a:chExt cx="1881000" cy="461880"/>
            </a:xfrm>
          </p:grpSpPr>
          <p:sp>
            <p:nvSpPr>
              <p:cNvPr id="210" name="Google Shape;269;p11">
                <a:extLst>
                  <a:ext uri="{FF2B5EF4-FFF2-40B4-BE49-F238E27FC236}">
                    <a16:creationId xmlns:a16="http://schemas.microsoft.com/office/drawing/2014/main" id="{001384A7-0F37-9DBC-2EF3-3C58A2F92869}"/>
                  </a:ext>
                </a:extLst>
              </p:cNvPr>
              <p:cNvSpPr/>
              <p:nvPr/>
            </p:nvSpPr>
            <p:spPr>
              <a:xfrm>
                <a:off x="2212200" y="6861960"/>
                <a:ext cx="1614600" cy="461880"/>
              </a:xfrm>
              <a:prstGeom prst="rect">
                <a:avLst/>
              </a:prstGeom>
              <a:solidFill>
                <a:srgbClr val="E1EFD8"/>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211" name="Google Shape;270;p11">
                <a:extLst>
                  <a:ext uri="{FF2B5EF4-FFF2-40B4-BE49-F238E27FC236}">
                    <a16:creationId xmlns:a16="http://schemas.microsoft.com/office/drawing/2014/main" id="{80A948CE-902C-6601-1A41-5886C68FCAEC}"/>
                  </a:ext>
                </a:extLst>
              </p:cNvPr>
              <p:cNvCxnSpPr/>
              <p:nvPr/>
            </p:nvCxnSpPr>
            <p:spPr>
              <a:xfrm rot="10800000">
                <a:off x="1945800" y="7094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04" name="Google Shape;271;p11">
              <a:extLst>
                <a:ext uri="{FF2B5EF4-FFF2-40B4-BE49-F238E27FC236}">
                  <a16:creationId xmlns:a16="http://schemas.microsoft.com/office/drawing/2014/main" id="{0A3EB391-25DA-C58D-79B4-0309B57D0C9F}"/>
                </a:ext>
              </a:extLst>
            </p:cNvPr>
            <p:cNvGrpSpPr/>
            <p:nvPr/>
          </p:nvGrpSpPr>
          <p:grpSpPr>
            <a:xfrm>
              <a:off x="592054" y="3650134"/>
              <a:ext cx="1048448" cy="239003"/>
              <a:chOff x="1537560" y="7483320"/>
              <a:chExt cx="1881000" cy="461880"/>
            </a:xfrm>
          </p:grpSpPr>
          <p:sp>
            <p:nvSpPr>
              <p:cNvPr id="208" name="Google Shape;272;p11">
                <a:extLst>
                  <a:ext uri="{FF2B5EF4-FFF2-40B4-BE49-F238E27FC236}">
                    <a16:creationId xmlns:a16="http://schemas.microsoft.com/office/drawing/2014/main" id="{24E8D701-09F6-4DD1-05B5-9C38B1277107}"/>
                  </a:ext>
                </a:extLst>
              </p:cNvPr>
              <p:cNvSpPr/>
              <p:nvPr/>
            </p:nvSpPr>
            <p:spPr>
              <a:xfrm>
                <a:off x="1803960" y="7483320"/>
                <a:ext cx="1614600" cy="461880"/>
              </a:xfrm>
              <a:prstGeom prst="rect">
                <a:avLst/>
              </a:prstGeom>
              <a:solidFill>
                <a:srgbClr val="C4E0B2"/>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209" name="Google Shape;273;p11">
                <a:extLst>
                  <a:ext uri="{FF2B5EF4-FFF2-40B4-BE49-F238E27FC236}">
                    <a16:creationId xmlns:a16="http://schemas.microsoft.com/office/drawing/2014/main" id="{CBDBB9FA-DA6C-B765-459D-BF65CF68973D}"/>
                  </a:ext>
                </a:extLst>
              </p:cNvPr>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205" name="Google Shape;274;p11">
              <a:extLst>
                <a:ext uri="{FF2B5EF4-FFF2-40B4-BE49-F238E27FC236}">
                  <a16:creationId xmlns:a16="http://schemas.microsoft.com/office/drawing/2014/main" id="{99A0D99E-C740-CF0B-4D79-E35AAED0B265}"/>
                </a:ext>
              </a:extLst>
            </p:cNvPr>
            <p:cNvCxnSpPr/>
            <p:nvPr/>
          </p:nvCxnSpPr>
          <p:spPr>
            <a:xfrm>
              <a:off x="593659" y="941600"/>
              <a:ext cx="0" cy="2824856"/>
            </a:xfrm>
            <a:prstGeom prst="straightConnector1">
              <a:avLst/>
            </a:prstGeom>
            <a:noFill/>
            <a:ln w="19075" cap="flat" cmpd="sng">
              <a:solidFill>
                <a:srgbClr val="000000"/>
              </a:solidFill>
              <a:prstDash val="solid"/>
              <a:round/>
              <a:headEnd type="none" w="sm" len="sm"/>
              <a:tailEnd type="none" w="sm" len="sm"/>
            </a:ln>
          </p:spPr>
        </p:cxnSp>
        <p:cxnSp>
          <p:nvCxnSpPr>
            <p:cNvPr id="206" name="Google Shape;275;p11">
              <a:extLst>
                <a:ext uri="{FF2B5EF4-FFF2-40B4-BE49-F238E27FC236}">
                  <a16:creationId xmlns:a16="http://schemas.microsoft.com/office/drawing/2014/main" id="{AB9B9135-418A-A663-D1AC-A69A431814B0}"/>
                </a:ext>
              </a:extLst>
            </p:cNvPr>
            <p:cNvCxnSpPr/>
            <p:nvPr/>
          </p:nvCxnSpPr>
          <p:spPr>
            <a:xfrm>
              <a:off x="820405" y="1268115"/>
              <a:ext cx="0" cy="867340"/>
            </a:xfrm>
            <a:prstGeom prst="straightConnector1">
              <a:avLst/>
            </a:prstGeom>
            <a:noFill/>
            <a:ln w="19075" cap="flat" cmpd="sng">
              <a:solidFill>
                <a:srgbClr val="000000"/>
              </a:solidFill>
              <a:prstDash val="solid"/>
              <a:round/>
              <a:headEnd type="none" w="sm" len="sm"/>
              <a:tailEnd type="none" w="sm" len="sm"/>
            </a:ln>
          </p:spPr>
        </p:cxnSp>
        <p:cxnSp>
          <p:nvCxnSpPr>
            <p:cNvPr id="207" name="Google Shape;276;p11">
              <a:extLst>
                <a:ext uri="{FF2B5EF4-FFF2-40B4-BE49-F238E27FC236}">
                  <a16:creationId xmlns:a16="http://schemas.microsoft.com/office/drawing/2014/main" id="{C9F26189-C86D-3BCB-CCBB-90E29B71F68B}"/>
                </a:ext>
              </a:extLst>
            </p:cNvPr>
            <p:cNvCxnSpPr/>
            <p:nvPr/>
          </p:nvCxnSpPr>
          <p:spPr>
            <a:xfrm>
              <a:off x="819602" y="2581420"/>
              <a:ext cx="0" cy="867340"/>
            </a:xfrm>
            <a:prstGeom prst="straightConnector1">
              <a:avLst/>
            </a:prstGeom>
            <a:noFill/>
            <a:ln w="19075" cap="flat" cmpd="sng">
              <a:solidFill>
                <a:srgbClr val="000000"/>
              </a:solidFill>
              <a:prstDash val="solid"/>
              <a:round/>
              <a:headEnd type="none" w="sm" len="sm"/>
              <a:tailEnd type="none" w="sm" len="sm"/>
            </a:ln>
          </p:spPr>
        </p:cxnSp>
      </p:grpSp>
      <p:grpSp>
        <p:nvGrpSpPr>
          <p:cNvPr id="228" name="Group 227">
            <a:extLst>
              <a:ext uri="{FF2B5EF4-FFF2-40B4-BE49-F238E27FC236}">
                <a16:creationId xmlns:a16="http://schemas.microsoft.com/office/drawing/2014/main" id="{8535C70B-D444-6D2E-8B48-BDB30C694C58}"/>
              </a:ext>
            </a:extLst>
          </p:cNvPr>
          <p:cNvGrpSpPr/>
          <p:nvPr/>
        </p:nvGrpSpPr>
        <p:grpSpPr>
          <a:xfrm>
            <a:off x="6738766" y="2200476"/>
            <a:ext cx="1840048" cy="2796306"/>
            <a:chOff x="4832400" y="779832"/>
            <a:chExt cx="2523351" cy="3834716"/>
          </a:xfrm>
        </p:grpSpPr>
        <p:sp>
          <p:nvSpPr>
            <p:cNvPr id="229" name="Google Shape;317;p14">
              <a:extLst>
                <a:ext uri="{FF2B5EF4-FFF2-40B4-BE49-F238E27FC236}">
                  <a16:creationId xmlns:a16="http://schemas.microsoft.com/office/drawing/2014/main" id="{E55FD7D7-30AC-D9E4-B38A-0DE6B7CEDAEC}"/>
                </a:ext>
              </a:extLst>
            </p:cNvPr>
            <p:cNvSpPr/>
            <p:nvPr/>
          </p:nvSpPr>
          <p:spPr>
            <a:xfrm>
              <a:off x="5285130" y="1276466"/>
              <a:ext cx="1920575" cy="23639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400"/>
                <a:buFont typeface="Arial"/>
                <a:buNone/>
              </a:pPr>
              <a:endParaRPr sz="800" b="0" i="0" u="none" strike="noStrike" cap="none">
                <a:solidFill>
                  <a:srgbClr val="000000"/>
                </a:solidFill>
                <a:latin typeface="Arial"/>
                <a:ea typeface="Arial"/>
                <a:cs typeface="Arial"/>
                <a:sym typeface="Arial"/>
              </a:endParaRPr>
            </a:p>
          </p:txBody>
        </p:sp>
        <p:sp>
          <p:nvSpPr>
            <p:cNvPr id="230" name="Google Shape;318;p14">
              <a:extLst>
                <a:ext uri="{FF2B5EF4-FFF2-40B4-BE49-F238E27FC236}">
                  <a16:creationId xmlns:a16="http://schemas.microsoft.com/office/drawing/2014/main" id="{975EA383-1E12-7770-7366-5AE06BA54692}"/>
                </a:ext>
              </a:extLst>
            </p:cNvPr>
            <p:cNvSpPr/>
            <p:nvPr/>
          </p:nvSpPr>
          <p:spPr>
            <a:xfrm>
              <a:off x="4832400" y="779832"/>
              <a:ext cx="1130566" cy="239003"/>
            </a:xfrm>
            <a:prstGeom prst="rect">
              <a:avLst/>
            </a:prstGeom>
            <a:solidFill>
              <a:schemeClr val="lt1"/>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&lt;mets&gt;</a:t>
              </a:r>
              <a:endParaRPr sz="800" b="0" i="0" u="none" strike="noStrike" cap="none">
                <a:solidFill>
                  <a:srgbClr val="000000"/>
                </a:solidFill>
                <a:latin typeface="Arial"/>
                <a:ea typeface="Arial"/>
                <a:cs typeface="Arial"/>
                <a:sym typeface="Arial"/>
              </a:endParaRPr>
            </a:p>
          </p:txBody>
        </p:sp>
        <p:cxnSp>
          <p:nvCxnSpPr>
            <p:cNvPr id="231" name="Google Shape;319;p14">
              <a:extLst>
                <a:ext uri="{FF2B5EF4-FFF2-40B4-BE49-F238E27FC236}">
                  <a16:creationId xmlns:a16="http://schemas.microsoft.com/office/drawing/2014/main" id="{BDAAC4F9-33C2-A5C2-911D-5D326FF06395}"/>
                </a:ext>
              </a:extLst>
            </p:cNvPr>
            <p:cNvCxnSpPr/>
            <p:nvPr/>
          </p:nvCxnSpPr>
          <p:spPr>
            <a:xfrm>
              <a:off x="4947347" y="1018835"/>
              <a:ext cx="2016" cy="209384"/>
            </a:xfrm>
            <a:prstGeom prst="straightConnector1">
              <a:avLst/>
            </a:prstGeom>
            <a:noFill/>
            <a:ln w="19075" cap="flat" cmpd="sng">
              <a:solidFill>
                <a:srgbClr val="000000"/>
              </a:solidFill>
              <a:prstDash val="solid"/>
              <a:round/>
              <a:headEnd type="none" w="sm" len="sm"/>
              <a:tailEnd type="none" w="sm" len="sm"/>
            </a:ln>
          </p:spPr>
        </p:cxnSp>
        <p:grpSp>
          <p:nvGrpSpPr>
            <p:cNvPr id="232" name="Google Shape;320;p14">
              <a:extLst>
                <a:ext uri="{FF2B5EF4-FFF2-40B4-BE49-F238E27FC236}">
                  <a16:creationId xmlns:a16="http://schemas.microsoft.com/office/drawing/2014/main" id="{21FFF11C-68D3-312E-6268-9381E962A656}"/>
                </a:ext>
              </a:extLst>
            </p:cNvPr>
            <p:cNvGrpSpPr/>
            <p:nvPr/>
          </p:nvGrpSpPr>
          <p:grpSpPr>
            <a:xfrm>
              <a:off x="4941801" y="1108065"/>
              <a:ext cx="1317102" cy="239003"/>
              <a:chOff x="1117800" y="1785960"/>
              <a:chExt cx="1881000" cy="461880"/>
            </a:xfrm>
          </p:grpSpPr>
          <p:sp>
            <p:nvSpPr>
              <p:cNvPr id="268" name="Google Shape;321;p14">
                <a:extLst>
                  <a:ext uri="{FF2B5EF4-FFF2-40B4-BE49-F238E27FC236}">
                    <a16:creationId xmlns:a16="http://schemas.microsoft.com/office/drawing/2014/main" id="{7686AB53-3698-0464-7EAE-22DA8BE13A2E}"/>
                  </a:ext>
                </a:extLst>
              </p:cNvPr>
              <p:cNvSpPr/>
              <p:nvPr/>
            </p:nvSpPr>
            <p:spPr>
              <a:xfrm>
                <a:off x="1384200" y="1785960"/>
                <a:ext cx="1614600" cy="461880"/>
              </a:xfrm>
              <a:prstGeom prst="rect">
                <a:avLst/>
              </a:prstGeom>
              <a:solidFill>
                <a:srgbClr val="9CC2E5"/>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&lt;structSec&gt;</a:t>
                </a:r>
                <a:endParaRPr sz="800" b="0" i="0" u="none" strike="noStrike" cap="none">
                  <a:solidFill>
                    <a:srgbClr val="000000"/>
                  </a:solidFill>
                  <a:latin typeface="Arial"/>
                  <a:ea typeface="Arial"/>
                  <a:cs typeface="Arial"/>
                  <a:sym typeface="Arial"/>
                </a:endParaRPr>
              </a:p>
            </p:txBody>
          </p:sp>
          <p:cxnSp>
            <p:nvCxnSpPr>
              <p:cNvPr id="269" name="Google Shape;322;p14">
                <a:extLst>
                  <a:ext uri="{FF2B5EF4-FFF2-40B4-BE49-F238E27FC236}">
                    <a16:creationId xmlns:a16="http://schemas.microsoft.com/office/drawing/2014/main" id="{DF51B784-F79A-E633-5967-60341F8137D7}"/>
                  </a:ext>
                </a:extLst>
              </p:cNvPr>
              <p:cNvCxnSpPr/>
              <p:nvPr/>
            </p:nvCxnSpPr>
            <p:spPr>
              <a:xfrm rot="10800000">
                <a:off x="1117800" y="2018160"/>
                <a:ext cx="266400" cy="0"/>
              </a:xfrm>
              <a:prstGeom prst="straightConnector1">
                <a:avLst/>
              </a:prstGeom>
              <a:noFill/>
              <a:ln w="19075" cap="flat" cmpd="sng">
                <a:solidFill>
                  <a:srgbClr val="000000"/>
                </a:solidFill>
                <a:prstDash val="solid"/>
                <a:round/>
                <a:headEnd type="none" w="sm" len="sm"/>
                <a:tailEnd type="none" w="sm" len="sm"/>
              </a:ln>
            </p:spPr>
          </p:cxnSp>
        </p:grpSp>
        <p:grpSp>
          <p:nvGrpSpPr>
            <p:cNvPr id="233" name="Google Shape;323;p14">
              <a:extLst>
                <a:ext uri="{FF2B5EF4-FFF2-40B4-BE49-F238E27FC236}">
                  <a16:creationId xmlns:a16="http://schemas.microsoft.com/office/drawing/2014/main" id="{197FB882-CCD5-BB2E-C4E4-E12ABAB579FA}"/>
                </a:ext>
              </a:extLst>
            </p:cNvPr>
            <p:cNvGrpSpPr/>
            <p:nvPr/>
          </p:nvGrpSpPr>
          <p:grpSpPr>
            <a:xfrm>
              <a:off x="5524603" y="1764718"/>
              <a:ext cx="1317102" cy="239003"/>
              <a:chOff x="1950120" y="3054960"/>
              <a:chExt cx="1881000" cy="461880"/>
            </a:xfrm>
          </p:grpSpPr>
          <p:sp>
            <p:nvSpPr>
              <p:cNvPr id="266" name="Google Shape;324;p14">
                <a:extLst>
                  <a:ext uri="{FF2B5EF4-FFF2-40B4-BE49-F238E27FC236}">
                    <a16:creationId xmlns:a16="http://schemas.microsoft.com/office/drawing/2014/main" id="{413B1049-898B-5D70-26CD-2F37EDBAC412}"/>
                  </a:ext>
                </a:extLst>
              </p:cNvPr>
              <p:cNvSpPr/>
              <p:nvPr/>
            </p:nvSpPr>
            <p:spPr>
              <a:xfrm>
                <a:off x="2216520" y="3054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67" name="Google Shape;325;p14">
                <a:extLst>
                  <a:ext uri="{FF2B5EF4-FFF2-40B4-BE49-F238E27FC236}">
                    <a16:creationId xmlns:a16="http://schemas.microsoft.com/office/drawing/2014/main" id="{2EC566E2-4B53-76AF-6549-97476EE5318A}"/>
                  </a:ext>
                </a:extLst>
              </p:cNvPr>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34" name="Google Shape;326;p14">
              <a:extLst>
                <a:ext uri="{FF2B5EF4-FFF2-40B4-BE49-F238E27FC236}">
                  <a16:creationId xmlns:a16="http://schemas.microsoft.com/office/drawing/2014/main" id="{CE40F6CC-7448-EC3B-8486-5405B3C2E440}"/>
                </a:ext>
              </a:extLst>
            </p:cNvPr>
            <p:cNvGrpSpPr/>
            <p:nvPr/>
          </p:nvGrpSpPr>
          <p:grpSpPr>
            <a:xfrm>
              <a:off x="5237740" y="1436485"/>
              <a:ext cx="1317102" cy="239003"/>
              <a:chOff x="1540440" y="2420640"/>
              <a:chExt cx="1881000" cy="461880"/>
            </a:xfrm>
          </p:grpSpPr>
          <p:sp>
            <p:nvSpPr>
              <p:cNvPr id="264" name="Google Shape;327;p14">
                <a:extLst>
                  <a:ext uri="{FF2B5EF4-FFF2-40B4-BE49-F238E27FC236}">
                    <a16:creationId xmlns:a16="http://schemas.microsoft.com/office/drawing/2014/main" id="{2ED08C9B-1C2E-8082-401F-CFB1B3556FB9}"/>
                  </a:ext>
                </a:extLst>
              </p:cNvPr>
              <p:cNvSpPr/>
              <p:nvPr/>
            </p:nvSpPr>
            <p:spPr>
              <a:xfrm>
                <a:off x="1806840" y="2420640"/>
                <a:ext cx="1614600" cy="461880"/>
              </a:xfrm>
              <a:prstGeom prst="rect">
                <a:avLst/>
              </a:prstGeom>
              <a:solidFill>
                <a:srgbClr val="BBD6EE"/>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&lt;structMap&gt;</a:t>
                </a:r>
                <a:endParaRPr sz="800" b="0" i="0" u="none" strike="noStrike" cap="none">
                  <a:solidFill>
                    <a:srgbClr val="000000"/>
                  </a:solidFill>
                  <a:latin typeface="Arial"/>
                  <a:ea typeface="Arial"/>
                  <a:cs typeface="Arial"/>
                  <a:sym typeface="Arial"/>
                </a:endParaRPr>
              </a:p>
            </p:txBody>
          </p:sp>
          <p:cxnSp>
            <p:nvCxnSpPr>
              <p:cNvPr id="265" name="Google Shape;328;p14">
                <a:extLst>
                  <a:ext uri="{FF2B5EF4-FFF2-40B4-BE49-F238E27FC236}">
                    <a16:creationId xmlns:a16="http://schemas.microsoft.com/office/drawing/2014/main" id="{C9A8210E-64BB-5EE0-A296-97AC825CC823}"/>
                  </a:ext>
                </a:extLst>
              </p:cNvPr>
              <p:cNvCxnSpPr/>
              <p:nvPr/>
            </p:nvCxnSpPr>
            <p:spPr>
              <a:xfrm rot="10800000">
                <a:off x="1540440" y="265284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grpSp>
          <p:nvGrpSpPr>
            <p:cNvPr id="235" name="Google Shape;329;p14">
              <a:extLst>
                <a:ext uri="{FF2B5EF4-FFF2-40B4-BE49-F238E27FC236}">
                  <a16:creationId xmlns:a16="http://schemas.microsoft.com/office/drawing/2014/main" id="{2F803B18-D69C-7B5B-589E-0534E59BFA83}"/>
                </a:ext>
              </a:extLst>
            </p:cNvPr>
            <p:cNvGrpSpPr/>
            <p:nvPr/>
          </p:nvGrpSpPr>
          <p:grpSpPr>
            <a:xfrm>
              <a:off x="5808442" y="2086245"/>
              <a:ext cx="1317102" cy="239003"/>
              <a:chOff x="1948680" y="3689643"/>
              <a:chExt cx="1881000" cy="461880"/>
            </a:xfrm>
          </p:grpSpPr>
          <p:sp>
            <p:nvSpPr>
              <p:cNvPr id="262" name="Google Shape;330;p14">
                <a:extLst>
                  <a:ext uri="{FF2B5EF4-FFF2-40B4-BE49-F238E27FC236}">
                    <a16:creationId xmlns:a16="http://schemas.microsoft.com/office/drawing/2014/main" id="{EDCEBC42-1BB8-AF29-9C05-F8D469D57838}"/>
                  </a:ext>
                </a:extLst>
              </p:cNvPr>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63" name="Google Shape;331;p14">
                <a:extLst>
                  <a:ext uri="{FF2B5EF4-FFF2-40B4-BE49-F238E27FC236}">
                    <a16:creationId xmlns:a16="http://schemas.microsoft.com/office/drawing/2014/main" id="{92F8ED42-6C25-197E-5C5E-1BA7C7982654}"/>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36" name="Google Shape;332;p14">
              <a:extLst>
                <a:ext uri="{FF2B5EF4-FFF2-40B4-BE49-F238E27FC236}">
                  <a16:creationId xmlns:a16="http://schemas.microsoft.com/office/drawing/2014/main" id="{117D2914-EDBD-E33B-9E13-4B9620108BC8}"/>
                </a:ext>
              </a:extLst>
            </p:cNvPr>
            <p:cNvGrpSpPr/>
            <p:nvPr/>
          </p:nvGrpSpPr>
          <p:grpSpPr>
            <a:xfrm>
              <a:off x="6038649" y="2413185"/>
              <a:ext cx="1317102" cy="239003"/>
              <a:chOff x="1947240" y="4323960"/>
              <a:chExt cx="1881000" cy="461880"/>
            </a:xfrm>
          </p:grpSpPr>
          <p:sp>
            <p:nvSpPr>
              <p:cNvPr id="260" name="Google Shape;333;p14">
                <a:extLst>
                  <a:ext uri="{FF2B5EF4-FFF2-40B4-BE49-F238E27FC236}">
                    <a16:creationId xmlns:a16="http://schemas.microsoft.com/office/drawing/2014/main" id="{4C962E18-49C2-42EE-1F7F-6771CA6F7295}"/>
                  </a:ext>
                </a:extLst>
              </p:cNvPr>
              <p:cNvSpPr/>
              <p:nvPr/>
            </p:nvSpPr>
            <p:spPr>
              <a:xfrm>
                <a:off x="2213640" y="4323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61" name="Google Shape;334;p14">
                <a:extLst>
                  <a:ext uri="{FF2B5EF4-FFF2-40B4-BE49-F238E27FC236}">
                    <a16:creationId xmlns:a16="http://schemas.microsoft.com/office/drawing/2014/main" id="{09CA1788-3D70-078D-8187-0D15E844C5E2}"/>
                  </a:ext>
                </a:extLst>
              </p:cNvPr>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37" name="Google Shape;335;p14">
              <a:extLst>
                <a:ext uri="{FF2B5EF4-FFF2-40B4-BE49-F238E27FC236}">
                  <a16:creationId xmlns:a16="http://schemas.microsoft.com/office/drawing/2014/main" id="{FA261FC1-D5C9-ACC0-7239-544C95BE48CC}"/>
                </a:ext>
              </a:extLst>
            </p:cNvPr>
            <p:cNvGrpSpPr/>
            <p:nvPr/>
          </p:nvGrpSpPr>
          <p:grpSpPr>
            <a:xfrm>
              <a:off x="5233446" y="4375545"/>
              <a:ext cx="1317102" cy="239003"/>
              <a:chOff x="1537560" y="7483320"/>
              <a:chExt cx="1881000" cy="461880"/>
            </a:xfrm>
          </p:grpSpPr>
          <p:sp>
            <p:nvSpPr>
              <p:cNvPr id="258" name="Google Shape;336;p14">
                <a:extLst>
                  <a:ext uri="{FF2B5EF4-FFF2-40B4-BE49-F238E27FC236}">
                    <a16:creationId xmlns:a16="http://schemas.microsoft.com/office/drawing/2014/main" id="{12A82D5B-8793-5C39-8435-46233043620D}"/>
                  </a:ext>
                </a:extLst>
              </p:cNvPr>
              <p:cNvSpPr/>
              <p:nvPr/>
            </p:nvSpPr>
            <p:spPr>
              <a:xfrm>
                <a:off x="1803960" y="7483320"/>
                <a:ext cx="1614600" cy="461880"/>
              </a:xfrm>
              <a:prstGeom prst="rect">
                <a:avLst/>
              </a:prstGeom>
              <a:solidFill>
                <a:srgbClr val="BBD6EE"/>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a:t>
                </a:r>
                <a:endParaRPr sz="800" b="0" i="0" u="none" strike="noStrike" cap="none">
                  <a:solidFill>
                    <a:srgbClr val="000000"/>
                  </a:solidFill>
                  <a:latin typeface="Arial"/>
                  <a:ea typeface="Arial"/>
                  <a:cs typeface="Arial"/>
                  <a:sym typeface="Arial"/>
                </a:endParaRPr>
              </a:p>
            </p:txBody>
          </p:sp>
          <p:cxnSp>
            <p:nvCxnSpPr>
              <p:cNvPr id="259" name="Google Shape;337;p14">
                <a:extLst>
                  <a:ext uri="{FF2B5EF4-FFF2-40B4-BE49-F238E27FC236}">
                    <a16:creationId xmlns:a16="http://schemas.microsoft.com/office/drawing/2014/main" id="{2B864D18-2F93-FB5F-28D2-68EAC73D5F26}"/>
                  </a:ext>
                </a:extLst>
              </p:cNvPr>
              <p:cNvCxnSpPr/>
              <p:nvPr/>
            </p:nvCxnSpPr>
            <p:spPr>
              <a:xfrm rot="10800000">
                <a:off x="1537560" y="7715520"/>
                <a:ext cx="266400" cy="0"/>
              </a:xfrm>
              <a:prstGeom prst="straightConnector1">
                <a:avLst/>
              </a:prstGeom>
              <a:solidFill>
                <a:srgbClr val="FEE599"/>
              </a:solidFill>
              <a:ln w="19075" cap="flat" cmpd="sng">
                <a:solidFill>
                  <a:srgbClr val="000000"/>
                </a:solidFill>
                <a:prstDash val="solid"/>
                <a:round/>
                <a:headEnd type="none" w="sm" len="sm"/>
                <a:tailEnd type="none" w="sm" len="sm"/>
              </a:ln>
            </p:spPr>
          </p:cxnSp>
        </p:grpSp>
        <p:cxnSp>
          <p:nvCxnSpPr>
            <p:cNvPr id="238" name="Google Shape;338;p14">
              <a:extLst>
                <a:ext uri="{FF2B5EF4-FFF2-40B4-BE49-F238E27FC236}">
                  <a16:creationId xmlns:a16="http://schemas.microsoft.com/office/drawing/2014/main" id="{732CA502-98C1-0F78-47EB-75856AB49DB5}"/>
                </a:ext>
              </a:extLst>
            </p:cNvPr>
            <p:cNvCxnSpPr/>
            <p:nvPr/>
          </p:nvCxnSpPr>
          <p:spPr>
            <a:xfrm flipH="1">
              <a:off x="5231429" y="1347667"/>
              <a:ext cx="6311" cy="3147373"/>
            </a:xfrm>
            <a:prstGeom prst="straightConnector1">
              <a:avLst/>
            </a:prstGeom>
            <a:noFill/>
            <a:ln w="19075" cap="flat" cmpd="sng">
              <a:solidFill>
                <a:srgbClr val="000000"/>
              </a:solidFill>
              <a:prstDash val="solid"/>
              <a:round/>
              <a:headEnd type="none" w="sm" len="sm"/>
              <a:tailEnd type="none" w="sm" len="sm"/>
            </a:ln>
          </p:spPr>
        </p:cxnSp>
        <p:cxnSp>
          <p:nvCxnSpPr>
            <p:cNvPr id="239" name="Google Shape;339;p14">
              <a:extLst>
                <a:ext uri="{FF2B5EF4-FFF2-40B4-BE49-F238E27FC236}">
                  <a16:creationId xmlns:a16="http://schemas.microsoft.com/office/drawing/2014/main" id="{EAC47CEC-A3AB-363E-E748-925B275A1B88}"/>
                </a:ext>
              </a:extLst>
            </p:cNvPr>
            <p:cNvCxnSpPr/>
            <p:nvPr/>
          </p:nvCxnSpPr>
          <p:spPr>
            <a:xfrm flipH="1">
              <a:off x="5520569" y="1674183"/>
              <a:ext cx="2017" cy="205354"/>
            </a:xfrm>
            <a:prstGeom prst="straightConnector1">
              <a:avLst/>
            </a:prstGeom>
            <a:noFill/>
            <a:ln w="19075" cap="flat" cmpd="sng">
              <a:solidFill>
                <a:srgbClr val="000000"/>
              </a:solidFill>
              <a:prstDash val="solid"/>
              <a:round/>
              <a:headEnd type="none" w="sm" len="sm"/>
              <a:tailEnd type="none" w="sm" len="sm"/>
            </a:ln>
          </p:spPr>
        </p:cxnSp>
        <p:cxnSp>
          <p:nvCxnSpPr>
            <p:cNvPr id="240" name="Google Shape;342;p14">
              <a:extLst>
                <a:ext uri="{FF2B5EF4-FFF2-40B4-BE49-F238E27FC236}">
                  <a16:creationId xmlns:a16="http://schemas.microsoft.com/office/drawing/2014/main" id="{B473C42F-DC0F-EF55-67F4-767DE93DFD63}"/>
                </a:ext>
              </a:extLst>
            </p:cNvPr>
            <p:cNvCxnSpPr/>
            <p:nvPr/>
          </p:nvCxnSpPr>
          <p:spPr>
            <a:xfrm flipH="1">
              <a:off x="5803140" y="2003721"/>
              <a:ext cx="4294" cy="1512494"/>
            </a:xfrm>
            <a:prstGeom prst="straightConnector1">
              <a:avLst/>
            </a:prstGeom>
            <a:noFill/>
            <a:ln w="19075" cap="flat" cmpd="sng">
              <a:solidFill>
                <a:srgbClr val="000000"/>
              </a:solidFill>
              <a:prstDash val="solid"/>
              <a:round/>
              <a:headEnd type="none" w="sm" len="sm"/>
              <a:tailEnd type="none" w="sm" len="sm"/>
            </a:ln>
          </p:spPr>
        </p:cxnSp>
        <p:grpSp>
          <p:nvGrpSpPr>
            <p:cNvPr id="241" name="Google Shape;343;p14">
              <a:extLst>
                <a:ext uri="{FF2B5EF4-FFF2-40B4-BE49-F238E27FC236}">
                  <a16:creationId xmlns:a16="http://schemas.microsoft.com/office/drawing/2014/main" id="{812E7111-D5C0-B120-476D-31150983D3CE}"/>
                </a:ext>
              </a:extLst>
            </p:cNvPr>
            <p:cNvGrpSpPr/>
            <p:nvPr/>
          </p:nvGrpSpPr>
          <p:grpSpPr>
            <a:xfrm>
              <a:off x="5803140" y="3401579"/>
              <a:ext cx="1317102" cy="239003"/>
              <a:chOff x="1950120" y="3054960"/>
              <a:chExt cx="1881000" cy="461880"/>
            </a:xfrm>
          </p:grpSpPr>
          <p:sp>
            <p:nvSpPr>
              <p:cNvPr id="256" name="Google Shape;344;p14">
                <a:extLst>
                  <a:ext uri="{FF2B5EF4-FFF2-40B4-BE49-F238E27FC236}">
                    <a16:creationId xmlns:a16="http://schemas.microsoft.com/office/drawing/2014/main" id="{29DC6440-FFD9-0CD2-17FB-41936831EF66}"/>
                  </a:ext>
                </a:extLst>
              </p:cNvPr>
              <p:cNvSpPr/>
              <p:nvPr/>
            </p:nvSpPr>
            <p:spPr>
              <a:xfrm>
                <a:off x="2216520" y="3054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57" name="Google Shape;345;p14">
                <a:extLst>
                  <a:ext uri="{FF2B5EF4-FFF2-40B4-BE49-F238E27FC236}">
                    <a16:creationId xmlns:a16="http://schemas.microsoft.com/office/drawing/2014/main" id="{3E33965F-361D-8B58-8DDD-003069024B0F}"/>
                  </a:ext>
                </a:extLst>
              </p:cNvPr>
              <p:cNvCxnSpPr/>
              <p:nvPr/>
            </p:nvCxnSpPr>
            <p:spPr>
              <a:xfrm rot="10800000">
                <a:off x="1950120" y="3287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42" name="Google Shape;346;p14">
              <a:extLst>
                <a:ext uri="{FF2B5EF4-FFF2-40B4-BE49-F238E27FC236}">
                  <a16:creationId xmlns:a16="http://schemas.microsoft.com/office/drawing/2014/main" id="{48CF0DA1-8EB3-ABE0-5B12-C28F4F084196}"/>
                </a:ext>
              </a:extLst>
            </p:cNvPr>
            <p:cNvGrpSpPr/>
            <p:nvPr/>
          </p:nvGrpSpPr>
          <p:grpSpPr>
            <a:xfrm>
              <a:off x="6036371" y="3723574"/>
              <a:ext cx="1317102" cy="239003"/>
              <a:chOff x="1948680" y="3689643"/>
              <a:chExt cx="1881000" cy="461880"/>
            </a:xfrm>
          </p:grpSpPr>
          <p:sp>
            <p:nvSpPr>
              <p:cNvPr id="254" name="Google Shape;347;p14">
                <a:extLst>
                  <a:ext uri="{FF2B5EF4-FFF2-40B4-BE49-F238E27FC236}">
                    <a16:creationId xmlns:a16="http://schemas.microsoft.com/office/drawing/2014/main" id="{40A0CBBF-6A9F-670C-B540-F780A1D97B99}"/>
                  </a:ext>
                </a:extLst>
              </p:cNvPr>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55" name="Google Shape;348;p14">
                <a:extLst>
                  <a:ext uri="{FF2B5EF4-FFF2-40B4-BE49-F238E27FC236}">
                    <a16:creationId xmlns:a16="http://schemas.microsoft.com/office/drawing/2014/main" id="{3E365987-6105-D7A1-FD9D-3C731991F982}"/>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43" name="Google Shape;349;p14">
              <a:extLst>
                <a:ext uri="{FF2B5EF4-FFF2-40B4-BE49-F238E27FC236}">
                  <a16:creationId xmlns:a16="http://schemas.microsoft.com/office/drawing/2014/main" id="{210C7E0F-EE0A-95C9-33A7-B829C24F403F}"/>
                </a:ext>
              </a:extLst>
            </p:cNvPr>
            <p:cNvGrpSpPr/>
            <p:nvPr/>
          </p:nvGrpSpPr>
          <p:grpSpPr>
            <a:xfrm>
              <a:off x="6035363" y="4051806"/>
              <a:ext cx="1317102" cy="239003"/>
              <a:chOff x="1947240" y="4323960"/>
              <a:chExt cx="1881000" cy="461880"/>
            </a:xfrm>
          </p:grpSpPr>
          <p:sp>
            <p:nvSpPr>
              <p:cNvPr id="252" name="Google Shape;350;p14">
                <a:extLst>
                  <a:ext uri="{FF2B5EF4-FFF2-40B4-BE49-F238E27FC236}">
                    <a16:creationId xmlns:a16="http://schemas.microsoft.com/office/drawing/2014/main" id="{4BFC496F-C48B-9AC8-152A-8EFF2E3FB494}"/>
                  </a:ext>
                </a:extLst>
              </p:cNvPr>
              <p:cNvSpPr/>
              <p:nvPr/>
            </p:nvSpPr>
            <p:spPr>
              <a:xfrm>
                <a:off x="2213640" y="4323960"/>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53" name="Google Shape;351;p14">
                <a:extLst>
                  <a:ext uri="{FF2B5EF4-FFF2-40B4-BE49-F238E27FC236}">
                    <a16:creationId xmlns:a16="http://schemas.microsoft.com/office/drawing/2014/main" id="{B59AB019-195B-50D6-1B8D-065C91CC0FD1}"/>
                  </a:ext>
                </a:extLst>
              </p:cNvPr>
              <p:cNvCxnSpPr/>
              <p:nvPr/>
            </p:nvCxnSpPr>
            <p:spPr>
              <a:xfrm rot="10800000">
                <a:off x="1947240" y="455616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cxnSp>
          <p:nvCxnSpPr>
            <p:cNvPr id="244" name="Google Shape;352;p14">
              <a:extLst>
                <a:ext uri="{FF2B5EF4-FFF2-40B4-BE49-F238E27FC236}">
                  <a16:creationId xmlns:a16="http://schemas.microsoft.com/office/drawing/2014/main" id="{AAE7F4A2-E5B1-A149-2C09-7350AE027E7B}"/>
                </a:ext>
              </a:extLst>
            </p:cNvPr>
            <p:cNvCxnSpPr/>
            <p:nvPr/>
          </p:nvCxnSpPr>
          <p:spPr>
            <a:xfrm>
              <a:off x="6036371" y="3640581"/>
              <a:ext cx="0" cy="530909"/>
            </a:xfrm>
            <a:prstGeom prst="straightConnector1">
              <a:avLst/>
            </a:prstGeom>
            <a:noFill/>
            <a:ln w="19075" cap="flat" cmpd="sng">
              <a:solidFill>
                <a:srgbClr val="000000"/>
              </a:solidFill>
              <a:prstDash val="solid"/>
              <a:round/>
              <a:headEnd type="none" w="sm" len="sm"/>
              <a:tailEnd type="none" w="sm" len="sm"/>
            </a:ln>
          </p:spPr>
        </p:cxnSp>
        <p:cxnSp>
          <p:nvCxnSpPr>
            <p:cNvPr id="245" name="Google Shape;353;p14">
              <a:extLst>
                <a:ext uri="{FF2B5EF4-FFF2-40B4-BE49-F238E27FC236}">
                  <a16:creationId xmlns:a16="http://schemas.microsoft.com/office/drawing/2014/main" id="{0D3FA246-FD7E-3D7E-1C99-72B686746CE9}"/>
                </a:ext>
              </a:extLst>
            </p:cNvPr>
            <p:cNvCxnSpPr/>
            <p:nvPr/>
          </p:nvCxnSpPr>
          <p:spPr>
            <a:xfrm flipH="1">
              <a:off x="6036633" y="2325248"/>
              <a:ext cx="2016" cy="863011"/>
            </a:xfrm>
            <a:prstGeom prst="straightConnector1">
              <a:avLst/>
            </a:prstGeom>
            <a:noFill/>
            <a:ln w="19075" cap="flat" cmpd="sng">
              <a:solidFill>
                <a:srgbClr val="000000"/>
              </a:solidFill>
              <a:prstDash val="solid"/>
              <a:round/>
              <a:headEnd type="none" w="sm" len="sm"/>
              <a:tailEnd type="none" w="sm" len="sm"/>
            </a:ln>
          </p:spPr>
        </p:cxnSp>
        <p:grpSp>
          <p:nvGrpSpPr>
            <p:cNvPr id="246" name="Google Shape;354;p14">
              <a:extLst>
                <a:ext uri="{FF2B5EF4-FFF2-40B4-BE49-F238E27FC236}">
                  <a16:creationId xmlns:a16="http://schemas.microsoft.com/office/drawing/2014/main" id="{5C85BDD8-A345-879A-08E4-EBADDB60760F}"/>
                </a:ext>
              </a:extLst>
            </p:cNvPr>
            <p:cNvGrpSpPr/>
            <p:nvPr/>
          </p:nvGrpSpPr>
          <p:grpSpPr>
            <a:xfrm>
              <a:off x="6037641" y="2741417"/>
              <a:ext cx="1317102" cy="239003"/>
              <a:chOff x="1948680" y="3689643"/>
              <a:chExt cx="1881000" cy="461880"/>
            </a:xfrm>
          </p:grpSpPr>
          <p:sp>
            <p:nvSpPr>
              <p:cNvPr id="250" name="Google Shape;355;p14">
                <a:extLst>
                  <a:ext uri="{FF2B5EF4-FFF2-40B4-BE49-F238E27FC236}">
                    <a16:creationId xmlns:a16="http://schemas.microsoft.com/office/drawing/2014/main" id="{BA25C1C3-3AFF-3E0F-B561-CAD05B486933}"/>
                  </a:ext>
                </a:extLst>
              </p:cNvPr>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51" name="Google Shape;356;p14">
                <a:extLst>
                  <a:ext uri="{FF2B5EF4-FFF2-40B4-BE49-F238E27FC236}">
                    <a16:creationId xmlns:a16="http://schemas.microsoft.com/office/drawing/2014/main" id="{825F96C3-9A05-0A55-4DD7-7A973FDCCEF3}"/>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nvGrpSpPr>
            <p:cNvPr id="247" name="Google Shape;357;p14">
              <a:extLst>
                <a:ext uri="{FF2B5EF4-FFF2-40B4-BE49-F238E27FC236}">
                  <a16:creationId xmlns:a16="http://schemas.microsoft.com/office/drawing/2014/main" id="{6C60D699-FD57-F4DA-DC79-9510B143B298}"/>
                </a:ext>
              </a:extLst>
            </p:cNvPr>
            <p:cNvGrpSpPr/>
            <p:nvPr/>
          </p:nvGrpSpPr>
          <p:grpSpPr>
            <a:xfrm>
              <a:off x="6036633" y="3068618"/>
              <a:ext cx="1317102" cy="239003"/>
              <a:chOff x="1948680" y="3689643"/>
              <a:chExt cx="1881000" cy="461880"/>
            </a:xfrm>
          </p:grpSpPr>
          <p:sp>
            <p:nvSpPr>
              <p:cNvPr id="248" name="Google Shape;358;p14">
                <a:extLst>
                  <a:ext uri="{FF2B5EF4-FFF2-40B4-BE49-F238E27FC236}">
                    <a16:creationId xmlns:a16="http://schemas.microsoft.com/office/drawing/2014/main" id="{DF93FAD8-646A-D180-A8DD-BFB94E4CF60C}"/>
                  </a:ext>
                </a:extLst>
              </p:cNvPr>
              <p:cNvSpPr/>
              <p:nvPr/>
            </p:nvSpPr>
            <p:spPr>
              <a:xfrm>
                <a:off x="2215080" y="3689643"/>
                <a:ext cx="1614600" cy="461880"/>
              </a:xfrm>
              <a:prstGeom prst="rect">
                <a:avLst/>
              </a:prstGeom>
              <a:solidFill>
                <a:srgbClr val="DDEAF6"/>
              </a:solidFill>
              <a:ln w="25400" cap="flat" cmpd="sng">
                <a:solidFill>
                  <a:srgbClr val="1D3155"/>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200"/>
                  <a:buFont typeface="Arial"/>
                  <a:buNone/>
                </a:pPr>
                <a:r>
                  <a:rPr lang="en-US" sz="800" b="0" i="0" u="none" strike="noStrike" cap="none">
                    <a:solidFill>
                      <a:srgbClr val="000000"/>
                    </a:solidFill>
                    <a:latin typeface="Consolas"/>
                    <a:ea typeface="Consolas"/>
                    <a:cs typeface="Consolas"/>
                    <a:sym typeface="Consolas"/>
                  </a:rPr>
                  <a:t>&lt;div&gt;</a:t>
                </a:r>
                <a:endParaRPr sz="800" b="0" i="0" u="none" strike="noStrike" cap="none">
                  <a:solidFill>
                    <a:srgbClr val="000000"/>
                  </a:solidFill>
                  <a:latin typeface="Arial"/>
                  <a:ea typeface="Arial"/>
                  <a:cs typeface="Arial"/>
                  <a:sym typeface="Arial"/>
                </a:endParaRPr>
              </a:p>
            </p:txBody>
          </p:sp>
          <p:cxnSp>
            <p:nvCxnSpPr>
              <p:cNvPr id="249" name="Google Shape;359;p14">
                <a:extLst>
                  <a:ext uri="{FF2B5EF4-FFF2-40B4-BE49-F238E27FC236}">
                    <a16:creationId xmlns:a16="http://schemas.microsoft.com/office/drawing/2014/main" id="{36521FDB-A3E8-7ADD-04D0-BAF2A2A3C63A}"/>
                  </a:ext>
                </a:extLst>
              </p:cNvPr>
              <p:cNvCxnSpPr/>
              <p:nvPr/>
            </p:nvCxnSpPr>
            <p:spPr>
              <a:xfrm rot="10800000">
                <a:off x="1948680" y="3921840"/>
                <a:ext cx="266400" cy="0"/>
              </a:xfrm>
              <a:prstGeom prst="straightConnector1">
                <a:avLst/>
              </a:prstGeom>
              <a:solidFill>
                <a:srgbClr val="FFF2CC"/>
              </a:solidFill>
              <a:ln w="19075" cap="flat" cmpd="sng">
                <a:solidFill>
                  <a:srgbClr val="000000"/>
                </a:solidFill>
                <a:prstDash val="solid"/>
                <a:round/>
                <a:headEnd type="none" w="sm" len="sm"/>
                <a:tailEnd type="none" w="sm" len="sm"/>
              </a:ln>
            </p:spPr>
          </p:cxnSp>
        </p:grpSp>
      </p:grpSp>
    </p:spTree>
    <p:extLst>
      <p:ext uri="{BB962C8B-B14F-4D97-AF65-F5344CB8AC3E}">
        <p14:creationId xmlns:p14="http://schemas.microsoft.com/office/powerpoint/2010/main" val="1778804608"/>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Shape 319"/>
        <p:cNvGrpSpPr/>
        <p:nvPr/>
      </p:nvGrpSpPr>
      <p:grpSpPr>
        <a:xfrm>
          <a:off x="0" y="0"/>
          <a:ext cx="0" cy="0"/>
          <a:chOff x="0" y="0"/>
          <a:chExt cx="0" cy="0"/>
        </a:xfrm>
      </p:grpSpPr>
      <p:sp>
        <p:nvSpPr>
          <p:cNvPr id="320" name="Google Shape;320;p18"/>
          <p:cNvSpPr txBox="1">
            <a:spLocks noGrp="1"/>
          </p:cNvSpPr>
          <p:nvPr>
            <p:ph type="title"/>
          </p:nvPr>
        </p:nvSpPr>
        <p:spPr>
          <a:xfrm>
            <a:off x="203201" y="651502"/>
            <a:ext cx="8675076"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Support and the METS community</a:t>
            </a:r>
            <a:endParaRPr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19"/>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Where to find support</a:t>
            </a:r>
            <a:endParaRPr/>
          </a:p>
        </p:txBody>
      </p:sp>
      <p:sp>
        <p:nvSpPr>
          <p:cNvPr id="326" name="Google Shape;326;p19"/>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METS homepage: </a:t>
            </a:r>
            <a:r>
              <a:rPr lang="en-US" u="sng">
                <a:solidFill>
                  <a:schemeClr val="hlink"/>
                </a:solidFill>
                <a:hlinkClick r:id="rId3"/>
              </a:rPr>
              <a:t>http://www.loc.gov/standards/mets/</a:t>
            </a:r>
            <a:r>
              <a:rPr lang="en-US"/>
              <a:t>  </a:t>
            </a:r>
            <a:endParaRPr/>
          </a:p>
          <a:p>
            <a:pPr marL="457200" lvl="0" indent="-342900" algn="l" rtl="0">
              <a:lnSpc>
                <a:spcPct val="115000"/>
              </a:lnSpc>
              <a:spcBef>
                <a:spcPts val="0"/>
              </a:spcBef>
              <a:spcAft>
                <a:spcPts val="0"/>
              </a:spcAft>
              <a:buSzPts val="1800"/>
              <a:buChar char="●"/>
            </a:pPr>
            <a:r>
              <a:rPr lang="en-US"/>
              <a:t>METS GitHub: </a:t>
            </a:r>
            <a:r>
              <a:rPr lang="en-US" u="sng">
                <a:solidFill>
                  <a:schemeClr val="hlink"/>
                </a:solidFill>
                <a:hlinkClick r:id="rId4"/>
              </a:rPr>
              <a:t>https://github.com/mets</a:t>
            </a:r>
            <a:r>
              <a:rPr lang="en-US"/>
              <a:t>  </a:t>
            </a:r>
            <a:endParaRPr/>
          </a:p>
          <a:p>
            <a:pPr marL="457200" lvl="0" indent="-342900" algn="l" rtl="0">
              <a:lnSpc>
                <a:spcPct val="115000"/>
              </a:lnSpc>
              <a:spcBef>
                <a:spcPts val="0"/>
              </a:spcBef>
              <a:spcAft>
                <a:spcPts val="0"/>
              </a:spcAft>
              <a:buSzPts val="1800"/>
              <a:buChar char="●"/>
            </a:pPr>
            <a:r>
              <a:rPr lang="en-US"/>
              <a:t>METS listserv: </a:t>
            </a:r>
            <a:r>
              <a:rPr lang="en-US" u="sng">
                <a:solidFill>
                  <a:schemeClr val="hlink"/>
                </a:solidFill>
                <a:hlinkClick r:id="rId5"/>
              </a:rPr>
              <a:t>https://listserv.loc.gov/cgi-bin/wa?SUBED1=mets&amp;A=1</a:t>
            </a:r>
            <a:r>
              <a:rPr lang="en-US"/>
              <a:t>  and</a:t>
            </a:r>
            <a:br>
              <a:rPr lang="en-US"/>
            </a:br>
            <a:r>
              <a:rPr lang="en-US"/>
              <a:t>METS@LISTSERV.LOC.GOV </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20"/>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Finding METS tools</a:t>
            </a:r>
            <a:endParaRPr/>
          </a:p>
        </p:txBody>
      </p:sp>
      <p:sp>
        <p:nvSpPr>
          <p:cNvPr id="332" name="Google Shape;332;p20"/>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COPTR Page: </a:t>
            </a:r>
            <a:r>
              <a:rPr lang="en-US" u="sng">
                <a:solidFill>
                  <a:schemeClr val="hlink"/>
                </a:solidFill>
                <a:hlinkClick r:id="rId3"/>
              </a:rPr>
              <a:t>https://coptr.digipres.org/index.php/METS_(Metadata_Encoding_and_Transmission_Standard)</a:t>
            </a:r>
            <a:r>
              <a:rPr lang="en-US"/>
              <a:t>  </a:t>
            </a:r>
            <a:endParaRPr/>
          </a:p>
          <a:p>
            <a:pPr marL="457200" lvl="0" indent="-228600" algn="l" rtl="0">
              <a:lnSpc>
                <a:spcPct val="115000"/>
              </a:lnSpc>
              <a:spcBef>
                <a:spcPts val="0"/>
              </a:spcBef>
              <a:spcAft>
                <a:spcPts val="0"/>
              </a:spcAft>
              <a:buSzPts val="1800"/>
              <a:buNone/>
            </a:pPr>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21"/>
          <p:cNvSpPr txBox="1">
            <a:spLocks noGrp="1"/>
          </p:cNvSpPr>
          <p:nvPr>
            <p:ph type="title"/>
          </p:nvPr>
        </p:nvSpPr>
        <p:spPr>
          <a:xfrm>
            <a:off x="203201" y="651502"/>
            <a:ext cx="8675076"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Conformance</a:t>
            </a: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9"/>
          <p:cNvSpPr txBox="1">
            <a:spLocks noGrp="1"/>
          </p:cNvSpPr>
          <p:nvPr>
            <p:ph type="title"/>
          </p:nvPr>
        </p:nvSpPr>
        <p:spPr>
          <a:xfrm>
            <a:off x="311700" y="629380"/>
            <a:ext cx="8520600" cy="572700"/>
          </a:xfrm>
          <a:prstGeom prst="rect">
            <a:avLst/>
          </a:prstGeom>
          <a:noFill/>
          <a:ln>
            <a:noFill/>
          </a:ln>
        </p:spPr>
        <p:txBody>
          <a:bodyPr spcFirstLastPara="1" wrap="square" lIns="68550" tIns="34275" rIns="68550" bIns="34275" anchor="ctr" anchorCtr="0">
            <a:noAutofit/>
          </a:bodyPr>
          <a:lstStyle/>
          <a:p>
            <a:pPr marL="0" lvl="0" indent="0" algn="l" rtl="0">
              <a:lnSpc>
                <a:spcPct val="100000"/>
              </a:lnSpc>
              <a:spcBef>
                <a:spcPts val="0"/>
              </a:spcBef>
              <a:spcAft>
                <a:spcPts val="0"/>
              </a:spcAft>
              <a:buSzPts val="2800"/>
              <a:buNone/>
            </a:pPr>
            <a:r>
              <a:rPr lang="en-US"/>
              <a:t>METS History (cont‘d)</a:t>
            </a:r>
            <a:endParaRPr/>
          </a:p>
        </p:txBody>
      </p:sp>
      <p:sp>
        <p:nvSpPr>
          <p:cNvPr id="170" name="Google Shape;170;p9"/>
          <p:cNvSpPr txBox="1">
            <a:spLocks noGrp="1"/>
          </p:cNvSpPr>
          <p:nvPr>
            <p:ph type="body" idx="1"/>
          </p:nvPr>
        </p:nvSpPr>
        <p:spPr>
          <a:xfrm>
            <a:off x="311700" y="1364225"/>
            <a:ext cx="8520600" cy="3204649"/>
          </a:xfrm>
          <a:prstGeom prst="rect">
            <a:avLst/>
          </a:prstGeom>
          <a:noFill/>
          <a:ln>
            <a:noFill/>
          </a:ln>
        </p:spPr>
        <p:txBody>
          <a:bodyPr spcFirstLastPara="1" wrap="square" lIns="68550" tIns="34275" rIns="68550" bIns="34275" anchor="t" anchorCtr="0">
            <a:noAutofit/>
          </a:bodyPr>
          <a:lstStyle/>
          <a:p>
            <a:pPr marL="457200" lvl="0" indent="-342900" algn="l" rtl="0">
              <a:lnSpc>
                <a:spcPct val="115000"/>
              </a:lnSpc>
              <a:spcBef>
                <a:spcPts val="0"/>
              </a:spcBef>
              <a:spcAft>
                <a:spcPts val="0"/>
              </a:spcAft>
              <a:buSzPts val="1800"/>
              <a:buChar char="●"/>
            </a:pPr>
            <a:r>
              <a:rPr lang="en-US"/>
              <a:t>UCB Library and CDL adopt MOA2</a:t>
            </a:r>
            <a:endParaRPr/>
          </a:p>
          <a:p>
            <a:pPr marL="457200" lvl="0" indent="-342900" algn="l" rtl="0">
              <a:lnSpc>
                <a:spcPct val="115000"/>
              </a:lnSpc>
              <a:spcBef>
                <a:spcPts val="0"/>
              </a:spcBef>
              <a:spcAft>
                <a:spcPts val="0"/>
              </a:spcAft>
              <a:buSzPts val="1800"/>
              <a:buChar char="●"/>
            </a:pPr>
            <a:r>
              <a:rPr lang="en-US"/>
              <a:t>Other institutions (LC, Harvard) consider</a:t>
            </a:r>
            <a:endParaRPr/>
          </a:p>
          <a:p>
            <a:pPr marL="457200" lvl="0" indent="-342900" algn="l" rtl="0">
              <a:lnSpc>
                <a:spcPct val="115000"/>
              </a:lnSpc>
              <a:spcBef>
                <a:spcPts val="0"/>
              </a:spcBef>
              <a:spcAft>
                <a:spcPts val="0"/>
              </a:spcAft>
              <a:buSzPts val="1800"/>
              <a:buChar char="●"/>
            </a:pPr>
            <a:r>
              <a:rPr lang="en-US"/>
              <a:t>Additional needs emerge</a:t>
            </a:r>
            <a:endParaRPr/>
          </a:p>
          <a:p>
            <a:pPr marL="914400" lvl="1" indent="-317500" algn="l" rtl="0">
              <a:lnSpc>
                <a:spcPct val="115000"/>
              </a:lnSpc>
              <a:spcBef>
                <a:spcPts val="0"/>
              </a:spcBef>
              <a:spcAft>
                <a:spcPts val="0"/>
              </a:spcAft>
              <a:buSzPts val="1400"/>
              <a:buChar char="○"/>
            </a:pPr>
            <a:r>
              <a:rPr lang="en-US"/>
              <a:t>Support for time-based content</a:t>
            </a:r>
            <a:endParaRPr/>
          </a:p>
          <a:p>
            <a:pPr marL="914400" lvl="1" indent="-317500" algn="l" rtl="0">
              <a:lnSpc>
                <a:spcPct val="115000"/>
              </a:lnSpc>
              <a:spcBef>
                <a:spcPts val="0"/>
              </a:spcBef>
              <a:spcAft>
                <a:spcPts val="0"/>
              </a:spcAft>
              <a:buSzPts val="1400"/>
              <a:buChar char="○"/>
            </a:pPr>
            <a:r>
              <a:rPr lang="en-US"/>
              <a:t>More flexibility in Descriptive and Administrative metadata</a:t>
            </a:r>
            <a:endParaRPr/>
          </a:p>
          <a:p>
            <a:pPr marL="457200" lvl="0" indent="-342900" algn="l" rtl="0">
              <a:lnSpc>
                <a:spcPct val="115000"/>
              </a:lnSpc>
              <a:spcBef>
                <a:spcPts val="0"/>
              </a:spcBef>
              <a:spcAft>
                <a:spcPts val="0"/>
              </a:spcAft>
              <a:buSzPts val="1800"/>
              <a:buChar char="●"/>
            </a:pPr>
            <a:r>
              <a:rPr lang="en-US"/>
              <a:t>MOA2 revised</a:t>
            </a:r>
            <a:endParaRPr/>
          </a:p>
          <a:p>
            <a:pPr marL="914400" lvl="1" indent="-317500" algn="l" rtl="0">
              <a:lnSpc>
                <a:spcPct val="115000"/>
              </a:lnSpc>
              <a:spcBef>
                <a:spcPts val="0"/>
              </a:spcBef>
              <a:spcAft>
                <a:spcPts val="0"/>
              </a:spcAft>
              <a:buSzPts val="1400"/>
              <a:buChar char="○"/>
            </a:pPr>
            <a:r>
              <a:rPr lang="en-US"/>
              <a:t>Starting in February 2001 concerned parties meet to review and revise MOA2</a:t>
            </a:r>
            <a:endParaRPr/>
          </a:p>
          <a:p>
            <a:pPr marL="914400" lvl="1" indent="-317500" algn="l" rtl="0">
              <a:lnSpc>
                <a:spcPct val="115000"/>
              </a:lnSpc>
              <a:spcBef>
                <a:spcPts val="0"/>
              </a:spcBef>
              <a:spcAft>
                <a:spcPts val="0"/>
              </a:spcAft>
              <a:buSzPts val="1400"/>
              <a:buChar char="○"/>
            </a:pPr>
            <a:r>
              <a:rPr lang="en-US"/>
              <a:t>Outcome: mets.xsd</a:t>
            </a:r>
            <a:endParaRPr/>
          </a:p>
          <a:p>
            <a:pPr marL="457200" lvl="0" indent="-342900" algn="l" rtl="0">
              <a:lnSpc>
                <a:spcPct val="115000"/>
              </a:lnSpc>
              <a:spcBef>
                <a:spcPts val="0"/>
              </a:spcBef>
              <a:spcAft>
                <a:spcPts val="0"/>
              </a:spcAft>
              <a:buSzPts val="1800"/>
              <a:buChar char="●"/>
            </a:pPr>
            <a:r>
              <a:rPr lang="en-US"/>
              <a:t>METS maintained by international METS Editorial Board</a:t>
            </a:r>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Shape 341"/>
        <p:cNvGrpSpPr/>
        <p:nvPr/>
      </p:nvGrpSpPr>
      <p:grpSpPr>
        <a:xfrm>
          <a:off x="0" y="0"/>
          <a:ext cx="0" cy="0"/>
          <a:chOff x="0" y="0"/>
          <a:chExt cx="0" cy="0"/>
        </a:xfrm>
      </p:grpSpPr>
      <p:sp>
        <p:nvSpPr>
          <p:cNvPr id="342" name="Google Shape;342;p22"/>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a:t>How to conform?</a:t>
            </a:r>
            <a:endParaRPr/>
          </a:p>
        </p:txBody>
      </p:sp>
      <p:sp>
        <p:nvSpPr>
          <p:cNvPr id="343" name="Google Shape;343;p22"/>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a:t>Create a profile</a:t>
            </a:r>
            <a:endParaRPr/>
          </a:p>
          <a:p>
            <a:pPr marL="457200" lvl="0" indent="-342900" algn="l" rtl="0">
              <a:lnSpc>
                <a:spcPct val="115000"/>
              </a:lnSpc>
              <a:spcBef>
                <a:spcPts val="0"/>
              </a:spcBef>
              <a:spcAft>
                <a:spcPts val="0"/>
              </a:spcAft>
              <a:buSzPts val="1800"/>
              <a:buChar char="●"/>
            </a:pPr>
            <a:r>
              <a:rPr lang="en-US"/>
              <a:t>(Register profile)</a:t>
            </a:r>
            <a:endParaRPr/>
          </a:p>
          <a:p>
            <a:pPr marL="457200" lvl="0" indent="-342900" algn="l" rtl="0">
              <a:lnSpc>
                <a:spcPct val="115000"/>
              </a:lnSpc>
              <a:spcBef>
                <a:spcPts val="0"/>
              </a:spcBef>
              <a:spcAft>
                <a:spcPts val="0"/>
              </a:spcAft>
              <a:buSzPts val="1800"/>
              <a:buChar char="●"/>
            </a:pPr>
            <a:r>
              <a:rPr lang="en-US"/>
              <a:t>Remember to use the mandatory elements (StructMap)</a:t>
            </a:r>
            <a:endParaRPr/>
          </a:p>
          <a:p>
            <a:pPr marL="457200" lvl="0" indent="-228600" algn="l" rtl="0">
              <a:lnSpc>
                <a:spcPct val="115000"/>
              </a:lnSpc>
              <a:spcBef>
                <a:spcPts val="0"/>
              </a:spcBef>
              <a:spcAft>
                <a:spcPts val="0"/>
              </a:spcAft>
              <a:buSzPts val="1800"/>
              <a:buNone/>
            </a:pPr>
            <a:endParaRPr/>
          </a:p>
          <a:p>
            <a:pPr marL="457200" lvl="0" indent="-228600" algn="l" rtl="0">
              <a:lnSpc>
                <a:spcPct val="115000"/>
              </a:lnSpc>
              <a:spcBef>
                <a:spcPts val="0"/>
              </a:spcBef>
              <a:spcAft>
                <a:spcPts val="0"/>
              </a:spcAft>
              <a:buSzPts val="1800"/>
              <a:buNone/>
            </a:pPr>
            <a:endParaRPr/>
          </a:p>
          <a:p>
            <a:pPr marL="457200" lvl="0" indent="-342900" algn="l" rtl="0">
              <a:lnSpc>
                <a:spcPct val="115000"/>
              </a:lnSpc>
              <a:spcBef>
                <a:spcPts val="0"/>
              </a:spcBef>
              <a:spcAft>
                <a:spcPts val="0"/>
              </a:spcAft>
              <a:buSzPts val="1800"/>
              <a:buChar char="●"/>
            </a:pPr>
            <a:r>
              <a:rPr lang="en-US"/>
              <a:t>Profile for METS 2 is in development</a:t>
            </a:r>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sv-SE"/>
              <a:t>Next steps and wrap up</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9"/>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sv-S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Resources - METS 2</a:t>
            </a:r>
            <a:endParaRPr/>
          </a:p>
        </p:txBody>
      </p:sp>
      <p:sp>
        <p:nvSpPr>
          <p:cNvPr id="63" name="Google Shape;63;p19"/>
          <p:cNvSpPr txBox="1"/>
          <p:nvPr/>
        </p:nvSpPr>
        <p:spPr>
          <a:xfrm>
            <a:off x="311700" y="1224202"/>
            <a:ext cx="8520600" cy="3678874"/>
          </a:xfrm>
          <a:prstGeom prst="rect">
            <a:avLst/>
          </a:prstGeom>
          <a:noFill/>
          <a:ln>
            <a:noFill/>
          </a:ln>
        </p:spPr>
        <p:txBody>
          <a:bodyPr spcFirstLastPara="1" wrap="square" lIns="91425" tIns="91425" rIns="91425" bIns="91425" anchor="t" anchorCtr="0">
            <a:normAutofit fontScale="97500"/>
          </a:bodyPr>
          <a:lstStyle/>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3">
                  <a:extLst>
                    <a:ext uri="{A12FA001-AC4F-418D-AE19-62706E023703}">
                      <ahyp:hlinkClr xmlns:ahyp="http://schemas.microsoft.com/office/drawing/2018/hyperlinkcolor" val="tx"/>
                    </a:ext>
                  </a:extLst>
                </a:hlinkClick>
              </a:rPr>
              <a:t>https://github.com/mets/METS-schema</a:t>
            </a:r>
            <a:endParaRPr sz="2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4">
                  <a:extLst>
                    <a:ext uri="{A12FA001-AC4F-418D-AE19-62706E023703}">
                      <ahyp:hlinkClr xmlns:ahyp="http://schemas.microsoft.com/office/drawing/2018/hyperlinkcolor" val="tx"/>
                    </a:ext>
                  </a:extLst>
                </a:hlinkClick>
              </a:rPr>
              <a:t>Overview and Tutorial</a:t>
            </a:r>
            <a:endParaRPr sz="2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5">
                  <a:extLst>
                    <a:ext uri="{A12FA001-AC4F-418D-AE19-62706E023703}">
                      <ahyp:hlinkClr xmlns:ahyp="http://schemas.microsoft.com/office/drawing/2018/hyperlinkcolor" val="tx"/>
                    </a:ext>
                  </a:extLst>
                </a:hlinkClick>
              </a:rPr>
              <a:t>Schema Documentation</a:t>
            </a:r>
            <a:endParaRPr sz="2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6">
                  <a:extLst>
                    <a:ext uri="{A12FA001-AC4F-418D-AE19-62706E023703}">
                      <ahyp:hlinkClr xmlns:ahyp="http://schemas.microsoft.com/office/drawing/2018/hyperlinkcolor" val="tx"/>
                    </a:ext>
                  </a:extLst>
                </a:hlinkClick>
              </a:rPr>
              <a:t>Suggested Attribute Values</a:t>
            </a:r>
            <a:endParaRPr sz="2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7">
                  <a:extLst>
                    <a:ext uri="{A12FA001-AC4F-418D-AE19-62706E023703}">
                      <ahyp:hlinkClr xmlns:ahyp="http://schemas.microsoft.com/office/drawing/2018/hyperlinkcolor" val="tx"/>
                    </a:ext>
                  </a:extLst>
                </a:hlinkClick>
              </a:rPr>
              <a:t>Description of changes from METS 1</a:t>
            </a:r>
            <a:endParaRPr sz="2800" b="0" i="0" u="none" strike="noStrike" cap="none">
              <a:solidFill>
                <a:schemeClr val="dk1"/>
              </a:solidFill>
              <a:latin typeface="Arial"/>
              <a:ea typeface="Arial"/>
              <a:cs typeface="Arial"/>
              <a:sym typeface="Arial"/>
            </a:endParaRPr>
          </a:p>
          <a:p>
            <a:pPr marL="457200" marR="0" lvl="0" indent="-457200" algn="l" rtl="0">
              <a:lnSpc>
                <a:spcPct val="100000"/>
              </a:lnSpc>
              <a:spcBef>
                <a:spcPts val="0"/>
              </a:spcBef>
              <a:spcAft>
                <a:spcPts val="0"/>
              </a:spcAft>
              <a:buClr>
                <a:schemeClr val="dk1"/>
              </a:buClr>
              <a:buSzPct val="102564"/>
              <a:buFont typeface="Arial"/>
              <a:buChar char="•"/>
            </a:pPr>
            <a:r>
              <a:rPr lang="sv-SE" sz="2800" b="0" i="0" u="sng" strike="noStrike" cap="none">
                <a:solidFill>
                  <a:schemeClr val="dk1"/>
                </a:solidFill>
                <a:latin typeface="Arial"/>
                <a:ea typeface="Arial"/>
                <a:cs typeface="Arial"/>
                <a:sym typeface="Arial"/>
                <a:hlinkClick r:id="rId8">
                  <a:extLst>
                    <a:ext uri="{A12FA001-AC4F-418D-AE19-62706E023703}">
                      <ahyp:hlinkClr xmlns:ahyp="http://schemas.microsoft.com/office/drawing/2018/hyperlinkcolor" val="tx"/>
                    </a:ext>
                  </a:extLst>
                </a:hlinkClick>
              </a:rPr>
              <a:t>XSL transformation from METS 1</a:t>
            </a:r>
            <a:endParaRPr sz="2800" b="0" i="0" u="none" strike="noStrike" cap="none">
              <a:solidFill>
                <a:schemeClr val="dk1"/>
              </a:solidFill>
              <a:latin typeface="Arial"/>
              <a:ea typeface="Arial"/>
              <a:cs typeface="Arial"/>
              <a:sym typeface="Arial"/>
            </a:endParaRPr>
          </a:p>
          <a:p>
            <a:pPr marL="457200" marR="0" lvl="0" indent="-279400" algn="l" rtl="0">
              <a:lnSpc>
                <a:spcPct val="100000"/>
              </a:lnSpc>
              <a:spcBef>
                <a:spcPts val="0"/>
              </a:spcBef>
              <a:spcAft>
                <a:spcPts val="0"/>
              </a:spcAft>
              <a:buClr>
                <a:schemeClr val="dk1"/>
              </a:buClr>
              <a:buSzPct val="102564"/>
              <a:buFont typeface="Arial"/>
              <a:buNone/>
            </a:pPr>
            <a:endParaRPr sz="2800" b="0" i="0" u="none" strike="noStrike" cap="none">
              <a:solidFill>
                <a:schemeClr val="dk1"/>
              </a:solidFill>
              <a:latin typeface="Arial"/>
              <a:ea typeface="Arial"/>
              <a:cs typeface="Arial"/>
              <a:sym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20"/>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sv-SE"/>
              <a:t>Next Steps</a:t>
            </a:r>
            <a:endParaRPr/>
          </a:p>
        </p:txBody>
      </p:sp>
      <p:sp>
        <p:nvSpPr>
          <p:cNvPr id="69" name="Google Shape;69;p20"/>
          <p:cNvSpPr txBox="1"/>
          <p:nvPr/>
        </p:nvSpPr>
        <p:spPr>
          <a:xfrm>
            <a:off x="311700" y="1224202"/>
            <a:ext cx="8520600" cy="3678874"/>
          </a:xfrm>
          <a:prstGeom prst="rect">
            <a:avLst/>
          </a:prstGeom>
          <a:noFill/>
          <a:ln>
            <a:noFill/>
          </a:ln>
        </p:spPr>
        <p:txBody>
          <a:bodyPr spcFirstLastPara="1" wrap="square" lIns="91425" tIns="91425" rIns="91425" bIns="91425" anchor="t" anchorCtr="0">
            <a:normAutofit/>
          </a:bodyPr>
          <a:lstStyle/>
          <a:p>
            <a:pPr marL="457200" marR="0" lvl="0" indent="-461758" algn="l" rtl="0">
              <a:lnSpc>
                <a:spcPct val="100000"/>
              </a:lnSpc>
              <a:spcBef>
                <a:spcPts val="0"/>
              </a:spcBef>
              <a:spcAft>
                <a:spcPts val="0"/>
              </a:spcAft>
              <a:buClr>
                <a:schemeClr val="dk1"/>
              </a:buClr>
              <a:buSzPts val="2872"/>
              <a:buFont typeface="Arial"/>
              <a:buChar char="•"/>
            </a:pPr>
            <a:r>
              <a:rPr lang="sv-SE" sz="2800" b="0" i="0" u="none" strike="noStrike" cap="none">
                <a:solidFill>
                  <a:schemeClr val="dk1"/>
                </a:solidFill>
                <a:latin typeface="Arial"/>
                <a:ea typeface="Arial"/>
                <a:cs typeface="Arial"/>
                <a:sym typeface="Arial"/>
              </a:rPr>
              <a:t>What will happen </a:t>
            </a:r>
            <a:r>
              <a:rPr lang="sv-SE" sz="2800">
                <a:solidFill>
                  <a:schemeClr val="dk1"/>
                </a:solidFill>
              </a:rPr>
              <a:t>next with </a:t>
            </a:r>
            <a:r>
              <a:rPr lang="sv-SE" sz="2800" b="0" i="0" u="none" strike="noStrike" cap="none">
                <a:solidFill>
                  <a:schemeClr val="dk1"/>
                </a:solidFill>
                <a:latin typeface="Arial"/>
                <a:ea typeface="Arial"/>
                <a:cs typeface="Arial"/>
                <a:sym typeface="Arial"/>
              </a:rPr>
              <a:t>METS 2?</a:t>
            </a:r>
            <a:endParaRPr/>
          </a:p>
          <a:p>
            <a:pPr marL="457200" marR="0" lvl="0" indent="-461758" algn="l" rtl="0">
              <a:lnSpc>
                <a:spcPct val="100000"/>
              </a:lnSpc>
              <a:spcBef>
                <a:spcPts val="0"/>
              </a:spcBef>
              <a:spcAft>
                <a:spcPts val="0"/>
              </a:spcAft>
              <a:buClr>
                <a:schemeClr val="dk1"/>
              </a:buClr>
              <a:buSzPts val="2872"/>
              <a:buFont typeface="Arial"/>
              <a:buChar char="•"/>
            </a:pPr>
            <a:r>
              <a:rPr lang="sv-SE" sz="2800" b="0" i="0" u="none" strike="noStrike" cap="none">
                <a:solidFill>
                  <a:schemeClr val="dk1"/>
                </a:solidFill>
                <a:latin typeface="Arial"/>
                <a:ea typeface="Arial"/>
                <a:cs typeface="Arial"/>
                <a:sym typeface="Arial"/>
              </a:rPr>
              <a:t>Update METS Profile schema</a:t>
            </a:r>
            <a:endParaRPr/>
          </a:p>
          <a:p>
            <a:pPr marL="457200" marR="0" lvl="0" indent="-461758" algn="l" rtl="0">
              <a:lnSpc>
                <a:spcPct val="100000"/>
              </a:lnSpc>
              <a:spcBef>
                <a:spcPts val="0"/>
              </a:spcBef>
              <a:spcAft>
                <a:spcPts val="0"/>
              </a:spcAft>
              <a:buClr>
                <a:schemeClr val="dk1"/>
              </a:buClr>
              <a:buSzPts val="2872"/>
              <a:buFont typeface="Arial"/>
              <a:buChar char="•"/>
            </a:pPr>
            <a:r>
              <a:rPr lang="sv-SE" sz="2800" b="0" i="0" u="none" strike="noStrike" cap="none">
                <a:solidFill>
                  <a:schemeClr val="dk1"/>
                </a:solidFill>
                <a:latin typeface="Arial"/>
                <a:ea typeface="Arial"/>
                <a:cs typeface="Arial"/>
                <a:sym typeface="Arial"/>
              </a:rPr>
              <a:t>Update METS Primer</a:t>
            </a:r>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2"/>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sv-SE"/>
              <a:t>Round table discussion for institutional plans</a:t>
            </a:r>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pic>
        <p:nvPicPr>
          <p:cNvPr id="79" name="Google Shape;79;p3" descr="En bild som visar clipart, Tecknade serier, tecknad serie, illustration&#10;&#10;Automatiskt genererad beskrivning"/>
          <p:cNvPicPr preferRelativeResize="0"/>
          <p:nvPr/>
        </p:nvPicPr>
        <p:blipFill rotWithShape="1">
          <a:blip r:embed="rId3">
            <a:alphaModFix/>
          </a:blip>
          <a:srcRect/>
          <a:stretch/>
        </p:blipFill>
        <p:spPr>
          <a:xfrm>
            <a:off x="2011678" y="1157280"/>
            <a:ext cx="4917628" cy="3465053"/>
          </a:xfrm>
          <a:prstGeom prst="rect">
            <a:avLst/>
          </a:prstGeom>
          <a:noFill/>
          <a:ln>
            <a:noFill/>
          </a:ln>
        </p:spPr>
      </p:pic>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4"/>
          <p:cNvSpPr txBox="1">
            <a:spLocks noGrp="1"/>
          </p:cNvSpPr>
          <p:nvPr>
            <p:ph type="title"/>
          </p:nvPr>
        </p:nvSpPr>
        <p:spPr>
          <a:xfrm>
            <a:off x="311700" y="651502"/>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sv-SE">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Wrap up</a:t>
            </a:r>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5"/>
          <p:cNvSpPr txBox="1">
            <a:spLocks noGrp="1"/>
          </p:cNvSpPr>
          <p:nvPr>
            <p:ph type="title"/>
          </p:nvPr>
        </p:nvSpPr>
        <p:spPr>
          <a:xfrm>
            <a:off x="311700" y="629380"/>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sv-SE"/>
              <a:t>Today we have:</a:t>
            </a:r>
            <a:endParaRPr/>
          </a:p>
        </p:txBody>
      </p:sp>
      <p:sp>
        <p:nvSpPr>
          <p:cNvPr id="90" name="Google Shape;90;p5"/>
          <p:cNvSpPr txBox="1">
            <a:spLocks noGrp="1"/>
          </p:cNvSpPr>
          <p:nvPr>
            <p:ph type="body" idx="1"/>
          </p:nvPr>
        </p:nvSpPr>
        <p:spPr>
          <a:xfrm>
            <a:off x="311700" y="1364225"/>
            <a:ext cx="8520600" cy="3204649"/>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Char char="●"/>
            </a:pPr>
            <a:r>
              <a:rPr lang="en-US" dirty="0"/>
              <a:t>Gotten to know the elements of METS</a:t>
            </a:r>
          </a:p>
          <a:p>
            <a:pPr marL="457200" lvl="0" indent="-342900" algn="l" rtl="0">
              <a:lnSpc>
                <a:spcPct val="115000"/>
              </a:lnSpc>
              <a:spcBef>
                <a:spcPts val="0"/>
              </a:spcBef>
              <a:spcAft>
                <a:spcPts val="0"/>
              </a:spcAft>
              <a:buSzPts val="18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Seen the differences between METS 1 and METS 2</a:t>
            </a:r>
          </a:p>
          <a:p>
            <a:pPr marL="457200" lvl="0" indent="-342900" algn="l" rtl="0">
              <a:lnSpc>
                <a:spcPct val="115000"/>
              </a:lnSpc>
              <a:spcBef>
                <a:spcPts val="0"/>
              </a:spcBef>
              <a:spcAft>
                <a:spcPts val="0"/>
              </a:spcAft>
              <a:buSzPts val="18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3"/>
                  </a:ext>
                </a:extLst>
              </a:rPr>
              <a:t>Done an exercise to create a METS file for a digital object </a:t>
            </a:r>
            <a:endParaRPr lang="en-US" dirty="0"/>
          </a:p>
          <a:p>
            <a:pPr marL="457200" lvl="0" indent="-342900" algn="l" rtl="0">
              <a:lnSpc>
                <a:spcPct val="115000"/>
              </a:lnSpc>
              <a:spcBef>
                <a:spcPts val="0"/>
              </a:spcBef>
              <a:spcAft>
                <a:spcPts val="0"/>
              </a:spcAft>
              <a:buSzPts val="1800"/>
              <a:buChar char="●"/>
            </a:pPr>
            <a:r>
              <a:rPr lang="en-US" dirty="0">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4"/>
                  </a:ext>
                </a:extLst>
              </a:rPr>
              <a:t>In short, we have started our journey into understanding and using METS</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6"/>
          <p:cNvSpPr txBox="1">
            <a:spLocks noGrp="1"/>
          </p:cNvSpPr>
          <p:nvPr>
            <p:ph type="title"/>
          </p:nvPr>
        </p:nvSpPr>
        <p:spPr>
          <a:xfrm>
            <a:off x="311700" y="1059225"/>
            <a:ext cx="8520600" cy="1261943"/>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800"/>
              <a:buNone/>
            </a:pPr>
            <a:r>
              <a:rPr lang="sv-SE" sz="5400" b="1"/>
              <a:t>Thank you for today!</a:t>
            </a:r>
            <a:endParaRPr/>
          </a:p>
        </p:txBody>
      </p:sp>
      <p:sp>
        <p:nvSpPr>
          <p:cNvPr id="97" name="Google Shape;97;p6"/>
          <p:cNvSpPr txBox="1">
            <a:spLocks noGrp="1"/>
          </p:cNvSpPr>
          <p:nvPr>
            <p:ph type="body" idx="1"/>
          </p:nvPr>
        </p:nvSpPr>
        <p:spPr>
          <a:xfrm>
            <a:off x="311700" y="2454031"/>
            <a:ext cx="8520600" cy="2114843"/>
          </a:xfrm>
          <a:prstGeom prst="rect">
            <a:avLst/>
          </a:prstGeom>
          <a:noFill/>
          <a:ln>
            <a:noFill/>
          </a:ln>
        </p:spPr>
        <p:txBody>
          <a:bodyPr spcFirstLastPara="1" wrap="square" lIns="91425" tIns="91425" rIns="91425" bIns="91425" anchor="t" anchorCtr="0">
            <a:normAutofit/>
          </a:bodyPr>
          <a:lstStyle/>
          <a:p>
            <a:pPr marL="114300" lvl="0" indent="0" algn="ctr" rtl="0">
              <a:lnSpc>
                <a:spcPct val="115000"/>
              </a:lnSpc>
              <a:spcBef>
                <a:spcPts val="0"/>
              </a:spcBef>
              <a:spcAft>
                <a:spcPts val="0"/>
              </a:spcAft>
              <a:buSzPts val="1800"/>
              <a:buNone/>
            </a:pPr>
            <a:r>
              <a:rPr lang="sv-SE" sz="2400" b="1">
                <a:solidFill>
                  <a:schemeClr val="dk1"/>
                </a:solidFill>
              </a:rPr>
              <a:t>Karin Bredenberg</a:t>
            </a:r>
            <a:endParaRPr/>
          </a:p>
          <a:p>
            <a:pPr marL="114300" lvl="0" indent="0" algn="ctr" rtl="0">
              <a:lnSpc>
                <a:spcPct val="115000"/>
              </a:lnSpc>
              <a:spcBef>
                <a:spcPts val="0"/>
              </a:spcBef>
              <a:spcAft>
                <a:spcPts val="0"/>
              </a:spcAft>
              <a:buSzPts val="1800"/>
              <a:buNone/>
            </a:pPr>
            <a:r>
              <a:rPr lang="sv-SE" sz="2400" b="1">
                <a:solidFill>
                  <a:schemeClr val="dk1"/>
                </a:solidFill>
              </a:rPr>
              <a:t>Aaron Elkiss</a:t>
            </a:r>
            <a:endParaRPr sz="2400" b="1">
              <a:solidFill>
                <a:schemeClr val="dk1"/>
              </a:solidFill>
            </a:endParaRPr>
          </a:p>
          <a:p>
            <a:pPr marL="114300" lvl="0" indent="0" algn="ctr" rtl="0">
              <a:lnSpc>
                <a:spcPct val="115000"/>
              </a:lnSpc>
              <a:spcBef>
                <a:spcPts val="0"/>
              </a:spcBef>
              <a:spcAft>
                <a:spcPts val="0"/>
              </a:spcAft>
              <a:buSzPts val="1800"/>
              <a:buNone/>
            </a:pPr>
            <a:r>
              <a:rPr lang="sv-SE" sz="2400" b="1">
                <a:solidFill>
                  <a:schemeClr val="dk1"/>
                </a:solidFill>
              </a:rPr>
              <a:t>Juha Lehtonen</a:t>
            </a:r>
            <a:endParaRPr sz="2400" b="1">
              <a:solidFill>
                <a:schemeClr val="dk1"/>
              </a:solidFill>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236</TotalTime>
  <Words>6219</Words>
  <Application>Microsoft Office PowerPoint</Application>
  <PresentationFormat>On-screen Show (16:9)</PresentationFormat>
  <Paragraphs>678</Paragraphs>
  <Slides>98</Slides>
  <Notes>94</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98</vt:i4>
      </vt:variant>
    </vt:vector>
  </HeadingPairs>
  <TitlesOfParts>
    <vt:vector size="109" baseType="lpstr">
      <vt:lpstr>Arial</vt:lpstr>
      <vt:lpstr>Calibri</vt:lpstr>
      <vt:lpstr>Calibri Light</vt:lpstr>
      <vt:lpstr>Consolas</vt:lpstr>
      <vt:lpstr>Courier New</vt:lpstr>
      <vt:lpstr>Gill Sans</vt:lpstr>
      <vt:lpstr>Noto Sans Symbols</vt:lpstr>
      <vt:lpstr>Times New Roman</vt:lpstr>
      <vt:lpstr>Verdana</vt:lpstr>
      <vt:lpstr>Simple Light</vt:lpstr>
      <vt:lpstr>1_Simple Light</vt:lpstr>
      <vt:lpstr>PowerPoint Presentation</vt:lpstr>
      <vt:lpstr>Content</vt:lpstr>
      <vt:lpstr>Introduction to METS</vt:lpstr>
      <vt:lpstr>Background</vt:lpstr>
      <vt:lpstr>What is METS?</vt:lpstr>
      <vt:lpstr>What is METS? (cont‘d)</vt:lpstr>
      <vt:lpstr>METS Editorial Board</vt:lpstr>
      <vt:lpstr>METS History</vt:lpstr>
      <vt:lpstr>METS History (cont‘d)</vt:lpstr>
      <vt:lpstr>Status of METS</vt:lpstr>
      <vt:lpstr>Version 1.x</vt:lpstr>
      <vt:lpstr>Community adoption</vt:lpstr>
      <vt:lpstr>Version 2.x</vt:lpstr>
      <vt:lpstr>Version 1 vs. version 2</vt:lpstr>
      <vt:lpstr>Benefits</vt:lpstr>
      <vt:lpstr>Main Provisions of METS schema</vt:lpstr>
      <vt:lpstr>Uses of METS</vt:lpstr>
      <vt:lpstr>Development of METS 2: Analysis of user adoption</vt:lpstr>
      <vt:lpstr>Benefits of a new major version</vt:lpstr>
      <vt:lpstr>METS in Detail</vt:lpstr>
      <vt:lpstr>Core Elements</vt:lpstr>
      <vt:lpstr>METS first level elements</vt:lpstr>
      <vt:lpstr>METS Header</vt:lpstr>
      <vt:lpstr>Metadata Section</vt:lpstr>
      <vt:lpstr>Metadata Examples</vt:lpstr>
      <vt:lpstr>Metadata: METS 1 vs 2</vt:lpstr>
      <vt:lpstr>Metadata: METS 1</vt:lpstr>
      <vt:lpstr>Metadata: METS 2</vt:lpstr>
      <vt:lpstr>File Section</vt:lpstr>
      <vt:lpstr>File Section: Filegroups</vt:lpstr>
      <vt:lpstr>File Section Example</vt:lpstr>
      <vt:lpstr>Structural Section</vt:lpstr>
      <vt:lpstr>Expressing the Structure</vt:lpstr>
      <vt:lpstr>Structural Map Example</vt:lpstr>
      <vt:lpstr>Internal or external</vt:lpstr>
      <vt:lpstr>Referenced file: example</vt:lpstr>
      <vt:lpstr>Included metadata: example</vt:lpstr>
      <vt:lpstr>METS 1 vs. METS 2 : xlink</vt:lpstr>
      <vt:lpstr>Structural Link and Behavior Sections</vt:lpstr>
      <vt:lpstr>METS Profiles</vt:lpstr>
      <vt:lpstr>Profiles</vt:lpstr>
      <vt:lpstr>Profiles</vt:lpstr>
      <vt:lpstr>Profiles Registration</vt:lpstr>
      <vt:lpstr>Validating</vt:lpstr>
      <vt:lpstr>Redundancy</vt:lpstr>
      <vt:lpstr>Break</vt:lpstr>
      <vt:lpstr>Implementation</vt:lpstr>
      <vt:lpstr>METS 1 to METS 2</vt:lpstr>
      <vt:lpstr>Example Workflow Does not fully cover all use cases</vt:lpstr>
      <vt:lpstr>Namespace, schemaLocation and PROFILE changes</vt:lpstr>
      <vt:lpstr>METS Header</vt:lpstr>
      <vt:lpstr>Agent Roles and Types in METS Header</vt:lpstr>
      <vt:lpstr>Metadata Elements</vt:lpstr>
      <vt:lpstr>New Metadata Section</vt:lpstr>
      <vt:lpstr>Metadata References</vt:lpstr>
      <vt:lpstr>Other Metadata Types</vt:lpstr>
      <vt:lpstr>File Locations</vt:lpstr>
      <vt:lpstr>Metadata References in File Section</vt:lpstr>
      <vt:lpstr>Metadata References in Structural Maps</vt:lpstr>
      <vt:lpstr>Relocate Structural Map to a New Structural Section</vt:lpstr>
      <vt:lpstr>Additional Issues</vt:lpstr>
      <vt:lpstr>Attributes X and OTHERX "I still have attribute X="OTHER" and OTHERX="MYVALUE" in element Y."</vt:lpstr>
      <vt:lpstr>ADMIDs and DMDIDs to MDID "I still have attribute ADMID/DMDID in element Y.”</vt:lpstr>
      <vt:lpstr>Using mdWrap instead of mdRef "I have added my metadata into METS instead of referencing to another file."</vt:lpstr>
      <vt:lpstr>Grouping of Metadata Elements "I still want to keep the old metadata hierarchy… "</vt:lpstr>
      <vt:lpstr>USE Attribute Is Not Limited "I need other use categories than DESCRIPTIVE, TECHNICAL, etc." </vt:lpstr>
      <vt:lpstr>Multiple Structural Maps "I have multiple structural maps."</vt:lpstr>
      <vt:lpstr>Structural Data from File Section to a Structural Map "I have a complex and deep structure in file section."</vt:lpstr>
      <vt:lpstr>Using PREMIS and other metadata standards in METS</vt:lpstr>
      <vt:lpstr>Placement</vt:lpstr>
      <vt:lpstr>A special look at PREMIS in METS</vt:lpstr>
      <vt:lpstr>The PREMIS standard</vt:lpstr>
      <vt:lpstr>The PREMIS standard parts</vt:lpstr>
      <vt:lpstr>Scope</vt:lpstr>
      <vt:lpstr>The PREMIS Data Model</vt:lpstr>
      <vt:lpstr>PREMIS 3 Entities</vt:lpstr>
      <vt:lpstr>PREMIS 3 Entities</vt:lpstr>
      <vt:lpstr>Issues in using PREMIS with METS</vt:lpstr>
      <vt:lpstr>PREMIS in METS 1</vt:lpstr>
      <vt:lpstr>PREMIS in METS 1 guideline</vt:lpstr>
      <vt:lpstr>PREMIS in METS 2</vt:lpstr>
      <vt:lpstr>PREMIS in METS 2 guideline</vt:lpstr>
      <vt:lpstr>PowerPoint Presentation</vt:lpstr>
      <vt:lpstr>PowerPoint Presentation</vt:lpstr>
      <vt:lpstr>PowerPoint Presentation</vt:lpstr>
      <vt:lpstr>Support and the METS community</vt:lpstr>
      <vt:lpstr>Where to find support</vt:lpstr>
      <vt:lpstr>Finding METS tools</vt:lpstr>
      <vt:lpstr>Conformance</vt:lpstr>
      <vt:lpstr>How to conform?</vt:lpstr>
      <vt:lpstr>Next steps and wrap up</vt:lpstr>
      <vt:lpstr>Resources - METS 2</vt:lpstr>
      <vt:lpstr>Next Steps</vt:lpstr>
      <vt:lpstr>Round table discussion for institutional plans</vt:lpstr>
      <vt:lpstr>PowerPoint Presentation</vt:lpstr>
      <vt:lpstr>Wrap up</vt:lpstr>
      <vt:lpstr>Today we have:</vt:lpstr>
      <vt:lpstr>Thank you for today!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Steinke, Tobias</dc:creator>
  <cp:lastModifiedBy>Elkiss, Aaron</cp:lastModifiedBy>
  <cp:revision>3</cp:revision>
  <dcterms:modified xsi:type="dcterms:W3CDTF">2023-09-15T21:02:15Z</dcterms:modified>
</cp:coreProperties>
</file>