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7" r:id="rId8"/>
    <p:sldId id="272" r:id="rId9"/>
    <p:sldId id="268" r:id="rId10"/>
    <p:sldId id="273" r:id="rId11"/>
    <p:sldId id="274" r:id="rId12"/>
    <p:sldId id="275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7AC93A-3797-4855-B9BA-B24D026603F7}">
          <p14:sldIdLst>
            <p14:sldId id="256"/>
            <p14:sldId id="258"/>
            <p14:sldId id="257"/>
            <p14:sldId id="259"/>
          </p14:sldIdLst>
        </p14:section>
        <p14:section name="Untitled Section" id="{35AF576D-5873-4DC0-9426-5D69A0668E7B}">
          <p14:sldIdLst>
            <p14:sldId id="261"/>
            <p14:sldId id="260"/>
            <p14:sldId id="267"/>
            <p14:sldId id="272"/>
            <p14:sldId id="268"/>
            <p14:sldId id="273"/>
            <p14:sldId id="274"/>
            <p14:sldId id="275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8BF7-ED1F-4263-9852-E69EBE14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53CC-EE1F-4ED4-8BE4-92A5A7E5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DB06-8438-4B71-9CCF-545FC1BB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A8B9-9CFD-4921-BCDD-DCE0CDA8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E842-3BF9-4F90-9A85-EC24993D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5FC-7E75-4D93-B6AC-60BA5948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41AE-DF45-4D19-ADEE-F6D21CB0E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06A5-5F6F-495B-AA2A-18E78C70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AA38-1C5E-452E-ACC1-684B537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0048-2E14-47D0-9420-3977EA7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3A696-44DB-4A0E-A396-F9DB24CD6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73A1-546F-4571-A428-1F17A88C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6934-A136-43E6-8B15-0AAC531B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2513-15CD-4515-B5CD-626D2074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60F7-3A09-418E-A82D-4DA514A0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64F-D4A6-4310-992C-B4BB7D6A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3DA6-1853-4644-A5F2-53C841D8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DCF5-F18E-4FA4-B256-E1D25B6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0337-C255-4060-BF29-DE9A28C2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AD23-DE21-4AE0-A3D3-D6592CD4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7BAA-10B8-4ECD-A6A9-46F8D1B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B0B5-CD6F-4998-A492-E2DA5704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D539-9996-4A1F-B669-58FCF42B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867A-87BC-43C9-97B5-BEE5344D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5E83-489A-4B69-ADD9-E150D6A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FB2E-DB85-4298-97DA-D99CA71C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79AF-444E-4FB7-87E6-F83F53B56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6CDE-1021-4D15-AD71-120A6A1F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F471-87AC-417D-A963-643EDD49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2E3FA-05FE-4B29-A9C1-90C23EFD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7951-01F0-466D-A0D3-E172DAA8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CD41-E1C5-4180-980B-2311A1BB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68C1-4A37-4C83-A280-1E168F9C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37983-E8BC-4274-AF0B-CC3B3056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D4C09-1962-4FFB-9C18-D3DF7024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51B6-9A61-4949-9279-ECAB5B4BA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D82CC-CC9C-4998-9461-696280E6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547C7-52E0-40ED-8DDC-E4780641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E99E-2F6D-4E82-B3A6-5078F58F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EBC8-B962-4067-AD2B-84E2B679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FD60F-9E11-4196-901A-47BDF878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52D3A-94E9-42C7-8CAA-45F74417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D8DD5-6CCE-4612-B1F2-9245CE4B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44B3E-2DBA-4C76-A9BE-F6E7CB78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8F4E1-A09F-4145-ABDD-F558223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1AFC4-792B-4E2A-85C4-E766CDB0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6A7A-9126-4442-9353-1AA4083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1285-9E66-4DA6-9246-B4D7ED4F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BB28-A5CC-444B-85B7-C58C39F6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70CF4-7C1F-4911-93BE-03842A6A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1BD84-835F-4AFB-98BC-69BBF1E4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A79C-9659-4C32-8692-6E16C13B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FDE5-5688-443B-A75E-3F345548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B57EE-5FE7-4B62-BB78-78EDBE7D1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91238-10C2-478D-8140-A44E00E4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2E130-4F59-4EF5-BE49-2416233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50E9-5435-485F-A37C-7F825D1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7A21B-F0F6-4EC3-8A16-FC15CA2A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E890-9B13-4182-A17F-7E80BBEC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EB5C-3960-4DBB-8C89-DEAAD672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BE46-3E70-400D-9A5C-5B350AFD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62FA-2EDD-4837-AA5B-BD2792E1F43E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521D-195F-47EC-9411-F6C64D14E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1F91-F22A-40E4-9497-473F63B1E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D06A-F50C-4CA0-A7BA-F945E7FA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datatools/findstation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CBBD-C999-4C5E-ACF4-9E0721FBC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NYC Taxi vs. Ride Sharing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218BD-BA4C-4E81-B5BB-1B30C4022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Feng-sheng Hu</a:t>
            </a:r>
          </a:p>
          <a:p>
            <a:r>
              <a:rPr lang="en-US" dirty="0"/>
              <a:t>Mohamed </a:t>
            </a:r>
            <a:r>
              <a:rPr lang="en-US" dirty="0" err="1"/>
              <a:t>Obaidulla</a:t>
            </a:r>
            <a:endParaRPr lang="en-US" dirty="0"/>
          </a:p>
          <a:p>
            <a:r>
              <a:rPr lang="en-US" dirty="0" err="1"/>
              <a:t>Harneet</a:t>
            </a:r>
            <a:r>
              <a:rPr lang="en-US" dirty="0"/>
              <a:t> Kapil</a:t>
            </a:r>
          </a:p>
          <a:p>
            <a:r>
              <a:rPr lang="en-US" dirty="0"/>
              <a:t>Mark Reilly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4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7745-B53D-4BA6-A6B7-64B88FCA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Analytic Questions and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80F8-904D-429E-A0CE-8184843F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26"/>
            <a:ext cx="10515600" cy="5275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Q3 - What effect does weather (Temp, Rain, and Snow) have on usage of yellow or green taxis vs. For-Hire Vehicles (FHVs)?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Temperature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Given a p-value of 0.4, we choose to accept the null hypothesis, and therefore Temp. wouldn't effect the willing people take a FHV or Taxi.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EA393-4647-C84E-802A-1FFE67B0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294"/>
            <a:ext cx="4996543" cy="33310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E2F367-11BB-7944-A3FC-75BEA232EC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8514" y="2940350"/>
          <a:ext cx="3587448" cy="147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24">
                  <a:extLst>
                    <a:ext uri="{9D8B030D-6E8A-4147-A177-3AD203B41FA5}">
                      <a16:colId xmlns:a16="http://schemas.microsoft.com/office/drawing/2014/main" val="1402883247"/>
                    </a:ext>
                  </a:extLst>
                </a:gridCol>
                <a:gridCol w="1793724">
                  <a:extLst>
                    <a:ext uri="{9D8B030D-6E8A-4147-A177-3AD203B41FA5}">
                      <a16:colId xmlns:a16="http://schemas.microsoft.com/office/drawing/2014/main" val="2302662423"/>
                    </a:ext>
                  </a:extLst>
                </a:gridCol>
              </a:tblGrid>
              <a:tr h="49308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Spearman Correlation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83208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2564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r>
                        <a:rPr lang="en-US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1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7745-B53D-4BA6-A6B7-64B88FCA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Analytic Questions and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80F8-904D-429E-A0CE-8184843F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26"/>
            <a:ext cx="10515600" cy="5275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Q3 - What effect does weather (Temp, Rain, and Snow) have on usage of yellow or green taxis vs. For-Hire Vehicles (FHVs)?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PRCP (Rain)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Given a p-value of 0.1, we choose to reject the null hypothesis, and therefore Rain would effect the willing people take a FHV or Taxi.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E2F367-11BB-7944-A3FC-75BEA232EC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8514" y="2940350"/>
          <a:ext cx="3587448" cy="147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24">
                  <a:extLst>
                    <a:ext uri="{9D8B030D-6E8A-4147-A177-3AD203B41FA5}">
                      <a16:colId xmlns:a16="http://schemas.microsoft.com/office/drawing/2014/main" val="1402883247"/>
                    </a:ext>
                  </a:extLst>
                </a:gridCol>
                <a:gridCol w="1793724">
                  <a:extLst>
                    <a:ext uri="{9D8B030D-6E8A-4147-A177-3AD203B41FA5}">
                      <a16:colId xmlns:a16="http://schemas.microsoft.com/office/drawing/2014/main" val="2302662423"/>
                    </a:ext>
                  </a:extLst>
                </a:gridCol>
              </a:tblGrid>
              <a:tr h="49308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Spearman Correlation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83208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25645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191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D51D98F-23C0-B44A-970B-14FFAC63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3" y="2177587"/>
            <a:ext cx="4897910" cy="32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7745-B53D-4BA6-A6B7-64B88FCA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Analytic Questions and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80F8-904D-429E-A0CE-8184843F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26"/>
            <a:ext cx="10515600" cy="527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Q3 - What effect does weather (Temp, Rain, and Snow) have on usage of yellow or green taxis vs. For-Hire Vehicles (FHVs)?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Snow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snow days, people would like to choose FHV.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BB518-C81B-BF4A-81C4-EF1AA2249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67" y="2068727"/>
            <a:ext cx="4977945" cy="33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1334-290B-43A1-8B98-37B00BA9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C7AA-CAA6-4BC2-8D7A-85A4FBCD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r>
              <a:rPr lang="en-US" dirty="0"/>
              <a:t>With a little more time would may have been able to break down the temperature and precipitation data daily</a:t>
            </a:r>
          </a:p>
          <a:p>
            <a:r>
              <a:rPr lang="en-US" dirty="0"/>
              <a:t>We could also utilize the </a:t>
            </a:r>
            <a:r>
              <a:rPr lang="en-US" dirty="0" err="1"/>
              <a:t>dropoff</a:t>
            </a:r>
            <a:r>
              <a:rPr lang="en-US" dirty="0"/>
              <a:t> data points to determine preferences depending on length of trip</a:t>
            </a:r>
          </a:p>
          <a:p>
            <a:r>
              <a:rPr lang="en-US" dirty="0"/>
              <a:t>We did not have access to price per ride for all the trips so we could not see if cost was a factor in making choice</a:t>
            </a:r>
          </a:p>
          <a:p>
            <a:r>
              <a:rPr lang="en-US" dirty="0"/>
              <a:t>Our analysis only covers the NYC area and only covers 2018 so is therefore somewhat biased</a:t>
            </a:r>
          </a:p>
        </p:txBody>
      </p:sp>
    </p:spTree>
    <p:extLst>
      <p:ext uri="{BB962C8B-B14F-4D97-AF65-F5344CB8AC3E}">
        <p14:creationId xmlns:p14="http://schemas.microsoft.com/office/powerpoint/2010/main" val="81553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17E1AB-487B-44D3-9841-8667B8819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392" y="722290"/>
            <a:ext cx="8151462" cy="54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5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3714-71B2-475E-A21F-3B18F62A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b="1" dirty="0"/>
              <a:t>Different choices for riders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FFE1-E47F-4CFC-AD80-FCF81ADC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NYC yellow taxis - can pick up and drop off in all boroughs</a:t>
            </a:r>
          </a:p>
          <a:p>
            <a:r>
              <a:rPr lang="en-US" dirty="0"/>
              <a:t>NYC green taxis – can only pick up outside of Manhattan</a:t>
            </a:r>
          </a:p>
          <a:p>
            <a:r>
              <a:rPr lang="en-US" dirty="0"/>
              <a:t>Ride sharing services or car services – e.g. Uber, Lyft, or private cars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42EAD-9E7A-4A58-843B-C04D733A1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>
          <a:xfrm>
            <a:off x="1500389" y="3429000"/>
            <a:ext cx="3962400" cy="2649828"/>
          </a:xfrm>
          <a:prstGeom prst="rect">
            <a:avLst/>
          </a:prstGeom>
        </p:spPr>
      </p:pic>
      <p:pic>
        <p:nvPicPr>
          <p:cNvPr id="1028" name="Picture 4" descr="https://cdn-images-1.medium.com/max/2400/1*9QWEp4BDhVreM4JPY_6w-g.jpeg">
            <a:extLst>
              <a:ext uri="{FF2B5EF4-FFF2-40B4-BE49-F238E27FC236}">
                <a16:creationId xmlns:a16="http://schemas.microsoft.com/office/drawing/2014/main" id="{B6E8AD12-7332-4B70-B66E-B01D293E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876800" cy="26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1FB-9A46-4022-945D-61A76014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AD9A-B900-4D82-AEF1-01F8F399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which areas are taxis more popular than FHVs?</a:t>
            </a:r>
          </a:p>
          <a:p>
            <a:r>
              <a:rPr lang="en-US" dirty="0"/>
              <a:t>Do places of interest (sports venues/airports) effect the preference of taxi vs. FHV?</a:t>
            </a:r>
          </a:p>
          <a:p>
            <a:r>
              <a:rPr lang="en-US" dirty="0"/>
              <a:t>What effect does weather (Temp, snow, rain) have on usage of yellow or green taxis vs. For-Hire Vehicles (FHVs)?</a:t>
            </a:r>
          </a:p>
        </p:txBody>
      </p:sp>
    </p:spTree>
    <p:extLst>
      <p:ext uri="{BB962C8B-B14F-4D97-AF65-F5344CB8AC3E}">
        <p14:creationId xmlns:p14="http://schemas.microsoft.com/office/powerpoint/2010/main" val="30110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1E49-5893-43DE-95EE-7FC31A9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Autofit/>
          </a:bodyPr>
          <a:lstStyle/>
          <a:p>
            <a:r>
              <a:rPr lang="en-US" sz="4000" b="1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9F21-144F-4700-A674-9ECA50B2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NYC Taxi and Limousine Commission website:</a:t>
            </a:r>
          </a:p>
          <a:p>
            <a:pPr lvl="1"/>
            <a:r>
              <a:rPr lang="en-US" sz="1800" dirty="0">
                <a:hlinkClick r:id="rId2"/>
              </a:rPr>
              <a:t>https://www1.nyc.gov/site/tlc/about/tlc-trip-record-data.page</a:t>
            </a:r>
            <a:endParaRPr lang="en-US" sz="1800" dirty="0"/>
          </a:p>
          <a:p>
            <a:pPr lvl="1"/>
            <a:r>
              <a:rPr lang="en-US" sz="1800" dirty="0"/>
              <a:t>2018 TLC &amp; NYC Ride Pick Up Locations</a:t>
            </a:r>
          </a:p>
          <a:p>
            <a:r>
              <a:rPr lang="en-US" sz="2200" dirty="0"/>
              <a:t>NOAA Website</a:t>
            </a:r>
          </a:p>
          <a:p>
            <a:pPr lvl="1"/>
            <a:r>
              <a:rPr lang="en-US" sz="1800" dirty="0">
                <a:hlinkClick r:id="rId3"/>
              </a:rPr>
              <a:t>https://www.ncdc.noaa.gov/cdo-web/datatools/findstation</a:t>
            </a:r>
            <a:endParaRPr lang="en-US" sz="1800" dirty="0"/>
          </a:p>
          <a:p>
            <a:pPr lvl="1"/>
            <a:r>
              <a:rPr lang="en-US" sz="1800" dirty="0"/>
              <a:t>2018 NYC weather data</a:t>
            </a:r>
          </a:p>
          <a:p>
            <a:r>
              <a:rPr lang="en-US" sz="2200" dirty="0"/>
              <a:t>Google API</a:t>
            </a:r>
          </a:p>
          <a:p>
            <a:pPr lvl="1"/>
            <a:r>
              <a:rPr lang="en-US" sz="1800" dirty="0"/>
              <a:t>For airport and sporting venue locations</a:t>
            </a:r>
          </a:p>
          <a:p>
            <a:pPr lvl="1"/>
            <a:r>
              <a:rPr lang="en-US" sz="1800" dirty="0"/>
              <a:t>NYC Ride Pick Up Locations latitude and 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8774-6D82-4DF7-8A5F-60EEA9A4B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116" y="1102775"/>
            <a:ext cx="3400022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1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17B-F06E-4EF2-9AEA-01FD6EB6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6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06AF-0ED5-4B75-B810-EC17B3FF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i="1" dirty="0">
                <a:solidFill>
                  <a:schemeClr val="accent1">
                    <a:lumMod val="75000"/>
                  </a:schemeClr>
                </a:solidFill>
              </a:rPr>
              <a:t>Cleanup, Aggregation, and Exploration Process: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TLC</a:t>
            </a:r>
          </a:p>
          <a:p>
            <a:pPr lvl="2"/>
            <a:r>
              <a:rPr lang="en-US" dirty="0"/>
              <a:t>Collected raw data and identified common fields (</a:t>
            </a:r>
            <a:r>
              <a:rPr lang="en-US" dirty="0" err="1"/>
              <a:t>Pickup_Date</a:t>
            </a:r>
            <a:r>
              <a:rPr lang="en-US" dirty="0"/>
              <a:t> and </a:t>
            </a:r>
            <a:r>
              <a:rPr lang="en-US" dirty="0" err="1"/>
              <a:t>Pickup_Location_ID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Files were enormous so there was no way to visually troubleshoot them</a:t>
            </a:r>
          </a:p>
          <a:p>
            <a:pPr lvl="2"/>
            <a:r>
              <a:rPr lang="en-US" dirty="0"/>
              <a:t>We got rid of null rows and trips that did not occur in 2018</a:t>
            </a:r>
          </a:p>
          <a:p>
            <a:pPr lvl="2"/>
            <a:r>
              <a:rPr lang="en-US" dirty="0"/>
              <a:t>Aggregated TLC data for each Ride Pick Up Location and Month combination</a:t>
            </a:r>
          </a:p>
          <a:p>
            <a:pPr lvl="2"/>
            <a:r>
              <a:rPr lang="en-US" dirty="0"/>
              <a:t>Combined green and yellow taxi data together then merged with FHV month by month </a:t>
            </a:r>
          </a:p>
          <a:p>
            <a:pPr lvl="1"/>
            <a:r>
              <a:rPr lang="en-US" dirty="0"/>
              <a:t>Locations</a:t>
            </a:r>
          </a:p>
          <a:p>
            <a:pPr lvl="2"/>
            <a:r>
              <a:rPr lang="en-US" dirty="0"/>
              <a:t>Used Google API to map locations with latitude and longitude data</a:t>
            </a:r>
          </a:p>
          <a:p>
            <a:pPr lvl="2"/>
            <a:r>
              <a:rPr lang="en-US" dirty="0"/>
              <a:t>Identified and dropped bad data that had duplicate locations</a:t>
            </a:r>
          </a:p>
          <a:p>
            <a:pPr lvl="1"/>
            <a:r>
              <a:rPr lang="en-US" dirty="0"/>
              <a:t>Weather</a:t>
            </a:r>
          </a:p>
          <a:p>
            <a:pPr lvl="2"/>
            <a:r>
              <a:rPr lang="en-US" dirty="0"/>
              <a:t>Identified snow days, temperature, and precipitation amounts from NOAA data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A00EDE-BA81-4626-A00B-7512B778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540"/>
          <a:stretch/>
        </p:blipFill>
        <p:spPr>
          <a:xfrm>
            <a:off x="838200" y="1585216"/>
            <a:ext cx="10515600" cy="1200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3657E-D081-42E6-94F4-70A4FB5E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7866"/>
            <a:ext cx="4906180" cy="1708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7BC4D-09D7-404E-9473-E160DF7A2511}"/>
              </a:ext>
            </a:extLst>
          </p:cNvPr>
          <p:cNvSpPr txBox="1"/>
          <p:nvPr/>
        </p:nvSpPr>
        <p:spPr>
          <a:xfrm>
            <a:off x="1071302" y="4978678"/>
            <a:ext cx="469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TLC Trip data in 2018:</a:t>
            </a:r>
          </a:p>
          <a:p>
            <a:r>
              <a:rPr lang="en-US" dirty="0"/>
              <a:t>	Yellow Taxi (Jan-Dec): 12GB</a:t>
            </a:r>
          </a:p>
          <a:p>
            <a:r>
              <a:rPr lang="en-US" dirty="0"/>
              <a:t>	Green Taxi (Jan-Dec): 1GB</a:t>
            </a:r>
          </a:p>
          <a:p>
            <a:r>
              <a:rPr lang="en-US" dirty="0"/>
              <a:t>	FHV (Jan-Dec): 24GB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CB1121-1DC0-4043-8CE5-098E9B406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101" y="3221863"/>
            <a:ext cx="3044696" cy="3513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F22BFA-1EAC-49E4-9161-B83EB43E4EE8}"/>
              </a:ext>
            </a:extLst>
          </p:cNvPr>
          <p:cNvSpPr txBox="1"/>
          <p:nvPr/>
        </p:nvSpPr>
        <p:spPr>
          <a:xfrm>
            <a:off x="7553127" y="2852531"/>
            <a:ext cx="30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Cleaned and Aggregated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D6A17B-F06E-4EF2-9AEA-01FD6EB69025}"/>
              </a:ext>
            </a:extLst>
          </p:cNvPr>
          <p:cNvSpPr txBox="1">
            <a:spLocks/>
          </p:cNvSpPr>
          <p:nvPr/>
        </p:nvSpPr>
        <p:spPr>
          <a:xfrm>
            <a:off x="838200" y="65872"/>
            <a:ext cx="10515600" cy="69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2783" y="904902"/>
            <a:ext cx="9354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Illustration of Raw Vs. Cleaned/Aggregated “TLC Rides” Data: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160" y="1908976"/>
            <a:ext cx="461665" cy="20938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85181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E90B2-38D4-48A3-905C-1CCEE321C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66"/>
          <a:stretch/>
        </p:blipFill>
        <p:spPr>
          <a:xfrm>
            <a:off x="915537" y="1501603"/>
            <a:ext cx="6700576" cy="1463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FC785-1206-45B1-882A-7794C8DA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33" y="3009332"/>
            <a:ext cx="1972456" cy="3308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3E3D9-3D43-4C8A-833E-D0F14476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13" y="3049471"/>
            <a:ext cx="1277789" cy="3308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63A15-6AF2-43F3-A2CE-3F0E01CC6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411" y="3049471"/>
            <a:ext cx="1396763" cy="3308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4019B-E099-4460-97ED-170F19483826}"/>
              </a:ext>
            </a:extLst>
          </p:cNvPr>
          <p:cNvSpPr txBox="1"/>
          <p:nvPr/>
        </p:nvSpPr>
        <p:spPr>
          <a:xfrm>
            <a:off x="1426907" y="3893025"/>
            <a:ext cx="34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Cleaned and Aggregated Data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2FF915-4F0C-4812-B028-9BC78282702E}"/>
              </a:ext>
            </a:extLst>
          </p:cNvPr>
          <p:cNvSpPr/>
          <p:nvPr/>
        </p:nvSpPr>
        <p:spPr>
          <a:xfrm>
            <a:off x="4489534" y="3835375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D6A17B-F06E-4EF2-9AEA-01FD6EB69025}"/>
              </a:ext>
            </a:extLst>
          </p:cNvPr>
          <p:cNvSpPr txBox="1">
            <a:spLocks/>
          </p:cNvSpPr>
          <p:nvPr/>
        </p:nvSpPr>
        <p:spPr>
          <a:xfrm>
            <a:off x="838200" y="65872"/>
            <a:ext cx="10515600" cy="69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 (Contd.)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783" y="904902"/>
            <a:ext cx="9340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Illustration of Raw Vs. Cleaned/Aggregated “Weather” Data: </a:t>
            </a:r>
          </a:p>
        </p:txBody>
      </p:sp>
    </p:spTree>
    <p:extLst>
      <p:ext uri="{BB962C8B-B14F-4D97-AF65-F5344CB8AC3E}">
        <p14:creationId xmlns:p14="http://schemas.microsoft.com/office/powerpoint/2010/main" val="225432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DD6A17B-F06E-4EF2-9AEA-01FD6EB69025}"/>
              </a:ext>
            </a:extLst>
          </p:cNvPr>
          <p:cNvSpPr txBox="1">
            <a:spLocks/>
          </p:cNvSpPr>
          <p:nvPr/>
        </p:nvSpPr>
        <p:spPr>
          <a:xfrm>
            <a:off x="838200" y="65872"/>
            <a:ext cx="10515600" cy="69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Preparation (Contd.)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783" y="904902"/>
            <a:ext cx="8727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Illustration of other Key data enriched using Google API: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99469"/>
              </p:ext>
            </p:extLst>
          </p:nvPr>
        </p:nvGraphicFramePr>
        <p:xfrm>
          <a:off x="1123950" y="1973739"/>
          <a:ext cx="4118611" cy="3286760"/>
        </p:xfrm>
        <a:graphic>
          <a:graphicData uri="http://schemas.openxmlformats.org/drawingml/2006/table">
            <a:tbl>
              <a:tblPr/>
              <a:tblGrid>
                <a:gridCol w="1255531">
                  <a:extLst>
                    <a:ext uri="{9D8B030D-6E8A-4147-A177-3AD203B41FA5}">
                      <a16:colId xmlns:a16="http://schemas.microsoft.com/office/drawing/2014/main" val="1932169676"/>
                    </a:ext>
                  </a:extLst>
                </a:gridCol>
                <a:gridCol w="926981">
                  <a:extLst>
                    <a:ext uri="{9D8B030D-6E8A-4147-A177-3AD203B41FA5}">
                      <a16:colId xmlns:a16="http://schemas.microsoft.com/office/drawing/2014/main" val="2980306728"/>
                    </a:ext>
                  </a:extLst>
                </a:gridCol>
                <a:gridCol w="809641">
                  <a:extLst>
                    <a:ext uri="{9D8B030D-6E8A-4147-A177-3AD203B41FA5}">
                      <a16:colId xmlns:a16="http://schemas.microsoft.com/office/drawing/2014/main" val="3965526273"/>
                    </a:ext>
                  </a:extLst>
                </a:gridCol>
                <a:gridCol w="563229">
                  <a:extLst>
                    <a:ext uri="{9D8B030D-6E8A-4147-A177-3AD203B41FA5}">
                      <a16:colId xmlns:a16="http://schemas.microsoft.com/office/drawing/2014/main" val="4066194928"/>
                    </a:ext>
                  </a:extLst>
                </a:gridCol>
                <a:gridCol w="563229">
                  <a:extLst>
                    <a:ext uri="{9D8B030D-6E8A-4147-A177-3AD203B41FA5}">
                      <a16:colId xmlns:a16="http://schemas.microsoft.com/office/drawing/2014/main" val="3924740376"/>
                    </a:ext>
                  </a:extLst>
                </a:gridCol>
              </a:tblGrid>
              <a:tr h="17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LocationID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borough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30320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Newark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40.68953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-74.1745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291371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Jamaica Bay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40.60566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-73.8713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8895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Allerton/Pelham Gardens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40.86542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-73.852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136455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Alphabet 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40.72584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-73.9775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368291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Arden Heights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40.5568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-74.1739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216609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Arrochar/Fort Wadsworth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40.60121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-74.0579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36496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40.76436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-73.9235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432959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Astoria Park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40.77925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67500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Auburndale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40.75777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-73.7834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41958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Baisley Park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40.67378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474230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 Beach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40.60389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-74.0062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050657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Park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40.70328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70038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 Park 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40.71158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-74.0158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81876"/>
                  </a:ext>
                </a:extLst>
              </a:tr>
              <a:tr h="16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 Ridge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40.62637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-74.0299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88292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 Terrace/Fort Totten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40.79222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-73.7761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651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52385"/>
              </p:ext>
            </p:extLst>
          </p:nvPr>
        </p:nvGraphicFramePr>
        <p:xfrm>
          <a:off x="7823200" y="2176939"/>
          <a:ext cx="2814321" cy="1767840"/>
        </p:xfrm>
        <a:graphic>
          <a:graphicData uri="http://schemas.openxmlformats.org/drawingml/2006/table">
            <a:tbl>
              <a:tblPr/>
              <a:tblGrid>
                <a:gridCol w="938107">
                  <a:extLst>
                    <a:ext uri="{9D8B030D-6E8A-4147-A177-3AD203B41FA5}">
                      <a16:colId xmlns:a16="http://schemas.microsoft.com/office/drawing/2014/main" val="965128426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574575019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472278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151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 Field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-73.8458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024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Yankee Stadium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40.8296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-73.9262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8637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Madison Square Garden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-73.9934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829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Barclays Center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40.6826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-73.9754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850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MetLife Stadium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40.8128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-74.0742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4173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Prudential Center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40.7335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-74.171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3043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31760" y="1789073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Sports Venues in NYC: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1661802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TLC Ride Pick Up  Locations in NYC: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1760" y="4237633"/>
            <a:ext cx="410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Airports in NYC: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3016"/>
              </p:ext>
            </p:extLst>
          </p:nvPr>
        </p:nvGraphicFramePr>
        <p:xfrm>
          <a:off x="7731760" y="4666556"/>
          <a:ext cx="3848100" cy="147955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638263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0771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3505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Airport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517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 F. Kennedy International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40.64131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-73.7781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1449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Newark Liberty International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40.68953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-74.1745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278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LaGuardia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40.77693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-73.874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562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Westchester County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41.06833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-73.7087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044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Teterboro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40.85833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-74.0615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150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Republic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40.72613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-73.4168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98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Newark international airport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40.69037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-74.1776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21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0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D6A17B-F06E-4EF2-9AEA-01FD6EB69025}"/>
              </a:ext>
            </a:extLst>
          </p:cNvPr>
          <p:cNvSpPr txBox="1">
            <a:spLocks/>
          </p:cNvSpPr>
          <p:nvPr/>
        </p:nvSpPr>
        <p:spPr>
          <a:xfrm>
            <a:off x="655320" y="204929"/>
            <a:ext cx="10515600" cy="69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Analytic Questions and Finding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783" y="904902"/>
            <a:ext cx="9093643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Q1 In which areas are taxis more popular than FHVs?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Q2 Do places of interest (sports venues/airports) effect the preference of taxi vs. FHV?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64" y="1815430"/>
            <a:ext cx="4091339" cy="20944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78398" y="4348329"/>
            <a:ext cx="218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FHV	     Taxi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1815430"/>
            <a:ext cx="3461380" cy="219475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>
            <a:off x="4599750" y="4427836"/>
            <a:ext cx="378695" cy="30264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047352" y="4427836"/>
            <a:ext cx="392300" cy="3026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52998" y="4782230"/>
            <a:ext cx="319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FHV’s are more popular overall in NYC and suburbs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Sports Venues do not have any impact on the rider’s preference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FHV’s are preferred over Taxi’s for Airport Rides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B60BD1-A23C-4D33-86F0-B3B24C20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14" y="3977534"/>
            <a:ext cx="4288523" cy="27060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4A4CDE-9096-49B5-AA76-0DC301F84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31" y="3977534"/>
            <a:ext cx="4288523" cy="26695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C020B86-A88C-48C2-A00A-F6CD18F48016}"/>
              </a:ext>
            </a:extLst>
          </p:cNvPr>
          <p:cNvGrpSpPr/>
          <p:nvPr/>
        </p:nvGrpSpPr>
        <p:grpSpPr>
          <a:xfrm>
            <a:off x="3421294" y="4009775"/>
            <a:ext cx="923446" cy="338554"/>
            <a:chOff x="5089236" y="3048000"/>
            <a:chExt cx="923446" cy="33855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0EE4B-F1D5-4EB8-ADC4-EE57305367D1}"/>
                </a:ext>
              </a:extLst>
            </p:cNvPr>
            <p:cNvSpPr/>
            <p:nvPr/>
          </p:nvSpPr>
          <p:spPr>
            <a:xfrm>
              <a:off x="5144662" y="3057239"/>
              <a:ext cx="138545" cy="1293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B3C1A5-D421-4D6C-B07C-6E257E25216E}"/>
                </a:ext>
              </a:extLst>
            </p:cNvPr>
            <p:cNvSpPr/>
            <p:nvPr/>
          </p:nvSpPr>
          <p:spPr>
            <a:xfrm>
              <a:off x="5140133" y="3231129"/>
              <a:ext cx="138545" cy="1293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60A8F7-8230-42D7-9992-E0E4B5FEF8AF}"/>
                </a:ext>
              </a:extLst>
            </p:cNvPr>
            <p:cNvSpPr txBox="1"/>
            <p:nvPr/>
          </p:nvSpPr>
          <p:spPr>
            <a:xfrm>
              <a:off x="5089236" y="3048000"/>
              <a:ext cx="92344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dirty="0"/>
                <a:t>Airport</a:t>
              </a:r>
            </a:p>
            <a:p>
              <a:pPr algn="r"/>
              <a:r>
                <a:rPr lang="en-US" sz="800" b="1" dirty="0"/>
                <a:t>Sports Venue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189F80-C0F2-490D-9C04-1B3CD5C18CCF}"/>
              </a:ext>
            </a:extLst>
          </p:cNvPr>
          <p:cNvGrpSpPr/>
          <p:nvPr/>
        </p:nvGrpSpPr>
        <p:grpSpPr>
          <a:xfrm>
            <a:off x="10764557" y="4083668"/>
            <a:ext cx="923446" cy="338554"/>
            <a:chOff x="5089236" y="3048000"/>
            <a:chExt cx="923446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B2F973-4CB3-4C2D-AE87-0C5990479797}"/>
                </a:ext>
              </a:extLst>
            </p:cNvPr>
            <p:cNvSpPr/>
            <p:nvPr/>
          </p:nvSpPr>
          <p:spPr>
            <a:xfrm>
              <a:off x="5144662" y="3057239"/>
              <a:ext cx="138545" cy="1293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DFA83AE-3EBB-4BDF-976D-39F273DD1B13}"/>
                </a:ext>
              </a:extLst>
            </p:cNvPr>
            <p:cNvSpPr/>
            <p:nvPr/>
          </p:nvSpPr>
          <p:spPr>
            <a:xfrm>
              <a:off x="5140133" y="3231129"/>
              <a:ext cx="138545" cy="1293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6B5E6B-E9DF-48FB-95E4-1496E1F50244}"/>
                </a:ext>
              </a:extLst>
            </p:cNvPr>
            <p:cNvSpPr txBox="1"/>
            <p:nvPr/>
          </p:nvSpPr>
          <p:spPr>
            <a:xfrm>
              <a:off x="5089236" y="3048000"/>
              <a:ext cx="92344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dirty="0"/>
                <a:t>Airport</a:t>
              </a:r>
            </a:p>
            <a:p>
              <a:pPr algn="r"/>
              <a:r>
                <a:rPr lang="en-US" sz="800" b="1" dirty="0"/>
                <a:t>Sports Venue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78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929</Words>
  <Application>Microsoft Office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NYC Taxi vs. Ride Sharing Preferences</vt:lpstr>
      <vt:lpstr>Different choices for riders</vt:lpstr>
      <vt:lpstr>Questions to be Answered</vt:lpstr>
      <vt:lpstr>Sources of data</vt:lpstr>
      <vt:lpstr>Data Preparation</vt:lpstr>
      <vt:lpstr>PowerPoint Presentation</vt:lpstr>
      <vt:lpstr>PowerPoint Presentation</vt:lpstr>
      <vt:lpstr>PowerPoint Presentation</vt:lpstr>
      <vt:lpstr>PowerPoint Presentation</vt:lpstr>
      <vt:lpstr>Analytic Questions and Finding</vt:lpstr>
      <vt:lpstr>Analytic Questions and Finding</vt:lpstr>
      <vt:lpstr>Analytic Questions and Finding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vs. Ride Sharing Preferences</dc:title>
  <dc:creator>Mark Reilly</dc:creator>
  <cp:lastModifiedBy>Mark Reilly</cp:lastModifiedBy>
  <cp:revision>40</cp:revision>
  <dcterms:created xsi:type="dcterms:W3CDTF">2019-03-28T22:37:35Z</dcterms:created>
  <dcterms:modified xsi:type="dcterms:W3CDTF">2019-03-30T14:03:02Z</dcterms:modified>
</cp:coreProperties>
</file>