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7" r:id="rId3"/>
    <p:sldId id="258" r:id="rId4"/>
    <p:sldId id="259" r:id="rId5"/>
    <p:sldId id="260" r:id="rId6"/>
    <p:sldId id="261" r:id="rId7"/>
    <p:sldId id="262" r:id="rId8"/>
    <p:sldId id="263" r:id="rId9"/>
    <p:sldId id="269" r:id="rId10"/>
    <p:sldId id="270" r:id="rId11"/>
    <p:sldId id="264" r:id="rId12"/>
    <p:sldId id="267" r:id="rId13"/>
    <p:sldId id="268" r:id="rId14"/>
    <p:sldId id="272" r:id="rId15"/>
    <p:sldId id="273" r:id="rId16"/>
    <p:sldId id="280" r:id="rId17"/>
    <p:sldId id="274" r:id="rId18"/>
    <p:sldId id="275" r:id="rId19"/>
    <p:sldId id="276" r:id="rId20"/>
    <p:sldId id="277" r:id="rId21"/>
    <p:sldId id="281" r:id="rId22"/>
    <p:sldId id="278" r:id="rId23"/>
    <p:sldId id="279" r:id="rId24"/>
    <p:sldId id="282" r:id="rId25"/>
    <p:sldId id="284" r:id="rId26"/>
    <p:sldId id="28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A9F28FFD-3F08-436C-A6D5-D164DDDCFD06}" type="datetimeFigureOut">
              <a:rPr lang="he-IL" smtClean="0"/>
              <a:t>ו'/תמוז/תשע"ז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42C58A6-FBD9-41BB-9539-473984684E42}" type="slidenum">
              <a:rPr lang="he-IL" smtClean="0"/>
              <a:t>‹#›</a:t>
            </a:fld>
            <a:endParaRPr lang="he-IL"/>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754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ערוך סגנונות טקסט של תבנית בסיס</a:t>
            </a:r>
          </a:p>
        </p:txBody>
      </p:sp>
      <p:sp>
        <p:nvSpPr>
          <p:cNvPr id="3" name="Date Placeholder 2"/>
          <p:cNvSpPr>
            <a:spLocks noGrp="1"/>
          </p:cNvSpPr>
          <p:nvPr>
            <p:ph type="dt" sz="half" idx="10"/>
          </p:nvPr>
        </p:nvSpPr>
        <p:spPr/>
        <p:txBody>
          <a:bodyPr/>
          <a:lstStyle/>
          <a:p>
            <a:fld id="{A9F28FFD-3F08-436C-A6D5-D164DDDCFD06}" type="datetimeFigureOut">
              <a:rPr lang="he-IL" smtClean="0"/>
              <a:t>ו'/תמוז/תשע"ז</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D42C58A6-FBD9-41BB-9539-473984684E42}" type="slidenum">
              <a:rPr lang="he-IL" smtClean="0"/>
              <a:t>‹#›</a:t>
            </a:fld>
            <a:endParaRPr lang="he-IL"/>
          </a:p>
        </p:txBody>
      </p:sp>
    </p:spTree>
    <p:extLst>
      <p:ext uri="{BB962C8B-B14F-4D97-AF65-F5344CB8AC3E}">
        <p14:creationId xmlns:p14="http://schemas.microsoft.com/office/powerpoint/2010/main" val="3879877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A9F28FFD-3F08-436C-A6D5-D164DDDCFD06}" type="datetimeFigureOut">
              <a:rPr lang="he-IL" smtClean="0"/>
              <a:t>ו'/תמוז/תשע"ז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42C58A6-FBD9-41BB-9539-473984684E42}" type="slidenum">
              <a:rPr lang="he-IL" smtClean="0"/>
              <a:t>‹#›</a:t>
            </a:fld>
            <a:endParaRPr lang="he-IL"/>
          </a:p>
        </p:txBody>
      </p:sp>
    </p:spTree>
    <p:extLst>
      <p:ext uri="{BB962C8B-B14F-4D97-AF65-F5344CB8AC3E}">
        <p14:creationId xmlns:p14="http://schemas.microsoft.com/office/powerpoint/2010/main" val="4117076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ערוך סגנונות טקסט של תבנית בסיס</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A9F28FFD-3F08-436C-A6D5-D164DDDCFD06}" type="datetimeFigureOut">
              <a:rPr lang="he-IL" smtClean="0"/>
              <a:t>ו'/תמוז/תשע"ז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42C58A6-FBD9-41BB-9539-473984684E42}" type="slidenum">
              <a:rPr lang="he-IL" smtClean="0"/>
              <a:t>‹#›</a:t>
            </a:fld>
            <a:endParaRPr lang="he-IL"/>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40694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A9F28FFD-3F08-436C-A6D5-D164DDDCFD06}" type="datetimeFigureOut">
              <a:rPr lang="he-IL" smtClean="0"/>
              <a:t>ו'/תמוז/תשע"ז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42C58A6-FBD9-41BB-9539-473984684E42}" type="slidenum">
              <a:rPr lang="he-IL" smtClean="0"/>
              <a:t>‹#›</a:t>
            </a:fld>
            <a:endParaRPr lang="he-IL"/>
          </a:p>
        </p:txBody>
      </p:sp>
    </p:spTree>
    <p:extLst>
      <p:ext uri="{BB962C8B-B14F-4D97-AF65-F5344CB8AC3E}">
        <p14:creationId xmlns:p14="http://schemas.microsoft.com/office/powerpoint/2010/main" val="37240871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he-IL"/>
              <a:t>ערוך סגנונות טקסט של תבנית בסיס</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A9F28FFD-3F08-436C-A6D5-D164DDDCFD06}" type="datetimeFigureOut">
              <a:rPr lang="he-IL" smtClean="0"/>
              <a:t>ו'/תמוז/תשע"ז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42C58A6-FBD9-41BB-9539-473984684E42}" type="slidenum">
              <a:rPr lang="he-IL" smtClean="0"/>
              <a:t>‹#›</a:t>
            </a:fld>
            <a:endParaRPr lang="he-IL"/>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30151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או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he-IL"/>
              <a:t>ערוך סגנונות טקסט של תבנית בסיס</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A9F28FFD-3F08-436C-A6D5-D164DDDCFD06}" type="datetimeFigureOut">
              <a:rPr lang="he-IL" smtClean="0"/>
              <a:t>ו'/תמוז/תשע"ז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42C58A6-FBD9-41BB-9539-473984684E42}" type="slidenum">
              <a:rPr lang="he-IL" smtClean="0"/>
              <a:t>‹#›</a:t>
            </a:fld>
            <a:endParaRPr lang="he-IL"/>
          </a:p>
        </p:txBody>
      </p:sp>
    </p:spTree>
    <p:extLst>
      <p:ext uri="{BB962C8B-B14F-4D97-AF65-F5344CB8AC3E}">
        <p14:creationId xmlns:p14="http://schemas.microsoft.com/office/powerpoint/2010/main" val="1145611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A9F28FFD-3F08-436C-A6D5-D164DDDCFD06}" type="datetimeFigureOut">
              <a:rPr lang="he-IL" smtClean="0"/>
              <a:t>ו'/תמוז/תשע"ז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42C58A6-FBD9-41BB-9539-473984684E42}" type="slidenum">
              <a:rPr lang="he-IL" smtClean="0"/>
              <a:t>‹#›</a:t>
            </a:fld>
            <a:endParaRPr lang="he-IL"/>
          </a:p>
        </p:txBody>
      </p:sp>
    </p:spTree>
    <p:extLst>
      <p:ext uri="{BB962C8B-B14F-4D97-AF65-F5344CB8AC3E}">
        <p14:creationId xmlns:p14="http://schemas.microsoft.com/office/powerpoint/2010/main" val="40934752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A9F28FFD-3F08-436C-A6D5-D164DDDCFD06}" type="datetimeFigureOut">
              <a:rPr lang="he-IL" smtClean="0"/>
              <a:t>ו'/תמוז/תשע"ז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42C58A6-FBD9-41BB-9539-473984684E42}" type="slidenum">
              <a:rPr lang="he-IL" smtClean="0"/>
              <a:t>‹#›</a:t>
            </a:fld>
            <a:endParaRPr lang="he-IL"/>
          </a:p>
        </p:txBody>
      </p:sp>
    </p:spTree>
    <p:extLst>
      <p:ext uri="{BB962C8B-B14F-4D97-AF65-F5344CB8AC3E}">
        <p14:creationId xmlns:p14="http://schemas.microsoft.com/office/powerpoint/2010/main" val="2203447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nchor="ct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A9F28FFD-3F08-436C-A6D5-D164DDDCFD06}" type="datetimeFigureOut">
              <a:rPr lang="he-IL" smtClean="0"/>
              <a:t>ו'/תמוז/תשע"ז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42C58A6-FBD9-41BB-9539-473984684E42}" type="slidenum">
              <a:rPr lang="he-IL" smtClean="0"/>
              <a:t>‹#›</a:t>
            </a:fld>
            <a:endParaRPr lang="he-IL"/>
          </a:p>
        </p:txBody>
      </p:sp>
    </p:spTree>
    <p:extLst>
      <p:ext uri="{BB962C8B-B14F-4D97-AF65-F5344CB8AC3E}">
        <p14:creationId xmlns:p14="http://schemas.microsoft.com/office/powerpoint/2010/main" val="501709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A9F28FFD-3F08-436C-A6D5-D164DDDCFD06}" type="datetimeFigureOut">
              <a:rPr lang="he-IL" smtClean="0"/>
              <a:t>ו'/תמוז/תשע"ז</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42C58A6-FBD9-41BB-9539-473984684E42}" type="slidenum">
              <a:rPr lang="he-IL" smtClean="0"/>
              <a:t>‹#›</a:t>
            </a:fld>
            <a:endParaRPr lang="he-IL"/>
          </a:p>
        </p:txBody>
      </p:sp>
    </p:spTree>
    <p:extLst>
      <p:ext uri="{BB962C8B-B14F-4D97-AF65-F5344CB8AC3E}">
        <p14:creationId xmlns:p14="http://schemas.microsoft.com/office/powerpoint/2010/main" val="3604991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A9F28FFD-3F08-436C-A6D5-D164DDDCFD06}" type="datetimeFigureOut">
              <a:rPr lang="he-IL" smtClean="0"/>
              <a:t>ו'/תמוז/תשע"ז</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42C58A6-FBD9-41BB-9539-473984684E42}" type="slidenum">
              <a:rPr lang="he-IL" smtClean="0"/>
              <a:t>‹#›</a:t>
            </a:fld>
            <a:endParaRPr lang="he-IL"/>
          </a:p>
        </p:txBody>
      </p:sp>
    </p:spTree>
    <p:extLst>
      <p:ext uri="{BB962C8B-B14F-4D97-AF65-F5344CB8AC3E}">
        <p14:creationId xmlns:p14="http://schemas.microsoft.com/office/powerpoint/2010/main" val="54967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A9F28FFD-3F08-436C-A6D5-D164DDDCFD06}" type="datetimeFigureOut">
              <a:rPr lang="he-IL" smtClean="0"/>
              <a:t>ו'/תמוז/תשע"ז</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D42C58A6-FBD9-41BB-9539-473984684E42}" type="slidenum">
              <a:rPr lang="he-IL" smtClean="0"/>
              <a:t>‹#›</a:t>
            </a:fld>
            <a:endParaRPr lang="he-IL"/>
          </a:p>
        </p:txBody>
      </p:sp>
    </p:spTree>
    <p:extLst>
      <p:ext uri="{BB962C8B-B14F-4D97-AF65-F5344CB8AC3E}">
        <p14:creationId xmlns:p14="http://schemas.microsoft.com/office/powerpoint/2010/main" val="322958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A9F28FFD-3F08-436C-A6D5-D164DDDCFD06}" type="datetimeFigureOut">
              <a:rPr lang="he-IL" smtClean="0"/>
              <a:t>ו'/תמוז/תשע"ז</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D42C58A6-FBD9-41BB-9539-473984684E42}" type="slidenum">
              <a:rPr lang="he-IL" smtClean="0"/>
              <a:t>‹#›</a:t>
            </a:fld>
            <a:endParaRPr lang="he-IL"/>
          </a:p>
        </p:txBody>
      </p:sp>
    </p:spTree>
    <p:extLst>
      <p:ext uri="{BB962C8B-B14F-4D97-AF65-F5344CB8AC3E}">
        <p14:creationId xmlns:p14="http://schemas.microsoft.com/office/powerpoint/2010/main" val="2211790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F28FFD-3F08-436C-A6D5-D164DDDCFD06}" type="datetimeFigureOut">
              <a:rPr lang="he-IL" smtClean="0"/>
              <a:t>ו'/תמוז/תשע"ז</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D42C58A6-FBD9-41BB-9539-473984684E42}" type="slidenum">
              <a:rPr lang="he-IL" smtClean="0"/>
              <a:t>‹#›</a:t>
            </a:fld>
            <a:endParaRPr lang="he-IL"/>
          </a:p>
        </p:txBody>
      </p:sp>
    </p:spTree>
    <p:extLst>
      <p:ext uri="{BB962C8B-B14F-4D97-AF65-F5344CB8AC3E}">
        <p14:creationId xmlns:p14="http://schemas.microsoft.com/office/powerpoint/2010/main" val="2325354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A9F28FFD-3F08-436C-A6D5-D164DDDCFD06}" type="datetimeFigureOut">
              <a:rPr lang="he-IL" smtClean="0"/>
              <a:t>ו'/תמוז/תשע"ז</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42C58A6-FBD9-41BB-9539-473984684E42}" type="slidenum">
              <a:rPr lang="he-IL" smtClean="0"/>
              <a:t>‹#›</a:t>
            </a:fld>
            <a:endParaRPr lang="he-IL"/>
          </a:p>
        </p:txBody>
      </p:sp>
    </p:spTree>
    <p:extLst>
      <p:ext uri="{BB962C8B-B14F-4D97-AF65-F5344CB8AC3E}">
        <p14:creationId xmlns:p14="http://schemas.microsoft.com/office/powerpoint/2010/main" val="1918890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he-IL"/>
              <a:t>לחץ כדי לערוך סגנון כותרת של תבנית בסיס</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A9F28FFD-3F08-436C-A6D5-D164DDDCFD06}" type="datetimeFigureOut">
              <a:rPr lang="he-IL" smtClean="0"/>
              <a:t>ו'/תמוז/תשע"ז</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42C58A6-FBD9-41BB-9539-473984684E42}" type="slidenum">
              <a:rPr lang="he-IL" smtClean="0"/>
              <a:t>‹#›</a:t>
            </a:fld>
            <a:endParaRPr lang="he-IL"/>
          </a:p>
        </p:txBody>
      </p:sp>
    </p:spTree>
    <p:extLst>
      <p:ext uri="{BB962C8B-B14F-4D97-AF65-F5344CB8AC3E}">
        <p14:creationId xmlns:p14="http://schemas.microsoft.com/office/powerpoint/2010/main" val="457228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9F28FFD-3F08-436C-A6D5-D164DDDCFD06}" type="datetimeFigureOut">
              <a:rPr lang="he-IL" smtClean="0"/>
              <a:t>ו'/תמוז/תשע"ז</a:t>
            </a:fld>
            <a:endParaRPr lang="he-IL"/>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he-IL"/>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42C58A6-FBD9-41BB-9539-473984684E42}" type="slidenum">
              <a:rPr lang="he-IL" smtClean="0"/>
              <a:t>‹#›</a:t>
            </a:fld>
            <a:endParaRPr lang="he-IL"/>
          </a:p>
        </p:txBody>
      </p:sp>
    </p:spTree>
    <p:extLst>
      <p:ext uri="{BB962C8B-B14F-4D97-AF65-F5344CB8AC3E}">
        <p14:creationId xmlns:p14="http://schemas.microsoft.com/office/powerpoint/2010/main" val="12258601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r" defTabSz="457200" rtl="1"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F8DD8F47-9DEC-4353-B6A3-9E022F848B17}"/>
              </a:ext>
            </a:extLst>
          </p:cNvPr>
          <p:cNvSpPr/>
          <p:nvPr/>
        </p:nvSpPr>
        <p:spPr>
          <a:xfrm>
            <a:off x="1280878" y="772781"/>
            <a:ext cx="5578771" cy="2092881"/>
          </a:xfrm>
          <a:prstGeom prst="rect">
            <a:avLst/>
          </a:prstGeom>
          <a:noFill/>
        </p:spPr>
        <p:txBody>
          <a:bodyPr wrap="none" lIns="91440" tIns="45720" rIns="91440" bIns="45720">
            <a:spAutoFit/>
          </a:bodyPr>
          <a:lstStyle/>
          <a:p>
            <a:pPr algn="ctr"/>
            <a:r>
              <a:rPr lang="en-US" sz="13000" b="0" cap="none" spc="0" dirty="0">
                <a:ln w="0"/>
                <a:solidFill>
                  <a:schemeClr val="tx1"/>
                </a:solidFill>
                <a:effectLst>
                  <a:outerShdw blurRad="38100" dist="19050" dir="2700000" algn="tl" rotWithShape="0">
                    <a:schemeClr val="dk1">
                      <a:alpha val="40000"/>
                    </a:schemeClr>
                  </a:outerShdw>
                </a:effectLst>
              </a:rPr>
              <a:t>Neleus</a:t>
            </a:r>
            <a:endParaRPr lang="he-IL" sz="130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0698B357-D778-4C0A-9969-C1BA3FA7CA38}"/>
              </a:ext>
            </a:extLst>
          </p:cNvPr>
          <p:cNvSpPr txBox="1"/>
          <p:nvPr/>
        </p:nvSpPr>
        <p:spPr>
          <a:xfrm>
            <a:off x="211029" y="3231427"/>
            <a:ext cx="7765363" cy="400110"/>
          </a:xfrm>
          <a:prstGeom prst="rect">
            <a:avLst/>
          </a:prstGeom>
          <a:noFill/>
        </p:spPr>
        <p:txBody>
          <a:bodyPr wrap="square" rtlCol="1">
            <a:spAutoFit/>
          </a:bodyPr>
          <a:lstStyle/>
          <a:p>
            <a:pPr algn="ctr"/>
            <a:endParaRPr lang="he-IL" sz="2000" dirty="0"/>
          </a:p>
        </p:txBody>
      </p:sp>
      <p:sp>
        <p:nvSpPr>
          <p:cNvPr id="6" name="TextBox 5">
            <a:extLst>
              <a:ext uri="{FF2B5EF4-FFF2-40B4-BE49-F238E27FC236}">
                <a16:creationId xmlns:a16="http://schemas.microsoft.com/office/drawing/2014/main" id="{8773EE5B-DBF0-4E62-AAC1-BD739CC6ACBC}"/>
              </a:ext>
            </a:extLst>
          </p:cNvPr>
          <p:cNvSpPr txBox="1"/>
          <p:nvPr/>
        </p:nvSpPr>
        <p:spPr>
          <a:xfrm>
            <a:off x="2405592" y="2524466"/>
            <a:ext cx="3530988" cy="369332"/>
          </a:xfrm>
          <a:prstGeom prst="rect">
            <a:avLst/>
          </a:prstGeom>
          <a:noFill/>
        </p:spPr>
        <p:txBody>
          <a:bodyPr wrap="square" rtlCol="1">
            <a:spAutoFit/>
          </a:bodyPr>
          <a:lstStyle/>
          <a:p>
            <a:r>
              <a:rPr lang="en-US" b="1" dirty="0">
                <a:effectLst>
                  <a:outerShdw blurRad="38100" dist="38100" dir="2700000" algn="tl">
                    <a:srgbClr val="000000">
                      <a:alpha val="43137"/>
                    </a:srgbClr>
                  </a:outerShdw>
                </a:effectLst>
              </a:rPr>
              <a:t>LAN Takeover Tool using IPv6</a:t>
            </a:r>
            <a:endParaRPr lang="he-IL"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87920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descr="תמונה שמכילה צילום מסך&#10;&#10;תיאור שנוצר ברמת מהימנות גבוהה מאוד">
            <a:extLst>
              <a:ext uri="{FF2B5EF4-FFF2-40B4-BE49-F238E27FC236}">
                <a16:creationId xmlns:a16="http://schemas.microsoft.com/office/drawing/2014/main" id="{071F9442-A994-4ED8-B69E-D6B8C91082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2190" y="1057571"/>
            <a:ext cx="6647619" cy="4742857"/>
          </a:xfrm>
          <a:prstGeom prst="rect">
            <a:avLst/>
          </a:prstGeom>
        </p:spPr>
      </p:pic>
    </p:spTree>
    <p:extLst>
      <p:ext uri="{BB962C8B-B14F-4D97-AF65-F5344CB8AC3E}">
        <p14:creationId xmlns:p14="http://schemas.microsoft.com/office/powerpoint/2010/main" val="1238594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8A6F3B0C-3714-4AD9-A12C-8D565E556F61}"/>
              </a:ext>
            </a:extLst>
          </p:cNvPr>
          <p:cNvSpPr/>
          <p:nvPr/>
        </p:nvSpPr>
        <p:spPr>
          <a:xfrm>
            <a:off x="3324089" y="392948"/>
            <a:ext cx="5431295"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Remote Access</a:t>
            </a:r>
            <a:endParaRPr lang="he-IL" sz="5400" b="0" cap="none" spc="0" dirty="0">
              <a:ln w="0"/>
              <a:solidFill>
                <a:schemeClr val="tx1"/>
              </a:solidFill>
              <a:effectLst>
                <a:outerShdw blurRad="38100" dist="19050" dir="2700000" algn="tl" rotWithShape="0">
                  <a:schemeClr val="dk1">
                    <a:alpha val="40000"/>
                  </a:schemeClr>
                </a:outerShdw>
              </a:effectLst>
            </a:endParaRPr>
          </a:p>
        </p:txBody>
      </p:sp>
      <p:pic>
        <p:nvPicPr>
          <p:cNvPr id="15" name="תמונה 14" descr="תמונה שמכילה שמים, מקורה, שולחן, מחשב&#10;&#10;תיאור שנוצר ברמת מהימנות גבוהה מאוד">
            <a:extLst>
              <a:ext uri="{FF2B5EF4-FFF2-40B4-BE49-F238E27FC236}">
                <a16:creationId xmlns:a16="http://schemas.microsoft.com/office/drawing/2014/main" id="{31C38479-FE0B-4F8B-85F4-623071BBA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4774" y="1638491"/>
            <a:ext cx="7426680" cy="4557461"/>
          </a:xfrm>
          <a:prstGeom prst="rect">
            <a:avLst/>
          </a:prstGeom>
        </p:spPr>
      </p:pic>
    </p:spTree>
    <p:extLst>
      <p:ext uri="{BB962C8B-B14F-4D97-AF65-F5344CB8AC3E}">
        <p14:creationId xmlns:p14="http://schemas.microsoft.com/office/powerpoint/2010/main" val="1003028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2D12C469-58A1-493F-A0ED-B43480E714EB}"/>
              </a:ext>
            </a:extLst>
          </p:cNvPr>
          <p:cNvSpPr/>
          <p:nvPr/>
        </p:nvSpPr>
        <p:spPr>
          <a:xfrm>
            <a:off x="731244" y="392948"/>
            <a:ext cx="10617010"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DNS-Spoofing and Stealing Info</a:t>
            </a:r>
            <a:endParaRPr lang="he-IL" sz="5400" b="0" cap="none" spc="0" dirty="0">
              <a:ln w="0"/>
              <a:solidFill>
                <a:schemeClr val="tx1"/>
              </a:solidFill>
              <a:effectLst>
                <a:outerShdw blurRad="38100" dist="19050" dir="2700000" algn="tl" rotWithShape="0">
                  <a:schemeClr val="dk1">
                    <a:alpha val="40000"/>
                  </a:schemeClr>
                </a:outerShdw>
              </a:effectLst>
            </a:endParaRPr>
          </a:p>
        </p:txBody>
      </p:sp>
      <p:pic>
        <p:nvPicPr>
          <p:cNvPr id="6" name="תמונה 5">
            <a:extLst>
              <a:ext uri="{FF2B5EF4-FFF2-40B4-BE49-F238E27FC236}">
                <a16:creationId xmlns:a16="http://schemas.microsoft.com/office/drawing/2014/main" id="{FA66E9CB-DEEC-4EDE-99A3-5AFB9EC613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4555" y="1981102"/>
            <a:ext cx="7935432" cy="3486637"/>
          </a:xfrm>
          <a:prstGeom prst="rect">
            <a:avLst/>
          </a:prstGeom>
        </p:spPr>
      </p:pic>
    </p:spTree>
    <p:extLst>
      <p:ext uri="{BB962C8B-B14F-4D97-AF65-F5344CB8AC3E}">
        <p14:creationId xmlns:p14="http://schemas.microsoft.com/office/powerpoint/2010/main" val="1279644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A28ADD17-ED1C-4F40-A0F0-7FF5ACC4DC02}"/>
              </a:ext>
            </a:extLst>
          </p:cNvPr>
          <p:cNvSpPr/>
          <p:nvPr/>
        </p:nvSpPr>
        <p:spPr>
          <a:xfrm>
            <a:off x="4407724" y="392948"/>
            <a:ext cx="3264035"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RFC-6104</a:t>
            </a:r>
            <a:endParaRPr lang="he-IL"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1">
            <a:extLst>
              <a:ext uri="{FF2B5EF4-FFF2-40B4-BE49-F238E27FC236}">
                <a16:creationId xmlns:a16="http://schemas.microsoft.com/office/drawing/2014/main" id="{5E9DBC07-BEC8-448B-A4DB-7D274F69A415}"/>
              </a:ext>
            </a:extLst>
          </p:cNvPr>
          <p:cNvSpPr>
            <a:spLocks noChangeArrowheads="1"/>
          </p:cNvSpPr>
          <p:nvPr/>
        </p:nvSpPr>
        <p:spPr bwMode="auto">
          <a:xfrm>
            <a:off x="2994086" y="1316278"/>
            <a:ext cx="609131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he-IL" altLang="he-IL" b="1" dirty="0">
                <a:effectLst>
                  <a:outerShdw blurRad="38100" dist="38100" dir="2700000" algn="tl">
                    <a:srgbClr val="000000">
                      <a:alpha val="43137"/>
                    </a:srgbClr>
                  </a:outerShdw>
                </a:effectLst>
              </a:rPr>
              <a:t>Rogue IPv6 Router Advertisement Problem Statement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B51F43B5-FD6F-4A89-8E3C-363C95A9E109}"/>
              </a:ext>
            </a:extLst>
          </p:cNvPr>
          <p:cNvSpPr txBox="1"/>
          <p:nvPr/>
        </p:nvSpPr>
        <p:spPr>
          <a:xfrm>
            <a:off x="1094941" y="1828072"/>
            <a:ext cx="10367891" cy="5201424"/>
          </a:xfrm>
          <a:prstGeom prst="rect">
            <a:avLst/>
          </a:prstGeom>
          <a:noFill/>
        </p:spPr>
        <p:txBody>
          <a:bodyPr wrap="square" rtlCol="1">
            <a:spAutoFit/>
          </a:bodyPr>
          <a:lstStyle/>
          <a:p>
            <a:r>
              <a:rPr lang="en-US" sz="2000" dirty="0">
                <a:latin typeface="Aharoni" panose="02010803020104030203" pitchFamily="2" charset="-79"/>
                <a:cs typeface="Aharoni" panose="02010803020104030203" pitchFamily="2" charset="-79"/>
              </a:rPr>
              <a:t>5.3 </a:t>
            </a:r>
            <a:r>
              <a:rPr lang="en-US" sz="2000" u="sng" dirty="0">
                <a:latin typeface="Aharoni" panose="02010803020104030203" pitchFamily="2" charset="-79"/>
                <a:cs typeface="Aharoni" panose="02010803020104030203" pitchFamily="2" charset="-79"/>
              </a:rPr>
              <a:t>IPv4 Networks:</a:t>
            </a:r>
          </a:p>
          <a:p>
            <a:endParaRPr lang="en-US" sz="2000" u="sng" dirty="0">
              <a:latin typeface="Aharoni" panose="02010803020104030203" pitchFamily="2" charset="-79"/>
              <a:cs typeface="Aharoni" panose="02010803020104030203" pitchFamily="2" charset="-79"/>
            </a:endParaRPr>
          </a:p>
          <a:p>
            <a:r>
              <a:rPr lang="en-US" sz="2000" dirty="0">
                <a:latin typeface="Aharoni" panose="02010803020104030203" pitchFamily="2" charset="-79"/>
                <a:cs typeface="Aharoni" panose="02010803020104030203" pitchFamily="2" charset="-79"/>
              </a:rPr>
              <a:t>The rogue RA problem should also be considered by administrators and operators of IPv4-only networks, where IPv6 monitoring, firewalling, and other related mechanisms may not be in place.</a:t>
            </a:r>
          </a:p>
          <a:p>
            <a:endParaRPr lang="en-US" sz="2000" dirty="0">
              <a:latin typeface="Aharoni" panose="02010803020104030203" pitchFamily="2" charset="-79"/>
              <a:cs typeface="Aharoni" panose="02010803020104030203" pitchFamily="2" charset="-79"/>
            </a:endParaRPr>
          </a:p>
          <a:p>
            <a:r>
              <a:rPr lang="en-US" sz="2000" dirty="0">
                <a:latin typeface="Aharoni" panose="02010803020104030203" pitchFamily="2" charset="-79"/>
                <a:cs typeface="Aharoni" panose="02010803020104030203" pitchFamily="2" charset="-79"/>
              </a:rPr>
              <a:t> For example, a comment has been made that in the case of 6to4 being run by a host on a subnet that is not administratively configured with IPv6, some OSes or applications may begin using IPv6 to the 6to4 host (router) rather than IPv4 to the intended default IPv4 router, because they have IPv6 enabled by default and some applications prefer IPv6 by default.</a:t>
            </a:r>
          </a:p>
          <a:p>
            <a:endParaRPr lang="en-US" sz="2000" dirty="0">
              <a:latin typeface="Aharoni" panose="02010803020104030203" pitchFamily="2" charset="-79"/>
              <a:cs typeface="Aharoni" panose="02010803020104030203" pitchFamily="2" charset="-79"/>
            </a:endParaRPr>
          </a:p>
          <a:p>
            <a:r>
              <a:rPr lang="en-US" sz="2000" dirty="0">
                <a:latin typeface="Aharoni" panose="02010803020104030203" pitchFamily="2" charset="-79"/>
                <a:cs typeface="Aharoni" panose="02010803020104030203" pitchFamily="2" charset="-79"/>
              </a:rPr>
              <a:t>Technically aware users may also deliberately choose to use IPv6, possibly for subversive reasons. Mitigating against this condition can also be seen to be important. </a:t>
            </a:r>
          </a:p>
          <a:p>
            <a:pPr marL="285750" indent="-285750">
              <a:buFont typeface="Arial" panose="020B0604020202020204" pitchFamily="34" charset="0"/>
              <a:buChar char="•"/>
            </a:pPr>
            <a:endParaRPr lang="he-IL" sz="32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490578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61AB0368-612B-4E26-B275-6F6EB03F6E6D}"/>
              </a:ext>
            </a:extLst>
          </p:cNvPr>
          <p:cNvSpPr/>
          <p:nvPr/>
        </p:nvSpPr>
        <p:spPr>
          <a:xfrm>
            <a:off x="4281088" y="392948"/>
            <a:ext cx="3517310"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Mitigation</a:t>
            </a:r>
            <a:endParaRPr lang="he-IL" sz="54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1FF4DBC5-0161-491A-883E-8B28AFEFA0F2}"/>
              </a:ext>
            </a:extLst>
          </p:cNvPr>
          <p:cNvSpPr txBox="1"/>
          <p:nvPr/>
        </p:nvSpPr>
        <p:spPr>
          <a:xfrm>
            <a:off x="855787" y="1997611"/>
            <a:ext cx="10367891" cy="4524315"/>
          </a:xfrm>
          <a:prstGeom prst="rect">
            <a:avLst/>
          </a:prstGeom>
          <a:noFill/>
        </p:spPr>
        <p:txBody>
          <a:bodyPr wrap="square" rtlCol="1">
            <a:spAutoFit/>
          </a:bodyPr>
          <a:lstStyle/>
          <a:p>
            <a:pPr marL="285750" indent="-285750">
              <a:buFont typeface="Arial" panose="020B0604020202020204" pitchFamily="34" charset="0"/>
              <a:buChar char="•"/>
            </a:pPr>
            <a:r>
              <a:rPr lang="en-US" sz="3200" dirty="0">
                <a:latin typeface="Aharoni" panose="02010803020104030203" pitchFamily="2" charset="-79"/>
                <a:cs typeface="Aharoni" panose="02010803020104030203" pitchFamily="2" charset="-79"/>
              </a:rPr>
              <a:t>Manuel Configurations</a:t>
            </a:r>
          </a:p>
          <a:p>
            <a:endParaRPr lang="en-US" sz="3200" dirty="0">
              <a:latin typeface="Aharoni" panose="02010803020104030203" pitchFamily="2" charset="-79"/>
              <a:cs typeface="Aharoni" panose="02010803020104030203" pitchFamily="2" charset="-79"/>
            </a:endParaRPr>
          </a:p>
          <a:p>
            <a:pPr marL="285750" indent="-285750">
              <a:buFont typeface="Arial" panose="020B0604020202020204" pitchFamily="34" charset="0"/>
              <a:buChar char="•"/>
            </a:pPr>
            <a:r>
              <a:rPr lang="en-US" sz="3200" dirty="0">
                <a:latin typeface="Aharoni" panose="02010803020104030203" pitchFamily="2" charset="-79"/>
                <a:cs typeface="Aharoni" panose="02010803020104030203" pitchFamily="2" charset="-79"/>
              </a:rPr>
              <a:t>Disable IPv6 on IPv4-LAN’s Hosts</a:t>
            </a:r>
          </a:p>
          <a:p>
            <a:pPr marL="285750" indent="-285750">
              <a:buFont typeface="Arial" panose="020B0604020202020204" pitchFamily="34" charset="0"/>
              <a:buChar char="•"/>
            </a:pPr>
            <a:endParaRPr lang="en-US" sz="3200" dirty="0">
              <a:latin typeface="Aharoni" panose="02010803020104030203" pitchFamily="2" charset="-79"/>
              <a:cs typeface="Aharoni" panose="02010803020104030203" pitchFamily="2" charset="-79"/>
            </a:endParaRPr>
          </a:p>
          <a:p>
            <a:pPr marL="285750" indent="-285750">
              <a:buFont typeface="Arial" panose="020B0604020202020204" pitchFamily="34" charset="0"/>
              <a:buChar char="•"/>
            </a:pPr>
            <a:r>
              <a:rPr lang="en-US" sz="3200" dirty="0">
                <a:latin typeface="Aharoni" panose="02010803020104030203" pitchFamily="2" charset="-79"/>
                <a:cs typeface="Aharoni" panose="02010803020104030203" pitchFamily="2" charset="-79"/>
              </a:rPr>
              <a:t>RA-Snooping (RA-Guard: RFC-6105, </a:t>
            </a:r>
            <a:r>
              <a:rPr lang="en-US" sz="3200" dirty="0" err="1">
                <a:latin typeface="Aharoni" panose="02010803020104030203" pitchFamily="2" charset="-79"/>
                <a:cs typeface="Aharoni" panose="02010803020104030203" pitchFamily="2" charset="-79"/>
              </a:rPr>
              <a:t>SEnd</a:t>
            </a:r>
            <a:r>
              <a:rPr lang="en-US" sz="3200" dirty="0">
                <a:latin typeface="Aharoni" panose="02010803020104030203" pitchFamily="2" charset="-79"/>
                <a:cs typeface="Aharoni" panose="02010803020104030203" pitchFamily="2" charset="-79"/>
              </a:rPr>
              <a:t>: RFC-3971)</a:t>
            </a:r>
          </a:p>
          <a:p>
            <a:pPr marL="285750" indent="-285750">
              <a:buFont typeface="Arial" panose="020B0604020202020204" pitchFamily="34" charset="0"/>
              <a:buChar char="•"/>
            </a:pPr>
            <a:endParaRPr lang="en-US" sz="3200" dirty="0">
              <a:latin typeface="Aharoni" panose="02010803020104030203" pitchFamily="2" charset="-79"/>
              <a:cs typeface="Aharoni" panose="02010803020104030203" pitchFamily="2" charset="-79"/>
            </a:endParaRPr>
          </a:p>
          <a:p>
            <a:pPr marL="285750" indent="-285750">
              <a:buFont typeface="Arial" panose="020B0604020202020204" pitchFamily="34" charset="0"/>
              <a:buChar char="•"/>
            </a:pPr>
            <a:r>
              <a:rPr lang="en-US" sz="3200" dirty="0">
                <a:latin typeface="Aharoni" panose="02010803020104030203" pitchFamily="2" charset="-79"/>
                <a:cs typeface="Aharoni" panose="02010803020104030203" pitchFamily="2" charset="-79"/>
              </a:rPr>
              <a:t>Many More in RFC-6104</a:t>
            </a:r>
          </a:p>
          <a:p>
            <a:pPr marL="285750" indent="-285750">
              <a:buFont typeface="Arial" panose="020B0604020202020204" pitchFamily="34" charset="0"/>
              <a:buChar char="•"/>
            </a:pPr>
            <a:endParaRPr lang="en-US" sz="3200" dirty="0">
              <a:latin typeface="Aharoni" panose="02010803020104030203" pitchFamily="2" charset="-79"/>
              <a:cs typeface="Aharoni" panose="02010803020104030203" pitchFamily="2" charset="-79"/>
            </a:endParaRPr>
          </a:p>
          <a:p>
            <a:pPr marL="285750" indent="-285750">
              <a:buFont typeface="Arial" panose="020B0604020202020204" pitchFamily="34" charset="0"/>
              <a:buChar char="•"/>
            </a:pPr>
            <a:endParaRPr lang="he-IL" sz="32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619549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02ADAE4C-14B4-4B78-81D1-09D19BB2584E}"/>
              </a:ext>
            </a:extLst>
          </p:cNvPr>
          <p:cNvSpPr/>
          <p:nvPr/>
        </p:nvSpPr>
        <p:spPr>
          <a:xfrm>
            <a:off x="1345909" y="2601576"/>
            <a:ext cx="9331401"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Running Neleus</a:t>
            </a:r>
            <a:endParaRPr lang="he-IL" sz="9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99884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F5386B88-92D5-4E94-8FF3-9857FD773851}"/>
              </a:ext>
            </a:extLst>
          </p:cNvPr>
          <p:cNvSpPr/>
          <p:nvPr/>
        </p:nvSpPr>
        <p:spPr>
          <a:xfrm>
            <a:off x="2077682" y="2601576"/>
            <a:ext cx="7867859" cy="1569660"/>
          </a:xfrm>
          <a:prstGeom prst="rect">
            <a:avLst/>
          </a:prstGeom>
          <a:noFill/>
        </p:spPr>
        <p:txBody>
          <a:bodyPr wrap="none" lIns="91440" tIns="45720" rIns="91440" bIns="45720">
            <a:spAutoFit/>
          </a:bodyPr>
          <a:lstStyle/>
          <a:p>
            <a:pPr algn="ctr"/>
            <a:r>
              <a:rPr lang="en-US" sz="9600" dirty="0" err="1">
                <a:ln w="0"/>
                <a:effectLst>
                  <a:outerShdw blurRad="38100" dist="19050" dir="2700000" algn="tl" rotWithShape="0">
                    <a:schemeClr val="dk1">
                      <a:alpha val="40000"/>
                    </a:schemeClr>
                  </a:outerShdw>
                </a:effectLst>
              </a:rPr>
              <a:t>Slaac</a:t>
            </a:r>
            <a:r>
              <a:rPr lang="en-US" sz="9600" dirty="0">
                <a:ln w="0"/>
                <a:effectLst>
                  <a:outerShdw blurRad="38100" dist="19050" dir="2700000" algn="tl" rotWithShape="0">
                    <a:schemeClr val="dk1">
                      <a:alpha val="40000"/>
                    </a:schemeClr>
                  </a:outerShdw>
                </a:effectLst>
              </a:rPr>
              <a:t> Attack</a:t>
            </a:r>
            <a:endParaRPr lang="he-IL" sz="9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20862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descr="תמונה שמכילה צילום מסך&#10;&#10;תיאור שנוצר ברמת מהימנות גבוהה מאוד">
            <a:extLst>
              <a:ext uri="{FF2B5EF4-FFF2-40B4-BE49-F238E27FC236}">
                <a16:creationId xmlns:a16="http://schemas.microsoft.com/office/drawing/2014/main" id="{DF2C6197-14F8-44F9-8B5F-D5B3B3D352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431" y="312277"/>
            <a:ext cx="6679295" cy="3385257"/>
          </a:xfrm>
          <a:prstGeom prst="rect">
            <a:avLst/>
          </a:prstGeom>
        </p:spPr>
      </p:pic>
      <p:pic>
        <p:nvPicPr>
          <p:cNvPr id="6" name="תמונה 5" descr="תמונה שמכילה טקסט, צילום מסך&#10;&#10;תיאור שנוצר ברמת מהימנות גבוהה">
            <a:extLst>
              <a:ext uri="{FF2B5EF4-FFF2-40B4-BE49-F238E27FC236}">
                <a16:creationId xmlns:a16="http://schemas.microsoft.com/office/drawing/2014/main" id="{D2AC1C8C-FDAF-4E5F-B5C3-E7195E80C4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8373" y="2549698"/>
            <a:ext cx="5850525" cy="3879238"/>
          </a:xfrm>
          <a:prstGeom prst="rect">
            <a:avLst/>
          </a:prstGeom>
        </p:spPr>
      </p:pic>
    </p:spTree>
    <p:extLst>
      <p:ext uri="{BB962C8B-B14F-4D97-AF65-F5344CB8AC3E}">
        <p14:creationId xmlns:p14="http://schemas.microsoft.com/office/powerpoint/2010/main" val="1694276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תמונה 5">
            <a:extLst>
              <a:ext uri="{FF2B5EF4-FFF2-40B4-BE49-F238E27FC236}">
                <a16:creationId xmlns:a16="http://schemas.microsoft.com/office/drawing/2014/main" id="{FCA94858-FB70-4E43-9482-6FABF9E12D32}"/>
              </a:ext>
            </a:extLst>
          </p:cNvPr>
          <p:cNvPicPr>
            <a:picLocks noChangeAspect="1"/>
          </p:cNvPicPr>
          <p:nvPr/>
        </p:nvPicPr>
        <p:blipFill>
          <a:blip r:embed="rId2"/>
          <a:stretch>
            <a:fillRect/>
          </a:stretch>
        </p:blipFill>
        <p:spPr>
          <a:xfrm>
            <a:off x="4276734" y="442057"/>
            <a:ext cx="7737075" cy="6176792"/>
          </a:xfrm>
          <a:prstGeom prst="rect">
            <a:avLst/>
          </a:prstGeom>
        </p:spPr>
      </p:pic>
      <p:pic>
        <p:nvPicPr>
          <p:cNvPr id="10" name="תמונה 9" descr="תמונה שמכילה צילום מסך&#10;&#10;תיאור שנוצר ברמת מהימנות גבוהה מאוד">
            <a:extLst>
              <a:ext uri="{FF2B5EF4-FFF2-40B4-BE49-F238E27FC236}">
                <a16:creationId xmlns:a16="http://schemas.microsoft.com/office/drawing/2014/main" id="{C36347A2-B493-4709-8EAC-839413DF82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665" y="2537939"/>
            <a:ext cx="6277851" cy="3639058"/>
          </a:xfrm>
          <a:prstGeom prst="rect">
            <a:avLst/>
          </a:prstGeom>
        </p:spPr>
      </p:pic>
    </p:spTree>
    <p:extLst>
      <p:ext uri="{BB962C8B-B14F-4D97-AF65-F5344CB8AC3E}">
        <p14:creationId xmlns:p14="http://schemas.microsoft.com/office/powerpoint/2010/main" val="1579446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תמונה 5">
            <a:extLst>
              <a:ext uri="{FF2B5EF4-FFF2-40B4-BE49-F238E27FC236}">
                <a16:creationId xmlns:a16="http://schemas.microsoft.com/office/drawing/2014/main" id="{4AC8B6B6-67D6-439F-AC3E-806966F4E92E}"/>
              </a:ext>
            </a:extLst>
          </p:cNvPr>
          <p:cNvPicPr>
            <a:picLocks noChangeAspect="1"/>
          </p:cNvPicPr>
          <p:nvPr/>
        </p:nvPicPr>
        <p:blipFill>
          <a:blip r:embed="rId2"/>
          <a:stretch>
            <a:fillRect/>
          </a:stretch>
        </p:blipFill>
        <p:spPr>
          <a:xfrm>
            <a:off x="4431323" y="555673"/>
            <a:ext cx="7310354" cy="5836125"/>
          </a:xfrm>
          <a:prstGeom prst="rect">
            <a:avLst/>
          </a:prstGeom>
        </p:spPr>
      </p:pic>
      <p:pic>
        <p:nvPicPr>
          <p:cNvPr id="5" name="תמונה 4" descr="תמונה שמכילה צילום מסך&#10;&#10;תיאור שנוצר ברמת מהימנות גבוהה מאוד">
            <a:extLst>
              <a:ext uri="{FF2B5EF4-FFF2-40B4-BE49-F238E27FC236}">
                <a16:creationId xmlns:a16="http://schemas.microsoft.com/office/drawing/2014/main" id="{ABDC7243-F6AD-4ECD-BD3A-37AD3261DE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506" y="2974935"/>
            <a:ext cx="6125430" cy="2314898"/>
          </a:xfrm>
          <a:prstGeom prst="rect">
            <a:avLst/>
          </a:prstGeom>
        </p:spPr>
      </p:pic>
    </p:spTree>
    <p:extLst>
      <p:ext uri="{BB962C8B-B14F-4D97-AF65-F5344CB8AC3E}">
        <p14:creationId xmlns:p14="http://schemas.microsoft.com/office/powerpoint/2010/main" val="2596994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2326A19D-1170-4057-8382-CABBD1AB6C50}"/>
              </a:ext>
            </a:extLst>
          </p:cNvPr>
          <p:cNvSpPr/>
          <p:nvPr/>
        </p:nvSpPr>
        <p:spPr>
          <a:xfrm>
            <a:off x="5232099" y="1478955"/>
            <a:ext cx="164339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Why</a:t>
            </a:r>
            <a:endParaRPr lang="he-IL" sz="5400" b="0" cap="none" spc="0" dirty="0">
              <a:ln w="0"/>
              <a:solidFill>
                <a:schemeClr val="tx1"/>
              </a:solidFill>
              <a:effectLst>
                <a:outerShdw blurRad="38100" dist="19050" dir="2700000" algn="tl" rotWithShape="0">
                  <a:schemeClr val="dk1">
                    <a:alpha val="40000"/>
                  </a:schemeClr>
                </a:outerShdw>
              </a:effectLst>
            </a:endParaRPr>
          </a:p>
        </p:txBody>
      </p:sp>
      <p:sp>
        <p:nvSpPr>
          <p:cNvPr id="5" name="מלבן 4">
            <a:extLst>
              <a:ext uri="{FF2B5EF4-FFF2-40B4-BE49-F238E27FC236}">
                <a16:creationId xmlns:a16="http://schemas.microsoft.com/office/drawing/2014/main" id="{0155ECB4-7FF9-4A7B-8934-2EC91D991E16}"/>
              </a:ext>
            </a:extLst>
          </p:cNvPr>
          <p:cNvSpPr/>
          <p:nvPr/>
        </p:nvSpPr>
        <p:spPr>
          <a:xfrm>
            <a:off x="3985765" y="2402285"/>
            <a:ext cx="4136069" cy="2554545"/>
          </a:xfrm>
          <a:prstGeom prst="rect">
            <a:avLst/>
          </a:prstGeom>
          <a:noFill/>
        </p:spPr>
        <p:txBody>
          <a:bodyPr wrap="none" lIns="91440" tIns="45720" rIns="91440" bIns="45720">
            <a:spAutoFit/>
          </a:bodyPr>
          <a:lstStyle/>
          <a:p>
            <a:pPr algn="ctr"/>
            <a:r>
              <a:rPr lang="en-US" sz="16000" b="0" cap="none" spc="0" dirty="0">
                <a:ln w="0"/>
                <a:solidFill>
                  <a:schemeClr val="tx1"/>
                </a:solidFill>
                <a:effectLst>
                  <a:outerShdw blurRad="38100" dist="19050" dir="2700000" algn="tl" rotWithShape="0">
                    <a:schemeClr val="dk1">
                      <a:alpha val="40000"/>
                    </a:schemeClr>
                  </a:outerShdw>
                </a:effectLst>
              </a:rPr>
              <a:t>IPv6</a:t>
            </a:r>
            <a:endParaRPr lang="he-IL" sz="16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89633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7B54D252-82C2-409A-9E55-7D6FA1A14258}"/>
              </a:ext>
            </a:extLst>
          </p:cNvPr>
          <p:cNvPicPr>
            <a:picLocks noChangeAspect="1"/>
          </p:cNvPicPr>
          <p:nvPr/>
        </p:nvPicPr>
        <p:blipFill>
          <a:blip r:embed="rId2"/>
          <a:stretch>
            <a:fillRect/>
          </a:stretch>
        </p:blipFill>
        <p:spPr>
          <a:xfrm>
            <a:off x="4206396" y="287429"/>
            <a:ext cx="7807414" cy="6232946"/>
          </a:xfrm>
          <a:prstGeom prst="rect">
            <a:avLst/>
          </a:prstGeom>
        </p:spPr>
      </p:pic>
      <p:pic>
        <p:nvPicPr>
          <p:cNvPr id="5" name="תמונה 4">
            <a:extLst>
              <a:ext uri="{FF2B5EF4-FFF2-40B4-BE49-F238E27FC236}">
                <a16:creationId xmlns:a16="http://schemas.microsoft.com/office/drawing/2014/main" id="{45FF4126-5E27-4B0D-B4EE-9D9CB8209107}"/>
              </a:ext>
            </a:extLst>
          </p:cNvPr>
          <p:cNvPicPr>
            <a:picLocks noChangeAspect="1"/>
          </p:cNvPicPr>
          <p:nvPr/>
        </p:nvPicPr>
        <p:blipFill>
          <a:blip r:embed="rId3"/>
          <a:stretch>
            <a:fillRect/>
          </a:stretch>
        </p:blipFill>
        <p:spPr>
          <a:xfrm>
            <a:off x="806988" y="2974731"/>
            <a:ext cx="9086850" cy="1752600"/>
          </a:xfrm>
          <a:prstGeom prst="rect">
            <a:avLst/>
          </a:prstGeom>
        </p:spPr>
      </p:pic>
    </p:spTree>
    <p:extLst>
      <p:ext uri="{BB962C8B-B14F-4D97-AF65-F5344CB8AC3E}">
        <p14:creationId xmlns:p14="http://schemas.microsoft.com/office/powerpoint/2010/main" val="3646793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E20DB04A-B007-4E92-A42E-D073C3F0212E}"/>
              </a:ext>
            </a:extLst>
          </p:cNvPr>
          <p:cNvSpPr/>
          <p:nvPr/>
        </p:nvSpPr>
        <p:spPr>
          <a:xfrm>
            <a:off x="887121" y="1687176"/>
            <a:ext cx="10839827" cy="3046988"/>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DNS-Spoofing</a:t>
            </a:r>
          </a:p>
          <a:p>
            <a:pPr algn="ctr"/>
            <a:r>
              <a:rPr lang="en-US" sz="9600" dirty="0">
                <a:ln w="0"/>
                <a:effectLst>
                  <a:outerShdw blurRad="38100" dist="19050" dir="2700000" algn="tl" rotWithShape="0">
                    <a:schemeClr val="dk1">
                      <a:alpha val="40000"/>
                    </a:schemeClr>
                  </a:outerShdw>
                </a:effectLst>
              </a:rPr>
              <a:t>Stealing Password</a:t>
            </a:r>
            <a:endParaRPr lang="he-IL" sz="9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26865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AAE6A935-047A-4FB5-A84C-B15AAC1A5CA3}"/>
              </a:ext>
            </a:extLst>
          </p:cNvPr>
          <p:cNvPicPr>
            <a:picLocks noChangeAspect="1"/>
          </p:cNvPicPr>
          <p:nvPr/>
        </p:nvPicPr>
        <p:blipFill rotWithShape="1">
          <a:blip r:embed="rId2"/>
          <a:srcRect r="35898" b="67075"/>
          <a:stretch/>
        </p:blipFill>
        <p:spPr>
          <a:xfrm>
            <a:off x="379828" y="276605"/>
            <a:ext cx="6315512" cy="1792999"/>
          </a:xfrm>
          <a:prstGeom prst="rect">
            <a:avLst/>
          </a:prstGeom>
        </p:spPr>
      </p:pic>
      <p:pic>
        <p:nvPicPr>
          <p:cNvPr id="5" name="Picture 5">
            <a:extLst>
              <a:ext uri="{FF2B5EF4-FFF2-40B4-BE49-F238E27FC236}">
                <a16:creationId xmlns:a16="http://schemas.microsoft.com/office/drawing/2014/main" id="{FDF99D7B-42FC-4B2B-BBAB-A1B316EEF956}"/>
              </a:ext>
            </a:extLst>
          </p:cNvPr>
          <p:cNvPicPr>
            <a:picLocks noChangeAspect="1"/>
          </p:cNvPicPr>
          <p:nvPr/>
        </p:nvPicPr>
        <p:blipFill>
          <a:blip r:embed="rId3"/>
          <a:stretch>
            <a:fillRect/>
          </a:stretch>
        </p:blipFill>
        <p:spPr>
          <a:xfrm>
            <a:off x="5548856" y="176477"/>
            <a:ext cx="6413745" cy="3607731"/>
          </a:xfrm>
          <a:prstGeom prst="rect">
            <a:avLst/>
          </a:prstGeom>
        </p:spPr>
      </p:pic>
      <p:pic>
        <p:nvPicPr>
          <p:cNvPr id="7" name="Picture 7">
            <a:extLst>
              <a:ext uri="{FF2B5EF4-FFF2-40B4-BE49-F238E27FC236}">
                <a16:creationId xmlns:a16="http://schemas.microsoft.com/office/drawing/2014/main" id="{EA6F96B2-4CCE-4F08-A62C-CFDD562B493D}"/>
              </a:ext>
            </a:extLst>
          </p:cNvPr>
          <p:cNvPicPr>
            <a:picLocks noChangeAspect="1"/>
          </p:cNvPicPr>
          <p:nvPr/>
        </p:nvPicPr>
        <p:blipFill>
          <a:blip r:embed="rId4"/>
          <a:stretch>
            <a:fillRect/>
          </a:stretch>
        </p:blipFill>
        <p:spPr>
          <a:xfrm>
            <a:off x="742530" y="2169732"/>
            <a:ext cx="7501139" cy="4219391"/>
          </a:xfrm>
          <a:prstGeom prst="rect">
            <a:avLst/>
          </a:prstGeom>
        </p:spPr>
      </p:pic>
    </p:spTree>
    <p:extLst>
      <p:ext uri="{BB962C8B-B14F-4D97-AF65-F5344CB8AC3E}">
        <p14:creationId xmlns:p14="http://schemas.microsoft.com/office/powerpoint/2010/main" val="4234691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A6E79B41-186D-4397-B30A-48C1CA6B95D3}"/>
              </a:ext>
            </a:extLst>
          </p:cNvPr>
          <p:cNvSpPr/>
          <p:nvPr/>
        </p:nvSpPr>
        <p:spPr>
          <a:xfrm>
            <a:off x="1256948" y="2601576"/>
            <a:ext cx="9509334"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Remote Access</a:t>
            </a:r>
            <a:endParaRPr lang="he-IL" sz="9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35665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descr="תמונה שמכילה צילום מסך, אלקטרוניקה&#10;&#10;תיאור שנוצר ברמת מהימנות גבוהה מאוד">
            <a:extLst>
              <a:ext uri="{FF2B5EF4-FFF2-40B4-BE49-F238E27FC236}">
                <a16:creationId xmlns:a16="http://schemas.microsoft.com/office/drawing/2014/main" id="{03E7D70D-EE48-4FD0-BC5A-31B4DF346D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022" y="1877855"/>
            <a:ext cx="9659698" cy="4706007"/>
          </a:xfrm>
          <a:prstGeom prst="rect">
            <a:avLst/>
          </a:prstGeom>
        </p:spPr>
      </p:pic>
      <p:pic>
        <p:nvPicPr>
          <p:cNvPr id="6" name="תמונה 5">
            <a:extLst>
              <a:ext uri="{FF2B5EF4-FFF2-40B4-BE49-F238E27FC236}">
                <a16:creationId xmlns:a16="http://schemas.microsoft.com/office/drawing/2014/main" id="{9C7A276D-E8AD-4686-AC93-371A6F54D20B}"/>
              </a:ext>
            </a:extLst>
          </p:cNvPr>
          <p:cNvPicPr>
            <a:picLocks noChangeAspect="1"/>
          </p:cNvPicPr>
          <p:nvPr/>
        </p:nvPicPr>
        <p:blipFill>
          <a:blip r:embed="rId3"/>
          <a:stretch>
            <a:fillRect/>
          </a:stretch>
        </p:blipFill>
        <p:spPr>
          <a:xfrm>
            <a:off x="4137953" y="244317"/>
            <a:ext cx="9486900" cy="3267075"/>
          </a:xfrm>
          <a:prstGeom prst="rect">
            <a:avLst/>
          </a:prstGeom>
        </p:spPr>
      </p:pic>
    </p:spTree>
    <p:extLst>
      <p:ext uri="{BB962C8B-B14F-4D97-AF65-F5344CB8AC3E}">
        <p14:creationId xmlns:p14="http://schemas.microsoft.com/office/powerpoint/2010/main" val="2048513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54E96EA6-27B1-4AB0-A673-97E9C6F60AF2}"/>
              </a:ext>
            </a:extLst>
          </p:cNvPr>
          <p:cNvSpPr/>
          <p:nvPr/>
        </p:nvSpPr>
        <p:spPr>
          <a:xfrm>
            <a:off x="2092922" y="1490232"/>
            <a:ext cx="7837403" cy="1323439"/>
          </a:xfrm>
          <a:prstGeom prst="rect">
            <a:avLst/>
          </a:prstGeom>
          <a:noFill/>
        </p:spPr>
        <p:txBody>
          <a:bodyPr wrap="none" lIns="91440" tIns="45720" rIns="91440" bIns="45720">
            <a:spAutoFit/>
          </a:bodyPr>
          <a:lstStyle/>
          <a:p>
            <a:pPr algn="ctr"/>
            <a:r>
              <a:rPr lang="en-US" sz="8000" dirty="0">
                <a:ln w="0"/>
                <a:effectLst>
                  <a:outerShdw blurRad="38100" dist="19050" dir="2700000" algn="tl" rotWithShape="0">
                    <a:schemeClr val="dk1">
                      <a:alpha val="40000"/>
                    </a:schemeClr>
                  </a:outerShdw>
                </a:effectLst>
              </a:rPr>
              <a:t>Any Questions?</a:t>
            </a:r>
            <a:endParaRPr lang="he-IL" sz="8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13563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לבן 4">
            <a:extLst>
              <a:ext uri="{FF2B5EF4-FFF2-40B4-BE49-F238E27FC236}">
                <a16:creationId xmlns:a16="http://schemas.microsoft.com/office/drawing/2014/main" id="{8B3BF746-F6D3-4E8E-B88A-C679913996E2}"/>
              </a:ext>
            </a:extLst>
          </p:cNvPr>
          <p:cNvSpPr/>
          <p:nvPr/>
        </p:nvSpPr>
        <p:spPr>
          <a:xfrm>
            <a:off x="795289" y="1490232"/>
            <a:ext cx="10432664" cy="1323439"/>
          </a:xfrm>
          <a:prstGeom prst="rect">
            <a:avLst/>
          </a:prstGeom>
          <a:noFill/>
        </p:spPr>
        <p:txBody>
          <a:bodyPr wrap="none" lIns="91440" tIns="45720" rIns="91440" bIns="45720">
            <a:spAutoFit/>
          </a:bodyPr>
          <a:lstStyle/>
          <a:p>
            <a:pPr algn="ctr"/>
            <a:r>
              <a:rPr lang="en-US" sz="8000" dirty="0">
                <a:ln w="0"/>
                <a:effectLst>
                  <a:outerShdw blurRad="38100" dist="19050" dir="2700000" algn="tl" rotWithShape="0">
                    <a:schemeClr val="dk1">
                      <a:alpha val="40000"/>
                    </a:schemeClr>
                  </a:outerShdw>
                </a:effectLst>
              </a:rPr>
              <a:t>Thanks For Listening!</a:t>
            </a:r>
            <a:endParaRPr lang="he-IL" sz="8000" b="0" cap="none" spc="0" dirty="0">
              <a:ln w="0"/>
              <a:solidFill>
                <a:schemeClr val="tx1"/>
              </a:solidFill>
              <a:effectLst>
                <a:outerShdw blurRad="38100" dist="19050" dir="2700000" algn="tl" rotWithShape="0">
                  <a:schemeClr val="dk1">
                    <a:alpha val="40000"/>
                  </a:schemeClr>
                </a:outerShdw>
              </a:effectLst>
            </a:endParaRPr>
          </a:p>
        </p:txBody>
      </p:sp>
      <p:sp>
        <p:nvSpPr>
          <p:cNvPr id="6" name="פרצוף מחייך 5">
            <a:extLst>
              <a:ext uri="{FF2B5EF4-FFF2-40B4-BE49-F238E27FC236}">
                <a16:creationId xmlns:a16="http://schemas.microsoft.com/office/drawing/2014/main" id="{5AC29E69-F5BE-4AC1-A713-70D7E7D95739}"/>
              </a:ext>
            </a:extLst>
          </p:cNvPr>
          <p:cNvSpPr/>
          <p:nvPr/>
        </p:nvSpPr>
        <p:spPr>
          <a:xfrm>
            <a:off x="5176911" y="3221505"/>
            <a:ext cx="2194560" cy="2082019"/>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174429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a:extLst>
              <a:ext uri="{FF2B5EF4-FFF2-40B4-BE49-F238E27FC236}">
                <a16:creationId xmlns:a16="http://schemas.microsoft.com/office/drawing/2014/main" id="{5B1DBD32-6299-485D-94D0-5F2F1B91D662}"/>
              </a:ext>
            </a:extLst>
          </p:cNvPr>
          <p:cNvSpPr/>
          <p:nvPr/>
        </p:nvSpPr>
        <p:spPr>
          <a:xfrm>
            <a:off x="2876734" y="392948"/>
            <a:ext cx="652294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ATTACK OVERVIEW</a:t>
            </a:r>
            <a:endParaRPr lang="he-IL" sz="5400" b="0" cap="none" spc="0" dirty="0">
              <a:ln w="0"/>
              <a:solidFill>
                <a:schemeClr val="tx1"/>
              </a:solidFill>
              <a:effectLst>
                <a:outerShdw blurRad="38100" dist="19050" dir="2700000" algn="tl" rotWithShape="0">
                  <a:schemeClr val="dk1">
                    <a:alpha val="40000"/>
                  </a:schemeClr>
                </a:outerShdw>
              </a:effectLst>
            </a:endParaRPr>
          </a:p>
        </p:txBody>
      </p:sp>
      <p:sp>
        <p:nvSpPr>
          <p:cNvPr id="8" name="TextBox 7">
            <a:extLst>
              <a:ext uri="{FF2B5EF4-FFF2-40B4-BE49-F238E27FC236}">
                <a16:creationId xmlns:a16="http://schemas.microsoft.com/office/drawing/2014/main" id="{0491E3BF-D229-4488-88FA-A14A3A93623D}"/>
              </a:ext>
            </a:extLst>
          </p:cNvPr>
          <p:cNvSpPr txBox="1"/>
          <p:nvPr/>
        </p:nvSpPr>
        <p:spPr>
          <a:xfrm>
            <a:off x="2307102" y="2405575"/>
            <a:ext cx="4403188" cy="2862322"/>
          </a:xfrm>
          <a:prstGeom prst="rect">
            <a:avLst/>
          </a:prstGeom>
          <a:noFill/>
        </p:spPr>
        <p:txBody>
          <a:bodyPr wrap="square" rtlCol="1">
            <a:spAutoFit/>
          </a:bodyPr>
          <a:lstStyle/>
          <a:p>
            <a:pPr marL="285750" indent="-285750">
              <a:buFont typeface="Wingdings" panose="05000000000000000000" pitchFamily="2" charset="2"/>
              <a:buChar char="q"/>
            </a:pPr>
            <a:r>
              <a:rPr lang="en-US" sz="3600" dirty="0">
                <a:latin typeface="Broadway" panose="04040905080B02020502" pitchFamily="82" charset="0"/>
              </a:rPr>
              <a:t>Attack Vector</a:t>
            </a:r>
          </a:p>
          <a:p>
            <a:pPr marL="285750" indent="-285750">
              <a:buFont typeface="Wingdings" panose="05000000000000000000" pitchFamily="2" charset="2"/>
              <a:buChar char="q"/>
            </a:pPr>
            <a:endParaRPr lang="en-US" sz="3600" dirty="0">
              <a:latin typeface="Broadway" panose="04040905080B02020502" pitchFamily="82" charset="0"/>
            </a:endParaRPr>
          </a:p>
          <a:p>
            <a:pPr marL="285750" indent="-285750">
              <a:buFont typeface="Wingdings" panose="05000000000000000000" pitchFamily="2" charset="2"/>
              <a:buChar char="q"/>
            </a:pPr>
            <a:r>
              <a:rPr lang="en-US" sz="3600" dirty="0">
                <a:latin typeface="Broadway" panose="04040905080B02020502" pitchFamily="82" charset="0"/>
              </a:rPr>
              <a:t>Goal</a:t>
            </a:r>
          </a:p>
          <a:p>
            <a:pPr marL="285750" indent="-285750">
              <a:buFont typeface="Wingdings" panose="05000000000000000000" pitchFamily="2" charset="2"/>
              <a:buChar char="q"/>
            </a:pPr>
            <a:endParaRPr lang="en-US" sz="3600" dirty="0">
              <a:latin typeface="Broadway" panose="04040905080B02020502" pitchFamily="82" charset="0"/>
            </a:endParaRPr>
          </a:p>
          <a:p>
            <a:pPr marL="285750" indent="-285750">
              <a:buFont typeface="Wingdings" panose="05000000000000000000" pitchFamily="2" charset="2"/>
              <a:buChar char="q"/>
            </a:pPr>
            <a:r>
              <a:rPr lang="en-US" sz="3600" dirty="0">
                <a:latin typeface="Broadway" panose="04040905080B02020502" pitchFamily="82" charset="0"/>
              </a:rPr>
              <a:t>How we do it</a:t>
            </a:r>
            <a:endParaRPr lang="he-IL" sz="3600" dirty="0">
              <a:latin typeface="Broadway" panose="04040905080B02020502" pitchFamily="82" charset="0"/>
            </a:endParaRPr>
          </a:p>
        </p:txBody>
      </p:sp>
    </p:spTree>
    <p:extLst>
      <p:ext uri="{BB962C8B-B14F-4D97-AF65-F5344CB8AC3E}">
        <p14:creationId xmlns:p14="http://schemas.microsoft.com/office/powerpoint/2010/main" val="1176907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309EF7E3-0C57-4496-B314-DBC0171A2057}"/>
              </a:ext>
            </a:extLst>
          </p:cNvPr>
          <p:cNvSpPr/>
          <p:nvPr/>
        </p:nvSpPr>
        <p:spPr>
          <a:xfrm>
            <a:off x="3287905" y="392948"/>
            <a:ext cx="570060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ATTACK VECTOR</a:t>
            </a:r>
            <a:endParaRPr lang="he-IL"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8A7142E-752D-454C-96C5-EC6743084A2C}"/>
              </a:ext>
            </a:extLst>
          </p:cNvPr>
          <p:cNvSpPr txBox="1"/>
          <p:nvPr/>
        </p:nvSpPr>
        <p:spPr>
          <a:xfrm>
            <a:off x="900332" y="2869808"/>
            <a:ext cx="5050302" cy="2062103"/>
          </a:xfrm>
          <a:prstGeom prst="rect">
            <a:avLst/>
          </a:prstGeom>
          <a:noFill/>
        </p:spPr>
        <p:txBody>
          <a:bodyPr wrap="square" rtlCol="1">
            <a:spAutoFit/>
          </a:bodyPr>
          <a:lstStyle/>
          <a:p>
            <a:pPr marL="285750" indent="-285750">
              <a:buFont typeface="Arial" panose="020B0604020202020204" pitchFamily="34" charset="0"/>
              <a:buChar char="•"/>
            </a:pPr>
            <a:r>
              <a:rPr lang="en-US" sz="3200" dirty="0">
                <a:latin typeface="Aharoni" panose="02010803020104030203" pitchFamily="2" charset="-79"/>
                <a:cs typeface="Aharoni" panose="02010803020104030203" pitchFamily="2" charset="-79"/>
              </a:rPr>
              <a:t>IPv4-Only network</a:t>
            </a:r>
          </a:p>
          <a:p>
            <a:pPr marL="285750" indent="-285750">
              <a:buFont typeface="Arial" panose="020B0604020202020204" pitchFamily="34" charset="0"/>
              <a:buChar char="•"/>
            </a:pPr>
            <a:endParaRPr lang="en-US" sz="3200" dirty="0">
              <a:latin typeface="Aharoni" panose="02010803020104030203" pitchFamily="2" charset="-79"/>
              <a:cs typeface="Aharoni" panose="02010803020104030203" pitchFamily="2" charset="-79"/>
            </a:endParaRPr>
          </a:p>
          <a:p>
            <a:pPr marL="285750" indent="-285750">
              <a:buFont typeface="Arial" panose="020B0604020202020204" pitchFamily="34" charset="0"/>
              <a:buChar char="•"/>
            </a:pPr>
            <a:r>
              <a:rPr lang="en-US" sz="3200" dirty="0">
                <a:latin typeface="Aharoni" panose="02010803020104030203" pitchFamily="2" charset="-79"/>
                <a:cs typeface="Aharoni" panose="02010803020104030203" pitchFamily="2" charset="-79"/>
              </a:rPr>
              <a:t>Attacker already on local-LAN</a:t>
            </a:r>
            <a:endParaRPr lang="he-IL" sz="3200" dirty="0">
              <a:latin typeface="Aharoni" panose="02010803020104030203" pitchFamily="2" charset="-79"/>
              <a:cs typeface="Aharoni" panose="02010803020104030203" pitchFamily="2" charset="-79"/>
            </a:endParaRPr>
          </a:p>
        </p:txBody>
      </p:sp>
      <p:pic>
        <p:nvPicPr>
          <p:cNvPr id="8" name="תמונה 7">
            <a:extLst>
              <a:ext uri="{FF2B5EF4-FFF2-40B4-BE49-F238E27FC236}">
                <a16:creationId xmlns:a16="http://schemas.microsoft.com/office/drawing/2014/main" id="{B39287A9-9171-4AF1-909A-BB0F6A6BF2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1856" y="2096097"/>
            <a:ext cx="5733333" cy="3609524"/>
          </a:xfrm>
          <a:prstGeom prst="rect">
            <a:avLst/>
          </a:prstGeom>
        </p:spPr>
      </p:pic>
    </p:spTree>
    <p:extLst>
      <p:ext uri="{BB962C8B-B14F-4D97-AF65-F5344CB8AC3E}">
        <p14:creationId xmlns:p14="http://schemas.microsoft.com/office/powerpoint/2010/main" val="3974006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E454C549-FCF1-4EA9-B701-591A30D02D64}"/>
              </a:ext>
            </a:extLst>
          </p:cNvPr>
          <p:cNvSpPr/>
          <p:nvPr/>
        </p:nvSpPr>
        <p:spPr>
          <a:xfrm>
            <a:off x="5026363" y="392948"/>
            <a:ext cx="222368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GOAL</a:t>
            </a:r>
            <a:endParaRPr lang="he-IL" sz="54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DCB84884-88FB-4983-8B18-81D702E0AD59}"/>
              </a:ext>
            </a:extLst>
          </p:cNvPr>
          <p:cNvSpPr txBox="1"/>
          <p:nvPr/>
        </p:nvSpPr>
        <p:spPr>
          <a:xfrm>
            <a:off x="787789" y="2194554"/>
            <a:ext cx="11000937" cy="3170099"/>
          </a:xfrm>
          <a:prstGeom prst="rect">
            <a:avLst/>
          </a:prstGeom>
          <a:noFill/>
        </p:spPr>
        <p:txBody>
          <a:bodyPr wrap="square" rtlCol="1">
            <a:spAutoFit/>
          </a:bodyPr>
          <a:lstStyle/>
          <a:p>
            <a:r>
              <a:rPr lang="en-US" sz="3200"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Intercept all Outgoing &amp; Incoming LAN Communication</a:t>
            </a:r>
          </a:p>
          <a:p>
            <a:endParaRPr lang="en-US" sz="3200"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a:p>
            <a:endParaRPr lang="en-US" sz="3200"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a:p>
            <a:endParaRPr lang="en-US" sz="3200" dirty="0">
              <a:latin typeface="Aharoni" panose="02010803020104030203" pitchFamily="2" charset="-79"/>
              <a:cs typeface="Aharoni" panose="02010803020104030203" pitchFamily="2" charset="-79"/>
            </a:endParaRPr>
          </a:p>
          <a:p>
            <a:r>
              <a:rPr lang="en-US" sz="2400" dirty="0">
                <a:latin typeface="Aharoni" panose="02010803020104030203" pitchFamily="2" charset="-79"/>
                <a:cs typeface="Aharoni" panose="02010803020104030203" pitchFamily="2" charset="-79"/>
              </a:rPr>
              <a:t>(Perform Different Attacks on LAN)</a:t>
            </a:r>
          </a:p>
          <a:p>
            <a:endParaRPr lang="en-US" sz="2400" dirty="0">
              <a:latin typeface="Aharoni" panose="02010803020104030203" pitchFamily="2" charset="-79"/>
              <a:cs typeface="Aharoni" panose="02010803020104030203" pitchFamily="2" charset="-79"/>
            </a:endParaRPr>
          </a:p>
          <a:p>
            <a:r>
              <a:rPr lang="en-US" sz="2400" dirty="0">
                <a:latin typeface="Aharoni" panose="02010803020104030203" pitchFamily="2" charset="-79"/>
                <a:cs typeface="Aharoni" panose="02010803020104030203" pitchFamily="2" charset="-79"/>
              </a:rPr>
              <a:t>(Offer Remote and Dynamic Communication to Neleus)</a:t>
            </a:r>
            <a:endParaRPr lang="he-IL" sz="24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370921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FBF26A70-D0B5-4442-96AD-144DC495A28D}"/>
              </a:ext>
            </a:extLst>
          </p:cNvPr>
          <p:cNvSpPr/>
          <p:nvPr/>
        </p:nvSpPr>
        <p:spPr>
          <a:xfrm>
            <a:off x="3486790" y="392948"/>
            <a:ext cx="5105886"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HOW WE DO IT</a:t>
            </a:r>
            <a:endParaRPr lang="he-IL" sz="54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75EB3C81-CCB2-4A59-911F-FE0D59BBDA12}"/>
              </a:ext>
            </a:extLst>
          </p:cNvPr>
          <p:cNvSpPr txBox="1"/>
          <p:nvPr/>
        </p:nvSpPr>
        <p:spPr>
          <a:xfrm>
            <a:off x="855787" y="1997611"/>
            <a:ext cx="10367891" cy="4524315"/>
          </a:xfrm>
          <a:prstGeom prst="rect">
            <a:avLst/>
          </a:prstGeom>
          <a:noFill/>
        </p:spPr>
        <p:txBody>
          <a:bodyPr wrap="square" rtlCol="1">
            <a:spAutoFit/>
          </a:bodyPr>
          <a:lstStyle/>
          <a:p>
            <a:pPr marL="285750" indent="-285750">
              <a:buFont typeface="Arial" panose="020B0604020202020204" pitchFamily="34" charset="0"/>
              <a:buChar char="•"/>
            </a:pPr>
            <a:r>
              <a:rPr lang="en-US" sz="3200" dirty="0">
                <a:latin typeface="Aharoni" panose="02010803020104030203" pitchFamily="2" charset="-79"/>
                <a:cs typeface="Aharoni" panose="02010803020104030203" pitchFamily="2" charset="-79"/>
              </a:rPr>
              <a:t>Configure IPv6 Rogue Router</a:t>
            </a:r>
          </a:p>
          <a:p>
            <a:pPr marL="285750" indent="-285750">
              <a:buFont typeface="Arial" panose="020B0604020202020204" pitchFamily="34" charset="0"/>
              <a:buChar char="•"/>
            </a:pPr>
            <a:endParaRPr lang="en-US" sz="3200" dirty="0">
              <a:latin typeface="Aharoni" panose="02010803020104030203" pitchFamily="2" charset="-79"/>
              <a:cs typeface="Aharoni" panose="02010803020104030203" pitchFamily="2" charset="-79"/>
            </a:endParaRPr>
          </a:p>
          <a:p>
            <a:pPr marL="285750" indent="-285750">
              <a:buFont typeface="Arial" panose="020B0604020202020204" pitchFamily="34" charset="0"/>
              <a:buChar char="•"/>
            </a:pPr>
            <a:r>
              <a:rPr lang="en-US" sz="3200" dirty="0">
                <a:latin typeface="Aharoni" panose="02010803020104030203" pitchFamily="2" charset="-79"/>
                <a:cs typeface="Aharoni" panose="02010803020104030203" pitchFamily="2" charset="-79"/>
              </a:rPr>
              <a:t>Advertise Router on LAN</a:t>
            </a:r>
          </a:p>
          <a:p>
            <a:pPr marL="285750" indent="-285750">
              <a:buFont typeface="Arial" panose="020B0604020202020204" pitchFamily="34" charset="0"/>
              <a:buChar char="•"/>
            </a:pPr>
            <a:endParaRPr lang="en-US" sz="3200" dirty="0">
              <a:latin typeface="Aharoni" panose="02010803020104030203" pitchFamily="2" charset="-79"/>
              <a:cs typeface="Aharoni" panose="02010803020104030203" pitchFamily="2" charset="-79"/>
            </a:endParaRPr>
          </a:p>
          <a:p>
            <a:pPr marL="285750" indent="-285750">
              <a:buFont typeface="Arial" panose="020B0604020202020204" pitchFamily="34" charset="0"/>
              <a:buChar char="•"/>
            </a:pPr>
            <a:r>
              <a:rPr lang="en-US" sz="3200" dirty="0">
                <a:latin typeface="Aharoni" panose="02010803020104030203" pitchFamily="2" charset="-79"/>
                <a:cs typeface="Aharoni" panose="02010803020104030203" pitchFamily="2" charset="-79"/>
              </a:rPr>
              <a:t>DNS-Spoofing with Online </a:t>
            </a:r>
            <a:r>
              <a:rPr lang="en-US" sz="3200" dirty="0" err="1">
                <a:latin typeface="Aharoni" panose="02010803020104030203" pitchFamily="2" charset="-79"/>
                <a:cs typeface="Aharoni" panose="02010803020104030203" pitchFamily="2" charset="-79"/>
              </a:rPr>
              <a:t>KeyLogger</a:t>
            </a:r>
            <a:r>
              <a:rPr lang="en-US" sz="3200" dirty="0">
                <a:latin typeface="Aharoni" panose="02010803020104030203" pitchFamily="2" charset="-79"/>
                <a:cs typeface="Aharoni" panose="02010803020104030203" pitchFamily="2" charset="-79"/>
              </a:rPr>
              <a:t> via </a:t>
            </a:r>
            <a:r>
              <a:rPr lang="en-US" sz="3200" dirty="0" err="1">
                <a:latin typeface="Aharoni" panose="02010803020104030203" pitchFamily="2" charset="-79"/>
                <a:cs typeface="Aharoni" panose="02010803020104030203" pitchFamily="2" charset="-79"/>
              </a:rPr>
              <a:t>MiTM</a:t>
            </a:r>
            <a:endParaRPr lang="en-US" sz="3200" dirty="0">
              <a:latin typeface="Aharoni" panose="02010803020104030203" pitchFamily="2" charset="-79"/>
              <a:cs typeface="Aharoni" panose="02010803020104030203" pitchFamily="2" charset="-79"/>
            </a:endParaRPr>
          </a:p>
          <a:p>
            <a:pPr marL="285750" indent="-285750">
              <a:buFont typeface="Arial" panose="020B0604020202020204" pitchFamily="34" charset="0"/>
              <a:buChar char="•"/>
            </a:pPr>
            <a:endParaRPr lang="en-US" sz="3200" dirty="0">
              <a:latin typeface="Aharoni" panose="02010803020104030203" pitchFamily="2" charset="-79"/>
              <a:cs typeface="Aharoni" panose="02010803020104030203" pitchFamily="2" charset="-79"/>
            </a:endParaRPr>
          </a:p>
          <a:p>
            <a:pPr marL="285750" indent="-285750">
              <a:buFont typeface="Arial" panose="020B0604020202020204" pitchFamily="34" charset="0"/>
              <a:buChar char="•"/>
            </a:pPr>
            <a:r>
              <a:rPr lang="en-US" sz="3200" dirty="0">
                <a:latin typeface="Aharoni" panose="02010803020104030203" pitchFamily="2" charset="-79"/>
                <a:cs typeface="Aharoni" panose="02010803020104030203" pitchFamily="2" charset="-79"/>
              </a:rPr>
              <a:t>Remote Access using TP Server</a:t>
            </a:r>
          </a:p>
          <a:p>
            <a:pPr marL="285750" indent="-285750">
              <a:buFont typeface="Arial" panose="020B0604020202020204" pitchFamily="34" charset="0"/>
              <a:buChar char="•"/>
            </a:pPr>
            <a:endParaRPr lang="en-US" sz="3200" dirty="0">
              <a:latin typeface="Aharoni" panose="02010803020104030203" pitchFamily="2" charset="-79"/>
              <a:cs typeface="Aharoni" panose="02010803020104030203" pitchFamily="2" charset="-79"/>
            </a:endParaRPr>
          </a:p>
          <a:p>
            <a:pPr marL="285750" indent="-285750">
              <a:buFont typeface="Arial" panose="020B0604020202020204" pitchFamily="34" charset="0"/>
              <a:buChar char="•"/>
            </a:pPr>
            <a:endParaRPr lang="he-IL" sz="32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049847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5E95158C-FFE2-48DE-A097-58D4A4386C99}"/>
              </a:ext>
            </a:extLst>
          </p:cNvPr>
          <p:cNvSpPr/>
          <p:nvPr/>
        </p:nvSpPr>
        <p:spPr>
          <a:xfrm>
            <a:off x="1705777" y="2306153"/>
            <a:ext cx="8611653" cy="1938992"/>
          </a:xfrm>
          <a:prstGeom prst="rect">
            <a:avLst/>
          </a:prstGeom>
          <a:noFill/>
        </p:spPr>
        <p:txBody>
          <a:bodyPr wrap="none" lIns="91440" tIns="45720" rIns="91440" bIns="45720">
            <a:spAutoFit/>
          </a:bodyPr>
          <a:lstStyle/>
          <a:p>
            <a:pPr algn="ctr"/>
            <a:r>
              <a:rPr lang="en-US" sz="12000" dirty="0">
                <a:ln w="0"/>
                <a:effectLst>
                  <a:outerShdw blurRad="38100" dist="19050" dir="2700000" algn="tl" rotWithShape="0">
                    <a:schemeClr val="dk1">
                      <a:alpha val="40000"/>
                    </a:schemeClr>
                  </a:outerShdw>
                </a:effectLst>
              </a:rPr>
              <a:t>Challenges</a:t>
            </a:r>
            <a:endParaRPr lang="he-IL" sz="1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46496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591DCAEF-79D6-4B86-AE6F-665DF3B50DE0}"/>
              </a:ext>
            </a:extLst>
          </p:cNvPr>
          <p:cNvSpPr/>
          <p:nvPr/>
        </p:nvSpPr>
        <p:spPr>
          <a:xfrm>
            <a:off x="2728574" y="392948"/>
            <a:ext cx="662232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NAT-64 and DNS-64</a:t>
            </a:r>
            <a:endParaRPr lang="he-IL" sz="5400" b="0" cap="none" spc="0" dirty="0">
              <a:ln w="0"/>
              <a:solidFill>
                <a:schemeClr val="tx1"/>
              </a:solidFill>
              <a:effectLst>
                <a:outerShdw blurRad="38100" dist="19050" dir="2700000" algn="tl" rotWithShape="0">
                  <a:schemeClr val="dk1">
                    <a:alpha val="40000"/>
                  </a:schemeClr>
                </a:outerShdw>
              </a:effectLst>
            </a:endParaRPr>
          </a:p>
        </p:txBody>
      </p:sp>
      <p:pic>
        <p:nvPicPr>
          <p:cNvPr id="14" name="תמונה 13">
            <a:extLst>
              <a:ext uri="{FF2B5EF4-FFF2-40B4-BE49-F238E27FC236}">
                <a16:creationId xmlns:a16="http://schemas.microsoft.com/office/drawing/2014/main" id="{589DB516-D099-4494-B3F1-BE443CD99D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5718" y="1533378"/>
            <a:ext cx="7308031" cy="4638192"/>
          </a:xfrm>
          <a:prstGeom prst="rect">
            <a:avLst/>
          </a:prstGeom>
        </p:spPr>
      </p:pic>
    </p:spTree>
    <p:extLst>
      <p:ext uri="{BB962C8B-B14F-4D97-AF65-F5344CB8AC3E}">
        <p14:creationId xmlns:p14="http://schemas.microsoft.com/office/powerpoint/2010/main" val="1274735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descr="תמונה שמכילה צילום מסך&#10;&#10;תיאור שנוצר ברמת מהימנות גבוהה מאוד">
            <a:extLst>
              <a:ext uri="{FF2B5EF4-FFF2-40B4-BE49-F238E27FC236}">
                <a16:creationId xmlns:a16="http://schemas.microsoft.com/office/drawing/2014/main" id="{F705E172-D5F0-4127-A972-3C34825C2B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2190" y="1067095"/>
            <a:ext cx="6647619" cy="4723809"/>
          </a:xfrm>
          <a:prstGeom prst="rect">
            <a:avLst/>
          </a:prstGeom>
        </p:spPr>
      </p:pic>
    </p:spTree>
    <p:extLst>
      <p:ext uri="{BB962C8B-B14F-4D97-AF65-F5344CB8AC3E}">
        <p14:creationId xmlns:p14="http://schemas.microsoft.com/office/powerpoint/2010/main" val="315140262"/>
      </p:ext>
    </p:extLst>
  </p:cSld>
  <p:clrMapOvr>
    <a:masterClrMapping/>
  </p:clrMapOvr>
</p:sld>
</file>

<file path=ppt/theme/theme1.xml><?xml version="1.0" encoding="utf-8"?>
<a:theme xmlns:a="http://schemas.openxmlformats.org/drawingml/2006/main" name="פרוסה">
  <a:themeElements>
    <a:clrScheme name="פרוסה">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פרוסה">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פרוסה">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1387</TotalTime>
  <Words>262</Words>
  <Application>Microsoft Office PowerPoint</Application>
  <PresentationFormat>Widescreen</PresentationFormat>
  <Paragraphs>58</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Aharoni</vt:lpstr>
      <vt:lpstr>Arial</vt:lpstr>
      <vt:lpstr>Broadway</vt:lpstr>
      <vt:lpstr>Century Gothic</vt:lpstr>
      <vt:lpstr>Gisha</vt:lpstr>
      <vt:lpstr>Wingdings</vt:lpstr>
      <vt:lpstr>Wingdings 3</vt:lpstr>
      <vt:lpstr>פרוסה</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User</dc:creator>
  <cp:lastModifiedBy>yonah mann</cp:lastModifiedBy>
  <cp:revision>26</cp:revision>
  <dcterms:created xsi:type="dcterms:W3CDTF">2017-06-27T17:35:44Z</dcterms:created>
  <dcterms:modified xsi:type="dcterms:W3CDTF">2017-06-30T10:36:59Z</dcterms:modified>
</cp:coreProperties>
</file>