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209" r:id="rId2"/>
    <p:sldId id="1519" r:id="rId3"/>
    <p:sldId id="1536" r:id="rId4"/>
    <p:sldId id="1565" r:id="rId5"/>
    <p:sldId id="1539" r:id="rId6"/>
    <p:sldId id="1542" r:id="rId7"/>
    <p:sldId id="1543" r:id="rId8"/>
    <p:sldId id="1566" r:id="rId9"/>
    <p:sldId id="1546" r:id="rId10"/>
    <p:sldId id="1548" r:id="rId11"/>
    <p:sldId id="1567" r:id="rId12"/>
    <p:sldId id="1553" r:id="rId13"/>
    <p:sldId id="1568" r:id="rId14"/>
    <p:sldId id="1556" r:id="rId15"/>
    <p:sldId id="1569" r:id="rId16"/>
    <p:sldId id="1561" r:id="rId17"/>
    <p:sldId id="1570" r:id="rId18"/>
    <p:sldId id="1259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3600" kern="1200">
        <a:solidFill>
          <a:srgbClr val="FFCC66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6C4"/>
    <a:srgbClr val="F7FEA0"/>
    <a:srgbClr val="EEFD2D"/>
    <a:srgbClr val="0000FF"/>
    <a:srgbClr val="F2BCCB"/>
    <a:srgbClr val="53CD93"/>
    <a:srgbClr val="D0D8E8"/>
    <a:srgbClr val="E9EDF4"/>
    <a:srgbClr val="8EB4E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5332" autoAdjust="0"/>
  </p:normalViewPr>
  <p:slideViewPr>
    <p:cSldViewPr>
      <p:cViewPr varScale="1">
        <p:scale>
          <a:sx n="88" d="100"/>
          <a:sy n="88" d="100"/>
        </p:scale>
        <p:origin x="485" y="62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D306-EB66-4558-B560-6F4126988A5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CF54-49B0-40C3-8F46-D4D0E6F3A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5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53C25CE-A0DD-44E9-AA57-09624E6311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C31A958-868E-43A6-AB45-4C137F2D40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7EB955-DB00-4D3C-9D6E-E524E8D4917F}" type="datetimeFigureOut">
              <a:rPr lang="zh-CN" altLang="en-US"/>
              <a:pPr>
                <a:defRPr/>
              </a:pPr>
              <a:t>2021/7/4</a:t>
            </a:fld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79CC8D2-932F-401F-8644-1F2A0AD29095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9DACDB5-0C02-4638-885C-A818AA9699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C28FD-0F9C-48F9-B473-0DA92CE4B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4F5B9F-D91D-423C-94C5-6913A1E5CD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EFEB4-5CCF-4D75-92ED-E69DADAEB7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C7991B6-5827-4820-941F-5FCA2673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F441-1EB8-48E6-974D-C990B3BA09CF}" type="datetimeFigureOut">
              <a:rPr lang="zh-CN" altLang="en-US"/>
              <a:pPr>
                <a:defRPr/>
              </a:pPr>
              <a:t>2021/7/4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931EB0-44E0-464B-831D-2053A7C7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943BB83-67F4-4ACB-8FE0-65A18903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2239-7C24-44E6-BD57-878A891DF43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92D8E9-342C-4292-B8CA-3CC8BD501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日期占位符 2">
            <a:extLst>
              <a:ext uri="{FF2B5EF4-FFF2-40B4-BE49-F238E27FC236}">
                <a16:creationId xmlns:a16="http://schemas.microsoft.com/office/drawing/2014/main" id="{3081D296-AA5A-4555-B9A3-B420620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3DAB-6AB8-42A7-BCFE-D74D6D751CEE}" type="datetimeFigureOut">
              <a:rPr lang="zh-CN" altLang="en-US"/>
              <a:pPr>
                <a:defRPr/>
              </a:pPr>
              <a:t>2021/7/4</a:t>
            </a:fld>
            <a:endParaRPr lang="en-US"/>
          </a:p>
        </p:txBody>
      </p:sp>
      <p:sp>
        <p:nvSpPr>
          <p:cNvPr id="9" name="页脚占位符 3">
            <a:extLst>
              <a:ext uri="{FF2B5EF4-FFF2-40B4-BE49-F238E27FC236}">
                <a16:creationId xmlns:a16="http://schemas.microsoft.com/office/drawing/2014/main" id="{EAC8AEC1-EA84-4A13-8675-7E3F67E7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E6BE0E28-0807-45DB-9B80-7C7A1B83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C7D3A-503D-4E18-A203-EFD2473EA3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BB9C8425-7BF1-4028-AE42-28CF08CA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F8E1-A00B-4CF9-80D7-E989FAEBD1E7}" type="datetimeFigureOut">
              <a:rPr lang="zh-CN" altLang="en-US"/>
              <a:pPr>
                <a:defRPr/>
              </a:pPr>
              <a:t>2021/7/4</a:t>
            </a:fld>
            <a:endParaRPr lang="en-US" dirty="0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ED6213B3-6576-414B-8A65-F627B5BC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6C38784-6832-415F-84EB-600864F9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C952-9E4C-4324-AA0D-ADEB6DA80BD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43EDC4-B9C9-4D70-B02C-905014DD99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2000" y="374312"/>
            <a:ext cx="160200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1pPr>
            <a:lvl2pPr marL="742950" indent="-285750"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2pPr>
            <a:lvl3pPr marL="1143000" indent="-228600"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3pPr>
            <a:lvl4pPr marL="1600200" indent="-228600"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4pPr>
            <a:lvl5pPr marL="2057400" indent="-228600"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rgbClr val="FFCC66"/>
                </a:solidFill>
                <a:latin typeface="仿宋_GB2312" pitchFamily="1" charset="-122"/>
                <a:ea typeface="仿宋_GB2312" pitchFamily="1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  算  机  学  院</a:t>
            </a:r>
            <a:endParaRPr lang="en-US" altLang="zh-CN" sz="12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defRPr/>
            </a:pPr>
            <a:r>
              <a:rPr lang="en-US" altLang="zh-CN" sz="6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School </a:t>
            </a:r>
            <a:r>
              <a:rPr lang="en-US" altLang="zh-CN" sz="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</a:t>
            </a:r>
            <a:r>
              <a:rPr lang="en-US" altLang="zh-CN" sz="6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Computer Science </a:t>
            </a:r>
            <a:r>
              <a:rPr lang="en-US" altLang="zh-CN" sz="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6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Technology</a:t>
            </a:r>
            <a:endParaRPr lang="zh-CN" altLang="en-US" sz="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55F8D1-1E03-42D7-BCC3-3A324F140368}"/>
              </a:ext>
            </a:extLst>
          </p:cNvPr>
          <p:cNvCxnSpPr/>
          <p:nvPr userDrawn="1"/>
        </p:nvCxnSpPr>
        <p:spPr bwMode="auto">
          <a:xfrm>
            <a:off x="0" y="681215"/>
            <a:ext cx="701337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1EE8BB0-5A6E-451D-B600-B54831B78473}"/>
              </a:ext>
            </a:extLst>
          </p:cNvPr>
          <p:cNvCxnSpPr/>
          <p:nvPr userDrawn="1"/>
        </p:nvCxnSpPr>
        <p:spPr bwMode="auto">
          <a:xfrm flipV="1">
            <a:off x="6902312" y="436740"/>
            <a:ext cx="0" cy="24447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12" y="23644"/>
            <a:ext cx="7176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D278961A-DFC2-404D-89D1-D8901D41E0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62F8AC-F4D6-414F-907A-03BC2C6DD856}" type="datetimeFigureOut">
              <a:rPr lang="zh-CN" altLang="en-US"/>
              <a:pPr>
                <a:defRPr/>
              </a:pPr>
              <a:t>2021/7/4</a:t>
            </a:fld>
            <a:endParaRPr 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4100AAA8-4C0F-450D-A0D9-6D00265B94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D3EA4319-D022-489A-A581-54D265BBBF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46EED2-E440-491A-BF74-324333FE41D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83" r:id="rId1"/>
    <p:sldLayoutId id="2147486386" r:id="rId2"/>
    <p:sldLayoutId id="2147486387" r:id="rId3"/>
    <p:sldLayoutId id="21474863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782000" y="1719000"/>
            <a:ext cx="7362000" cy="14400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协同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与院校建设社会仿真</a:t>
            </a:r>
            <a:r>
              <a:rPr lang="en-US" altLang="zh-CN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3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RBC and its Social Simulation 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w.r.t </a:t>
            </a:r>
            <a:r>
              <a:rPr lang="en-US" altLang="zh-CN" sz="23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College Construction </a:t>
            </a:r>
            <a:endParaRPr lang="zh-CN" altLang="en-US" sz="23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258888" y="5118100"/>
            <a:ext cx="6477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刘冬宁 博士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教授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广东工业大学 计算机学院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0" y="1636920"/>
            <a:ext cx="1794217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Symbols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57000" y="1314000"/>
            <a:ext cx="8001000" cy="457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the number of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the number of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the matrix of agent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the vector of lower ranges of roles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&amp;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the vector of weights of each role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the assignment matrix</a:t>
            </a:r>
          </a:p>
        </p:txBody>
      </p:sp>
    </p:spTree>
    <p:extLst>
      <p:ext uri="{BB962C8B-B14F-4D97-AF65-F5344CB8AC3E}">
        <p14:creationId xmlns:p14="http://schemas.microsoft.com/office/powerpoint/2010/main" val="250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 txBox="1"/>
          <p:nvPr/>
        </p:nvSpPr>
        <p:spPr>
          <a:xfrm>
            <a:off x="1467000" y="1404000"/>
            <a:ext cx="7020000" cy="405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Role-Based 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E-CARGO Model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 Negotiation &amp; Agent Evaluation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Group Role Assignment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Case Study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70B09D-A224-44C6-BB89-429A67B07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610871"/>
              </p:ext>
            </p:extLst>
          </p:nvPr>
        </p:nvGraphicFramePr>
        <p:xfrm>
          <a:off x="964516" y="4059000"/>
          <a:ext cx="7090802" cy="27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0" name="Visio" r:id="rId3" imgW="7193316" imgH="2727864" progId="Visio.Drawing.11">
                  <p:embed/>
                </p:oleObj>
              </mc:Choice>
              <mc:Fallback>
                <p:oleObj name="Visio" r:id="rId3" imgW="7193316" imgH="2727864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16" y="4059000"/>
                        <a:ext cx="7090802" cy="2745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07" y="787714"/>
            <a:ext cx="4186986" cy="324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774000"/>
            <a:ext cx="3893617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 Evaluation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 txBox="1"/>
          <p:nvPr/>
        </p:nvSpPr>
        <p:spPr>
          <a:xfrm>
            <a:off x="1467000" y="1404000"/>
            <a:ext cx="7020000" cy="405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Role-Based 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E-CARGO Model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 Negotiation &amp; Agent Evaluation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Group Role Assignment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Case Study</a:t>
            </a:r>
            <a:endParaRPr lang="en-US" altLang="zh-CN" sz="9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70B09D-A224-44C6-BB89-429A67B07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00" y="1914865"/>
            <a:ext cx="4702500" cy="324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 flipH="1">
            <a:off x="154209" y="858167"/>
            <a:ext cx="373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CA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Assumed that </a:t>
            </a:r>
            <a:r>
              <a:rPr lang="en-CA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CA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[2, 1, 1, 2]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" y="1446865"/>
            <a:ext cx="3731745" cy="208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31" y="3704537"/>
            <a:ext cx="2247900" cy="22383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149762-FBD6-4431-A0C3-B5631C6FAAAC}"/>
              </a:ext>
            </a:extLst>
          </p:cNvPr>
          <p:cNvSpPr/>
          <p:nvPr/>
        </p:nvSpPr>
        <p:spPr>
          <a:xfrm>
            <a:off x="0" y="6122424"/>
            <a:ext cx="9144000" cy="5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100000"/>
            </a:pP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匈牙利算法、混合整数规划算法、多对多指派算法等</a:t>
            </a:r>
            <a:endParaRPr lang="zh-CN" altLang="en-US" sz="2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 txBox="1"/>
          <p:nvPr/>
        </p:nvSpPr>
        <p:spPr>
          <a:xfrm>
            <a:off x="1467000" y="1404000"/>
            <a:ext cx="7020000" cy="405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Role-Based 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E-CARGO Model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 Negotiation &amp; Agent Evaluation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Group Role Assignment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Case Study</a:t>
            </a:r>
            <a:endParaRPr lang="en-US" altLang="zh-CN" sz="9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70B09D-A224-44C6-BB89-429A67B07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9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1428" y="3159000"/>
            <a:ext cx="4505142" cy="288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954000"/>
            <a:ext cx="4643999" cy="2160000"/>
          </a:xfrm>
          <a:prstGeom prst="rect">
            <a:avLst/>
          </a:prstGeom>
        </p:spPr>
      </p:pic>
      <p:pic>
        <p:nvPicPr>
          <p:cNvPr id="5" name="Picture 2" descr="Imag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" y="1134000"/>
            <a:ext cx="317850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149762-FBD6-4431-A0C3-B5631C6FAAAC}"/>
              </a:ext>
            </a:extLst>
          </p:cNvPr>
          <p:cNvSpPr/>
          <p:nvPr/>
        </p:nvSpPr>
        <p:spPr>
          <a:xfrm>
            <a:off x="0" y="6122424"/>
            <a:ext cx="9144000" cy="5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100000"/>
            </a:pPr>
            <a:r>
              <a:rPr lang="en-US" altLang="zh-CN" sz="2600" dirty="0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  <a:sym typeface="Arial" panose="020B0604020202020204" pitchFamily="34" charset="0"/>
              </a:rPr>
              <a:t>Theoretical Computer Science</a:t>
            </a:r>
            <a:r>
              <a:rPr lang="zh-CN" alt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en-US" altLang="zh-CN" sz="2600" dirty="0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  <a:sym typeface="Arial" panose="020B0604020202020204" pitchFamily="34" charset="0"/>
              </a:rPr>
              <a:t>IEEE TCYB/TSMC/TASE/TCSS</a:t>
            </a:r>
            <a:endParaRPr lang="en-US" altLang="zh-CN" sz="2600" dirty="0">
              <a:solidFill>
                <a:schemeClr val="bg1"/>
              </a:solidFill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 Case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149762-FBD6-4431-A0C3-B5631C6FAAAC}"/>
              </a:ext>
            </a:extLst>
          </p:cNvPr>
          <p:cNvSpPr/>
          <p:nvPr/>
        </p:nvSpPr>
        <p:spPr>
          <a:xfrm>
            <a:off x="0" y="802247"/>
            <a:ext cx="9144000" cy="592214"/>
          </a:xfrm>
          <a:prstGeom prst="rect">
            <a:avLst/>
          </a:prstGeom>
          <a:solidFill>
            <a:srgbClr val="FDF1E9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100000"/>
            </a:pPr>
            <a:r>
              <a:rPr lang="zh-CN" altLang="en-US" sz="2200" b="1" dirty="0" smtClean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一所高水平大学，学校投入是什么样的？期求什么的结果？能仿真吗？</a:t>
            </a:r>
            <a:endParaRPr lang="zh-CN" altLang="en-US" sz="2200" b="1" dirty="0">
              <a:solidFill>
                <a:srgbClr val="2F5597"/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149762-FBD6-4431-A0C3-B5631C6FAAAC}"/>
              </a:ext>
            </a:extLst>
          </p:cNvPr>
          <p:cNvSpPr/>
          <p:nvPr/>
        </p:nvSpPr>
        <p:spPr>
          <a:xfrm>
            <a:off x="0" y="6122424"/>
            <a:ext cx="9144000" cy="5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100000"/>
            </a:pP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算法仿真与可视化分析</a:t>
            </a:r>
            <a:r>
              <a:rPr lang="en-US" altLang="zh-CN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—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对学校</a:t>
            </a:r>
            <a:r>
              <a:rPr lang="zh-CN" altLang="en-US" sz="2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建设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、学院建设建言荐行</a:t>
            </a:r>
            <a:endParaRPr lang="zh-CN" altLang="en-US" sz="2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" y="1403600"/>
            <a:ext cx="5817726" cy="4718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院校建设：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培养、科研成果、服务社会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学生培养：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见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就业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年报，包括就业起薪、区域等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科研成果：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专利、基础研究性课题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服务社会：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科技计划类课题、横向课题及成果转化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科学假设：</a:t>
            </a:r>
            <a:endParaRPr lang="zh-CN" altLang="en-US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每一部分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归一化到（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）空间，设立三个参数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{α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γ}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对应三项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输出；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学校当前的分配是对学校最有利的，反向计算出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{α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γ}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取值，反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推学校类型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和建设意图；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科学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γ}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取值变化对学校建设的影响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广东省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意见</a:t>
            </a: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吻合程度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动态调整影响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83" y="1626025"/>
            <a:ext cx="2846316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24" y="3039881"/>
            <a:ext cx="3020634" cy="108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l="6047" t="6462" r="2630" b="51625"/>
          <a:stretch/>
        </p:blipFill>
        <p:spPr>
          <a:xfrm>
            <a:off x="5989141" y="4423257"/>
            <a:ext cx="2880000" cy="14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11414E-A5BE-473D-887F-F0FA29B2C303}"/>
              </a:ext>
            </a:extLst>
          </p:cNvPr>
          <p:cNvSpPr txBox="1"/>
          <p:nvPr/>
        </p:nvSpPr>
        <p:spPr>
          <a:xfrm>
            <a:off x="117001" y="99000"/>
            <a:ext cx="67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End</a:t>
            </a:r>
            <a:endParaRPr lang="zh-CN" altLang="en-US" sz="2800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484438" y="2924175"/>
            <a:ext cx="44958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rgbClr val="C0C0C0">
                <a:alpha val="8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en-US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10" name="Picture 5" descr="MCj041602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00" y="3024000"/>
            <a:ext cx="4176712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17001" y="1736566"/>
            <a:ext cx="5364162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路漫漫其修远兮</a:t>
            </a:r>
            <a:endParaRPr kumimoji="1" lang="en-US" altLang="zh-CN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kumimoji="1"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吾将上下而</a:t>
            </a:r>
            <a:r>
              <a:rPr kumimoji="1"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求索</a:t>
            </a:r>
            <a:endParaRPr kumimoji="1" lang="en-US" altLang="zh-CN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 txBox="1"/>
          <p:nvPr/>
        </p:nvSpPr>
        <p:spPr>
          <a:xfrm>
            <a:off x="1467000" y="1404000"/>
            <a:ext cx="7020000" cy="405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Collaboration</a:t>
            </a:r>
            <a:endParaRPr lang="en-US" altLang="zh-CN" sz="9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Role-Based 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E-CARGO Model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 Negotiation &amp; Agent Evaluation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Group Role Assignment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Case Study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70B09D-A224-44C6-BB89-429A67B07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Nature of Collaboration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7000" y="796984"/>
            <a:ext cx="8550000" cy="4657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45000"/>
              </a:lnSpc>
              <a:buFont typeface="Wingdings" panose="05000000000000000000" pitchFamily="2" charset="2"/>
              <a:buChar char="p"/>
            </a:pPr>
            <a:r>
              <a:rPr lang="en-CA" altLang="en-US" b="1" dirty="0">
                <a:solidFill>
                  <a:srgbClr val="2F55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distribution </a:t>
            </a:r>
          </a:p>
          <a:p>
            <a:pPr marL="914400" lvl="2" indent="-457200">
              <a:lnSpc>
                <a:spcPct val="145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en-CA" altLang="en-US" sz="2400" b="1" dirty="0">
                <a:solidFill>
                  <a:srgbClr val="2F55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specification, Agent evaluation, Task assignment, Optimization</a:t>
            </a:r>
            <a:r>
              <a:rPr lang="en-US" altLang="en-US" sz="2400" b="1" dirty="0">
                <a:solidFill>
                  <a:srgbClr val="2F55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CA" altLang="en-US" sz="2400" b="1" dirty="0">
              <a:solidFill>
                <a:srgbClr val="2F559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5000"/>
              </a:lnSpc>
              <a:buFont typeface="Wingdings" panose="05000000000000000000" pitchFamily="2" charset="2"/>
              <a:buChar char="p"/>
            </a:pPr>
            <a:r>
              <a:rPr lang="en-CA" altLang="en-US" b="1" dirty="0">
                <a:solidFill>
                  <a:srgbClr val="2F55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execution</a:t>
            </a:r>
          </a:p>
          <a:p>
            <a:pPr marL="914400" lvl="2" indent="-457200">
              <a:lnSpc>
                <a:spcPct val="145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en-CA" altLang="en-US" sz="2400" b="1" dirty="0">
                <a:solidFill>
                  <a:srgbClr val="2F55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Process, Sharing, Negotiation, Interaction, Coordination, Decision making.</a:t>
            </a:r>
          </a:p>
          <a:p>
            <a:pPr marL="457200" indent="-457200">
              <a:lnSpc>
                <a:spcPct val="145000"/>
              </a:lnSpc>
              <a:buFont typeface="Wingdings" panose="05000000000000000000" pitchFamily="2" charset="2"/>
              <a:buChar char="p"/>
            </a:pPr>
            <a:r>
              <a:rPr lang="en-CA" altLang="en-US" b="1" dirty="0">
                <a:solidFill>
                  <a:srgbClr val="2F55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paid effort: 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71984" y="5629474"/>
            <a:ext cx="7010016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CA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Execution</a:t>
            </a:r>
            <a:endParaRPr lang="en-CA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8273" y="5629474"/>
            <a:ext cx="3022746" cy="40011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Distribution</a:t>
            </a:r>
            <a:endParaRPr lang="en-CA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18271" y="6151761"/>
            <a:ext cx="6129649" cy="40011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Distribution</a:t>
            </a:r>
            <a:endParaRPr lang="en-CA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807224" y="6151761"/>
            <a:ext cx="3174776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CA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Execution</a:t>
            </a:r>
            <a:endParaRPr lang="en-CA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 txBox="1"/>
          <p:nvPr/>
        </p:nvSpPr>
        <p:spPr>
          <a:xfrm>
            <a:off x="1467000" y="1404000"/>
            <a:ext cx="7020000" cy="405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Collaboration</a:t>
            </a:r>
            <a:endParaRPr lang="en-US" altLang="zh-CN" sz="9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Role-Based 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E-CARGO Model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 Negotiation &amp; Agent Evaluation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Group Role Assignment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Case Study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70B09D-A224-44C6-BB89-429A67B07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Role-Based Collaboration (RBC)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0" y="1134000"/>
            <a:ext cx="8858660" cy="432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149762-FBD6-4431-A0C3-B5631C6FAAAC}"/>
              </a:ext>
            </a:extLst>
          </p:cNvPr>
          <p:cNvSpPr/>
          <p:nvPr/>
        </p:nvSpPr>
        <p:spPr>
          <a:xfrm>
            <a:off x="0" y="6122424"/>
            <a:ext cx="9144000" cy="5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100000"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基于角色的协同，简称</a:t>
            </a:r>
            <a:r>
              <a:rPr lang="zh-CN" alt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“角色协同”，又称角色协同计算</a:t>
            </a:r>
            <a:endParaRPr lang="zh-CN" altLang="en-US" sz="2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Role-Based 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Collaboration?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446" y="999000"/>
            <a:ext cx="8600726" cy="4898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名不正，则言不顺；言不顺，则事不成。”</a:t>
            </a:r>
            <a:endParaRPr lang="en-CA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Ming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zheng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ze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yan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shun;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yan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shun,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ze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shi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CA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cheng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”.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——《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论语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子路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卫君待子而为政</a:t>
            </a:r>
            <a:endParaRPr lang="en-CA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CA" altLang="zh-CN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CA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“君君臣臣，父父子子。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 Jun, Chen 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Chen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Fu 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Zi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Zi</a:t>
            </a:r>
            <a:r>
              <a:rPr lang="en-CA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”.</a:t>
            </a:r>
          </a:p>
          <a:p>
            <a:pPr marL="0" indent="0" algn="ctr"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 algn="ctr"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——《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论语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颜渊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齐景公问政</a:t>
            </a:r>
            <a:endParaRPr lang="en-CA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CA" altLang="zh-CN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CA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149762-FBD6-4431-A0C3-B5631C6FAAAC}"/>
              </a:ext>
            </a:extLst>
          </p:cNvPr>
          <p:cNvSpPr/>
          <p:nvPr/>
        </p:nvSpPr>
        <p:spPr>
          <a:xfrm>
            <a:off x="0" y="6122424"/>
            <a:ext cx="9144000" cy="5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100000"/>
            </a:pP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为什么要引入角色？怎样引入角色？</a:t>
            </a:r>
            <a:endParaRPr lang="zh-CN" altLang="en-US" sz="2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of Role-Based Collaboration</a:t>
            </a:r>
          </a:p>
        </p:txBody>
      </p:sp>
      <p:sp>
        <p:nvSpPr>
          <p:cNvPr id="3" name="Oval 7"/>
          <p:cNvSpPr/>
          <p:nvPr/>
        </p:nvSpPr>
        <p:spPr bwMode="auto">
          <a:xfrm>
            <a:off x="3236277" y="3753000"/>
            <a:ext cx="5907724" cy="26193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1"/>
          <p:cNvSpPr/>
          <p:nvPr/>
        </p:nvSpPr>
        <p:spPr bwMode="auto">
          <a:xfrm>
            <a:off x="3236277" y="1162200"/>
            <a:ext cx="5907724" cy="2590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337" y="1304073"/>
            <a:ext cx="3977274" cy="47910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Initiation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Communication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Goal setting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Information sharing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View sharing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Coordination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 management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Conflict resolution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Decision making</a:t>
            </a:r>
            <a:endParaRPr lang="zh-C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51373"/>
              </p:ext>
            </p:extLst>
          </p:nvPr>
        </p:nvGraphicFramePr>
        <p:xfrm>
          <a:off x="3447001" y="729000"/>
          <a:ext cx="4947082" cy="6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8" name="Visio" r:id="rId3" imgW="3672727" imgH="4259520" progId="Visio.Drawing.11">
                  <p:embed/>
                </p:oleObj>
              </mc:Choice>
              <mc:Fallback>
                <p:oleObj name="Visio" r:id="rId3" imgW="3672727" imgH="4259520" progId="Visio.Drawing.11">
                  <p:embed/>
                  <p:pic>
                    <p:nvPicPr>
                      <p:cNvPr id="5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001" y="729000"/>
                        <a:ext cx="4947082" cy="6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2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 txBox="1"/>
          <p:nvPr/>
        </p:nvSpPr>
        <p:spPr>
          <a:xfrm>
            <a:off x="1467000" y="1404000"/>
            <a:ext cx="7020000" cy="405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Role-Based Collaboration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E-CARGO Model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Role Negotiation &amp; Agent Evaluation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Group Role Assignment</a:t>
            </a:r>
          </a:p>
          <a:p>
            <a:pPr marL="742950" indent="-742950" algn="l">
              <a:lnSpc>
                <a:spcPct val="170000"/>
              </a:lnSpc>
              <a:buFont typeface="+mj-lt"/>
              <a:buAutoNum type="arabicPeriod"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Case Study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70B09D-A224-44C6-BB89-429A67B07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51" y="4022378"/>
            <a:ext cx="2699097" cy="2699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00" y="99000"/>
            <a:ext cx="66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E-CARGO Model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22000" y="909000"/>
            <a:ext cx="8001000" cy="5155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∑ ::=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C, O, A, M, R, E, G, s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, 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CA" altLang="zh-C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</a:t>
            </a:r>
            <a:r>
              <a:rPr lang="en-CA" altLang="zh-C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nvironments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A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lang="en-CA" altLang="zh-C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A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CA" altLang="zh-C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A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CA" altLang="zh-C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A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</a:t>
            </a:r>
            <a:r>
              <a:rPr lang="en-CA" altLang="zh-C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roups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A" altLang="zh-C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</a:t>
            </a:r>
            <a:r>
              <a:rPr lang="en-CA" altLang="zh-C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bjects</a:t>
            </a:r>
            <a:endParaRPr lang="en-CA" altLang="zh-C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5922779" y="2519381"/>
            <a:ext cx="310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Object-Oriented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922779" y="3950917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Agent-Oriented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922779" y="5382453"/>
            <a:ext cx="286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Role-Based</a:t>
            </a:r>
          </a:p>
        </p:txBody>
      </p:sp>
      <p:cxnSp>
        <p:nvCxnSpPr>
          <p:cNvPr id="7" name="Straight Arrow Connector 9"/>
          <p:cNvCxnSpPr/>
          <p:nvPr/>
        </p:nvCxnSpPr>
        <p:spPr bwMode="auto">
          <a:xfrm>
            <a:off x="5212427" y="2946028"/>
            <a:ext cx="0" cy="27088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8149762-FBD6-4431-A0C3-B5631C6FAAAC}"/>
              </a:ext>
            </a:extLst>
          </p:cNvPr>
          <p:cNvSpPr/>
          <p:nvPr/>
        </p:nvSpPr>
        <p:spPr>
          <a:xfrm>
            <a:off x="0" y="6122424"/>
            <a:ext cx="9144000" cy="5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100000"/>
            </a:pP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Arial" panose="020B0604020202020204" pitchFamily="34" charset="0"/>
              </a:rPr>
              <a:t>面向对象 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Symbol" panose="05050102010706020507" pitchFamily="18" charset="2"/>
              </a:rPr>
              <a:t> 面向</a:t>
            </a:r>
            <a:r>
              <a:rPr lang="en-US" altLang="zh-CN" sz="2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Agent </a:t>
            </a:r>
            <a:r>
              <a:rPr lang="en-US" altLang="zh-CN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Symbol" panose="05050102010706020507" pitchFamily="18" charset="2"/>
              </a:rPr>
              <a:t> 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  <a:sym typeface="Symbol" panose="05050102010706020507" pitchFamily="18" charset="2"/>
              </a:rPr>
              <a:t>基于角色的协同</a:t>
            </a:r>
            <a:endParaRPr lang="zh-CN" altLang="en-US" sz="2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仿宋_GB2312" pitchFamily="1" charset="-122"/>
            <a:ea typeface="仿宋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仿宋_GB2312" pitchFamily="1" charset="-122"/>
            <a:ea typeface="仿宋_GB2312" pitchFamily="1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9942</TotalTime>
  <Pages>0</Pages>
  <Words>645</Words>
  <Characters>0</Characters>
  <Application>Microsoft Office PowerPoint</Application>
  <DocSecurity>0</DocSecurity>
  <PresentationFormat>全屏显示(4:3)</PresentationFormat>
  <Lines>0</Lines>
  <Paragraphs>130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仿宋_GB2312</vt:lpstr>
      <vt:lpstr>黑体</vt:lpstr>
      <vt:lpstr>宋体</vt:lpstr>
      <vt:lpstr>微软雅黑</vt:lpstr>
      <vt:lpstr>微软雅黑</vt:lpstr>
      <vt:lpstr>Arial</vt:lpstr>
      <vt:lpstr>Calibri</vt:lpstr>
      <vt:lpstr>Cambria Math</vt:lpstr>
      <vt:lpstr>Monotype Corsiva</vt:lpstr>
      <vt:lpstr>Symbol</vt:lpstr>
      <vt:lpstr>Times New Roman</vt:lpstr>
      <vt:lpstr>Wingdings</vt:lpstr>
      <vt:lpstr>Office 主题</vt:lpstr>
      <vt:lpstr>Visio</vt:lpstr>
      <vt:lpstr>角色协同计算与院校建设社会仿真 RBC and its Social Simulation w.r.t College Construction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hj</dc:creator>
  <cp:keywords/>
  <dc:description/>
  <cp:lastModifiedBy>Winterly</cp:lastModifiedBy>
  <cp:revision>2035</cp:revision>
  <dcterms:created xsi:type="dcterms:W3CDTF">2014-04-19T10:15:51Z</dcterms:created>
  <dcterms:modified xsi:type="dcterms:W3CDTF">2021-07-04T09:56:36Z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