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349E1B-E4FE-483D-A564-DF392E033247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F6F28E-F991-1F3B-2F2C-A31DAC3B8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DC47D-5428-CE80-B534-F8808C706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D458-504A-49D9-A3BC-D7F0A1C7858B}" type="datetimeFigureOut">
              <a:rPr lang="en-150" smtClean="0"/>
              <a:t>23/07/2023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57557-9236-BC42-C65E-4F20B3FE3A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19737-E08D-406B-62A2-A5563F9AD5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D757-C5F6-4A44-B294-A8B542D93A0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27006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536D3-467B-2149-B403-AA1700ACAA3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849F7-0180-C64A-9AC7-F8E56F6AF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435865" y="2548318"/>
            <a:ext cx="9144000" cy="21705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z="6000" b="1" baseline="30000" dirty="0">
                <a:solidFill>
                  <a:srgbClr val="000000"/>
                </a:solidFill>
                <a:latin typeface="CenturyGothic-Bold"/>
              </a:rPr>
              <a:t>VORTRAG DER </a:t>
            </a:r>
            <a:br>
              <a:rPr lang="de-DE" sz="6000" b="1" baseline="30000" dirty="0">
                <a:solidFill>
                  <a:srgbClr val="000000"/>
                </a:solidFill>
                <a:latin typeface="CenturyGothic-Bold"/>
              </a:rPr>
            </a:br>
            <a:r>
              <a:rPr lang="de-DE" sz="6000" b="1" baseline="30000" dirty="0">
                <a:solidFill>
                  <a:srgbClr val="000000"/>
                </a:solidFill>
                <a:latin typeface="CenturyGothic-Bold"/>
              </a:rPr>
              <a:t>FH KÄRNTEN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435865" y="4994727"/>
            <a:ext cx="9144000" cy="1505238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sz="2400" b="1" baseline="30000" dirty="0">
                <a:solidFill>
                  <a:srgbClr val="000000"/>
                </a:solidFill>
                <a:latin typeface="CenturyGothic-Bold"/>
              </a:rPr>
              <a:t>Von Max Mustermann</a:t>
            </a:r>
          </a:p>
          <a:p>
            <a:pPr rtl="0"/>
            <a:r>
              <a:rPr lang="de-DE" sz="2400" b="1" baseline="30000" dirty="0">
                <a:solidFill>
                  <a:srgbClr val="000000"/>
                </a:solidFill>
                <a:latin typeface="CenturyGothic-Bold"/>
              </a:rPr>
              <a:t>11.11.2011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B140-5C34-4540-B237-DE62FAEC0665}" type="datetime1">
              <a:rPr lang="en-US" smtClean="0"/>
              <a:t>7/23/2023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CC2-D627-46A3-862B-669495BD1A4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-1974810" y="3633591"/>
            <a:ext cx="3410675" cy="3410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0" y="4505209"/>
            <a:ext cx="1515067" cy="188077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22" y="-274446"/>
            <a:ext cx="3795486" cy="17399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03" y="477967"/>
            <a:ext cx="2408323" cy="24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0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Ellipse 6"/>
          <p:cNvSpPr/>
          <p:nvPr userDrawn="1"/>
        </p:nvSpPr>
        <p:spPr>
          <a:xfrm>
            <a:off x="9796607" y="-1530951"/>
            <a:ext cx="2553813" cy="2553813"/>
          </a:xfrm>
          <a:prstGeom prst="ellipse">
            <a:avLst/>
          </a:prstGeom>
          <a:solidFill>
            <a:srgbClr val="D412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177" y="-223384"/>
            <a:ext cx="2463152" cy="112885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" y="5880897"/>
            <a:ext cx="1082042" cy="1082042"/>
          </a:xfrm>
          <a:prstGeom prst="rect">
            <a:avLst/>
          </a:prstGeom>
        </p:spPr>
      </p:pic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4F4D70D-17BD-7041-BAA1-CCB49EBA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C83CC2-D627-46A3-862B-669495BD1A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8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AAE2-24DC-F747-8C10-856B07FE3C95}" type="datetime1">
              <a:rPr lang="en-US" smtClean="0"/>
              <a:t>7/23/2023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3CC2-D627-46A3-862B-669495BD1A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9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5865" y="3019379"/>
            <a:ext cx="9144000" cy="543696"/>
          </a:xfrm>
        </p:spPr>
        <p:txBody>
          <a:bodyPr>
            <a:normAutofit/>
          </a:bodyPr>
          <a:lstStyle/>
          <a:p>
            <a:r>
              <a:rPr lang="de-DE" sz="3200" b="1" dirty="0"/>
              <a:t>Data Acquisition and Transmission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8792" y="3838621"/>
            <a:ext cx="9298145" cy="92932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tx1"/>
                </a:solidFill>
                <a:latin typeface="Corbel" panose="020B0503020204020204" pitchFamily="34" charset="0"/>
                <a:cs typeface="Century Gothic"/>
              </a:rPr>
              <a:t>Temperature Sensing of a 3D Printer‘s Hotend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8E2BF-0E65-869C-0E05-BDC6E59EF2BE}"/>
              </a:ext>
            </a:extLst>
          </p:cNvPr>
          <p:cNvSpPr txBox="1"/>
          <p:nvPr/>
        </p:nvSpPr>
        <p:spPr>
          <a:xfrm>
            <a:off x="4716624" y="5043489"/>
            <a:ext cx="2758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Metin Oktay Yılmaz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2547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Consumption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10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7EB01-7B4F-A77C-CFB7-FCE6601BCAB2}"/>
              </a:ext>
            </a:extLst>
          </p:cNvPr>
          <p:cNvSpPr txBox="1"/>
          <p:nvPr/>
        </p:nvSpPr>
        <p:spPr>
          <a:xfrm>
            <a:off x="933061" y="1474237"/>
            <a:ext cx="36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Requirement 3b: &lt;50 mW</a:t>
            </a:r>
            <a:endParaRPr lang="en-1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1FE3F-06BE-C59B-71B2-E925FE8F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66" y="2328982"/>
            <a:ext cx="4895757" cy="873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EDFDD8-EAB4-C1BA-9575-E3627C5A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7791"/>
            <a:ext cx="5092481" cy="9308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E25A62-0B52-85F1-9DC6-E05BFA27CDE1}"/>
              </a:ext>
            </a:extLst>
          </p:cNvPr>
          <p:cNvSpPr txBox="1"/>
          <p:nvPr/>
        </p:nvSpPr>
        <p:spPr>
          <a:xfrm>
            <a:off x="4618653" y="4944499"/>
            <a:ext cx="223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Requirement 3b </a:t>
            </a:r>
            <a:endParaRPr lang="en-150" sz="2400" dirty="0"/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EB812F9B-0FFD-BEA6-2A5C-B3E27D9CA9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0" y="4943467"/>
            <a:ext cx="360000" cy="3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E4E13E-5CD8-73D5-F797-61893B0ED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041" y="3477962"/>
            <a:ext cx="4249622" cy="14665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30CF5D-22A3-EF1A-355A-CADA6F6CC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339" y="3371002"/>
            <a:ext cx="3973909" cy="1389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E73D5C-3A6B-10DA-608A-2B54439C0FA0}"/>
              </a:ext>
            </a:extLst>
          </p:cNvPr>
          <p:cNvSpPr txBox="1"/>
          <p:nvPr/>
        </p:nvSpPr>
        <p:spPr>
          <a:xfrm>
            <a:off x="3316648" y="4018904"/>
            <a:ext cx="44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Ω</a:t>
            </a:r>
            <a:endParaRPr lang="en-1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86A09-7EE3-DC24-36AF-72CB9355EAE5}"/>
              </a:ext>
            </a:extLst>
          </p:cNvPr>
          <p:cNvSpPr txBox="1"/>
          <p:nvPr/>
        </p:nvSpPr>
        <p:spPr>
          <a:xfrm>
            <a:off x="7841374" y="3924515"/>
            <a:ext cx="44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Ω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84453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11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0C7C0-D332-7D99-F4DF-73042F827A7A}"/>
              </a:ext>
            </a:extLst>
          </p:cNvPr>
          <p:cNvSpPr txBox="1"/>
          <p:nvPr/>
        </p:nvSpPr>
        <p:spPr>
          <a:xfrm>
            <a:off x="1101012" y="1690688"/>
            <a:ext cx="10252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Physical requirements are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Electrical requirements are, except for one,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Due to the unmet requirement of accuracy, which is caused by ADC resolution, this project is not feasible.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2568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  <a:latin typeface="Corbel" panose="020B0503020204020204" pitchFamily="34" charset="0"/>
                <a:cs typeface="Century Gothic"/>
              </a:rPr>
              <a:t>Contents:</a:t>
            </a:r>
            <a:endParaRPr lang="de-DE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Job Description and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Component/Architecture Selection and </a:t>
            </a:r>
            <a:r>
              <a:rPr lang="en-US"/>
              <a:t>Their Characteristics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Feasibility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Findings / Discussion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4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Job Description &amp; Definitions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9849" y="6492875"/>
            <a:ext cx="1212302" cy="365125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3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7C875CA-4B81-9DEA-37DA-EBBB2318EE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Short description: Sense the temperature of a 3D printer’s </a:t>
            </a:r>
            <a:r>
              <a:rPr lang="en-US" i="1" dirty="0" err="1"/>
              <a:t>hotend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with a PTC1000 thermistor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CF67D-4170-47EF-09B4-9736ED668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030196"/>
            <a:ext cx="27432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EF1E6-0AAA-17AF-8E95-A183978E0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3016251"/>
            <a:ext cx="27432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E8887-BEA9-FB3D-2A14-7E9E599FD398}"/>
              </a:ext>
            </a:extLst>
          </p:cNvPr>
          <p:cNvSpPr txBox="1"/>
          <p:nvPr/>
        </p:nvSpPr>
        <p:spPr>
          <a:xfrm>
            <a:off x="2319020" y="5991675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Hotend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6D56A-130B-46ED-C3A8-6665DE7EF561}"/>
              </a:ext>
            </a:extLst>
          </p:cNvPr>
          <p:cNvSpPr txBox="1"/>
          <p:nvPr/>
        </p:nvSpPr>
        <p:spPr>
          <a:xfrm>
            <a:off x="5561784" y="5991675"/>
            <a:ext cx="10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PTC1000</a:t>
            </a:r>
            <a:endParaRPr lang="en-1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9488B-CE95-F751-B9F7-2FF3F1A87A1F}"/>
              </a:ext>
            </a:extLst>
          </p:cNvPr>
          <p:cNvSpPr txBox="1"/>
          <p:nvPr/>
        </p:nvSpPr>
        <p:spPr>
          <a:xfrm>
            <a:off x="8682989" y="5991675"/>
            <a:ext cx="14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Heater Block</a:t>
            </a:r>
            <a:endParaRPr lang="en-1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36CABE-9EAB-C2A4-5FF9-F36708C25DFB}"/>
              </a:ext>
            </a:extLst>
          </p:cNvPr>
          <p:cNvCxnSpPr/>
          <p:nvPr/>
        </p:nvCxnSpPr>
        <p:spPr>
          <a:xfrm>
            <a:off x="8039100" y="4084320"/>
            <a:ext cx="105410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FABC80-7EA4-44E9-67C6-260059F30FF9}"/>
              </a:ext>
            </a:extLst>
          </p:cNvPr>
          <p:cNvSpPr txBox="1"/>
          <p:nvPr/>
        </p:nvSpPr>
        <p:spPr>
          <a:xfrm rot="2013191">
            <a:off x="8066044" y="4375429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10 mm</a:t>
            </a:r>
            <a:endParaRPr lang="en-1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5809BE-100B-8A12-BC15-E12708A301A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3" y="3054375"/>
            <a:ext cx="2658533" cy="2618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5580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Requirements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4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7C875CA-4B81-9DEA-37DA-EBBB2318EE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C24F6E-0ABE-B60A-AE33-3FCC78ED1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0372"/>
              </p:ext>
            </p:extLst>
          </p:nvPr>
        </p:nvGraphicFramePr>
        <p:xfrm>
          <a:off x="1798320" y="2382997"/>
          <a:ext cx="8361678" cy="212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850162"/>
                    </a:ext>
                  </a:extLst>
                </a:gridCol>
                <a:gridCol w="3667760">
                  <a:extLst>
                    <a:ext uri="{9D8B030D-6E8A-4147-A177-3AD203B41FA5}">
                      <a16:colId xmlns:a16="http://schemas.microsoft.com/office/drawing/2014/main" val="3317420455"/>
                    </a:ext>
                  </a:extLst>
                </a:gridCol>
                <a:gridCol w="3962398">
                  <a:extLst>
                    <a:ext uri="{9D8B030D-6E8A-4147-A177-3AD203B41FA5}">
                      <a16:colId xmlns:a16="http://schemas.microsoft.com/office/drawing/2014/main" val="394394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</a:t>
                      </a:r>
                      <a:endParaRPr lang="en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5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Size: Max 3x3x3 mm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Accuracy: ± 1 ◦C</a:t>
                      </a:r>
                      <a:endParaRPr lang="en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9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Weight &lt; 2 grams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 Voltage Divider Architecture</a:t>
                      </a:r>
                      <a:endParaRPr lang="en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 range: 20 - 270 ◦C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Power consumption &lt; 50 mW</a:t>
                      </a:r>
                      <a:endParaRPr lang="en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62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ADC: 10 bits resolution, 0 - 5V range, rounding-based</a:t>
                      </a:r>
                      <a:endParaRPr lang="en-1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55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47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Voltage Divider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5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7C875CA-4B81-9DEA-37DA-EBBB2318EE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7024D-1F2F-882F-8637-C6CD31CD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02" y="1555959"/>
            <a:ext cx="4620796" cy="4620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893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 Selection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6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7C875CA-4B81-9DEA-37DA-EBBB2318EE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73454-0C9C-E8E1-2726-DC29CB139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78" y="1391078"/>
            <a:ext cx="4764456" cy="4075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06691-4105-F13C-1141-A1CF5D9D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31" y="2429064"/>
            <a:ext cx="4764457" cy="2738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BDD87-403C-8127-1054-86CD212F487A}"/>
              </a:ext>
            </a:extLst>
          </p:cNvPr>
          <p:cNvSpPr txBox="1"/>
          <p:nvPr/>
        </p:nvSpPr>
        <p:spPr>
          <a:xfrm>
            <a:off x="7777735" y="6030385"/>
            <a:ext cx="15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www.te.com</a:t>
            </a:r>
            <a:endParaRPr lang="en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1C4D8-1BC4-8187-02F9-73DA00CEC04F}"/>
              </a:ext>
            </a:extLst>
          </p:cNvPr>
          <p:cNvSpPr txBox="1"/>
          <p:nvPr/>
        </p:nvSpPr>
        <p:spPr>
          <a:xfrm>
            <a:off x="2881798" y="6042026"/>
            <a:ext cx="22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www.microchip.com*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66D96-680D-9DBA-9AEB-D4EB2FF82FBD}"/>
              </a:ext>
            </a:extLst>
          </p:cNvPr>
          <p:cNvSpPr txBox="1"/>
          <p:nvPr/>
        </p:nvSpPr>
        <p:spPr>
          <a:xfrm>
            <a:off x="2792898" y="6408738"/>
            <a:ext cx="242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i="1" dirty="0"/>
              <a:t>*Microchip acquired Atmel in 2016</a:t>
            </a:r>
            <a:endParaRPr lang="en-150" sz="1200" i="1" dirty="0"/>
          </a:p>
        </p:txBody>
      </p:sp>
    </p:spTree>
    <p:extLst>
      <p:ext uri="{BB962C8B-B14F-4D97-AF65-F5344CB8AC3E}">
        <p14:creationId xmlns:p14="http://schemas.microsoft.com/office/powerpoint/2010/main" val="378739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 Selection: Atmega328PB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7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7C875CA-4B81-9DEA-37DA-EBBB2318EE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73454-0C9C-E8E1-2726-DC29CB139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78" y="1391078"/>
            <a:ext cx="4764456" cy="4075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51C4D8-1BC4-8187-02F9-73DA00CEC04F}"/>
              </a:ext>
            </a:extLst>
          </p:cNvPr>
          <p:cNvSpPr txBox="1"/>
          <p:nvPr/>
        </p:nvSpPr>
        <p:spPr>
          <a:xfrm>
            <a:off x="2881798" y="6042026"/>
            <a:ext cx="22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www.microchip.com*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66D96-680D-9DBA-9AEB-D4EB2FF82FBD}"/>
              </a:ext>
            </a:extLst>
          </p:cNvPr>
          <p:cNvSpPr txBox="1"/>
          <p:nvPr/>
        </p:nvSpPr>
        <p:spPr>
          <a:xfrm>
            <a:off x="2792898" y="6408738"/>
            <a:ext cx="242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i="1" dirty="0"/>
              <a:t>*Microchip acquired Atmel in 2016</a:t>
            </a:r>
            <a:endParaRPr lang="en-150" sz="1200" i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FF6DACD-12E2-3A30-1D73-9368792BD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1581"/>
              </p:ext>
            </p:extLst>
          </p:nvPr>
        </p:nvGraphicFramePr>
        <p:xfrm>
          <a:off x="6394450" y="1912861"/>
          <a:ext cx="472863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83">
                  <a:extLst>
                    <a:ext uri="{9D8B030D-6E8A-4147-A177-3AD203B41FA5}">
                      <a16:colId xmlns:a16="http://schemas.microsoft.com/office/drawing/2014/main" val="3575735391"/>
                    </a:ext>
                  </a:extLst>
                </a:gridCol>
                <a:gridCol w="4298951">
                  <a:extLst>
                    <a:ext uri="{9D8B030D-6E8A-4147-A177-3AD203B41FA5}">
                      <a16:colId xmlns:a16="http://schemas.microsoft.com/office/drawing/2014/main" val="157080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Specifications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10-bit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Rounding based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7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±2 LSB Absolute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 to 76.9 </a:t>
                      </a:r>
                      <a:r>
                        <a:rPr lang="en-US" dirty="0" err="1"/>
                        <a:t>kS</a:t>
                      </a:r>
                      <a:r>
                        <a:rPr lang="en-US" dirty="0"/>
                        <a:t>/sec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(Up to 15 </a:t>
                      </a:r>
                      <a:r>
                        <a:rPr lang="en-US" dirty="0" err="1"/>
                        <a:t>kS</a:t>
                      </a:r>
                      <a:r>
                        <a:rPr lang="en-US" dirty="0"/>
                        <a:t>/sec at max resolution)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5.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0 - VCC ADC Input Voltage Range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6.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3.41 $/unit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4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2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 Selection: TE PTC1000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9315" y="6511951"/>
            <a:ext cx="255037" cy="318199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8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7C875CA-4B81-9DEA-37DA-EBBB2318EE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B06691-4105-F13C-1141-A1CF5D9D05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89747"/>
            <a:ext cx="1946097" cy="1118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BDD87-403C-8127-1054-86CD212F487A}"/>
              </a:ext>
            </a:extLst>
          </p:cNvPr>
          <p:cNvSpPr txBox="1"/>
          <p:nvPr/>
        </p:nvSpPr>
        <p:spPr>
          <a:xfrm>
            <a:off x="1251830" y="6170469"/>
            <a:ext cx="15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www.te.com</a:t>
            </a:r>
            <a:endParaRPr lang="en-15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AB7B2DB-EA20-3538-A4D3-9AA2CB2A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34312"/>
              </p:ext>
            </p:extLst>
          </p:nvPr>
        </p:nvGraphicFramePr>
        <p:xfrm>
          <a:off x="838200" y="1472458"/>
          <a:ext cx="472863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83">
                  <a:extLst>
                    <a:ext uri="{9D8B030D-6E8A-4147-A177-3AD203B41FA5}">
                      <a16:colId xmlns:a16="http://schemas.microsoft.com/office/drawing/2014/main" val="3575735391"/>
                    </a:ext>
                  </a:extLst>
                </a:gridCol>
                <a:gridCol w="4298951">
                  <a:extLst>
                    <a:ext uri="{9D8B030D-6E8A-4147-A177-3AD203B41FA5}">
                      <a16:colId xmlns:a16="http://schemas.microsoft.com/office/drawing/2014/main" val="157080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Specifications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DIN EN 60751 compatible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From -50 to +600 °C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7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3.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resistance drift over lifetime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Fast response time thanks to low thermal mass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5.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1.76 $/unit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99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8ADBFF-C58D-451F-8637-0CBFE75D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64" y="1215770"/>
            <a:ext cx="5206958" cy="5206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26A2B7-9358-DC35-7C8B-64F803589288}"/>
                  </a:ext>
                </a:extLst>
              </p:cNvPr>
              <p:cNvSpPr txBox="1"/>
              <p:nvPr/>
            </p:nvSpPr>
            <p:spPr>
              <a:xfrm>
                <a:off x="2537254" y="4461304"/>
                <a:ext cx="3443956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/>
              </a:p>
              <a:p/>
              <a:p/>
              <a:p/>
              <a:p>
                <a:pPr algn="ctr"/>
                <a:r>
                  <a:rPr lang="de-AT" dirty="0"/>
                  <a:t> </a:t>
                </a:r>
                <a:endParaRPr lang="en-15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26A2B7-9358-DC35-7C8B-64F80358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254" y="4461304"/>
                <a:ext cx="3443956" cy="1384995"/>
              </a:xfrm>
              <a:prstGeom prst="rect">
                <a:avLst/>
              </a:prstGeom>
              <a:blipFill>
                <a:blip r:embed="rId4"/>
                <a:stretch>
                  <a:fillRect l="-4071" t="-6167" r="-3894" b="-22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93AC85-2578-3F7C-B7E8-A4BF49CCBD13}"/>
              </a:ext>
            </a:extLst>
          </p:cNvPr>
          <p:cNvSpPr txBox="1"/>
          <p:nvPr/>
        </p:nvSpPr>
        <p:spPr>
          <a:xfrm>
            <a:off x="6497650" y="6422670"/>
            <a:ext cx="423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Figure: Voltage across the sensor in the voltage divider</a:t>
            </a:r>
            <a:endParaRPr lang="en-150" sz="1400" dirty="0"/>
          </a:p>
        </p:txBody>
      </p:sp>
    </p:spTree>
    <p:extLst>
      <p:ext uri="{BB962C8B-B14F-4D97-AF65-F5344CB8AC3E}">
        <p14:creationId xmlns:p14="http://schemas.microsoft.com/office/powerpoint/2010/main" val="312269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97FD-6586-6CEF-98DC-8BA37087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47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Feasibility Study: Electrical Requirements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792AB-379F-E9D8-8F36-4F7247F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9315" y="6511951"/>
            <a:ext cx="255037" cy="318199"/>
          </a:xfrm>
        </p:spPr>
        <p:txBody>
          <a:bodyPr/>
          <a:lstStyle/>
          <a:p>
            <a:pPr algn="ctr"/>
            <a:fld id="{1CC83CC2-D627-46A3-862B-669495BD1A42}" type="slidenum">
              <a:rPr lang="de-DE" smtClean="0"/>
              <a:pPr algn="ctr"/>
              <a:t>9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7C875CA-4B81-9DEA-37DA-EBBB2318EE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BDD87-403C-8127-1054-86CD212F487A}"/>
              </a:ext>
            </a:extLst>
          </p:cNvPr>
          <p:cNvSpPr txBox="1"/>
          <p:nvPr/>
        </p:nvSpPr>
        <p:spPr>
          <a:xfrm>
            <a:off x="1251830" y="6170469"/>
            <a:ext cx="15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www.te.com</a:t>
            </a:r>
            <a:endParaRPr lang="en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6A2B7-9358-DC35-7C8B-64F803589288}"/>
              </a:ext>
            </a:extLst>
          </p:cNvPr>
          <p:cNvSpPr txBox="1"/>
          <p:nvPr/>
        </p:nvSpPr>
        <p:spPr>
          <a:xfrm>
            <a:off x="2537254" y="4461304"/>
            <a:ext cx="3443956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/>
            <a:r>
              <a:rPr lang="de-AT" dirty="0"/>
              <a:t> </a:t>
            </a:r>
            <a:endParaRPr lang="en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3AC85-2578-3F7C-B7E8-A4BF49CCBD13}"/>
              </a:ext>
            </a:extLst>
          </p:cNvPr>
          <p:cNvSpPr txBox="1"/>
          <p:nvPr/>
        </p:nvSpPr>
        <p:spPr>
          <a:xfrm>
            <a:off x="181958" y="4573203"/>
            <a:ext cx="3443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Figure: Voltage across the sensor in the voltage divider</a:t>
            </a:r>
            <a:endParaRPr lang="en-150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E1948-86A3-46D9-7677-6261DD08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5" y="1369600"/>
            <a:ext cx="3091704" cy="3091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8913B3-6E21-750D-E5BE-EC8DA871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307" y="2779479"/>
            <a:ext cx="3142015" cy="972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03B9EB-092D-D125-F05E-6EB960789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03" y="4014394"/>
            <a:ext cx="3091705" cy="654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2DFAAC-94C5-0656-89D8-00A323CE7E13}"/>
              </a:ext>
            </a:extLst>
          </p:cNvPr>
          <p:cNvSpPr txBox="1"/>
          <p:nvPr/>
        </p:nvSpPr>
        <p:spPr>
          <a:xfrm>
            <a:off x="4278878" y="4954493"/>
            <a:ext cx="16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Requirement 4b </a:t>
            </a:r>
            <a:endParaRPr lang="en-150" dirty="0"/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3B426FE7-4C9F-6725-BE29-C6569A2E95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1210" y="4974751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39B52B-F686-286E-E136-0CFEEECFA086}"/>
              </a:ext>
            </a:extLst>
          </p:cNvPr>
          <p:cNvSpPr txBox="1"/>
          <p:nvPr/>
        </p:nvSpPr>
        <p:spPr>
          <a:xfrm>
            <a:off x="8282380" y="4982646"/>
            <a:ext cx="168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Requirement 1b </a:t>
            </a:r>
            <a:endParaRPr lang="en-150" dirty="0"/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BDF6B486-88C2-A922-94ED-DD4E61AC45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2046" y="4973180"/>
            <a:ext cx="361241" cy="3612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B86B5-FA5B-DEFC-110E-98C744C126E3}"/>
              </a:ext>
            </a:extLst>
          </p:cNvPr>
          <p:cNvSpPr txBox="1"/>
          <p:nvPr/>
        </p:nvSpPr>
        <p:spPr>
          <a:xfrm>
            <a:off x="7744532" y="2103698"/>
            <a:ext cx="276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Requirement 1b: 1°C/step</a:t>
            </a:r>
            <a:endParaRPr lang="en-1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5EF97-D29B-3936-DAC0-5FE9B85DC09E}"/>
              </a:ext>
            </a:extLst>
          </p:cNvPr>
          <p:cNvSpPr txBox="1"/>
          <p:nvPr/>
        </p:nvSpPr>
        <p:spPr>
          <a:xfrm>
            <a:off x="3854702" y="2103698"/>
            <a:ext cx="29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Requirement 4b: 0 – 5V range</a:t>
            </a:r>
            <a:endParaRPr lang="en-15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1CA768-D710-6860-1D08-3E490F6496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385" r="9317"/>
          <a:stretch/>
        </p:blipFill>
        <p:spPr>
          <a:xfrm>
            <a:off x="7338450" y="2779479"/>
            <a:ext cx="3443957" cy="21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1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̈sentation_quer_ENGIT" id="{EF2DA495-1DDD-EB49-87C0-90E501E32890}" vid="{E8013C2E-2F38-434E-B002-6648FBD5A1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79467DF6FABD4FA88ED254A1549A7C" ma:contentTypeVersion="3" ma:contentTypeDescription="Ein neues Dokument erstellen." ma:contentTypeScope="" ma:versionID="1fe809f2fc0e43a158b2e42b80c44c81">
  <xsd:schema xmlns:xsd="http://www.w3.org/2001/XMLSchema" xmlns:xs="http://www.w3.org/2001/XMLSchema" xmlns:p="http://schemas.microsoft.com/office/2006/metadata/properties" xmlns:ns2="b2e1c157-b64f-4186-92ac-6ef75de09d4d" xmlns:ns4="36ec10ec-be8e-4438-9518-9db28c208848" targetNamespace="http://schemas.microsoft.com/office/2006/metadata/properties" ma:root="true" ma:fieldsID="bbe75f273e1f55347d84869b86f1be2f" ns2:_="" ns4:_="">
    <xsd:import namespace="b2e1c157-b64f-4186-92ac-6ef75de09d4d"/>
    <xsd:import namespace="36ec10ec-be8e-4438-9518-9db28c208848"/>
    <xsd:element name="properties">
      <xsd:complexType>
        <xsd:sequence>
          <xsd:element name="documentManagement">
            <xsd:complexType>
              <xsd:all>
                <xsd:element ref="ns2:auf_x0020_Startseite_x0020_anzeigen" minOccurs="0"/>
                <xsd:element ref="ns2:auf_x0020_Portalseite_x0020_anzeigen" minOccurs="0"/>
                <xsd:element ref="ns2:Dokumentenkategorie" minOccurs="0"/>
                <xsd:element ref="ns2:Herkunft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c157-b64f-4186-92ac-6ef75de09d4d" elementFormDefault="qualified">
    <xsd:import namespace="http://schemas.microsoft.com/office/2006/documentManagement/types"/>
    <xsd:import namespace="http://schemas.microsoft.com/office/infopath/2007/PartnerControls"/>
    <xsd:element name="auf_x0020_Startseite_x0020_anzeigen" ma:index="8" nillable="true" ma:displayName="auf Startseite anzeigen" ma:default="0" ma:description="Ist diese Information für alle an der FH Kärnten relevant? (bitte sparsam einsetzen!)" ma:internalName="auf_x0020_Startseite_x0020_anzeigen">
      <xsd:simpleType>
        <xsd:restriction base="dms:Boolean"/>
      </xsd:simpleType>
    </xsd:element>
    <xsd:element name="auf_x0020_Portalseite_x0020_anzeigen" ma:index="9" nillable="true" ma:displayName="auf Portalseite anzeigen" ma:default="0" ma:internalName="auf_x0020_Portalseite_x0020_anzeigen">
      <xsd:simpleType>
        <xsd:restriction base="dms:Boolean"/>
      </xsd:simpleType>
    </xsd:element>
    <xsd:element name="Dokumentenkategorie" ma:index="10" nillable="true" ma:displayName="Dokumentenkategorie" ma:list="{8c7c9d90-e1bf-460f-8fe5-85d91646a6d0}" ma:internalName="Dokumentenkategorie" ma:showField="Title" ma:web="36ec10ec-be8e-4438-9518-9db28c208848">
      <xsd:simpleType>
        <xsd:restriction base="dms:Lookup"/>
      </xsd:simpleType>
    </xsd:element>
    <xsd:element name="Herkunft" ma:index="12" nillable="true" ma:displayName="Herkunft" ma:list="{69883daf-88a7-47fa-be85-f8edccfa90b7}" ma:internalName="Herkunft" ma:showField="Title" ma:web="36ec10ec-be8e-4438-9518-9db28c208848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c10ec-be8e-4438-9518-9db28c20884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 ma:index="11" ma:displayName="Schlüsselwörter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erkunft xmlns="b2e1c157-b64f-4186-92ac-6ef75de09d4d" xsi:nil="true"/>
    <auf_x0020_Portalseite_x0020_anzeigen xmlns="b2e1c157-b64f-4186-92ac-6ef75de09d4d">false</auf_x0020_Portalseite_x0020_anzeigen>
    <auf_x0020_Startseite_x0020_anzeigen xmlns="b2e1c157-b64f-4186-92ac-6ef75de09d4d">false</auf_x0020_Startseite_x0020_anzeigen>
    <Dokumentenkategorie xmlns="b2e1c157-b64f-4186-92ac-6ef75de09d4d" xsi:nil="true"/>
  </documentManagement>
</p:properties>
</file>

<file path=customXml/itemProps1.xml><?xml version="1.0" encoding="utf-8"?>
<ds:datastoreItem xmlns:ds="http://schemas.openxmlformats.org/officeDocument/2006/customXml" ds:itemID="{485808F8-AD47-4E81-8049-55319D4931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5F3057-DB51-47F5-8216-0A09BCBFC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e1c157-b64f-4186-92ac-6ef75de09d4d"/>
    <ds:schemaRef ds:uri="36ec10ec-be8e-4438-9518-9db28c20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F95706-A57E-412A-8CAB-56D991DC59E9}">
  <ds:schemaRefs>
    <ds:schemaRef ds:uri="http://schemas.microsoft.com/office/2006/metadata/properties"/>
    <ds:schemaRef ds:uri="http://schemas.microsoft.com/office/infopath/2007/PartnerControls"/>
    <ds:schemaRef ds:uri="b2e1c157-b64f-4186-92ac-6ef75de09d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387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CenturyGothic-Bold</vt:lpstr>
      <vt:lpstr>Corbel</vt:lpstr>
      <vt:lpstr>Office</vt:lpstr>
      <vt:lpstr>Data Acquisition and Transmission</vt:lpstr>
      <vt:lpstr>Contents:</vt:lpstr>
      <vt:lpstr>Job Description &amp; Definitions</vt:lpstr>
      <vt:lpstr>Requirements</vt:lpstr>
      <vt:lpstr>Voltage Divider</vt:lpstr>
      <vt:lpstr>Component Selection</vt:lpstr>
      <vt:lpstr>Component Selection: Atmega328PB</vt:lpstr>
      <vt:lpstr>Component Selection: TE PTC1000</vt:lpstr>
      <vt:lpstr>Feasibility Study: Electrical Requirements</vt:lpstr>
      <vt:lpstr>Power Consumption</vt:lpstr>
      <vt:lpstr>Result</vt:lpstr>
    </vt:vector>
  </TitlesOfParts>
  <Company>FH Kärnten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 Range Detectors  Walcher, Daniel Yilmaz, Metin Oktay</dc:title>
  <dc:creator>YILMAZ Metin Oktay</dc:creator>
  <cp:lastModifiedBy>Metin Oktay Yılmaz</cp:lastModifiedBy>
  <cp:revision>14</cp:revision>
  <dcterms:created xsi:type="dcterms:W3CDTF">2023-05-09T13:15:23Z</dcterms:created>
  <dcterms:modified xsi:type="dcterms:W3CDTF">2023-07-23T19:30:40Z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0x0101006079467DF6FABD4FA88ED254A1549A7C</vt:lpwstr>
  </property>
</Properties>
</file>