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5659" r:id="rId1"/>
  </p:sldMasterIdLst>
  <p:notesMasterIdLst>
    <p:notesMasterId r:id="rId17"/>
  </p:notesMasterIdLst>
  <p:handoutMasterIdLst>
    <p:handoutMasterId r:id="rId18"/>
  </p:handoutMasterIdLst>
  <p:sldIdLst>
    <p:sldId id="1891" r:id="rId2"/>
    <p:sldId id="1829" r:id="rId3"/>
    <p:sldId id="1882" r:id="rId4"/>
    <p:sldId id="1877" r:id="rId5"/>
    <p:sldId id="1879" r:id="rId6"/>
    <p:sldId id="1889" r:id="rId7"/>
    <p:sldId id="1884" r:id="rId8"/>
    <p:sldId id="1887" r:id="rId9"/>
    <p:sldId id="1888" r:id="rId10"/>
    <p:sldId id="1885" r:id="rId11"/>
    <p:sldId id="1890" r:id="rId12"/>
    <p:sldId id="1892" r:id="rId13"/>
    <p:sldId id="1893" r:id="rId14"/>
    <p:sldId id="1894" r:id="rId15"/>
    <p:sldId id="1886" r:id="rId16"/>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 id="1" name="METTU VISHNU" initials="MV" lastIdx="1" clrIdx="1">
    <p:extLst>
      <p:ext uri="{19B8F6BF-5375-455C-9EA6-DF929625EA0E}">
        <p15:presenceInfo xmlns:p15="http://schemas.microsoft.com/office/powerpoint/2012/main" userId="aa552220315353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8387" autoAdjust="0"/>
  </p:normalViewPr>
  <p:slideViewPr>
    <p:cSldViewPr>
      <p:cViewPr varScale="1">
        <p:scale>
          <a:sx n="78" d="100"/>
          <a:sy n="78" d="100"/>
        </p:scale>
        <p:origin x="456" y="-3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12/26/2021</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12/26/2021</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12/26/2021</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12/26/2021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12/26/2021</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12/26/2021</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12/26/2021</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12/26/2021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5172-AF79-4740-B147-21A8CE2DBA26}"/>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9A1CFB-2082-4656-ADAF-12E6C8C7104B}"/>
              </a:ext>
            </a:extLst>
          </p:cNvPr>
          <p:cNvSpPr>
            <a:spLocks noGrp="1"/>
          </p:cNvSpPr>
          <p:nvPr>
            <p:ph type="sldNum" sz="quarter" idx="12"/>
          </p:nvPr>
        </p:nvSpPr>
        <p:spPr/>
        <p:txBody>
          <a:bodyPr/>
          <a:lstStyle/>
          <a:p>
            <a:fld id="{16983C56-CC76-44A7-A1C1-1DB460E1FE9C}" type="slidenum">
              <a:rPr lang="en-US" smtClean="0"/>
              <a:pPr/>
              <a:t>1</a:t>
            </a:fld>
            <a:endParaRPr lang="en-US"/>
          </a:p>
        </p:txBody>
      </p:sp>
      <p:pic>
        <p:nvPicPr>
          <p:cNvPr id="1026" name="Picture 2" descr="Antenna Wallpapers - Top Free Antenna Backgrounds - WallpaperAccess">
            <a:extLst>
              <a:ext uri="{FF2B5EF4-FFF2-40B4-BE49-F238E27FC236}">
                <a16:creationId xmlns:a16="http://schemas.microsoft.com/office/drawing/2014/main" id="{B576E5D6-8512-4F64-B9FF-1363BDF39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3565E7-257E-4743-84DF-8798B8E0FFF4}"/>
              </a:ext>
            </a:extLst>
          </p:cNvPr>
          <p:cNvSpPr txBox="1"/>
          <p:nvPr/>
        </p:nvSpPr>
        <p:spPr>
          <a:xfrm>
            <a:off x="1271464" y="1340768"/>
            <a:ext cx="4536504" cy="707886"/>
          </a:xfrm>
          <a:prstGeom prst="rect">
            <a:avLst/>
          </a:prstGeom>
          <a:noFill/>
        </p:spPr>
        <p:txBody>
          <a:bodyPr wrap="square" rtlCol="0">
            <a:spAutoFit/>
          </a:bodyPr>
          <a:lstStyle/>
          <a:p>
            <a:r>
              <a:rPr lang="en-US" sz="4000" b="1" dirty="0"/>
              <a:t>WELCOME</a:t>
            </a:r>
          </a:p>
        </p:txBody>
      </p:sp>
    </p:spTree>
    <p:extLst>
      <p:ext uri="{BB962C8B-B14F-4D97-AF65-F5344CB8AC3E}">
        <p14:creationId xmlns:p14="http://schemas.microsoft.com/office/powerpoint/2010/main" val="2568237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8C42-AE48-4D00-AF79-288F6F0F9CC5}"/>
              </a:ext>
            </a:extLst>
          </p:cNvPr>
          <p:cNvSpPr>
            <a:spLocks noGrp="1"/>
          </p:cNvSpPr>
          <p:nvPr>
            <p:ph type="title"/>
          </p:nvPr>
        </p:nvSpPr>
        <p:spPr>
          <a:xfrm>
            <a:off x="5993" y="136524"/>
            <a:ext cx="10972800" cy="766762"/>
          </a:xfrm>
        </p:spPr>
        <p:txBody>
          <a:bodyPr/>
          <a:lstStyle/>
          <a:p>
            <a:r>
              <a:rPr lang="en-IN" dirty="0"/>
              <a:t>Software Used :</a:t>
            </a:r>
          </a:p>
        </p:txBody>
      </p:sp>
      <p:sp>
        <p:nvSpPr>
          <p:cNvPr id="3" name="Content Placeholder 2">
            <a:extLst>
              <a:ext uri="{FF2B5EF4-FFF2-40B4-BE49-F238E27FC236}">
                <a16:creationId xmlns:a16="http://schemas.microsoft.com/office/drawing/2014/main" id="{23A9C357-FEDA-4514-821E-EF2FF8AE93B5}"/>
              </a:ext>
            </a:extLst>
          </p:cNvPr>
          <p:cNvSpPr>
            <a:spLocks noGrp="1"/>
          </p:cNvSpPr>
          <p:nvPr>
            <p:ph idx="1"/>
          </p:nvPr>
        </p:nvSpPr>
        <p:spPr>
          <a:xfrm>
            <a:off x="609600" y="1196753"/>
            <a:ext cx="11175032" cy="3600399"/>
          </a:xfrm>
        </p:spPr>
        <p:txBody>
          <a:bodyPr/>
          <a:lstStyle/>
          <a:p>
            <a:pPr marL="0" marR="0">
              <a:spcBef>
                <a:spcPts val="50"/>
              </a:spcBef>
              <a:spcAft>
                <a:spcPts val="0"/>
              </a:spcAft>
            </a:pPr>
            <a:r>
              <a:rPr lang="en-US" sz="2000" dirty="0">
                <a:solidFill>
                  <a:schemeClr val="tx1"/>
                </a:solidFill>
                <a:effectLst/>
                <a:latin typeface="Times New Roman" panose="02020603050405020304" pitchFamily="18" charset="0"/>
                <a:ea typeface="Times New Roman" panose="02020603050405020304" pitchFamily="18" charset="0"/>
              </a:rPr>
              <a:t>To perform the discussed antenna results or to observed the result of this designed antenna we used “</a:t>
            </a:r>
            <a:r>
              <a:rPr lang="en-US" sz="2000" b="1" dirty="0">
                <a:solidFill>
                  <a:schemeClr val="tx1"/>
                </a:solidFill>
                <a:effectLst/>
                <a:latin typeface="Times New Roman" panose="02020603050405020304" pitchFamily="18" charset="0"/>
                <a:ea typeface="Times New Roman" panose="02020603050405020304" pitchFamily="18" charset="0"/>
              </a:rPr>
              <a:t>(H.F.S.S) High Frequency Structured Simulation”.</a:t>
            </a:r>
          </a:p>
          <a:p>
            <a:pPr marL="0" marR="0">
              <a:spcBef>
                <a:spcPts val="50"/>
              </a:spcBef>
              <a:spcAft>
                <a:spcPts val="0"/>
              </a:spcAft>
            </a:pPr>
            <a:r>
              <a:rPr lang="en-US" sz="2000" b="1"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HFSS will used to get all the types of results such as Frequency plots, gain plots, both discrete and in sweep type. Basically, this HFSS interface has an 3D geometrical interface with X, Y, Z Co-ordinate Axis, where we can build or construct antenna using all the 3D objects. </a:t>
            </a:r>
          </a:p>
          <a:p>
            <a:pPr marL="0" marR="0">
              <a:spcBef>
                <a:spcPts val="50"/>
              </a:spcBef>
              <a:spcAft>
                <a:spcPts val="0"/>
              </a:spcAft>
            </a:pPr>
            <a:r>
              <a:rPr lang="en-US" sz="2000" dirty="0">
                <a:solidFill>
                  <a:schemeClr val="tx1"/>
                </a:solidFill>
                <a:effectLst/>
                <a:latin typeface="Times New Roman" panose="02020603050405020304" pitchFamily="18" charset="0"/>
                <a:ea typeface="Times New Roman" panose="02020603050405020304" pitchFamily="18" charset="0"/>
              </a:rPr>
              <a:t>After a successful construction of this antenna we can analyze all the parameters and we can find the results for it. Following shows the interface of this software and the image of this Antenna that we proposed in it </a:t>
            </a:r>
          </a:p>
          <a:p>
            <a:pPr marL="0" indent="0">
              <a:buNone/>
            </a:pP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50C4D150-8D7A-4C0E-9CCE-CB9AA284BB49}"/>
              </a:ext>
            </a:extLst>
          </p:cNvPr>
          <p:cNvSpPr>
            <a:spLocks noGrp="1"/>
          </p:cNvSpPr>
          <p:nvPr>
            <p:ph type="sldNum" sz="quarter" idx="12"/>
          </p:nvPr>
        </p:nvSpPr>
        <p:spPr>
          <a:xfrm>
            <a:off x="11278327" y="6300787"/>
            <a:ext cx="2844800" cy="365125"/>
          </a:xfrm>
        </p:spPr>
        <p:txBody>
          <a:bodyPr/>
          <a:lstStyle/>
          <a:p>
            <a:fld id="{FBBF61CF-E01E-4A46-BB21-3455A7373A30}" type="slidenum">
              <a:rPr lang="en-US" smtClean="0"/>
              <a:pPr/>
              <a:t>10</a:t>
            </a:fld>
            <a:endParaRPr lang="en-US" dirty="0"/>
          </a:p>
        </p:txBody>
      </p:sp>
      <p:pic>
        <p:nvPicPr>
          <p:cNvPr id="8" name="Picture 7">
            <a:extLst>
              <a:ext uri="{FF2B5EF4-FFF2-40B4-BE49-F238E27FC236}">
                <a16:creationId xmlns:a16="http://schemas.microsoft.com/office/drawing/2014/main" id="{F2FA81AF-2808-4BA1-9793-935E2CCA48CD}"/>
              </a:ext>
            </a:extLst>
          </p:cNvPr>
          <p:cNvPicPr>
            <a:picLocks noChangeAspect="1"/>
          </p:cNvPicPr>
          <p:nvPr/>
        </p:nvPicPr>
        <p:blipFill>
          <a:blip r:embed="rId2"/>
          <a:stretch>
            <a:fillRect/>
          </a:stretch>
        </p:blipFill>
        <p:spPr>
          <a:xfrm>
            <a:off x="2999656" y="3606166"/>
            <a:ext cx="5581650" cy="3138170"/>
          </a:xfrm>
          <a:prstGeom prst="rect">
            <a:avLst/>
          </a:prstGeom>
        </p:spPr>
      </p:pic>
    </p:spTree>
    <p:extLst>
      <p:ext uri="{BB962C8B-B14F-4D97-AF65-F5344CB8AC3E}">
        <p14:creationId xmlns:p14="http://schemas.microsoft.com/office/powerpoint/2010/main" val="13313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normAutofit fontScale="90000"/>
          </a:bodyPr>
          <a:lstStyle/>
          <a:p>
            <a:r>
              <a:rPr lang="en-US" sz="3100" b="1" dirty="0">
                <a:effectLst/>
                <a:latin typeface="Times New Roman" panose="02020603050405020304" pitchFamily="18" charset="0"/>
                <a:ea typeface="Times New Roman" panose="02020603050405020304" pitchFamily="18" charset="0"/>
              </a:rPr>
              <a:t>Results and Discussions:</a:t>
            </a:r>
            <a:br>
              <a:rPr lang="en-US"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70293600" cy="28242198"/>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11</a:t>
            </a:fld>
            <a:endParaRPr lang="en-US"/>
          </a:p>
        </p:txBody>
      </p:sp>
      <p:sp>
        <p:nvSpPr>
          <p:cNvPr id="5" name="AutoShape 2">
            <a:extLst>
              <a:ext uri="{FF2B5EF4-FFF2-40B4-BE49-F238E27FC236}">
                <a16:creationId xmlns:a16="http://schemas.microsoft.com/office/drawing/2014/main" id="{841A3A39-B463-480D-B96F-81620FE92E19}"/>
              </a:ext>
            </a:extLst>
          </p:cNvPr>
          <p:cNvSpPr>
            <a:spLocks noChangeAspect="1" noChangeArrowheads="1"/>
          </p:cNvSpPr>
          <p:nvPr/>
        </p:nvSpPr>
        <p:spPr bwMode="auto">
          <a:xfrm>
            <a:off x="5943600" y="3276600"/>
            <a:ext cx="1952600" cy="19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610C4E3-F991-474E-81B0-E015FD28CB37}"/>
              </a:ext>
            </a:extLst>
          </p:cNvPr>
          <p:cNvSpPr txBox="1"/>
          <p:nvPr/>
        </p:nvSpPr>
        <p:spPr>
          <a:xfrm>
            <a:off x="652844" y="1619652"/>
            <a:ext cx="10627732" cy="2296654"/>
          </a:xfrm>
          <a:prstGeom prst="rect">
            <a:avLst/>
          </a:prstGeom>
          <a:noFill/>
        </p:spPr>
        <p:txBody>
          <a:bodyPr wrap="square">
            <a:spAutoFit/>
          </a:bodyPr>
          <a:lstStyle/>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Besides, then length of ground plane also effects characteristics of the antenna.</a:t>
            </a: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It was clear that there was a severe effect on the performance of the antenna by Lg. Not only the upper resonant band is shifted as it changes, but the value of S-11 is affected within the both resonant bands. </a:t>
            </a: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Though it is hard to explain the exact rule of the impact by Lg, the resonant band is changed when Lg gets smaller or bigger. </a:t>
            </a: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After the successful preformation of designed antenna the frequency plots for different L1, L4 lengths will be as follows.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753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404F-C20F-4929-90DE-88D3E5DDBEE1}"/>
              </a:ext>
            </a:extLst>
          </p:cNvPr>
          <p:cNvSpPr>
            <a:spLocks noGrp="1"/>
          </p:cNvSpPr>
          <p:nvPr>
            <p:ph type="title"/>
          </p:nvPr>
        </p:nvSpPr>
        <p:spPr/>
        <p:txBody>
          <a:bodyPr/>
          <a:lstStyle/>
          <a:p>
            <a:r>
              <a:rPr lang="en-US" dirty="0"/>
              <a:t>Results :</a:t>
            </a:r>
          </a:p>
        </p:txBody>
      </p:sp>
      <p:sp>
        <p:nvSpPr>
          <p:cNvPr id="3" name="Slide Number Placeholder 2">
            <a:extLst>
              <a:ext uri="{FF2B5EF4-FFF2-40B4-BE49-F238E27FC236}">
                <a16:creationId xmlns:a16="http://schemas.microsoft.com/office/drawing/2014/main" id="{97565175-1DD9-4368-B6D5-12C0436FBB86}"/>
              </a:ext>
            </a:extLst>
          </p:cNvPr>
          <p:cNvSpPr>
            <a:spLocks noGrp="1"/>
          </p:cNvSpPr>
          <p:nvPr>
            <p:ph type="sldNum" sz="quarter" idx="12"/>
          </p:nvPr>
        </p:nvSpPr>
        <p:spPr/>
        <p:txBody>
          <a:bodyPr/>
          <a:lstStyle/>
          <a:p>
            <a:fld id="{16983C56-CC76-44A7-A1C1-1DB460E1FE9C}" type="slidenum">
              <a:rPr lang="en-US" smtClean="0"/>
              <a:pPr/>
              <a:t>12</a:t>
            </a:fld>
            <a:endParaRPr lang="en-US"/>
          </a:p>
        </p:txBody>
      </p:sp>
      <p:pic>
        <p:nvPicPr>
          <p:cNvPr id="4" name="Picture 3">
            <a:extLst>
              <a:ext uri="{FF2B5EF4-FFF2-40B4-BE49-F238E27FC236}">
                <a16:creationId xmlns:a16="http://schemas.microsoft.com/office/drawing/2014/main" id="{DF72730C-FB88-4EC9-8E48-3A310D37E65C}"/>
              </a:ext>
            </a:extLst>
          </p:cNvPr>
          <p:cNvPicPr>
            <a:picLocks noChangeAspect="1"/>
          </p:cNvPicPr>
          <p:nvPr/>
        </p:nvPicPr>
        <p:blipFill>
          <a:blip r:embed="rId2"/>
          <a:stretch>
            <a:fillRect/>
          </a:stretch>
        </p:blipFill>
        <p:spPr>
          <a:xfrm>
            <a:off x="7566025" y="1340768"/>
            <a:ext cx="3457575" cy="2419350"/>
          </a:xfrm>
          <a:prstGeom prst="rect">
            <a:avLst/>
          </a:prstGeom>
        </p:spPr>
      </p:pic>
      <p:pic>
        <p:nvPicPr>
          <p:cNvPr id="5" name="Picture 4">
            <a:extLst>
              <a:ext uri="{FF2B5EF4-FFF2-40B4-BE49-F238E27FC236}">
                <a16:creationId xmlns:a16="http://schemas.microsoft.com/office/drawing/2014/main" id="{285D08FB-05F4-4B46-B84A-232E5CA14C80}"/>
              </a:ext>
            </a:extLst>
          </p:cNvPr>
          <p:cNvPicPr>
            <a:picLocks noChangeAspect="1"/>
          </p:cNvPicPr>
          <p:nvPr/>
        </p:nvPicPr>
        <p:blipFill>
          <a:blip r:embed="rId3"/>
          <a:stretch>
            <a:fillRect/>
          </a:stretch>
        </p:blipFill>
        <p:spPr>
          <a:xfrm>
            <a:off x="406045" y="1340768"/>
            <a:ext cx="3362325" cy="2409825"/>
          </a:xfrm>
          <a:prstGeom prst="rect">
            <a:avLst/>
          </a:prstGeom>
        </p:spPr>
      </p:pic>
      <p:pic>
        <p:nvPicPr>
          <p:cNvPr id="6" name="Picture 5">
            <a:extLst>
              <a:ext uri="{FF2B5EF4-FFF2-40B4-BE49-F238E27FC236}">
                <a16:creationId xmlns:a16="http://schemas.microsoft.com/office/drawing/2014/main" id="{4A2817AA-F35D-4203-9528-CC16FFA3FAB5}"/>
              </a:ext>
            </a:extLst>
          </p:cNvPr>
          <p:cNvPicPr>
            <a:picLocks noChangeAspect="1"/>
          </p:cNvPicPr>
          <p:nvPr/>
        </p:nvPicPr>
        <p:blipFill>
          <a:blip r:embed="rId4"/>
          <a:stretch>
            <a:fillRect/>
          </a:stretch>
        </p:blipFill>
        <p:spPr>
          <a:xfrm>
            <a:off x="3913480" y="3429000"/>
            <a:ext cx="3362325" cy="2412103"/>
          </a:xfrm>
          <a:prstGeom prst="rect">
            <a:avLst/>
          </a:prstGeom>
        </p:spPr>
      </p:pic>
    </p:spTree>
    <p:extLst>
      <p:ext uri="{BB962C8B-B14F-4D97-AF65-F5344CB8AC3E}">
        <p14:creationId xmlns:p14="http://schemas.microsoft.com/office/powerpoint/2010/main" val="285250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A284-4DE9-496D-87F9-6DB8599B1A54}"/>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Conclusion: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D16F06A8-6184-45FE-BFFB-F080DB4EC6C0}"/>
              </a:ext>
            </a:extLst>
          </p:cNvPr>
          <p:cNvSpPr>
            <a:spLocks noGrp="1"/>
          </p:cNvSpPr>
          <p:nvPr>
            <p:ph type="sldNum" sz="quarter" idx="12"/>
          </p:nvPr>
        </p:nvSpPr>
        <p:spPr/>
        <p:txBody>
          <a:bodyPr/>
          <a:lstStyle/>
          <a:p>
            <a:fld id="{16983C56-CC76-44A7-A1C1-1DB460E1FE9C}" type="slidenum">
              <a:rPr lang="en-US" smtClean="0"/>
              <a:pPr/>
              <a:t>13</a:t>
            </a:fld>
            <a:endParaRPr lang="en-US"/>
          </a:p>
        </p:txBody>
      </p:sp>
      <p:sp>
        <p:nvSpPr>
          <p:cNvPr id="5" name="TextBox 4">
            <a:extLst>
              <a:ext uri="{FF2B5EF4-FFF2-40B4-BE49-F238E27FC236}">
                <a16:creationId xmlns:a16="http://schemas.microsoft.com/office/drawing/2014/main" id="{E70446BB-AD93-43F1-9C9D-56A1E1EE3520}"/>
              </a:ext>
            </a:extLst>
          </p:cNvPr>
          <p:cNvSpPr txBox="1"/>
          <p:nvPr/>
        </p:nvSpPr>
        <p:spPr>
          <a:xfrm>
            <a:off x="551384" y="1196752"/>
            <a:ext cx="10972800" cy="3570849"/>
          </a:xfrm>
          <a:prstGeom prst="rect">
            <a:avLst/>
          </a:prstGeom>
          <a:noFill/>
        </p:spPr>
        <p:txBody>
          <a:bodyPr wrap="square">
            <a:spAutoFit/>
          </a:bodyPr>
          <a:lstStyle/>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This presentation, The Dual Band Monopole Antenna at this compact size and simple structure is proposed.</a:t>
            </a:r>
          </a:p>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 The “C” shaped radiation strips on the substrate play a important role for achieving the resonant bands that could cover all the 2.4/5.2/5.8 -GHz WLAN bands and all the 2.4/5.5-GHz Wi-Fi bands. </a:t>
            </a:r>
          </a:p>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measured -10dB impedance bandwidths are 190 MHz at the lower band and 1200 MHz at the upper band. From the measured and simulated results, we can conclude that this antenna had many advantages like good impedance matching at both lower band and upper band of WLAN/Wi-Fi, wide resonant bands, independent radiation strips and stable gains. </a:t>
            </a:r>
            <a:endParaRPr lang="en-US"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Glad we have perfectly utilized the HFSS software.</a:t>
            </a:r>
            <a:endParaRPr lang="en-US"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792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092A-82CE-42FB-8518-7ED0C03C6F00}"/>
              </a:ext>
            </a:extLst>
          </p:cNvPr>
          <p:cNvSpPr>
            <a:spLocks noGrp="1"/>
          </p:cNvSpPr>
          <p:nvPr>
            <p:ph type="title"/>
          </p:nvPr>
        </p:nvSpPr>
        <p:spPr/>
        <p:txBody>
          <a:bodyPr/>
          <a:lstStyle/>
          <a:p>
            <a:r>
              <a:rPr lang="en-US" sz="4000" b="1" dirty="0">
                <a:effectLst/>
                <a:latin typeface="Times New Roman" panose="02020603050405020304" pitchFamily="18" charset="0"/>
                <a:ea typeface="Times New Roman" panose="02020603050405020304" pitchFamily="18" charset="0"/>
              </a:rPr>
              <a:t>References:</a:t>
            </a:r>
            <a:br>
              <a:rPr lang="en-US" sz="4000" dirty="0">
                <a:effectLst/>
                <a:latin typeface="Times New Roman" panose="02020603050405020304" pitchFamily="18" charset="0"/>
                <a:ea typeface="Times New Roman" panose="02020603050405020304" pitchFamily="18" charset="0"/>
              </a:rPr>
            </a:br>
            <a:endParaRPr lang="en-US" sz="5400" dirty="0"/>
          </a:p>
        </p:txBody>
      </p:sp>
      <p:sp>
        <p:nvSpPr>
          <p:cNvPr id="3" name="Slide Number Placeholder 2">
            <a:extLst>
              <a:ext uri="{FF2B5EF4-FFF2-40B4-BE49-F238E27FC236}">
                <a16:creationId xmlns:a16="http://schemas.microsoft.com/office/drawing/2014/main" id="{059C3160-9A6A-432D-9047-425D75BB787D}"/>
              </a:ext>
            </a:extLst>
          </p:cNvPr>
          <p:cNvSpPr>
            <a:spLocks noGrp="1"/>
          </p:cNvSpPr>
          <p:nvPr>
            <p:ph type="sldNum" sz="quarter" idx="12"/>
          </p:nvPr>
        </p:nvSpPr>
        <p:spPr/>
        <p:txBody>
          <a:bodyPr/>
          <a:lstStyle/>
          <a:p>
            <a:fld id="{16983C56-CC76-44A7-A1C1-1DB460E1FE9C}" type="slidenum">
              <a:rPr lang="en-US" smtClean="0"/>
              <a:pPr/>
              <a:t>14</a:t>
            </a:fld>
            <a:endParaRPr lang="en-US"/>
          </a:p>
        </p:txBody>
      </p:sp>
      <p:sp>
        <p:nvSpPr>
          <p:cNvPr id="5" name="TextBox 4">
            <a:extLst>
              <a:ext uri="{FF2B5EF4-FFF2-40B4-BE49-F238E27FC236}">
                <a16:creationId xmlns:a16="http://schemas.microsoft.com/office/drawing/2014/main" id="{47D315EB-FAD3-4E45-9E8A-2289D7331786}"/>
              </a:ext>
            </a:extLst>
          </p:cNvPr>
          <p:cNvSpPr txBox="1"/>
          <p:nvPr/>
        </p:nvSpPr>
        <p:spPr>
          <a:xfrm>
            <a:off x="609600" y="1124744"/>
            <a:ext cx="11720039" cy="6048451"/>
          </a:xfrm>
          <a:prstGeom prst="rect">
            <a:avLst/>
          </a:prstGeom>
          <a:noFill/>
        </p:spPr>
        <p:txBody>
          <a:bodyPr wrap="square">
            <a:spAutoFit/>
          </a:bodyPr>
          <a:lstStyle/>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[1]   Moon, J.I., Sim, D.U., and Park, S.O.: “Compact PIFA for 2.4=5 GHz dual ISM-band applications”,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Electron, Lett., Vol. 40, no. 14, pp. 642̢ 643, 2004.</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[2]    P. W. Chan, H. Wong, and E. K. N. Yung Wideband planar inverted antenna with meandering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Shorting strip, Electron. Lett Vol. 44, no. 6, pp. 395̢396, 2008.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[3]   T.H. Kim and D.C. Park, ĀCPW- fed compact monopole antenna for dual-band WLAN applications, ā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Electron. Lett., vol. 41, no. 6, pp.  291 ̢293, 2005.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[4]   C. -M. Wu, Dual-band  CPW fed cross-slot monopole antenna for WLAN operation, ā IET Micro.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Antennas Protag., vol. 1, no.2, pp. 542̢546, 2007.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[5]   C. Wang, Z.-H. Yan, P. Xu, J.-B. Jiang and B. Li, Trident-shaped dual-band CPW-fed monopole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antenna for PCS/WLAN applications ,ā Electron. Lett., vol. 47, no. 4, pp. 231̢232, 2011.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[6]   Chun-Cheng Lin, </a:t>
            </a:r>
            <a:r>
              <a:rPr lang="en-US" sz="1600" dirty="0" err="1">
                <a:effectLst/>
                <a:latin typeface="Times New Roman" panose="02020603050405020304" pitchFamily="18" charset="0"/>
                <a:ea typeface="Times New Roman" panose="02020603050405020304" pitchFamily="18" charset="0"/>
              </a:rPr>
              <a:t>En</a:t>
            </a:r>
            <a:r>
              <a:rPr lang="en-US" sz="1600" dirty="0">
                <a:effectLst/>
                <a:latin typeface="Times New Roman" panose="02020603050405020304" pitchFamily="18" charset="0"/>
                <a:ea typeface="Times New Roman" panose="02020603050405020304" pitchFamily="18" charset="0"/>
              </a:rPr>
              <a:t>-Zo Yu, and </a:t>
            </a:r>
            <a:r>
              <a:rPr lang="en-US" sz="1600" dirty="0" err="1">
                <a:effectLst/>
                <a:latin typeface="Times New Roman" panose="02020603050405020304" pitchFamily="18" charset="0"/>
                <a:ea typeface="Times New Roman" panose="02020603050405020304" pitchFamily="18" charset="0"/>
              </a:rPr>
              <a:t>Chih</a:t>
            </a:r>
            <a:r>
              <a:rPr lang="en-US" sz="1600" dirty="0">
                <a:effectLst/>
                <a:latin typeface="Times New Roman" panose="02020603050405020304" pitchFamily="18" charset="0"/>
                <a:ea typeface="Times New Roman" panose="02020603050405020304" pitchFamily="18" charset="0"/>
              </a:rPr>
              <a:t>-Yu Huang, Ā Dual-Band Rhombus Slot Antenna Fed by CPW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for WLAN Applications ,</a:t>
            </a:r>
            <a:r>
              <a:rPr lang="en-US" sz="1600" dirty="0" err="1">
                <a:effectLst/>
                <a:latin typeface="Times New Roman" panose="02020603050405020304" pitchFamily="18" charset="0"/>
                <a:ea typeface="Times New Roman" panose="02020603050405020304" pitchFamily="18" charset="0"/>
              </a:rPr>
              <a:t>āIEEE</a:t>
            </a:r>
            <a:r>
              <a:rPr lang="en-US" sz="1600" dirty="0">
                <a:effectLst/>
                <a:latin typeface="Times New Roman" panose="02020603050405020304" pitchFamily="18" charset="0"/>
                <a:ea typeface="Times New Roman" panose="02020603050405020304" pitchFamily="18" charset="0"/>
              </a:rPr>
              <a:t> Antennas Wireless </a:t>
            </a:r>
            <a:r>
              <a:rPr lang="en-US" sz="1600" dirty="0" err="1">
                <a:effectLst/>
                <a:latin typeface="Times New Roman" panose="02020603050405020304" pitchFamily="18" charset="0"/>
                <a:ea typeface="Times New Roman" panose="02020603050405020304" pitchFamily="18" charset="0"/>
              </a:rPr>
              <a:t>Propag</a:t>
            </a:r>
            <a:r>
              <a:rPr lang="en-US" sz="1600" dirty="0">
                <a:effectLst/>
                <a:latin typeface="Times New Roman" panose="02020603050405020304" pitchFamily="18" charset="0"/>
                <a:ea typeface="Times New Roman" panose="02020603050405020304" pitchFamily="18" charset="0"/>
              </a:rPr>
              <a:t>. Lett., vol. 11, pp. 362̢364, 2012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[7]   Y. Xu, Y.-C. Jiao and Y.-C. Luan, Ā Compact CPW-fed printed monopole antenna with triple-band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characteristics for WLAN/WiMAX applications, </a:t>
            </a:r>
            <a:r>
              <a:rPr lang="en-US" sz="1600" dirty="0" err="1">
                <a:effectLst/>
                <a:latin typeface="Times New Roman" panose="02020603050405020304" pitchFamily="18" charset="0"/>
                <a:ea typeface="Times New Roman" panose="02020603050405020304" pitchFamily="18" charset="0"/>
              </a:rPr>
              <a:t>āElectron</a:t>
            </a:r>
            <a:r>
              <a:rPr lang="en-US" sz="1600" dirty="0">
                <a:effectLst/>
                <a:latin typeface="Times New Roman" panose="02020603050405020304" pitchFamily="18" charset="0"/>
                <a:ea typeface="Times New Roman" panose="02020603050405020304" pitchFamily="18" charset="0"/>
              </a:rPr>
              <a:t>. Lett., vol. 48, no. 24, pp. 1519̢1520, 2012.</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[8]   M. Naser-</a:t>
            </a:r>
            <a:r>
              <a:rPr lang="en-US" sz="1600" dirty="0" err="1">
                <a:effectLst/>
                <a:latin typeface="Times New Roman" panose="02020603050405020304" pitchFamily="18" charset="0"/>
                <a:ea typeface="Times New Roman" panose="02020603050405020304" pitchFamily="18" charset="0"/>
              </a:rPr>
              <a:t>Moghadasi</a:t>
            </a:r>
            <a:r>
              <a:rPr lang="en-US" sz="1600" dirty="0">
                <a:effectLst/>
                <a:latin typeface="Times New Roman" panose="02020603050405020304" pitchFamily="18" charset="0"/>
                <a:ea typeface="Times New Roman" panose="02020603050405020304" pitchFamily="18" charset="0"/>
              </a:rPr>
              <a:t>, R. </a:t>
            </a:r>
            <a:r>
              <a:rPr lang="en-US" sz="1600" dirty="0" err="1">
                <a:effectLst/>
                <a:latin typeface="Times New Roman" panose="02020603050405020304" pitchFamily="18" charset="0"/>
                <a:ea typeface="Times New Roman" panose="02020603050405020304" pitchFamily="18" charset="0"/>
              </a:rPr>
              <a:t>Sadeghzadeh</a:t>
            </a:r>
            <a:r>
              <a:rPr lang="en-US" sz="1600" dirty="0">
                <a:effectLst/>
                <a:latin typeface="Times New Roman" panose="02020603050405020304" pitchFamily="18" charset="0"/>
                <a:ea typeface="Times New Roman" panose="02020603050405020304" pitchFamily="18" charset="0"/>
              </a:rPr>
              <a:t>, L. </a:t>
            </a:r>
            <a:r>
              <a:rPr lang="en-US" sz="1600" dirty="0" err="1">
                <a:effectLst/>
                <a:latin typeface="Times New Roman" panose="02020603050405020304" pitchFamily="18" charset="0"/>
                <a:ea typeface="Times New Roman" panose="02020603050405020304" pitchFamily="18" charset="0"/>
              </a:rPr>
              <a:t>Asadpor</a:t>
            </a:r>
            <a:r>
              <a:rPr lang="en-US" sz="1600" dirty="0">
                <a:effectLst/>
                <a:latin typeface="Times New Roman" panose="02020603050405020304" pitchFamily="18" charset="0"/>
                <a:ea typeface="Times New Roman" panose="02020603050405020304" pitchFamily="18" charset="0"/>
              </a:rPr>
              <a:t>, and B. S. </a:t>
            </a:r>
            <a:r>
              <a:rPr lang="en-US" sz="1600" dirty="0" err="1">
                <a:effectLst/>
                <a:latin typeface="Times New Roman" panose="02020603050405020304" pitchFamily="18" charset="0"/>
                <a:ea typeface="Times New Roman" panose="02020603050405020304" pitchFamily="18" charset="0"/>
              </a:rPr>
              <a:t>Virdee</a:t>
            </a:r>
            <a:r>
              <a:rPr lang="en-US" sz="1600" dirty="0">
                <a:effectLst/>
                <a:latin typeface="Times New Roman" panose="02020603050405020304" pitchFamily="18" charset="0"/>
                <a:ea typeface="Times New Roman" panose="02020603050405020304" pitchFamily="18" charset="0"/>
              </a:rPr>
              <a:t>, ͆A Small Dual-Band CPW-Fed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Monopole Antenna for GSM and WLAN Applications ,͇IEEE Antennas Wireless </a:t>
            </a:r>
            <a:r>
              <a:rPr lang="en-US" sz="1600" dirty="0" err="1">
                <a:effectLst/>
                <a:latin typeface="Times New Roman" panose="02020603050405020304" pitchFamily="18" charset="0"/>
                <a:ea typeface="Times New Roman" panose="02020603050405020304" pitchFamily="18" charset="0"/>
              </a:rPr>
              <a:t>Propag</a:t>
            </a:r>
            <a:r>
              <a:rPr lang="en-US" sz="1600" dirty="0">
                <a:effectLst/>
                <a:latin typeface="Times New Roman" panose="02020603050405020304" pitchFamily="18" charset="0"/>
                <a:ea typeface="Times New Roman" panose="02020603050405020304" pitchFamily="18" charset="0"/>
              </a:rPr>
              <a:t>. Lett., vol. 12,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pp. 508̽511, 2013.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[9]   </a:t>
            </a:r>
            <a:r>
              <a:rPr lang="en-US" sz="1600" dirty="0" err="1">
                <a:effectLst/>
                <a:latin typeface="Times New Roman" panose="02020603050405020304" pitchFamily="18" charset="0"/>
                <a:ea typeface="Times New Roman" panose="02020603050405020304" pitchFamily="18" charset="0"/>
              </a:rPr>
              <a:t>Symeon</a:t>
            </a:r>
            <a:r>
              <a:rPr lang="en-US" sz="1600" dirty="0">
                <a:effectLst/>
                <a:latin typeface="Times New Roman" panose="02020603050405020304" pitchFamily="18" charset="0"/>
                <a:ea typeface="Times New Roman" panose="02020603050405020304" pitchFamily="18" charset="0"/>
              </a:rPr>
              <a:t> Nikolaou, Photos </a:t>
            </a:r>
            <a:r>
              <a:rPr lang="en-US" sz="1600" dirty="0" err="1">
                <a:effectLst/>
                <a:latin typeface="Times New Roman" panose="02020603050405020304" pitchFamily="18" charset="0"/>
                <a:ea typeface="Times New Roman" panose="02020603050405020304" pitchFamily="18" charset="0"/>
              </a:rPr>
              <a:t>Vryonides</a:t>
            </a:r>
            <a:r>
              <a:rPr lang="en-US" sz="1600" dirty="0">
                <a:effectLst/>
                <a:latin typeface="Times New Roman" panose="02020603050405020304" pitchFamily="18" charset="0"/>
                <a:ea typeface="Times New Roman" panose="02020603050405020304" pitchFamily="18" charset="0"/>
              </a:rPr>
              <a:t> and </a:t>
            </a:r>
            <a:r>
              <a:rPr lang="en-US" sz="1600" dirty="0" err="1">
                <a:effectLst/>
                <a:latin typeface="Times New Roman" panose="02020603050405020304" pitchFamily="18" charset="0"/>
                <a:ea typeface="Times New Roman" panose="02020603050405020304" pitchFamily="18" charset="0"/>
              </a:rPr>
              <a:t>Dimitrios</a:t>
            </a:r>
            <a:r>
              <a:rPr lang="en-US" sz="1600" dirty="0">
                <a:effectLst/>
                <a:latin typeface="Times New Roman" panose="02020603050405020304" pitchFamily="18" charset="0"/>
                <a:ea typeface="Times New Roman" panose="02020603050405020304" pitchFamily="18" charset="0"/>
              </a:rPr>
              <a:t> E. </a:t>
            </a:r>
            <a:r>
              <a:rPr lang="en-US" sz="1600" dirty="0" err="1">
                <a:effectLst/>
                <a:latin typeface="Times New Roman" panose="02020603050405020304" pitchFamily="18" charset="0"/>
                <a:ea typeface="Times New Roman" panose="02020603050405020304" pitchFamily="18" charset="0"/>
              </a:rPr>
              <a:t>Anagnostou</a:t>
            </a:r>
            <a:r>
              <a:rPr lang="en-US" sz="1600" dirty="0">
                <a:effectLst/>
                <a:latin typeface="Times New Roman" panose="02020603050405020304" pitchFamily="18" charset="0"/>
                <a:ea typeface="Times New Roman" panose="02020603050405020304" pitchFamily="18" charset="0"/>
              </a:rPr>
              <a:t>, ͆Dual-band Microstrip-Fed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Monopole on RO4003 Substrate ,͇2008 IEEE ,Antennas &amp;  Propagation Society International </a:t>
            </a: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Symposium., vol. 10, pp. 1̽4, 2008.</a:t>
            </a: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756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53C6-7A73-49F6-83D8-FE98362D370E}"/>
              </a:ext>
            </a:extLst>
          </p:cNvPr>
          <p:cNvSpPr>
            <a:spLocks noGrp="1"/>
          </p:cNvSpPr>
          <p:nvPr>
            <p:ph type="title"/>
          </p:nvPr>
        </p:nvSpPr>
        <p:spPr>
          <a:xfrm>
            <a:off x="1055440" y="1124743"/>
            <a:ext cx="9968160" cy="5231607"/>
          </a:xfrm>
        </p:spPr>
        <p:txBody>
          <a:bodyPr/>
          <a:lstStyle/>
          <a:p>
            <a:pPr algn="ctr"/>
            <a:br>
              <a:rPr lang="en-IN" sz="6000" dirty="0">
                <a:solidFill>
                  <a:schemeClr val="tx1"/>
                </a:solidFill>
                <a:latin typeface="Times New Roman" panose="02020603050405020304" pitchFamily="18" charset="0"/>
                <a:cs typeface="Times New Roman" panose="02020603050405020304" pitchFamily="18" charset="0"/>
              </a:rPr>
            </a:br>
            <a:br>
              <a:rPr lang="en-IN" sz="6000" dirty="0">
                <a:solidFill>
                  <a:schemeClr val="tx1"/>
                </a:solidFill>
                <a:latin typeface="Times New Roman" panose="02020603050405020304" pitchFamily="18" charset="0"/>
                <a:cs typeface="Times New Roman" panose="02020603050405020304" pitchFamily="18" charset="0"/>
              </a:rPr>
            </a:br>
            <a:r>
              <a:rPr lang="en-IN" sz="6000" dirty="0">
                <a:solidFill>
                  <a:schemeClr val="tx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D26498A7-780E-485F-8478-1D3430F090D6}"/>
              </a:ext>
            </a:extLst>
          </p:cNvPr>
          <p:cNvSpPr>
            <a:spLocks noGrp="1"/>
          </p:cNvSpPr>
          <p:nvPr>
            <p:ph type="sldNum" sz="quarter" idx="12"/>
          </p:nvPr>
        </p:nvSpPr>
        <p:spPr>
          <a:xfrm>
            <a:off x="11023600" y="6356350"/>
            <a:ext cx="2844800" cy="365125"/>
          </a:xfrm>
        </p:spPr>
        <p:txBody>
          <a:bodyPr/>
          <a:lstStyle/>
          <a:p>
            <a:fld id="{95C3E875-8613-4FA0-971B-DAFC1FE5CF81}" type="slidenum">
              <a:rPr lang="en-US" smtClean="0"/>
              <a:pPr/>
              <a:t>15</a:t>
            </a:fld>
            <a:endParaRPr lang="en-US" dirty="0"/>
          </a:p>
        </p:txBody>
      </p:sp>
    </p:spTree>
    <p:extLst>
      <p:ext uri="{BB962C8B-B14F-4D97-AF65-F5344CB8AC3E}">
        <p14:creationId xmlns:p14="http://schemas.microsoft.com/office/powerpoint/2010/main" val="284383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C5584-B5CB-4C3A-9F8D-F715DD02FDBD}"/>
              </a:ext>
            </a:extLst>
          </p:cNvPr>
          <p:cNvSpPr txBox="1"/>
          <p:nvPr/>
        </p:nvSpPr>
        <p:spPr>
          <a:xfrm>
            <a:off x="2575645" y="362073"/>
            <a:ext cx="7040710" cy="984885"/>
          </a:xfrm>
          <a:prstGeom prst="rect">
            <a:avLst/>
          </a:prstGeom>
          <a:noFill/>
        </p:spPr>
        <p:txBody>
          <a:bodyPr wrap="none" rtlCol="0">
            <a:spAutoFit/>
          </a:bodyPr>
          <a:lstStyle/>
          <a:p>
            <a:r>
              <a:rPr lang="en-IN" sz="4400" b="1" dirty="0">
                <a:solidFill>
                  <a:srgbClr val="0070C0"/>
                </a:solidFill>
                <a:latin typeface="Bahnschrift SemiBold Condensed" panose="020B0502040204020203" pitchFamily="34" charset="0"/>
              </a:rPr>
              <a:t>Institute of Aeronautical Engineering</a:t>
            </a:r>
          </a:p>
          <a:p>
            <a:pPr algn="ctr"/>
            <a:r>
              <a:rPr lang="en-IN" sz="1400" b="1" dirty="0">
                <a:solidFill>
                  <a:srgbClr val="0070C0"/>
                </a:solidFill>
                <a:latin typeface="Bahnschrift SemiBold Condensed" panose="020B0502040204020203" pitchFamily="34" charset="0"/>
              </a:rPr>
              <a:t>(Autonomous)</a:t>
            </a:r>
          </a:p>
        </p:txBody>
      </p:sp>
      <p:sp>
        <p:nvSpPr>
          <p:cNvPr id="7" name="TextBox 6">
            <a:extLst>
              <a:ext uri="{FF2B5EF4-FFF2-40B4-BE49-F238E27FC236}">
                <a16:creationId xmlns:a16="http://schemas.microsoft.com/office/drawing/2014/main" id="{5264DF67-1646-450B-AB3A-EDDF9F58C530}"/>
              </a:ext>
            </a:extLst>
          </p:cNvPr>
          <p:cNvSpPr txBox="1"/>
          <p:nvPr/>
        </p:nvSpPr>
        <p:spPr>
          <a:xfrm>
            <a:off x="2218336" y="2961595"/>
            <a:ext cx="7755328" cy="461665"/>
          </a:xfrm>
          <a:prstGeom prst="rect">
            <a:avLst/>
          </a:prstGeom>
          <a:noFill/>
        </p:spPr>
        <p:txBody>
          <a:bodyPr wrap="none" rtlCol="0">
            <a:spAutoFit/>
          </a:bodyPr>
          <a:lstStyle/>
          <a:p>
            <a:pPr algn="ctr"/>
            <a:r>
              <a:rPr lang="en-IN" sz="2400" b="1" dirty="0">
                <a:solidFill>
                  <a:srgbClr val="C00000"/>
                </a:solidFill>
                <a:latin typeface="Dubai Medium" panose="020B0603030403030204" pitchFamily="34" charset="-78"/>
                <a:cs typeface="Dubai Medium" panose="020B0603030403030204" pitchFamily="34" charset="-78"/>
              </a:rPr>
              <a:t>Department of Electronics and Communication Engineering</a:t>
            </a:r>
          </a:p>
        </p:txBody>
      </p:sp>
      <p:pic>
        <p:nvPicPr>
          <p:cNvPr id="9" name="Picture 8">
            <a:extLst>
              <a:ext uri="{FF2B5EF4-FFF2-40B4-BE49-F238E27FC236}">
                <a16:creationId xmlns:a16="http://schemas.microsoft.com/office/drawing/2014/main" id="{44848AEA-3B00-4210-A812-544EFEF3E5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358" y="1368152"/>
            <a:ext cx="1755284" cy="1628800"/>
          </a:xfrm>
          <a:prstGeom prst="rect">
            <a:avLst/>
          </a:prstGeom>
        </p:spPr>
      </p:pic>
      <p:sp>
        <p:nvSpPr>
          <p:cNvPr id="10" name="TextBox 9">
            <a:extLst>
              <a:ext uri="{FF2B5EF4-FFF2-40B4-BE49-F238E27FC236}">
                <a16:creationId xmlns:a16="http://schemas.microsoft.com/office/drawing/2014/main" id="{AA8BA636-06F6-4F9D-93B1-9DB488CE0F31}"/>
              </a:ext>
            </a:extLst>
          </p:cNvPr>
          <p:cNvSpPr txBox="1"/>
          <p:nvPr/>
        </p:nvSpPr>
        <p:spPr>
          <a:xfrm>
            <a:off x="1878819" y="3372380"/>
            <a:ext cx="8434361" cy="1005403"/>
          </a:xfrm>
          <a:prstGeom prst="rect">
            <a:avLst/>
          </a:prstGeom>
          <a:noFill/>
        </p:spPr>
        <p:txBody>
          <a:bodyPr wrap="none" rtlCol="0">
            <a:spAutoFit/>
          </a:bodyPr>
          <a:lstStyle/>
          <a:p>
            <a:pPr marL="332740" marR="321945" algn="ctr">
              <a:spcBef>
                <a:spcPts val="365"/>
              </a:spcBef>
              <a:spcAft>
                <a:spcPts val="0"/>
              </a:spcAft>
            </a:pPr>
            <a:r>
              <a:rPr lang="en-US" sz="2800" b="1" dirty="0">
                <a:effectLst/>
                <a:latin typeface="Times New Roman" panose="02020603050405020304" pitchFamily="18" charset="0"/>
                <a:ea typeface="Times New Roman" panose="02020603050405020304" pitchFamily="18" charset="0"/>
              </a:rPr>
              <a:t>Topic : Dual-Band Planar Monopole Antenna for </a:t>
            </a:r>
          </a:p>
          <a:p>
            <a:pPr marL="332740" marR="321945" algn="ctr">
              <a:spcBef>
                <a:spcPts val="365"/>
              </a:spcBef>
              <a:spcAft>
                <a:spcPts val="0"/>
              </a:spcAft>
            </a:pPr>
            <a:r>
              <a:rPr lang="en-US" sz="2800" b="1" dirty="0">
                <a:effectLst/>
                <a:latin typeface="Times New Roman" panose="02020603050405020304" pitchFamily="18" charset="0"/>
                <a:ea typeface="Times New Roman" panose="02020603050405020304" pitchFamily="18" charset="0"/>
              </a:rPr>
              <a:t>WLAN/Wi-Fi Application</a:t>
            </a:r>
          </a:p>
        </p:txBody>
      </p:sp>
      <p:sp>
        <p:nvSpPr>
          <p:cNvPr id="15" name="TextBox 14">
            <a:extLst>
              <a:ext uri="{FF2B5EF4-FFF2-40B4-BE49-F238E27FC236}">
                <a16:creationId xmlns:a16="http://schemas.microsoft.com/office/drawing/2014/main" id="{0B01EB95-B5AF-406B-AE2F-01311C399ADD}"/>
              </a:ext>
            </a:extLst>
          </p:cNvPr>
          <p:cNvSpPr txBox="1"/>
          <p:nvPr/>
        </p:nvSpPr>
        <p:spPr>
          <a:xfrm>
            <a:off x="7680176" y="4812540"/>
            <a:ext cx="4248472" cy="646331"/>
          </a:xfrm>
          <a:prstGeom prst="rect">
            <a:avLst/>
          </a:prstGeom>
          <a:noFill/>
        </p:spPr>
        <p:txBody>
          <a:bodyPr wrap="square" rtlCol="0">
            <a:spAutoFit/>
          </a:bodyPr>
          <a:lstStyle/>
          <a:p>
            <a:r>
              <a:rPr lang="en-US" dirty="0"/>
              <a:t>					</a:t>
            </a:r>
            <a:endParaRPr lang="en-IN" dirty="0"/>
          </a:p>
        </p:txBody>
      </p:sp>
      <p:sp>
        <p:nvSpPr>
          <p:cNvPr id="12" name="TextBox 11">
            <a:extLst>
              <a:ext uri="{FF2B5EF4-FFF2-40B4-BE49-F238E27FC236}">
                <a16:creationId xmlns:a16="http://schemas.microsoft.com/office/drawing/2014/main" id="{3A27AED3-3BEC-4FEA-8249-EE620A0661AC}"/>
              </a:ext>
            </a:extLst>
          </p:cNvPr>
          <p:cNvSpPr txBox="1"/>
          <p:nvPr/>
        </p:nvSpPr>
        <p:spPr>
          <a:xfrm>
            <a:off x="767408" y="4437112"/>
            <a:ext cx="5042286" cy="1107996"/>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By :</a:t>
            </a:r>
          </a:p>
          <a:p>
            <a:endParaRPr lang="en-US" sz="1400" dirty="0"/>
          </a:p>
          <a:p>
            <a:r>
              <a:rPr lang="en-US" sz="1600" dirty="0"/>
              <a:t>19951A04M6 – Mettu Vishnu Vardhan.</a:t>
            </a:r>
          </a:p>
          <a:p>
            <a:r>
              <a:rPr lang="en-US" sz="1600" dirty="0"/>
              <a:t>.</a:t>
            </a:r>
            <a:r>
              <a:rPr lang="en-US" dirty="0"/>
              <a:t>  					</a:t>
            </a:r>
            <a:endParaRPr lang="en-IN" dirty="0"/>
          </a:p>
        </p:txBody>
      </p:sp>
      <p:sp>
        <p:nvSpPr>
          <p:cNvPr id="14" name="TextBox 13">
            <a:extLst>
              <a:ext uri="{FF2B5EF4-FFF2-40B4-BE49-F238E27FC236}">
                <a16:creationId xmlns:a16="http://schemas.microsoft.com/office/drawing/2014/main" id="{9E2B148C-5AF1-4FB9-8011-E3FD347AEAE8}"/>
              </a:ext>
            </a:extLst>
          </p:cNvPr>
          <p:cNvSpPr txBox="1"/>
          <p:nvPr/>
        </p:nvSpPr>
        <p:spPr>
          <a:xfrm>
            <a:off x="7537886" y="4437112"/>
            <a:ext cx="4248472" cy="286232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Supervisor Name</a:t>
            </a:r>
          </a:p>
          <a:p>
            <a:endParaRPr lang="en-US" sz="1400" dirty="0"/>
          </a:p>
          <a:p>
            <a:r>
              <a:rPr lang="en-US" sz="1600" dirty="0"/>
              <a:t>Professor:</a:t>
            </a:r>
          </a:p>
          <a:p>
            <a:r>
              <a:rPr lang="en-US" sz="1600" dirty="0"/>
              <a:t>Dr. V </a:t>
            </a:r>
            <a:r>
              <a:rPr lang="en-US" sz="1600" dirty="0" err="1"/>
              <a:t>Padmanabha</a:t>
            </a:r>
            <a:r>
              <a:rPr lang="en-US" sz="1600" dirty="0"/>
              <a:t> Reddy.</a:t>
            </a:r>
          </a:p>
          <a:p>
            <a:r>
              <a:rPr lang="en-US" sz="1600" dirty="0"/>
              <a:t>Electronics and Communication Engineering</a:t>
            </a:r>
          </a:p>
          <a:p>
            <a:endParaRPr lang="en-US" sz="1600" dirty="0"/>
          </a:p>
          <a:p>
            <a:r>
              <a:rPr lang="en-US" sz="1600" dirty="0"/>
              <a:t>Assistant professor:</a:t>
            </a:r>
          </a:p>
          <a:p>
            <a:r>
              <a:rPr lang="en-US" sz="1600" dirty="0"/>
              <a:t>Dr. D </a:t>
            </a:r>
            <a:r>
              <a:rPr lang="en-US" sz="1600" dirty="0" err="1"/>
              <a:t>Srikar</a:t>
            </a:r>
            <a:r>
              <a:rPr lang="en-US" sz="1600" dirty="0"/>
              <a:t>.</a:t>
            </a:r>
          </a:p>
          <a:p>
            <a:r>
              <a:rPr lang="en-US" sz="1600" dirty="0"/>
              <a:t>Electronics and Communication Engineering</a:t>
            </a:r>
          </a:p>
          <a:p>
            <a:r>
              <a:rPr lang="en-US" dirty="0"/>
              <a:t>					</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lstStyle/>
          <a:p>
            <a:r>
              <a:rPr lang="en-IN" dirty="0"/>
              <a:t>Introduction:</a:t>
            </a:r>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10972800" cy="5661248"/>
          </a:xfrm>
        </p:spPr>
        <p:txBody>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The present antenna which we are going to design has an greater use in WLAN/Wi-Fi Applications.</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As the range of (WLAN) Wireless local area network and (Wi-Fi) Wireless fidelity communication systems lies in the range of 2.4/5.2/5.8 – GHz</a:t>
            </a:r>
          </a:p>
          <a:p>
            <a:pPr marL="0" indent="0">
              <a:buNone/>
            </a:pPr>
            <a:r>
              <a:rPr lang="en-IN" sz="2800" dirty="0">
                <a:solidFill>
                  <a:schemeClr val="tx1"/>
                </a:solidFill>
                <a:latin typeface="Times New Roman" panose="02020603050405020304" pitchFamily="18" charset="0"/>
                <a:cs typeface="Times New Roman" panose="02020603050405020304" pitchFamily="18" charset="0"/>
              </a:rPr>
              <a:t>So we are going to design an antenna using (HFSS)High Frequency Structured Simulation Software.</a:t>
            </a: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3</a:t>
            </a:fld>
            <a:endParaRPr lang="en-US"/>
          </a:p>
        </p:txBody>
      </p:sp>
      <p:pic>
        <p:nvPicPr>
          <p:cNvPr id="8" name="Picture 7">
            <a:extLst>
              <a:ext uri="{FF2B5EF4-FFF2-40B4-BE49-F238E27FC236}">
                <a16:creationId xmlns:a16="http://schemas.microsoft.com/office/drawing/2014/main" id="{5971AF7E-F04E-417A-AE2B-3D2DD7A7B9EA}"/>
              </a:ext>
            </a:extLst>
          </p:cNvPr>
          <p:cNvPicPr>
            <a:picLocks noChangeAspect="1"/>
          </p:cNvPicPr>
          <p:nvPr/>
        </p:nvPicPr>
        <p:blipFill>
          <a:blip r:embed="rId2"/>
          <a:stretch>
            <a:fillRect/>
          </a:stretch>
        </p:blipFill>
        <p:spPr>
          <a:xfrm>
            <a:off x="4727848" y="3952909"/>
            <a:ext cx="5167089" cy="2905091"/>
          </a:xfrm>
          <a:prstGeom prst="rect">
            <a:avLst/>
          </a:prstGeom>
        </p:spPr>
      </p:pic>
    </p:spTree>
    <p:extLst>
      <p:ext uri="{BB962C8B-B14F-4D97-AF65-F5344CB8AC3E}">
        <p14:creationId xmlns:p14="http://schemas.microsoft.com/office/powerpoint/2010/main" val="143563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B3B-FC1B-47D2-B53A-EF2085B85E7C}"/>
              </a:ext>
            </a:extLst>
          </p:cNvPr>
          <p:cNvSpPr>
            <a:spLocks noGrp="1"/>
          </p:cNvSpPr>
          <p:nvPr>
            <p:ph type="title"/>
          </p:nvPr>
        </p:nvSpPr>
        <p:spPr>
          <a:xfrm>
            <a:off x="119336" y="145396"/>
            <a:ext cx="10972800" cy="648071"/>
          </a:xfrm>
        </p:spPr>
        <p:txBody>
          <a:bodyPr>
            <a:noAutofit/>
          </a:bodyPr>
          <a:lstStyle/>
          <a:p>
            <a:r>
              <a:rPr lang="en-IN" sz="3600" dirty="0">
                <a:latin typeface="Times New Roman" panose="02020603050405020304" pitchFamily="18" charset="0"/>
                <a:cs typeface="Times New Roman" panose="02020603050405020304" pitchFamily="18" charset="0"/>
              </a:rPr>
              <a:t>Abstract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F2D727-C448-4244-A564-E38E9AD1D381}"/>
              </a:ext>
            </a:extLst>
          </p:cNvPr>
          <p:cNvSpPr>
            <a:spLocks noGrp="1"/>
          </p:cNvSpPr>
          <p:nvPr>
            <p:ph idx="1"/>
          </p:nvPr>
        </p:nvSpPr>
        <p:spPr>
          <a:xfrm>
            <a:off x="407368" y="0"/>
            <a:ext cx="9086800" cy="5069159"/>
          </a:xfrm>
        </p:spPr>
        <p:txBody>
          <a:bodyPr/>
          <a:lstStyle/>
          <a:p>
            <a:pPr marL="0" indent="0">
              <a:buNone/>
            </a:pPr>
            <a:endParaRPr lang="en-US" sz="2000" dirty="0">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latin typeface="Times New Roman" panose="02020603050405020304" pitchFamily="18" charset="0"/>
              <a:ea typeface="Times New Roman" panose="02020603050405020304" pitchFamily="18" charset="0"/>
            </a:endParaRPr>
          </a:p>
          <a:p>
            <a:pPr marL="0" indent="0">
              <a:buNone/>
            </a:pPr>
            <a:r>
              <a:rPr lang="en-US" sz="2000" dirty="0">
                <a:solidFill>
                  <a:schemeClr val="tx1"/>
                </a:solidFill>
                <a:effectLst/>
                <a:latin typeface="Times New Roman" panose="02020603050405020304" pitchFamily="18" charset="0"/>
                <a:ea typeface="Times New Roman" panose="02020603050405020304" pitchFamily="18" charset="0"/>
              </a:rPr>
              <a:t>The proposed planar monopole antenna with dual band character for WLAM/Wi-Fi application.</a:t>
            </a:r>
          </a:p>
          <a:p>
            <a:pPr marL="0" indent="0">
              <a:buNone/>
            </a:pPr>
            <a:r>
              <a:rPr lang="en-US" sz="2000" dirty="0">
                <a:solidFill>
                  <a:schemeClr val="tx1"/>
                </a:solidFill>
                <a:effectLst/>
                <a:latin typeface="Times New Roman" panose="02020603050405020304" pitchFamily="18" charset="0"/>
                <a:ea typeface="Times New Roman" panose="02020603050405020304" pitchFamily="18" charset="0"/>
              </a:rPr>
              <a:t> This can obtain the impedance bandwidth of 2.3-2.9 and 4.70-5.90 GHz with s11 less than -10d.</a:t>
            </a:r>
          </a:p>
          <a:p>
            <a:pPr marL="0" indent="0">
              <a:buNone/>
            </a:pPr>
            <a:r>
              <a:rPr lang="en-US" sz="2000" dirty="0">
                <a:solidFill>
                  <a:schemeClr val="tx1"/>
                </a:solidFill>
                <a:effectLst/>
                <a:latin typeface="Times New Roman" panose="02020603050405020304" pitchFamily="18" charset="0"/>
                <a:ea typeface="Times New Roman" panose="02020603050405020304" pitchFamily="18" charset="0"/>
              </a:rPr>
              <a:t> The total dimension of the antenna is 30 x 26 mm</a:t>
            </a:r>
            <a:r>
              <a:rPr lang="en-US" sz="2000" baseline="30000" dirty="0">
                <a:solidFill>
                  <a:schemeClr val="tx1"/>
                </a:solidFill>
                <a:effectLst/>
                <a:latin typeface="Times New Roman" panose="02020603050405020304" pitchFamily="18" charset="0"/>
                <a:ea typeface="Times New Roman" panose="02020603050405020304" pitchFamily="18" charset="0"/>
              </a:rPr>
              <a:t>2.</a:t>
            </a:r>
            <a:r>
              <a:rPr lang="en-US" sz="2000" dirty="0">
                <a:solidFill>
                  <a:schemeClr val="tx1"/>
                </a:solidFill>
                <a:effectLst/>
                <a:latin typeface="Times New Roman" panose="02020603050405020304" pitchFamily="18" charset="0"/>
                <a:ea typeface="Times New Roman" panose="02020603050405020304" pitchFamily="18" charset="0"/>
              </a:rPr>
              <a:t> This antenna was printed on the substrate of FR-4 with two “C” – shaped strips and a microstrip feed line on the front side and the grounded plane on the flip side. </a:t>
            </a:r>
          </a:p>
          <a:p>
            <a:pPr marL="0" indent="0">
              <a:buNone/>
            </a:pPr>
            <a:r>
              <a:rPr lang="en-US" sz="2000" dirty="0">
                <a:solidFill>
                  <a:schemeClr val="tx1"/>
                </a:solidFill>
                <a:effectLst/>
                <a:latin typeface="Times New Roman" panose="02020603050405020304" pitchFamily="18" charset="0"/>
                <a:ea typeface="Times New Roman" panose="02020603050405020304" pitchFamily="18" charset="0"/>
              </a:rPr>
              <a:t>As the resonant bands of this antenna are excited by different strips, the resonant frequency in different bands could be flexibly tuned with little effect on the other. </a:t>
            </a:r>
          </a:p>
          <a:p>
            <a:pPr marL="0" indent="0">
              <a:buNone/>
            </a:pPr>
            <a:r>
              <a:rPr lang="en-US" sz="2000" dirty="0">
                <a:solidFill>
                  <a:schemeClr val="tx1"/>
                </a:solidFill>
                <a:effectLst/>
                <a:latin typeface="Times New Roman" panose="02020603050405020304" pitchFamily="18" charset="0"/>
                <a:ea typeface="Times New Roman" panose="02020603050405020304" pitchFamily="18" charset="0"/>
              </a:rPr>
              <a:t>The results between the experiment and simulated one are agree well, great impedance matching and good gain are obtained. </a:t>
            </a:r>
          </a:p>
          <a:p>
            <a:pPr marL="0" indent="0">
              <a:buNone/>
            </a:pPr>
            <a:r>
              <a:rPr lang="en-US" sz="2000" dirty="0">
                <a:solidFill>
                  <a:schemeClr val="tx1"/>
                </a:solidFill>
                <a:effectLst/>
                <a:latin typeface="Times New Roman" panose="02020603050405020304" pitchFamily="18" charset="0"/>
                <a:ea typeface="Times New Roman" panose="02020603050405020304" pitchFamily="18" charset="0"/>
              </a:rPr>
              <a:t>The details of the analysis of them are discussed below.   </a:t>
            </a:r>
          </a:p>
          <a:p>
            <a:pPr marL="0" indent="0">
              <a:buNone/>
            </a:pP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726C438-947A-4A1C-95B9-95CA38A76C2B}"/>
              </a:ext>
            </a:extLst>
          </p:cNvPr>
          <p:cNvSpPr>
            <a:spLocks noGrp="1"/>
          </p:cNvSpPr>
          <p:nvPr>
            <p:ph type="sldNum" sz="quarter" idx="12"/>
          </p:nvPr>
        </p:nvSpPr>
        <p:spPr>
          <a:xfrm>
            <a:off x="11424592" y="6304235"/>
            <a:ext cx="2844800" cy="365125"/>
          </a:xfrm>
        </p:spPr>
        <p:txBody>
          <a:bodyPr/>
          <a:lstStyle/>
          <a:p>
            <a:fld id="{FBBF61CF-E01E-4A46-BB21-3455A7373A30}" type="slidenum">
              <a:rPr lang="en-US" smtClean="0"/>
              <a:pPr/>
              <a:t>4</a:t>
            </a:fld>
            <a:endParaRPr lang="en-US"/>
          </a:p>
        </p:txBody>
      </p:sp>
      <p:pic>
        <p:nvPicPr>
          <p:cNvPr id="6" name="Picture 5">
            <a:extLst>
              <a:ext uri="{FF2B5EF4-FFF2-40B4-BE49-F238E27FC236}">
                <a16:creationId xmlns:a16="http://schemas.microsoft.com/office/drawing/2014/main" id="{CC5E0D91-4145-4018-B2C8-A72930E45C62}"/>
              </a:ext>
            </a:extLst>
          </p:cNvPr>
          <p:cNvPicPr>
            <a:picLocks noChangeAspect="1"/>
          </p:cNvPicPr>
          <p:nvPr/>
        </p:nvPicPr>
        <p:blipFill>
          <a:blip r:embed="rId2"/>
          <a:stretch>
            <a:fillRect/>
          </a:stretch>
        </p:blipFill>
        <p:spPr>
          <a:xfrm>
            <a:off x="6567815" y="4594255"/>
            <a:ext cx="3725337" cy="1983665"/>
          </a:xfrm>
          <a:prstGeom prst="rect">
            <a:avLst/>
          </a:prstGeom>
        </p:spPr>
      </p:pic>
    </p:spTree>
    <p:extLst>
      <p:ext uri="{BB962C8B-B14F-4D97-AF65-F5344CB8AC3E}">
        <p14:creationId xmlns:p14="http://schemas.microsoft.com/office/powerpoint/2010/main" val="150914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E963-2CA5-4336-8604-AB41A29E7396}"/>
              </a:ext>
            </a:extLst>
          </p:cNvPr>
          <p:cNvSpPr>
            <a:spLocks noGrp="1"/>
          </p:cNvSpPr>
          <p:nvPr>
            <p:ph type="ctrTitle"/>
          </p:nvPr>
        </p:nvSpPr>
        <p:spPr>
          <a:xfrm>
            <a:off x="238824" y="103065"/>
            <a:ext cx="11277600" cy="648072"/>
          </a:xfrm>
        </p:spPr>
        <p:txBody>
          <a:bodyPr/>
          <a:lstStyle/>
          <a:p>
            <a:r>
              <a:rPr lang="en-US" sz="3600" b="1" i="0" dirty="0">
                <a:solidFill>
                  <a:schemeClr val="bg1"/>
                </a:solidFill>
                <a:effectLst/>
                <a:latin typeface="Times New Roman" panose="02020603050405020304" pitchFamily="18" charset="0"/>
                <a:cs typeface="Times New Roman" panose="02020603050405020304" pitchFamily="18" charset="0"/>
              </a:rPr>
              <a:t>Literature Survey:</a:t>
            </a:r>
            <a:br>
              <a:rPr lang="en-US" sz="3600" b="1" i="0" dirty="0">
                <a:solidFill>
                  <a:schemeClr val="bg1"/>
                </a:solidFill>
                <a:effectLst/>
                <a:latin typeface="Times New Roman" panose="02020603050405020304" pitchFamily="18" charset="0"/>
                <a:cs typeface="Times New Roman" panose="02020603050405020304" pitchFamily="18" charset="0"/>
              </a:rPr>
            </a:b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5D1652-BF05-47F1-8C7A-78542300C2C7}"/>
              </a:ext>
            </a:extLst>
          </p:cNvPr>
          <p:cNvSpPr>
            <a:spLocks noGrp="1"/>
          </p:cNvSpPr>
          <p:nvPr>
            <p:ph type="subTitle" idx="1"/>
          </p:nvPr>
        </p:nvSpPr>
        <p:spPr>
          <a:xfrm>
            <a:off x="407368" y="1196751"/>
            <a:ext cx="10848528" cy="4248473"/>
          </a:xfrm>
        </p:spPr>
        <p:txBody>
          <a:bodyPr/>
          <a:lstStyle/>
          <a:p>
            <a:pPr marL="0" marR="149225" algn="l">
              <a:lnSpc>
                <a:spcPct val="115000"/>
              </a:lnSpc>
              <a:spcBef>
                <a:spcPts val="97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rPr>
              <a:t>All the antenna’s which were surveyed, numerous monopole antenna’s have been proposed because of size reduction, bandwidth enhancement, and resonance-mode realization, etc. For example, Compact planar inverted ”F” antenna is presented in [1],[2], and coplanar waveguide (CPW)-fed antennas with inverted L-Strip in [3].</a:t>
            </a:r>
          </a:p>
          <a:p>
            <a:pPr marL="0" marR="149225" algn="l">
              <a:lnSpc>
                <a:spcPct val="115000"/>
              </a:lnSpc>
              <a:spcBef>
                <a:spcPts val="970"/>
              </a:spcBef>
              <a:spcAft>
                <a:spcPts val="0"/>
              </a:spcAft>
            </a:pPr>
            <a:endParaRPr lang="en-US" sz="1600" dirty="0">
              <a:solidFill>
                <a:schemeClr val="tx1"/>
              </a:solidFill>
              <a:effectLst/>
              <a:latin typeface="Times New Roman" panose="02020603050405020304" pitchFamily="18" charset="0"/>
              <a:ea typeface="Times New Roman" panose="02020603050405020304" pitchFamily="18" charset="0"/>
            </a:endParaRPr>
          </a:p>
          <a:p>
            <a:pPr marL="0" marR="0" algn="l">
              <a:lnSpc>
                <a:spcPct val="1150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rPr>
              <a:t>They all cover WLAN operation band, but the structure of PIFA needs a big ground plane, while the CPW-fed structure has low gains and narrow impedance matching band. Furthermore, some antennas exhibit complex structure [6]-[8].</a:t>
            </a:r>
          </a:p>
          <a:p>
            <a:pPr marL="0" marR="0" algn="l">
              <a:lnSpc>
                <a:spcPct val="115000"/>
              </a:lnSpc>
              <a:spcBef>
                <a:spcPts val="0"/>
              </a:spcBef>
              <a:spcAft>
                <a:spcPts val="0"/>
              </a:spcAft>
            </a:pPr>
            <a:endParaRPr lang="en-US" sz="1600" dirty="0">
              <a:solidFill>
                <a:schemeClr val="tx1"/>
              </a:solidFill>
              <a:effectLst/>
              <a:latin typeface="Times New Roman" panose="02020603050405020304" pitchFamily="18" charset="0"/>
              <a:ea typeface="Times New Roman" panose="02020603050405020304" pitchFamily="18" charset="0"/>
            </a:endParaRPr>
          </a:p>
          <a:p>
            <a:pPr marL="0" marR="0" algn="l">
              <a:lnSpc>
                <a:spcPct val="1150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rPr>
              <a:t>So far, the best antenna presents a dual-band ‘CP’ Planar Monopole Antenna for WLAN/Wi-Fi application. The antenna has a compact and simple structure with total size of just 40 x47x1.5 mm</a:t>
            </a:r>
            <a:r>
              <a:rPr lang="en-US" sz="1600" baseline="30000" dirty="0">
                <a:solidFill>
                  <a:schemeClr val="tx1"/>
                </a:solidFill>
                <a:effectLst/>
                <a:latin typeface="Times New Roman" panose="02020603050405020304" pitchFamily="18" charset="0"/>
                <a:ea typeface="Times New Roman" panose="02020603050405020304" pitchFamily="18" charset="0"/>
              </a:rPr>
              <a:t>3</a:t>
            </a:r>
            <a:r>
              <a:rPr lang="en-US" sz="1600" dirty="0">
                <a:solidFill>
                  <a:schemeClr val="tx1"/>
                </a:solidFill>
                <a:effectLst/>
                <a:latin typeface="Times New Roman" panose="02020603050405020304" pitchFamily="18" charset="0"/>
                <a:ea typeface="Times New Roman" panose="02020603050405020304" pitchFamily="18" charset="0"/>
              </a:rPr>
              <a:t>.The radiator is composed of ‘2’ parts. A” C” shaped strip here was mainly used for obtaining a good impedance match and CP performance in lower band.</a:t>
            </a:r>
          </a:p>
          <a:p>
            <a:pPr marL="0" marR="0" algn="l">
              <a:lnSpc>
                <a:spcPct val="115000"/>
              </a:lnSpc>
              <a:spcBef>
                <a:spcPts val="0"/>
              </a:spcBef>
              <a:spcAft>
                <a:spcPts val="0"/>
              </a:spcAft>
            </a:pPr>
            <a:endParaRPr lang="en-US" sz="1600" dirty="0">
              <a:solidFill>
                <a:schemeClr val="tx1"/>
              </a:solidFill>
              <a:effectLst/>
              <a:latin typeface="Times New Roman" panose="02020603050405020304" pitchFamily="18" charset="0"/>
              <a:ea typeface="Times New Roman" panose="02020603050405020304" pitchFamily="18" charset="0"/>
            </a:endParaRPr>
          </a:p>
          <a:p>
            <a:pPr marL="0" marR="0" algn="l">
              <a:lnSpc>
                <a:spcPct val="1150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rPr>
              <a:t>The proposed antenna had a measure of  (-10dB) impedance bandwidth for 380 MHz and a 3-dB axial ratio (AR) bandwidth for 1240 MHz and a 3-d AR bandwidth of 870 MHz the overlapped impedance and AR bandwidth can cover 5.2/5.8-GHz WLAN bands and the simulated and results measured are focused in the further discussions.</a:t>
            </a:r>
          </a:p>
        </p:txBody>
      </p:sp>
      <p:sp>
        <p:nvSpPr>
          <p:cNvPr id="4" name="Slide Number Placeholder 3">
            <a:extLst>
              <a:ext uri="{FF2B5EF4-FFF2-40B4-BE49-F238E27FC236}">
                <a16:creationId xmlns:a16="http://schemas.microsoft.com/office/drawing/2014/main" id="{CBA2AD33-5338-4F6D-A191-B23E636FC055}"/>
              </a:ext>
            </a:extLst>
          </p:cNvPr>
          <p:cNvSpPr>
            <a:spLocks noGrp="1"/>
          </p:cNvSpPr>
          <p:nvPr>
            <p:ph type="sldNum" sz="quarter" idx="12"/>
          </p:nvPr>
        </p:nvSpPr>
        <p:spPr>
          <a:xfrm>
            <a:off x="11496600" y="6389810"/>
            <a:ext cx="2844800" cy="365125"/>
          </a:xfrm>
        </p:spPr>
        <p:txBody>
          <a:bodyPr/>
          <a:lstStyle/>
          <a:p>
            <a:fld id="{71373300-274E-453B-87C3-DFAD840521EE}" type="slidenum">
              <a:rPr lang="en-US" smtClean="0"/>
              <a:pPr/>
              <a:t>5</a:t>
            </a:fld>
            <a:endParaRPr lang="en-US" dirty="0"/>
          </a:p>
        </p:txBody>
      </p:sp>
    </p:spTree>
    <p:extLst>
      <p:ext uri="{BB962C8B-B14F-4D97-AF65-F5344CB8AC3E}">
        <p14:creationId xmlns:p14="http://schemas.microsoft.com/office/powerpoint/2010/main" val="324993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65FD-8FCE-40E7-A41A-CEE57281ADD3}"/>
              </a:ext>
            </a:extLst>
          </p:cNvPr>
          <p:cNvSpPr>
            <a:spLocks noGrp="1"/>
          </p:cNvSpPr>
          <p:nvPr>
            <p:ph type="title"/>
          </p:nvPr>
        </p:nvSpPr>
        <p:spPr>
          <a:xfrm>
            <a:off x="0" y="161849"/>
            <a:ext cx="10972800" cy="766762"/>
          </a:xfrm>
        </p:spPr>
        <p:txBody>
          <a:bodyPr>
            <a:normAutofit/>
          </a:bodyPr>
          <a:lstStyle/>
          <a:p>
            <a:r>
              <a:rPr lang="en-US" sz="3200" dirty="0">
                <a:effectLst/>
                <a:latin typeface="Times New Roman" panose="02020603050405020304" pitchFamily="18" charset="0"/>
                <a:ea typeface="Times New Roman" panose="02020603050405020304" pitchFamily="18" charset="0"/>
              </a:rPr>
              <a:t>Existing</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method :</a:t>
            </a:r>
            <a:endParaRPr lang="en-IN" sz="4400" dirty="0"/>
          </a:p>
        </p:txBody>
      </p:sp>
      <p:sp>
        <p:nvSpPr>
          <p:cNvPr id="3" name="Content Placeholder 2">
            <a:extLst>
              <a:ext uri="{FF2B5EF4-FFF2-40B4-BE49-F238E27FC236}">
                <a16:creationId xmlns:a16="http://schemas.microsoft.com/office/drawing/2014/main" id="{9F1BFE36-74FF-4655-B5A0-E84B250591C9}"/>
              </a:ext>
            </a:extLst>
          </p:cNvPr>
          <p:cNvSpPr>
            <a:spLocks noGrp="1"/>
          </p:cNvSpPr>
          <p:nvPr>
            <p:ph idx="1"/>
          </p:nvPr>
        </p:nvSpPr>
        <p:spPr>
          <a:xfrm>
            <a:off x="609600" y="1196752"/>
            <a:ext cx="70293600" cy="28242198"/>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36048A-051C-47BD-8B9F-D4707621E38D}"/>
              </a:ext>
            </a:extLst>
          </p:cNvPr>
          <p:cNvSpPr>
            <a:spLocks noGrp="1"/>
          </p:cNvSpPr>
          <p:nvPr>
            <p:ph type="sldNum" sz="quarter" idx="12"/>
          </p:nvPr>
        </p:nvSpPr>
        <p:spPr>
          <a:xfrm>
            <a:off x="11280576" y="6309320"/>
            <a:ext cx="2844800" cy="365125"/>
          </a:xfrm>
        </p:spPr>
        <p:txBody>
          <a:bodyPr/>
          <a:lstStyle/>
          <a:p>
            <a:fld id="{FBBF61CF-E01E-4A46-BB21-3455A7373A30}" type="slidenum">
              <a:rPr lang="en-US" smtClean="0"/>
              <a:pPr/>
              <a:t>6</a:t>
            </a:fld>
            <a:endParaRPr lang="en-US"/>
          </a:p>
        </p:txBody>
      </p:sp>
      <p:sp>
        <p:nvSpPr>
          <p:cNvPr id="5" name="AutoShape 2">
            <a:extLst>
              <a:ext uri="{FF2B5EF4-FFF2-40B4-BE49-F238E27FC236}">
                <a16:creationId xmlns:a16="http://schemas.microsoft.com/office/drawing/2014/main" id="{841A3A39-B463-480D-B96F-81620FE92E19}"/>
              </a:ext>
            </a:extLst>
          </p:cNvPr>
          <p:cNvSpPr>
            <a:spLocks noChangeAspect="1" noChangeArrowheads="1"/>
          </p:cNvSpPr>
          <p:nvPr/>
        </p:nvSpPr>
        <p:spPr bwMode="auto">
          <a:xfrm>
            <a:off x="5943600" y="3276600"/>
            <a:ext cx="1952600" cy="19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2B6AABE9-B7CD-48DD-AA27-40A1F9D09815}"/>
              </a:ext>
            </a:extLst>
          </p:cNvPr>
          <p:cNvSpPr txBox="1"/>
          <p:nvPr/>
        </p:nvSpPr>
        <p:spPr>
          <a:xfrm>
            <a:off x="542019" y="1369956"/>
            <a:ext cx="9658437" cy="4806765"/>
          </a:xfrm>
          <a:prstGeom prst="rect">
            <a:avLst/>
          </a:prstGeom>
          <a:noFill/>
        </p:spPr>
        <p:txBody>
          <a:bodyPr wrap="square">
            <a:spAutoFit/>
          </a:bodyPr>
          <a:lstStyle/>
          <a:p>
            <a:pPr marL="0" marR="149225">
              <a:lnSpc>
                <a:spcPct val="115000"/>
              </a:lnSpc>
              <a:spcBef>
                <a:spcPts val="805"/>
              </a:spcBef>
              <a:spcAft>
                <a:spcPts val="0"/>
              </a:spcAft>
            </a:pPr>
            <a:r>
              <a:rPr lang="en-US" sz="2400" dirty="0">
                <a:effectLst/>
                <a:latin typeface="Times New Roman" panose="02020603050405020304" pitchFamily="18" charset="0"/>
                <a:ea typeface="Times New Roman" panose="02020603050405020304" pitchFamily="18" charset="0"/>
              </a:rPr>
              <a:t>In this paper, Dual Band Planar Monopole Antenna with the dimension of 30 x 26mm</a:t>
            </a:r>
            <a:r>
              <a:rPr lang="en-US" sz="2400" baseline="30000" dirty="0">
                <a:effectLst/>
                <a:latin typeface="Times New Roman" panose="02020603050405020304" pitchFamily="18" charset="0"/>
                <a:ea typeface="Times New Roman" panose="02020603050405020304" pitchFamily="18" charset="0"/>
              </a:rPr>
              <a:t>2</a:t>
            </a:r>
            <a:endParaRPr lang="en-US" sz="24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Is presented for WLAN (2.4-2.485 GHz/5.15-5.35 GHz/5.725 – 5.825 GHz), and also for Wi-Fi (2.412 - 2.472/5.15-5.85 GHz) application. Although the “L” shaped strip was initially proposed in [9], </a:t>
            </a:r>
          </a:p>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“C” shaped strip on the left of the radiator is used for producing resonance at upper band, and the length of the strip is approximately a quarter wavelength at its operating frequency. </a:t>
            </a:r>
          </a:p>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“L” shaped stirp on the right side at the radiator is mainly used for producing resonance in the lower band, which is approximately a quarter-wavelength. Geometric parameter’s of this antenna were listed at Table-1.</a:t>
            </a:r>
          </a:p>
          <a:p>
            <a:pPr marL="0" marR="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antenna optimization and design are carried by using this commercial software called High Frequency Structure Simulator- (HFSS).</a:t>
            </a:r>
          </a:p>
        </p:txBody>
      </p:sp>
    </p:spTree>
    <p:extLst>
      <p:ext uri="{BB962C8B-B14F-4D97-AF65-F5344CB8AC3E}">
        <p14:creationId xmlns:p14="http://schemas.microsoft.com/office/powerpoint/2010/main" val="138374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1884-EFDA-46FD-BE18-B29975D31B56}"/>
              </a:ext>
            </a:extLst>
          </p:cNvPr>
          <p:cNvSpPr>
            <a:spLocks noGrp="1"/>
          </p:cNvSpPr>
          <p:nvPr>
            <p:ph type="title"/>
          </p:nvPr>
        </p:nvSpPr>
        <p:spPr/>
        <p:txBody>
          <a:bodyPr>
            <a:normAutofit fontScale="90000"/>
          </a:bodyPr>
          <a:lstStyle/>
          <a:p>
            <a:r>
              <a:rPr lang="en-IN" dirty="0"/>
              <a:t>Existed Antenna :</a:t>
            </a:r>
            <a:br>
              <a:rPr lang="en-IN" dirty="0"/>
            </a:br>
            <a:endParaRPr lang="en-IN" dirty="0"/>
          </a:p>
        </p:txBody>
      </p:sp>
      <p:sp>
        <p:nvSpPr>
          <p:cNvPr id="4" name="Slide Number Placeholder 3">
            <a:extLst>
              <a:ext uri="{FF2B5EF4-FFF2-40B4-BE49-F238E27FC236}">
                <a16:creationId xmlns:a16="http://schemas.microsoft.com/office/drawing/2014/main" id="{60F64F8F-9CD3-4B2C-9386-6188C4C78151}"/>
              </a:ext>
            </a:extLst>
          </p:cNvPr>
          <p:cNvSpPr>
            <a:spLocks noGrp="1"/>
          </p:cNvSpPr>
          <p:nvPr>
            <p:ph type="sldNum" sz="quarter" idx="12"/>
          </p:nvPr>
        </p:nvSpPr>
        <p:spPr>
          <a:xfrm>
            <a:off x="11208568" y="6287901"/>
            <a:ext cx="2844800" cy="365125"/>
          </a:xfrm>
        </p:spPr>
        <p:txBody>
          <a:bodyPr/>
          <a:lstStyle/>
          <a:p>
            <a:fld id="{FBBF61CF-E01E-4A46-BB21-3455A7373A30}" type="slidenum">
              <a:rPr lang="en-US" smtClean="0"/>
              <a:pPr/>
              <a:t>7</a:t>
            </a:fld>
            <a:endParaRPr lang="en-US"/>
          </a:p>
        </p:txBody>
      </p:sp>
      <p:pic>
        <p:nvPicPr>
          <p:cNvPr id="7" name="Picture 6">
            <a:extLst>
              <a:ext uri="{FF2B5EF4-FFF2-40B4-BE49-F238E27FC236}">
                <a16:creationId xmlns:a16="http://schemas.microsoft.com/office/drawing/2014/main" id="{E8C444F8-CDDC-4D0D-BDF7-0102C6AFE0F8}"/>
              </a:ext>
            </a:extLst>
          </p:cNvPr>
          <p:cNvPicPr>
            <a:picLocks noChangeAspect="1"/>
          </p:cNvPicPr>
          <p:nvPr/>
        </p:nvPicPr>
        <p:blipFill>
          <a:blip r:embed="rId2"/>
          <a:stretch>
            <a:fillRect/>
          </a:stretch>
        </p:blipFill>
        <p:spPr>
          <a:xfrm>
            <a:off x="368548" y="1412776"/>
            <a:ext cx="5158740" cy="1569085"/>
          </a:xfrm>
          <a:prstGeom prst="rect">
            <a:avLst/>
          </a:prstGeom>
        </p:spPr>
      </p:pic>
      <p:pic>
        <p:nvPicPr>
          <p:cNvPr id="8" name="Picture 7">
            <a:extLst>
              <a:ext uri="{FF2B5EF4-FFF2-40B4-BE49-F238E27FC236}">
                <a16:creationId xmlns:a16="http://schemas.microsoft.com/office/drawing/2014/main" id="{0571D3F6-18D2-4141-827E-293D94F2C4CC}"/>
              </a:ext>
            </a:extLst>
          </p:cNvPr>
          <p:cNvPicPr>
            <a:picLocks noChangeAspect="1"/>
          </p:cNvPicPr>
          <p:nvPr/>
        </p:nvPicPr>
        <p:blipFill>
          <a:blip r:embed="rId3"/>
          <a:stretch>
            <a:fillRect/>
          </a:stretch>
        </p:blipFill>
        <p:spPr>
          <a:xfrm>
            <a:off x="4439816" y="3429000"/>
            <a:ext cx="5023485" cy="2362835"/>
          </a:xfrm>
          <a:prstGeom prst="rect">
            <a:avLst/>
          </a:prstGeom>
        </p:spPr>
      </p:pic>
    </p:spTree>
    <p:extLst>
      <p:ext uri="{BB962C8B-B14F-4D97-AF65-F5344CB8AC3E}">
        <p14:creationId xmlns:p14="http://schemas.microsoft.com/office/powerpoint/2010/main" val="288467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8C42-AE48-4D00-AF79-288F6F0F9CC5}"/>
              </a:ext>
            </a:extLst>
          </p:cNvPr>
          <p:cNvSpPr>
            <a:spLocks noGrp="1"/>
          </p:cNvSpPr>
          <p:nvPr>
            <p:ph type="title"/>
          </p:nvPr>
        </p:nvSpPr>
        <p:spPr>
          <a:xfrm>
            <a:off x="24249" y="136524"/>
            <a:ext cx="10972800" cy="766762"/>
          </a:xfrm>
        </p:spPr>
        <p:txBody>
          <a:bodyPr>
            <a:normAutofit/>
          </a:bodyPr>
          <a:lstStyle/>
          <a:p>
            <a:r>
              <a:rPr lang="en-US" sz="3200" b="1" dirty="0">
                <a:effectLst/>
                <a:latin typeface="Times New Roman" panose="02020603050405020304" pitchFamily="18" charset="0"/>
                <a:ea typeface="Times New Roman" panose="02020603050405020304" pitchFamily="18" charset="0"/>
              </a:rPr>
              <a:t>Problem</a:t>
            </a:r>
            <a:r>
              <a:rPr lang="en-US" sz="3200" b="1" spc="-6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defined :</a:t>
            </a:r>
            <a:endParaRPr lang="en-IN" sz="4400" dirty="0"/>
          </a:p>
        </p:txBody>
      </p:sp>
      <p:sp>
        <p:nvSpPr>
          <p:cNvPr id="3" name="Content Placeholder 2">
            <a:extLst>
              <a:ext uri="{FF2B5EF4-FFF2-40B4-BE49-F238E27FC236}">
                <a16:creationId xmlns:a16="http://schemas.microsoft.com/office/drawing/2014/main" id="{23A9C357-FEDA-4514-821E-EF2FF8AE93B5}"/>
              </a:ext>
            </a:extLst>
          </p:cNvPr>
          <p:cNvSpPr>
            <a:spLocks noGrp="1"/>
          </p:cNvSpPr>
          <p:nvPr>
            <p:ph idx="1"/>
          </p:nvPr>
        </p:nvSpPr>
        <p:spPr>
          <a:xfrm>
            <a:off x="609600" y="1196753"/>
            <a:ext cx="10972800" cy="5159598"/>
          </a:xfrm>
        </p:spPr>
        <p:txBody>
          <a:bodyPr/>
          <a:lstStyle/>
          <a:p>
            <a:pPr marL="0" marR="0">
              <a:spcBef>
                <a:spcPts val="30"/>
              </a:spcBef>
              <a:spcAft>
                <a:spcPts val="0"/>
              </a:spcAft>
            </a:pPr>
            <a:r>
              <a:rPr lang="en-US" sz="2400" dirty="0">
                <a:solidFill>
                  <a:schemeClr val="tx1"/>
                </a:solidFill>
                <a:effectLst/>
                <a:latin typeface="Times New Roman" panose="02020603050405020304" pitchFamily="18" charset="0"/>
                <a:ea typeface="Times New Roman" panose="02020603050405020304" pitchFamily="18" charset="0"/>
              </a:rPr>
              <a:t>In this existed antenna it had few disadvantages like lower gain, lower impedance matching, lower current intensity.</a:t>
            </a:r>
          </a:p>
          <a:p>
            <a:pPr marL="0" marR="0">
              <a:spcBef>
                <a:spcPts val="30"/>
              </a:spcBef>
              <a:spcAft>
                <a:spcPts val="0"/>
              </a:spcAft>
            </a:pPr>
            <a:endParaRPr lang="en-US" sz="2400" dirty="0">
              <a:solidFill>
                <a:schemeClr val="tx1"/>
              </a:solidFill>
              <a:effectLst/>
              <a:latin typeface="Times New Roman" panose="02020603050405020304" pitchFamily="18" charset="0"/>
              <a:ea typeface="Times New Roman" panose="02020603050405020304" pitchFamily="18" charset="0"/>
            </a:endParaRPr>
          </a:p>
          <a:p>
            <a:pPr marL="0" marR="0">
              <a:spcBef>
                <a:spcPts val="30"/>
              </a:spcBef>
              <a:spcAft>
                <a:spcPts val="0"/>
              </a:spcAft>
            </a:pPr>
            <a:r>
              <a:rPr lang="en-US" sz="2400" dirty="0">
                <a:solidFill>
                  <a:schemeClr val="tx1"/>
                </a:solidFill>
                <a:effectLst/>
                <a:latin typeface="Times New Roman" panose="02020603050405020304" pitchFamily="18" charset="0"/>
                <a:ea typeface="Times New Roman" panose="02020603050405020304" pitchFamily="18" charset="0"/>
              </a:rPr>
              <a:t>This can overcome by introducing another “C” shaped strip on the left side of the antenna. This “C” shaped strip in place of “L” shaped strip helps in increasing the Impedance matching and increasing current intensity.</a:t>
            </a:r>
          </a:p>
          <a:p>
            <a:pPr marL="0" marR="0">
              <a:spcBef>
                <a:spcPts val="30"/>
              </a:spcBef>
              <a:spcAft>
                <a:spcPts val="0"/>
              </a:spcAft>
            </a:pPr>
            <a:endParaRPr lang="en-US" sz="2400" dirty="0">
              <a:solidFill>
                <a:schemeClr val="tx1"/>
              </a:solidFill>
              <a:effectLst/>
              <a:latin typeface="Times New Roman" panose="02020603050405020304" pitchFamily="18" charset="0"/>
              <a:ea typeface="Times New Roman" panose="02020603050405020304" pitchFamily="18" charset="0"/>
            </a:endParaRPr>
          </a:p>
          <a:p>
            <a:pPr marL="0" marR="0">
              <a:spcBef>
                <a:spcPts val="30"/>
              </a:spcBef>
              <a:spcAft>
                <a:spcPts val="0"/>
              </a:spcAft>
            </a:pPr>
            <a:r>
              <a:rPr lang="en-US" sz="2400" dirty="0">
                <a:solidFill>
                  <a:schemeClr val="tx1"/>
                </a:solidFill>
                <a:effectLst/>
                <a:latin typeface="Times New Roman" panose="02020603050405020304" pitchFamily="18" charset="0"/>
                <a:ea typeface="Times New Roman" panose="02020603050405020304" pitchFamily="18" charset="0"/>
              </a:rPr>
              <a:t>So, the two “C” shaped strips bridged together to perform better than the existed antenna.</a:t>
            </a:r>
          </a:p>
          <a:p>
            <a:endParaRPr lang="en-IN" dirty="0">
              <a:solidFill>
                <a:schemeClr val="tx1"/>
              </a:solidFill>
            </a:endParaRPr>
          </a:p>
          <a:p>
            <a:pPr marL="0" indent="0">
              <a:buNone/>
            </a:pPr>
            <a:endParaRPr lang="en-IN" dirty="0">
              <a:solidFill>
                <a:schemeClr val="tx1"/>
              </a:solidFill>
            </a:endParaRPr>
          </a:p>
          <a:p>
            <a:pPr marL="0" indent="0">
              <a:buNone/>
            </a:pPr>
            <a:r>
              <a:rPr lang="en-IN" dirty="0">
                <a:solidFill>
                  <a:schemeClr val="tx1"/>
                </a:solidFill>
              </a:rPr>
              <a:t>      </a:t>
            </a:r>
          </a:p>
          <a:p>
            <a:pPr marL="0" indent="0">
              <a:buNone/>
            </a:pP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50C4D150-8D7A-4C0E-9CCE-CB9AA284BB49}"/>
              </a:ext>
            </a:extLst>
          </p:cNvPr>
          <p:cNvSpPr>
            <a:spLocks noGrp="1"/>
          </p:cNvSpPr>
          <p:nvPr>
            <p:ph type="sldNum" sz="quarter" idx="12"/>
          </p:nvPr>
        </p:nvSpPr>
        <p:spPr>
          <a:xfrm>
            <a:off x="11064552" y="6264958"/>
            <a:ext cx="2844800" cy="365125"/>
          </a:xfrm>
        </p:spPr>
        <p:txBody>
          <a:bodyPr/>
          <a:lstStyle/>
          <a:p>
            <a:fld id="{FBBF61CF-E01E-4A46-BB21-3455A7373A30}" type="slidenum">
              <a:rPr lang="en-US" smtClean="0"/>
              <a:pPr/>
              <a:t>8</a:t>
            </a:fld>
            <a:endParaRPr lang="en-US" dirty="0"/>
          </a:p>
        </p:txBody>
      </p:sp>
    </p:spTree>
    <p:extLst>
      <p:ext uri="{BB962C8B-B14F-4D97-AF65-F5344CB8AC3E}">
        <p14:creationId xmlns:p14="http://schemas.microsoft.com/office/powerpoint/2010/main" val="231785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8C42-AE48-4D00-AF79-288F6F0F9CC5}"/>
              </a:ext>
            </a:extLst>
          </p:cNvPr>
          <p:cNvSpPr>
            <a:spLocks noGrp="1"/>
          </p:cNvSpPr>
          <p:nvPr>
            <p:ph type="title"/>
          </p:nvPr>
        </p:nvSpPr>
        <p:spPr>
          <a:xfrm>
            <a:off x="119336" y="136524"/>
            <a:ext cx="10972800" cy="766762"/>
          </a:xfrm>
        </p:spPr>
        <p:txBody>
          <a:bodyPr/>
          <a:lstStyle/>
          <a:p>
            <a:r>
              <a:rPr lang="en-IN" dirty="0"/>
              <a:t>Proposed Antenna:</a:t>
            </a:r>
          </a:p>
        </p:txBody>
      </p:sp>
      <p:sp>
        <p:nvSpPr>
          <p:cNvPr id="3" name="Content Placeholder 2">
            <a:extLst>
              <a:ext uri="{FF2B5EF4-FFF2-40B4-BE49-F238E27FC236}">
                <a16:creationId xmlns:a16="http://schemas.microsoft.com/office/drawing/2014/main" id="{23A9C357-FEDA-4514-821E-EF2FF8AE93B5}"/>
              </a:ext>
            </a:extLst>
          </p:cNvPr>
          <p:cNvSpPr>
            <a:spLocks noGrp="1"/>
          </p:cNvSpPr>
          <p:nvPr>
            <p:ph idx="1"/>
          </p:nvPr>
        </p:nvSpPr>
        <p:spPr>
          <a:xfrm>
            <a:off x="609600" y="1196753"/>
            <a:ext cx="10972800" cy="5159598"/>
          </a:xfrm>
        </p:spPr>
        <p:txBody>
          <a:bodyPr/>
          <a:lstStyle/>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50C4D150-8D7A-4C0E-9CCE-CB9AA284BB49}"/>
              </a:ext>
            </a:extLst>
          </p:cNvPr>
          <p:cNvSpPr>
            <a:spLocks noGrp="1"/>
          </p:cNvSpPr>
          <p:nvPr>
            <p:ph type="sldNum" sz="quarter" idx="12"/>
          </p:nvPr>
        </p:nvSpPr>
        <p:spPr>
          <a:xfrm>
            <a:off x="11092136" y="6289671"/>
            <a:ext cx="2844800" cy="365125"/>
          </a:xfrm>
        </p:spPr>
        <p:txBody>
          <a:bodyPr/>
          <a:lstStyle/>
          <a:p>
            <a:fld id="{FBBF61CF-E01E-4A46-BB21-3455A7373A30}" type="slidenum">
              <a:rPr lang="en-US" smtClean="0"/>
              <a:pPr/>
              <a:t>9</a:t>
            </a:fld>
            <a:endParaRPr lang="en-US" dirty="0"/>
          </a:p>
        </p:txBody>
      </p:sp>
      <p:graphicFrame>
        <p:nvGraphicFramePr>
          <p:cNvPr id="5" name="Table 4">
            <a:extLst>
              <a:ext uri="{FF2B5EF4-FFF2-40B4-BE49-F238E27FC236}">
                <a16:creationId xmlns:a16="http://schemas.microsoft.com/office/drawing/2014/main" id="{11D88F18-FD9C-4714-88DC-A4E2D359DB3D}"/>
              </a:ext>
            </a:extLst>
          </p:cNvPr>
          <p:cNvGraphicFramePr>
            <a:graphicFrameLocks noGrp="1"/>
          </p:cNvGraphicFramePr>
          <p:nvPr>
            <p:extLst>
              <p:ext uri="{D42A27DB-BD31-4B8C-83A1-F6EECF244321}">
                <p14:modId xmlns:p14="http://schemas.microsoft.com/office/powerpoint/2010/main" val="3549002749"/>
              </p:ext>
            </p:extLst>
          </p:nvPr>
        </p:nvGraphicFramePr>
        <p:xfrm>
          <a:off x="624840" y="1556792"/>
          <a:ext cx="6911318" cy="2016224"/>
        </p:xfrm>
        <a:graphic>
          <a:graphicData uri="http://schemas.openxmlformats.org/drawingml/2006/table">
            <a:tbl>
              <a:tblPr firstRow="1" firstCol="1" bandRow="1">
                <a:tableStyleId>{1E171933-4619-4E11-9A3F-F7608DF75F80}</a:tableStyleId>
              </a:tblPr>
              <a:tblGrid>
                <a:gridCol w="1176317">
                  <a:extLst>
                    <a:ext uri="{9D8B030D-6E8A-4147-A177-3AD203B41FA5}">
                      <a16:colId xmlns:a16="http://schemas.microsoft.com/office/drawing/2014/main" val="1835595578"/>
                    </a:ext>
                  </a:extLst>
                </a:gridCol>
                <a:gridCol w="593655">
                  <a:extLst>
                    <a:ext uri="{9D8B030D-6E8A-4147-A177-3AD203B41FA5}">
                      <a16:colId xmlns:a16="http://schemas.microsoft.com/office/drawing/2014/main" val="3473893338"/>
                    </a:ext>
                  </a:extLst>
                </a:gridCol>
                <a:gridCol w="532824">
                  <a:extLst>
                    <a:ext uri="{9D8B030D-6E8A-4147-A177-3AD203B41FA5}">
                      <a16:colId xmlns:a16="http://schemas.microsoft.com/office/drawing/2014/main" val="3775459989"/>
                    </a:ext>
                  </a:extLst>
                </a:gridCol>
                <a:gridCol w="768087">
                  <a:extLst>
                    <a:ext uri="{9D8B030D-6E8A-4147-A177-3AD203B41FA5}">
                      <a16:colId xmlns:a16="http://schemas.microsoft.com/office/drawing/2014/main" val="2346059406"/>
                    </a:ext>
                  </a:extLst>
                </a:gridCol>
                <a:gridCol w="768087">
                  <a:extLst>
                    <a:ext uri="{9D8B030D-6E8A-4147-A177-3AD203B41FA5}">
                      <a16:colId xmlns:a16="http://schemas.microsoft.com/office/drawing/2014/main" val="73579730"/>
                    </a:ext>
                  </a:extLst>
                </a:gridCol>
                <a:gridCol w="768087">
                  <a:extLst>
                    <a:ext uri="{9D8B030D-6E8A-4147-A177-3AD203B41FA5}">
                      <a16:colId xmlns:a16="http://schemas.microsoft.com/office/drawing/2014/main" val="138539495"/>
                    </a:ext>
                  </a:extLst>
                </a:gridCol>
                <a:gridCol w="768087">
                  <a:extLst>
                    <a:ext uri="{9D8B030D-6E8A-4147-A177-3AD203B41FA5}">
                      <a16:colId xmlns:a16="http://schemas.microsoft.com/office/drawing/2014/main" val="1740264015"/>
                    </a:ext>
                  </a:extLst>
                </a:gridCol>
                <a:gridCol w="768087">
                  <a:extLst>
                    <a:ext uri="{9D8B030D-6E8A-4147-A177-3AD203B41FA5}">
                      <a16:colId xmlns:a16="http://schemas.microsoft.com/office/drawing/2014/main" val="776578840"/>
                    </a:ext>
                  </a:extLst>
                </a:gridCol>
                <a:gridCol w="768087">
                  <a:extLst>
                    <a:ext uri="{9D8B030D-6E8A-4147-A177-3AD203B41FA5}">
                      <a16:colId xmlns:a16="http://schemas.microsoft.com/office/drawing/2014/main" val="566794175"/>
                    </a:ext>
                  </a:extLst>
                </a:gridCol>
              </a:tblGrid>
              <a:tr h="504056">
                <a:tc>
                  <a:txBody>
                    <a:bodyPr/>
                    <a:lstStyle/>
                    <a:p>
                      <a:pPr marL="0" marR="0">
                        <a:spcBef>
                          <a:spcPts val="450"/>
                        </a:spcBef>
                        <a:spcAft>
                          <a:spcPts val="0"/>
                        </a:spcAft>
                      </a:pPr>
                      <a:r>
                        <a:rPr lang="en-US" sz="1200">
                          <a:effectLst/>
                        </a:rPr>
                        <a:t>Parameter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dirty="0">
                          <a:effectLst/>
                        </a:rPr>
                        <a:t>L4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6721446"/>
                  </a:ext>
                </a:extLst>
              </a:tr>
              <a:tr h="504056">
                <a:tc>
                  <a:txBody>
                    <a:bodyPr/>
                    <a:lstStyle/>
                    <a:p>
                      <a:pPr marL="0" marR="0">
                        <a:spcBef>
                          <a:spcPts val="450"/>
                        </a:spcBef>
                        <a:spcAft>
                          <a:spcPts val="0"/>
                        </a:spcAft>
                      </a:pPr>
                      <a:r>
                        <a:rPr lang="en-US" sz="1200">
                          <a:effectLst/>
                        </a:rPr>
                        <a:t>Value(mm)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12.5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0531640"/>
                  </a:ext>
                </a:extLst>
              </a:tr>
              <a:tr h="504056">
                <a:tc>
                  <a:txBody>
                    <a:bodyPr/>
                    <a:lstStyle/>
                    <a:p>
                      <a:pPr marL="0" marR="0">
                        <a:spcBef>
                          <a:spcPts val="450"/>
                        </a:spcBef>
                        <a:spcAft>
                          <a:spcPts val="0"/>
                        </a:spcAft>
                      </a:pPr>
                      <a:r>
                        <a:rPr lang="en-US" sz="1200">
                          <a:effectLst/>
                        </a:rPr>
                        <a:t>Parameter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Lg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W1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W2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W3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h</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9536249"/>
                  </a:ext>
                </a:extLst>
              </a:tr>
              <a:tr h="504056">
                <a:tc>
                  <a:txBody>
                    <a:bodyPr/>
                    <a:lstStyle/>
                    <a:p>
                      <a:pPr marL="0" marR="0">
                        <a:spcBef>
                          <a:spcPts val="450"/>
                        </a:spcBef>
                        <a:spcAft>
                          <a:spcPts val="0"/>
                        </a:spcAft>
                      </a:pPr>
                      <a:r>
                        <a:rPr lang="en-US" sz="1200">
                          <a:effectLst/>
                        </a:rPr>
                        <a:t>Value(mm)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50"/>
                        </a:spcBef>
                        <a:spcAft>
                          <a:spcPts val="0"/>
                        </a:spcAft>
                      </a:pPr>
                      <a:r>
                        <a:rPr lang="en-US" sz="1200" dirty="0">
                          <a:effectLst/>
                        </a:rPr>
                        <a:t>1.6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612926"/>
                  </a:ext>
                </a:extLst>
              </a:tr>
            </a:tbl>
          </a:graphicData>
        </a:graphic>
      </p:graphicFrame>
      <p:pic>
        <p:nvPicPr>
          <p:cNvPr id="7" name="Picture 6">
            <a:extLst>
              <a:ext uri="{FF2B5EF4-FFF2-40B4-BE49-F238E27FC236}">
                <a16:creationId xmlns:a16="http://schemas.microsoft.com/office/drawing/2014/main" id="{0B80773D-EE11-43B4-8D7C-76585779C9C7}"/>
              </a:ext>
            </a:extLst>
          </p:cNvPr>
          <p:cNvPicPr>
            <a:picLocks noChangeAspect="1"/>
          </p:cNvPicPr>
          <p:nvPr/>
        </p:nvPicPr>
        <p:blipFill>
          <a:blip r:embed="rId2"/>
          <a:stretch>
            <a:fillRect/>
          </a:stretch>
        </p:blipFill>
        <p:spPr>
          <a:xfrm>
            <a:off x="5241441" y="3997766"/>
            <a:ext cx="4589433" cy="2443779"/>
          </a:xfrm>
          <a:prstGeom prst="rect">
            <a:avLst/>
          </a:prstGeom>
        </p:spPr>
      </p:pic>
    </p:spTree>
    <p:extLst>
      <p:ext uri="{BB962C8B-B14F-4D97-AF65-F5344CB8AC3E}">
        <p14:creationId xmlns:p14="http://schemas.microsoft.com/office/powerpoint/2010/main" val="2611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23004</TotalTime>
  <Words>1675</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 SemiBold Condensed</vt:lpstr>
      <vt:lpstr>Berlin Sans FB</vt:lpstr>
      <vt:lpstr>Calibri</vt:lpstr>
      <vt:lpstr>Dubai Medium</vt:lpstr>
      <vt:lpstr>Tahoma</vt:lpstr>
      <vt:lpstr>Times New Roman</vt:lpstr>
      <vt:lpstr>Office Theme</vt:lpstr>
      <vt:lpstr>PowerPoint Presentation</vt:lpstr>
      <vt:lpstr>PowerPoint Presentation</vt:lpstr>
      <vt:lpstr>Introduction:</vt:lpstr>
      <vt:lpstr>Abstract : </vt:lpstr>
      <vt:lpstr>Literature Survey: </vt:lpstr>
      <vt:lpstr>Existing method :</vt:lpstr>
      <vt:lpstr>Existed Antenna : </vt:lpstr>
      <vt:lpstr>Problem defined :</vt:lpstr>
      <vt:lpstr>Proposed Antenna:</vt:lpstr>
      <vt:lpstr>Software Used :</vt:lpstr>
      <vt:lpstr>Results and Discussions: </vt:lpstr>
      <vt:lpstr>Results :</vt:lpstr>
      <vt:lpstr>Conclusion: </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METTU VISHNU</cp:lastModifiedBy>
  <cp:revision>2227</cp:revision>
  <dcterms:created xsi:type="dcterms:W3CDTF">2011-03-29T09:15:57Z</dcterms:created>
  <dcterms:modified xsi:type="dcterms:W3CDTF">2021-12-26T07:43:47Z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