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17"/>
  </p:notesMasterIdLst>
  <p:handoutMasterIdLst>
    <p:handoutMasterId r:id="rId18"/>
  </p:handoutMasterIdLst>
  <p:sldIdLst>
    <p:sldId id="1829" r:id="rId2"/>
    <p:sldId id="1877" r:id="rId3"/>
    <p:sldId id="1879" r:id="rId4"/>
    <p:sldId id="1882" r:id="rId5"/>
    <p:sldId id="1894" r:id="rId6"/>
    <p:sldId id="1895" r:id="rId7"/>
    <p:sldId id="1896" r:id="rId8"/>
    <p:sldId id="1897" r:id="rId9"/>
    <p:sldId id="1884" r:id="rId10"/>
    <p:sldId id="1887" r:id="rId11"/>
    <p:sldId id="1888" r:id="rId12"/>
    <p:sldId id="1885" r:id="rId13"/>
    <p:sldId id="1890" r:id="rId14"/>
    <p:sldId id="1892" r:id="rId15"/>
    <p:sldId id="1886" r:id="rId16"/>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8387" autoAdjust="0"/>
  </p:normalViewPr>
  <p:slideViewPr>
    <p:cSldViewPr>
      <p:cViewPr>
        <p:scale>
          <a:sx n="66" d="100"/>
          <a:sy n="66" d="100"/>
        </p:scale>
        <p:origin x="102" y="5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TTU VISHNU" userId="aa552220315353b9" providerId="LiveId" clId="{0FB4C2C0-468E-4339-8EEC-8A40ACBE6EBA}"/>
    <pc:docChg chg="undo custSel addSld delSld modSld sldOrd">
      <pc:chgData name="METTU VISHNU" userId="aa552220315353b9" providerId="LiveId" clId="{0FB4C2C0-468E-4339-8EEC-8A40ACBE6EBA}" dt="2021-12-26T14:56:56.960" v="1540" actId="47"/>
      <pc:docMkLst>
        <pc:docMk/>
      </pc:docMkLst>
      <pc:sldChg chg="modSp mod">
        <pc:chgData name="METTU VISHNU" userId="aa552220315353b9" providerId="LiveId" clId="{0FB4C2C0-468E-4339-8EEC-8A40ACBE6EBA}" dt="2021-12-26T12:23:12.558" v="3" actId="20577"/>
        <pc:sldMkLst>
          <pc:docMk/>
          <pc:sldMk cId="0" sldId="1829"/>
        </pc:sldMkLst>
        <pc:spChg chg="mod">
          <ac:chgData name="METTU VISHNU" userId="aa552220315353b9" providerId="LiveId" clId="{0FB4C2C0-468E-4339-8EEC-8A40ACBE6EBA}" dt="2021-12-26T12:23:12.558" v="3" actId="20577"/>
          <ac:spMkLst>
            <pc:docMk/>
            <pc:sldMk cId="0" sldId="1829"/>
            <ac:spMk id="11" creationId="{F31CBF15-F6E0-48EC-BF34-728FE651BBEB}"/>
          </ac:spMkLst>
        </pc:spChg>
      </pc:sldChg>
      <pc:sldChg chg="del">
        <pc:chgData name="METTU VISHNU" userId="aa552220315353b9" providerId="LiveId" clId="{0FB4C2C0-468E-4339-8EEC-8A40ACBE6EBA}" dt="2021-12-26T14:56:56.960" v="1540" actId="47"/>
        <pc:sldMkLst>
          <pc:docMk/>
          <pc:sldMk cId="1383742275" sldId="1889"/>
        </pc:sldMkLst>
      </pc:sldChg>
      <pc:sldChg chg="addSp delSp modSp add del mod">
        <pc:chgData name="METTU VISHNU" userId="aa552220315353b9" providerId="LiveId" clId="{0FB4C2C0-468E-4339-8EEC-8A40ACBE6EBA}" dt="2021-12-26T13:13:52.514" v="933" actId="47"/>
        <pc:sldMkLst>
          <pc:docMk/>
          <pc:sldMk cId="4269754381" sldId="1891"/>
        </pc:sldMkLst>
        <pc:spChg chg="mod">
          <ac:chgData name="METTU VISHNU" userId="aa552220315353b9" providerId="LiveId" clId="{0FB4C2C0-468E-4339-8EEC-8A40ACBE6EBA}" dt="2021-12-26T12:35:31.685" v="37" actId="20577"/>
          <ac:spMkLst>
            <pc:docMk/>
            <pc:sldMk cId="4269754381" sldId="1891"/>
            <ac:spMk id="2" creationId="{620965FD-8FCE-40E7-A41A-CEE57281ADD3}"/>
          </ac:spMkLst>
        </pc:spChg>
        <pc:spChg chg="mod">
          <ac:chgData name="METTU VISHNU" userId="aa552220315353b9" providerId="LiveId" clId="{0FB4C2C0-468E-4339-8EEC-8A40ACBE6EBA}" dt="2021-12-26T13:10:55.393" v="774" actId="14100"/>
          <ac:spMkLst>
            <pc:docMk/>
            <pc:sldMk cId="4269754381" sldId="1891"/>
            <ac:spMk id="3" creationId="{9F1BFE36-74FF-4655-B5A0-E84B250591C9}"/>
          </ac:spMkLst>
        </pc:spChg>
        <pc:spChg chg="add mod">
          <ac:chgData name="METTU VISHNU" userId="aa552220315353b9" providerId="LiveId" clId="{0FB4C2C0-468E-4339-8EEC-8A40ACBE6EBA}" dt="2021-12-26T13:10:58.364" v="775" actId="1076"/>
          <ac:spMkLst>
            <pc:docMk/>
            <pc:sldMk cId="4269754381" sldId="1891"/>
            <ac:spMk id="8" creationId="{97681774-656E-4553-89A5-182E6087DD18}"/>
          </ac:spMkLst>
        </pc:spChg>
        <pc:spChg chg="add mod">
          <ac:chgData name="METTU VISHNU" userId="aa552220315353b9" providerId="LiveId" clId="{0FB4C2C0-468E-4339-8EEC-8A40ACBE6EBA}" dt="2021-12-26T13:11:08.141" v="778" actId="1076"/>
          <ac:spMkLst>
            <pc:docMk/>
            <pc:sldMk cId="4269754381" sldId="1891"/>
            <ac:spMk id="14" creationId="{0EE49D35-CFB6-414B-8335-2303B22BC170}"/>
          </ac:spMkLst>
        </pc:spChg>
        <pc:picChg chg="del">
          <ac:chgData name="METTU VISHNU" userId="aa552220315353b9" providerId="LiveId" clId="{0FB4C2C0-468E-4339-8EEC-8A40ACBE6EBA}" dt="2021-12-26T12:35:37.201" v="39" actId="478"/>
          <ac:picMkLst>
            <pc:docMk/>
            <pc:sldMk cId="4269754381" sldId="1891"/>
            <ac:picMk id="7" creationId="{59BFA5DB-1E7E-49BE-A6B8-E00194175CA3}"/>
          </ac:picMkLst>
        </pc:picChg>
        <pc:picChg chg="del">
          <ac:chgData name="METTU VISHNU" userId="aa552220315353b9" providerId="LiveId" clId="{0FB4C2C0-468E-4339-8EEC-8A40ACBE6EBA}" dt="2021-12-26T12:35:37.836" v="40" actId="478"/>
          <ac:picMkLst>
            <pc:docMk/>
            <pc:sldMk cId="4269754381" sldId="1891"/>
            <ac:picMk id="9" creationId="{5B696BCE-338D-4F1E-B4BC-F1B53239ED05}"/>
          </ac:picMkLst>
        </pc:picChg>
        <pc:picChg chg="add mod">
          <ac:chgData name="METTU VISHNU" userId="aa552220315353b9" providerId="LiveId" clId="{0FB4C2C0-468E-4339-8EEC-8A40ACBE6EBA}" dt="2021-12-26T13:11:01.437" v="776" actId="1076"/>
          <ac:picMkLst>
            <pc:docMk/>
            <pc:sldMk cId="4269754381" sldId="1891"/>
            <ac:picMk id="10" creationId="{F2F143FF-1D41-4075-A066-7E61B1A38E95}"/>
          </ac:picMkLst>
        </pc:picChg>
        <pc:picChg chg="add mod">
          <ac:chgData name="METTU VISHNU" userId="aa552220315353b9" providerId="LiveId" clId="{0FB4C2C0-468E-4339-8EEC-8A40ACBE6EBA}" dt="2021-12-26T13:11:03.885" v="777" actId="1076"/>
          <ac:picMkLst>
            <pc:docMk/>
            <pc:sldMk cId="4269754381" sldId="1891"/>
            <ac:picMk id="12" creationId="{66B8957F-1EBE-4022-9DDD-DC4878961F1B}"/>
          </ac:picMkLst>
        </pc:picChg>
      </pc:sldChg>
      <pc:sldChg chg="addSp delSp modSp add mod">
        <pc:chgData name="METTU VISHNU" userId="aa552220315353b9" providerId="LiveId" clId="{0FB4C2C0-468E-4339-8EEC-8A40ACBE6EBA}" dt="2021-12-26T12:53:19.672" v="129" actId="1076"/>
        <pc:sldMkLst>
          <pc:docMk/>
          <pc:sldMk cId="4045848102" sldId="1892"/>
        </pc:sldMkLst>
        <pc:spChg chg="mod">
          <ac:chgData name="METTU VISHNU" userId="aa552220315353b9" providerId="LiveId" clId="{0FB4C2C0-468E-4339-8EEC-8A40ACBE6EBA}" dt="2021-12-26T12:49:02.796" v="65" actId="20577"/>
          <ac:spMkLst>
            <pc:docMk/>
            <pc:sldMk cId="4045848102" sldId="1892"/>
            <ac:spMk id="2" creationId="{620965FD-8FCE-40E7-A41A-CEE57281ADD3}"/>
          </ac:spMkLst>
        </pc:spChg>
        <pc:spChg chg="del mod">
          <ac:chgData name="METTU VISHNU" userId="aa552220315353b9" providerId="LiveId" clId="{0FB4C2C0-468E-4339-8EEC-8A40ACBE6EBA}" dt="2021-12-26T12:53:08.607" v="127" actId="478"/>
          <ac:spMkLst>
            <pc:docMk/>
            <pc:sldMk cId="4045848102" sldId="1892"/>
            <ac:spMk id="3" creationId="{9F1BFE36-74FF-4655-B5A0-E84B250591C9}"/>
          </ac:spMkLst>
        </pc:spChg>
        <pc:spChg chg="del">
          <ac:chgData name="METTU VISHNU" userId="aa552220315353b9" providerId="LiveId" clId="{0FB4C2C0-468E-4339-8EEC-8A40ACBE6EBA}" dt="2021-12-26T12:49:13.199" v="67" actId="478"/>
          <ac:spMkLst>
            <pc:docMk/>
            <pc:sldMk cId="4045848102" sldId="1892"/>
            <ac:spMk id="8" creationId="{39535B0E-07D7-4CB7-8608-93268F9C3E1D}"/>
          </ac:spMkLst>
        </pc:spChg>
        <pc:spChg chg="del">
          <ac:chgData name="METTU VISHNU" userId="aa552220315353b9" providerId="LiveId" clId="{0FB4C2C0-468E-4339-8EEC-8A40ACBE6EBA}" dt="2021-12-26T12:49:18.370" v="73" actId="478"/>
          <ac:spMkLst>
            <pc:docMk/>
            <pc:sldMk cId="4045848102" sldId="1892"/>
            <ac:spMk id="9" creationId="{95401A6E-8116-4465-8369-CD19C916FD5D}"/>
          </ac:spMkLst>
        </pc:spChg>
        <pc:spChg chg="del">
          <ac:chgData name="METTU VISHNU" userId="aa552220315353b9" providerId="LiveId" clId="{0FB4C2C0-468E-4339-8EEC-8A40ACBE6EBA}" dt="2021-12-26T12:49:16.714" v="71" actId="478"/>
          <ac:spMkLst>
            <pc:docMk/>
            <pc:sldMk cId="4045848102" sldId="1892"/>
            <ac:spMk id="12" creationId="{326EB7EA-C609-459D-800B-55D83BDD4759}"/>
          </ac:spMkLst>
        </pc:spChg>
        <pc:spChg chg="del">
          <ac:chgData name="METTU VISHNU" userId="aa552220315353b9" providerId="LiveId" clId="{0FB4C2C0-468E-4339-8EEC-8A40ACBE6EBA}" dt="2021-12-26T12:49:14.865" v="69" actId="478"/>
          <ac:spMkLst>
            <pc:docMk/>
            <pc:sldMk cId="4045848102" sldId="1892"/>
            <ac:spMk id="13" creationId="{026CB9CE-2F7A-4733-8A27-4F88A8394E9F}"/>
          </ac:spMkLst>
        </pc:spChg>
        <pc:spChg chg="add del mod">
          <ac:chgData name="METTU VISHNU" userId="aa552220315353b9" providerId="LiveId" clId="{0FB4C2C0-468E-4339-8EEC-8A40ACBE6EBA}" dt="2021-12-26T12:53:15.331" v="128" actId="478"/>
          <ac:spMkLst>
            <pc:docMk/>
            <pc:sldMk cId="4045848102" sldId="1892"/>
            <ac:spMk id="14" creationId="{9DC6F3C3-FDA6-424C-9E25-038EA2D85A70}"/>
          </ac:spMkLst>
        </pc:spChg>
        <pc:spChg chg="add mod">
          <ac:chgData name="METTU VISHNU" userId="aa552220315353b9" providerId="LiveId" clId="{0FB4C2C0-468E-4339-8EEC-8A40ACBE6EBA}" dt="2021-12-26T12:53:19.672" v="129" actId="1076"/>
          <ac:spMkLst>
            <pc:docMk/>
            <pc:sldMk cId="4045848102" sldId="1892"/>
            <ac:spMk id="16" creationId="{AB98E3E1-0688-485B-A83A-1FD9D1AB88C5}"/>
          </ac:spMkLst>
        </pc:spChg>
        <pc:spChg chg="del">
          <ac:chgData name="METTU VISHNU" userId="aa552220315353b9" providerId="LiveId" clId="{0FB4C2C0-468E-4339-8EEC-8A40ACBE6EBA}" dt="2021-12-26T12:49:13.991" v="68" actId="478"/>
          <ac:spMkLst>
            <pc:docMk/>
            <pc:sldMk cId="4045848102" sldId="1892"/>
            <ac:spMk id="18" creationId="{68508021-210A-48D2-BD72-9A568A3676D7}"/>
          </ac:spMkLst>
        </pc:spChg>
        <pc:picChg chg="del">
          <ac:chgData name="METTU VISHNU" userId="aa552220315353b9" providerId="LiveId" clId="{0FB4C2C0-468E-4339-8EEC-8A40ACBE6EBA}" dt="2021-12-26T12:49:10.040" v="66" actId="478"/>
          <ac:picMkLst>
            <pc:docMk/>
            <pc:sldMk cId="4045848102" sldId="1892"/>
            <ac:picMk id="7" creationId="{5E82334E-6FFA-40B1-AA06-7BEBDF16D55C}"/>
          </ac:picMkLst>
        </pc:picChg>
        <pc:cxnChg chg="del">
          <ac:chgData name="METTU VISHNU" userId="aa552220315353b9" providerId="LiveId" clId="{0FB4C2C0-468E-4339-8EEC-8A40ACBE6EBA}" dt="2021-12-26T12:49:17.689" v="72" actId="478"/>
          <ac:cxnSpMkLst>
            <pc:docMk/>
            <pc:sldMk cId="4045848102" sldId="1892"/>
            <ac:cxnSpMk id="11" creationId="{CB90F90D-C01B-4978-9E87-9BB32B049C43}"/>
          </ac:cxnSpMkLst>
        </pc:cxnChg>
        <pc:cxnChg chg="del">
          <ac:chgData name="METTU VISHNU" userId="aa552220315353b9" providerId="LiveId" clId="{0FB4C2C0-468E-4339-8EEC-8A40ACBE6EBA}" dt="2021-12-26T12:49:15.678" v="70" actId="478"/>
          <ac:cxnSpMkLst>
            <pc:docMk/>
            <pc:sldMk cId="4045848102" sldId="1892"/>
            <ac:cxnSpMk id="15" creationId="{A53B4A08-CFD6-4EBE-8C7A-AEC85A778955}"/>
          </ac:cxnSpMkLst>
        </pc:cxnChg>
      </pc:sldChg>
      <pc:sldChg chg="delSp add del mod">
        <pc:chgData name="METTU VISHNU" userId="aa552220315353b9" providerId="LiveId" clId="{0FB4C2C0-468E-4339-8EEC-8A40ACBE6EBA}" dt="2021-12-26T13:11:23.342" v="780" actId="47"/>
        <pc:sldMkLst>
          <pc:docMk/>
          <pc:sldMk cId="3266537088" sldId="1893"/>
        </pc:sldMkLst>
        <pc:picChg chg="del">
          <ac:chgData name="METTU VISHNU" userId="aa552220315353b9" providerId="LiveId" clId="{0FB4C2C0-468E-4339-8EEC-8A40ACBE6EBA}" dt="2021-12-26T13:05:12.790" v="262" actId="478"/>
          <ac:picMkLst>
            <pc:docMk/>
            <pc:sldMk cId="3266537088" sldId="1893"/>
            <ac:picMk id="10" creationId="{F2F143FF-1D41-4075-A066-7E61B1A38E95}"/>
          </ac:picMkLst>
        </pc:picChg>
        <pc:picChg chg="del">
          <ac:chgData name="METTU VISHNU" userId="aa552220315353b9" providerId="LiveId" clId="{0FB4C2C0-468E-4339-8EEC-8A40ACBE6EBA}" dt="2021-12-26T13:05:13.379" v="263" actId="478"/>
          <ac:picMkLst>
            <pc:docMk/>
            <pc:sldMk cId="3266537088" sldId="1893"/>
            <ac:picMk id="12" creationId="{66B8957F-1EBE-4022-9DDD-DC4878961F1B}"/>
          </ac:picMkLst>
        </pc:picChg>
      </pc:sldChg>
      <pc:sldChg chg="modSp add mod ord">
        <pc:chgData name="METTU VISHNU" userId="aa552220315353b9" providerId="LiveId" clId="{0FB4C2C0-468E-4339-8EEC-8A40ACBE6EBA}" dt="2021-12-26T13:14:21.339" v="939" actId="20577"/>
        <pc:sldMkLst>
          <pc:docMk/>
          <pc:sldMk cId="814594777" sldId="1894"/>
        </pc:sldMkLst>
        <pc:spChg chg="mod">
          <ac:chgData name="METTU VISHNU" userId="aa552220315353b9" providerId="LiveId" clId="{0FB4C2C0-468E-4339-8EEC-8A40ACBE6EBA}" dt="2021-12-26T13:14:21.339" v="939" actId="20577"/>
          <ac:spMkLst>
            <pc:docMk/>
            <pc:sldMk cId="814594777" sldId="1894"/>
            <ac:spMk id="8" creationId="{97681774-656E-4553-89A5-182E6087DD18}"/>
          </ac:spMkLst>
        </pc:spChg>
        <pc:spChg chg="mod">
          <ac:chgData name="METTU VISHNU" userId="aa552220315353b9" providerId="LiveId" clId="{0FB4C2C0-468E-4339-8EEC-8A40ACBE6EBA}" dt="2021-12-26T13:13:42.564" v="931" actId="20577"/>
          <ac:spMkLst>
            <pc:docMk/>
            <pc:sldMk cId="814594777" sldId="1894"/>
            <ac:spMk id="14" creationId="{0EE49D35-CFB6-414B-8335-2303B22BC170}"/>
          </ac:spMkLst>
        </pc:spChg>
      </pc:sldChg>
      <pc:sldChg chg="delSp add del mod">
        <pc:chgData name="METTU VISHNU" userId="aa552220315353b9" providerId="LiveId" clId="{0FB4C2C0-468E-4339-8EEC-8A40ACBE6EBA}" dt="2021-12-26T13:05:20.988" v="266" actId="47"/>
        <pc:sldMkLst>
          <pc:docMk/>
          <pc:sldMk cId="3554600035" sldId="1894"/>
        </pc:sldMkLst>
        <pc:picChg chg="del">
          <ac:chgData name="METTU VISHNU" userId="aa552220315353b9" providerId="LiveId" clId="{0FB4C2C0-468E-4339-8EEC-8A40ACBE6EBA}" dt="2021-12-26T13:05:18.895" v="265" actId="478"/>
          <ac:picMkLst>
            <pc:docMk/>
            <pc:sldMk cId="3554600035" sldId="1894"/>
            <ac:picMk id="10" creationId="{F2F143FF-1D41-4075-A066-7E61B1A38E95}"/>
          </ac:picMkLst>
        </pc:picChg>
      </pc:sldChg>
      <pc:sldChg chg="addSp delSp modSp add mod">
        <pc:chgData name="METTU VISHNU" userId="aa552220315353b9" providerId="LiveId" clId="{0FB4C2C0-468E-4339-8EEC-8A40ACBE6EBA}" dt="2021-12-26T14:00:42.548" v="1370" actId="20577"/>
        <pc:sldMkLst>
          <pc:docMk/>
          <pc:sldMk cId="3531421114" sldId="1895"/>
        </pc:sldMkLst>
        <pc:spChg chg="mod">
          <ac:chgData name="METTU VISHNU" userId="aa552220315353b9" providerId="LiveId" clId="{0FB4C2C0-468E-4339-8EEC-8A40ACBE6EBA}" dt="2021-12-26T13:58:49.604" v="1261" actId="20577"/>
          <ac:spMkLst>
            <pc:docMk/>
            <pc:sldMk cId="3531421114" sldId="1895"/>
            <ac:spMk id="8" creationId="{97681774-656E-4553-89A5-182E6087DD18}"/>
          </ac:spMkLst>
        </pc:spChg>
        <pc:spChg chg="mod">
          <ac:chgData name="METTU VISHNU" userId="aa552220315353b9" providerId="LiveId" clId="{0FB4C2C0-468E-4339-8EEC-8A40ACBE6EBA}" dt="2021-12-26T14:00:42.548" v="1370" actId="20577"/>
          <ac:spMkLst>
            <pc:docMk/>
            <pc:sldMk cId="3531421114" sldId="1895"/>
            <ac:spMk id="14" creationId="{0EE49D35-CFB6-414B-8335-2303B22BC170}"/>
          </ac:spMkLst>
        </pc:spChg>
        <pc:picChg chg="add mod">
          <ac:chgData name="METTU VISHNU" userId="aa552220315353b9" providerId="LiveId" clId="{0FB4C2C0-468E-4339-8EEC-8A40ACBE6EBA}" dt="2021-12-26T13:58:36.438" v="1258" actId="14100"/>
          <ac:picMkLst>
            <pc:docMk/>
            <pc:sldMk cId="3531421114" sldId="1895"/>
            <ac:picMk id="6" creationId="{C5F729A4-3413-4A8E-824E-7D73184AAE87}"/>
          </ac:picMkLst>
        </pc:picChg>
        <pc:picChg chg="del">
          <ac:chgData name="METTU VISHNU" userId="aa552220315353b9" providerId="LiveId" clId="{0FB4C2C0-468E-4339-8EEC-8A40ACBE6EBA}" dt="2021-12-26T13:24:49.168" v="944" actId="478"/>
          <ac:picMkLst>
            <pc:docMk/>
            <pc:sldMk cId="3531421114" sldId="1895"/>
            <ac:picMk id="10" creationId="{F2F143FF-1D41-4075-A066-7E61B1A38E95}"/>
          </ac:picMkLst>
        </pc:picChg>
        <pc:picChg chg="del">
          <ac:chgData name="METTU VISHNU" userId="aa552220315353b9" providerId="LiveId" clId="{0FB4C2C0-468E-4339-8EEC-8A40ACBE6EBA}" dt="2021-12-26T13:24:49.990" v="945" actId="478"/>
          <ac:picMkLst>
            <pc:docMk/>
            <pc:sldMk cId="3531421114" sldId="1895"/>
            <ac:picMk id="12" creationId="{66B8957F-1EBE-4022-9DDD-DC4878961F1B}"/>
          </ac:picMkLst>
        </pc:picChg>
      </pc:sldChg>
      <pc:sldChg chg="addSp delSp modSp add mod">
        <pc:chgData name="METTU VISHNU" userId="aa552220315353b9" providerId="LiveId" clId="{0FB4C2C0-468E-4339-8EEC-8A40ACBE6EBA}" dt="2021-12-26T14:54:45.176" v="1539" actId="20577"/>
        <pc:sldMkLst>
          <pc:docMk/>
          <pc:sldMk cId="3875795523" sldId="1896"/>
        </pc:sldMkLst>
        <pc:spChg chg="mod">
          <ac:chgData name="METTU VISHNU" userId="aa552220315353b9" providerId="LiveId" clId="{0FB4C2C0-468E-4339-8EEC-8A40ACBE6EBA}" dt="2021-12-26T14:54:45.176" v="1539" actId="20577"/>
          <ac:spMkLst>
            <pc:docMk/>
            <pc:sldMk cId="3875795523" sldId="1896"/>
            <ac:spMk id="8" creationId="{97681774-656E-4553-89A5-182E6087DD18}"/>
          </ac:spMkLst>
        </pc:spChg>
        <pc:spChg chg="mod">
          <ac:chgData name="METTU VISHNU" userId="aa552220315353b9" providerId="LiveId" clId="{0FB4C2C0-468E-4339-8EEC-8A40ACBE6EBA}" dt="2021-12-26T14:45:28.733" v="1510" actId="1076"/>
          <ac:spMkLst>
            <pc:docMk/>
            <pc:sldMk cId="3875795523" sldId="1896"/>
            <ac:spMk id="14" creationId="{0EE49D35-CFB6-414B-8335-2303B22BC170}"/>
          </ac:spMkLst>
        </pc:spChg>
        <pc:picChg chg="del">
          <ac:chgData name="METTU VISHNU" userId="aa552220315353b9" providerId="LiveId" clId="{0FB4C2C0-468E-4339-8EEC-8A40ACBE6EBA}" dt="2021-12-26T14:01:28.517" v="1376" actId="478"/>
          <ac:picMkLst>
            <pc:docMk/>
            <pc:sldMk cId="3875795523" sldId="1896"/>
            <ac:picMk id="6" creationId="{C5F729A4-3413-4A8E-824E-7D73184AAE87}"/>
          </ac:picMkLst>
        </pc:picChg>
        <pc:picChg chg="add mod">
          <ac:chgData name="METTU VISHNU" userId="aa552220315353b9" providerId="LiveId" clId="{0FB4C2C0-468E-4339-8EEC-8A40ACBE6EBA}" dt="2021-12-26T14:45:24.274" v="1509" actId="1076"/>
          <ac:picMkLst>
            <pc:docMk/>
            <pc:sldMk cId="3875795523" sldId="1896"/>
            <ac:picMk id="7" creationId="{96A57500-2F32-4EEE-88E4-F15DD73DC817}"/>
          </ac:picMkLst>
        </pc:picChg>
      </pc:sldChg>
      <pc:sldChg chg="delSp modSp add mod">
        <pc:chgData name="METTU VISHNU" userId="aa552220315353b9" providerId="LiveId" clId="{0FB4C2C0-468E-4339-8EEC-8A40ACBE6EBA}" dt="2021-12-26T14:47:41.395" v="1526" actId="20577"/>
        <pc:sldMkLst>
          <pc:docMk/>
          <pc:sldMk cId="1689023250" sldId="1897"/>
        </pc:sldMkLst>
        <pc:spChg chg="del mod">
          <ac:chgData name="METTU VISHNU" userId="aa552220315353b9" providerId="LiveId" clId="{0FB4C2C0-468E-4339-8EEC-8A40ACBE6EBA}" dt="2021-12-26T14:46:03.740" v="1514" actId="478"/>
          <ac:spMkLst>
            <pc:docMk/>
            <pc:sldMk cId="1689023250" sldId="1897"/>
            <ac:spMk id="8" creationId="{97681774-656E-4553-89A5-182E6087DD18}"/>
          </ac:spMkLst>
        </pc:spChg>
        <pc:spChg chg="mod">
          <ac:chgData name="METTU VISHNU" userId="aa552220315353b9" providerId="LiveId" clId="{0FB4C2C0-468E-4339-8EEC-8A40ACBE6EBA}" dt="2021-12-26T14:47:41.395" v="1526" actId="20577"/>
          <ac:spMkLst>
            <pc:docMk/>
            <pc:sldMk cId="1689023250" sldId="1897"/>
            <ac:spMk id="14" creationId="{0EE49D35-CFB6-414B-8335-2303B22BC170}"/>
          </ac:spMkLst>
        </pc:spChg>
        <pc:picChg chg="del">
          <ac:chgData name="METTU VISHNU" userId="aa552220315353b9" providerId="LiveId" clId="{0FB4C2C0-468E-4339-8EEC-8A40ACBE6EBA}" dt="2021-12-26T14:46:00.814" v="1512" actId="478"/>
          <ac:picMkLst>
            <pc:docMk/>
            <pc:sldMk cId="1689023250" sldId="1897"/>
            <ac:picMk id="7" creationId="{96A57500-2F32-4EEE-88E4-F15DD73DC81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12/26/2021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12/26/2021</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12/26/2021</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12/26/2021</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12/26/2021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12/26/2021</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2575645" y="362073"/>
            <a:ext cx="7040710" cy="984885"/>
          </a:xfrm>
          <a:prstGeom prst="rect">
            <a:avLst/>
          </a:prstGeom>
          <a:noFill/>
        </p:spPr>
        <p:txBody>
          <a:bodyPr wrap="none" rtlCol="0">
            <a:spAutoFit/>
          </a:bodyPr>
          <a:lstStyle/>
          <a:p>
            <a:r>
              <a:rPr lang="en-IN" sz="4400" b="1" dirty="0">
                <a:solidFill>
                  <a:srgbClr val="0070C0"/>
                </a:solidFill>
                <a:latin typeface="Bahnschrift SemiBold Condensed" panose="020B0502040204020203" pitchFamily="34" charset="0"/>
              </a:rPr>
              <a:t>Institute of Aeronautical Engineering</a:t>
            </a:r>
          </a:p>
          <a:p>
            <a:pPr algn="ctr"/>
            <a:r>
              <a:rPr lang="en-IN" sz="1400" b="1" dirty="0">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a16="http://schemas.microsoft.com/office/drawing/2014/main" id="{5264DF67-1646-450B-AB3A-EDDF9F58C530}"/>
              </a:ext>
            </a:extLst>
          </p:cNvPr>
          <p:cNvSpPr txBox="1"/>
          <p:nvPr/>
        </p:nvSpPr>
        <p:spPr>
          <a:xfrm>
            <a:off x="2218336" y="3073528"/>
            <a:ext cx="7755328" cy="461665"/>
          </a:xfrm>
          <a:prstGeom prst="rect">
            <a:avLst/>
          </a:prstGeom>
          <a:noFill/>
        </p:spPr>
        <p:txBody>
          <a:bodyPr wrap="none" rtlCol="0">
            <a:spAutoFit/>
          </a:bodyPr>
          <a:lstStyle/>
          <a:p>
            <a:pPr algn="ctr"/>
            <a:r>
              <a:rPr lang="en-IN" sz="2400" b="1" dirty="0">
                <a:solidFill>
                  <a:srgbClr val="C00000"/>
                </a:solidFill>
                <a:latin typeface="Dubai Medium" panose="020B0603030403030204" pitchFamily="34" charset="-78"/>
                <a:cs typeface="Dubai Medium" panose="020B0603030403030204" pitchFamily="34" charset="-78"/>
              </a:rPr>
              <a:t>Department of Electronics and Communication Engineering</a:t>
            </a:r>
          </a:p>
        </p:txBody>
      </p:sp>
      <p:pic>
        <p:nvPicPr>
          <p:cNvPr id="9" name="Picture 8">
            <a:extLst>
              <a:ext uri="{FF2B5EF4-FFF2-40B4-BE49-F238E27FC236}">
                <a16:creationId xmlns:a16="http://schemas.microsoft.com/office/drawing/2014/main" id="{44848AEA-3B00-4210-A812-544EFEF3E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358" y="1368152"/>
            <a:ext cx="1755284" cy="1628800"/>
          </a:xfrm>
          <a:prstGeom prst="rect">
            <a:avLst/>
          </a:prstGeom>
        </p:spPr>
      </p:pic>
      <p:sp>
        <p:nvSpPr>
          <p:cNvPr id="10" name="TextBox 9">
            <a:extLst>
              <a:ext uri="{FF2B5EF4-FFF2-40B4-BE49-F238E27FC236}">
                <a16:creationId xmlns:a16="http://schemas.microsoft.com/office/drawing/2014/main" id="{AA8BA636-06F6-4F9D-93B1-9DB488CE0F31}"/>
              </a:ext>
            </a:extLst>
          </p:cNvPr>
          <p:cNvSpPr txBox="1"/>
          <p:nvPr/>
        </p:nvSpPr>
        <p:spPr>
          <a:xfrm>
            <a:off x="2752791" y="3577581"/>
            <a:ext cx="6686447" cy="461665"/>
          </a:xfrm>
          <a:prstGeom prst="rect">
            <a:avLst/>
          </a:prstGeom>
          <a:noFill/>
        </p:spPr>
        <p:txBody>
          <a:bodyPr wrap="none" rtlCol="0">
            <a:spAutoFit/>
          </a:bodyPr>
          <a:lstStyle/>
          <a:p>
            <a:pPr algn="ctr"/>
            <a:r>
              <a:rPr lang="en-GB" sz="2400" b="1" dirty="0">
                <a:latin typeface="Tahoma" panose="020B0604030504040204" pitchFamily="34" charset="0"/>
                <a:ea typeface="Tahoma" panose="020B0604030504040204" pitchFamily="34" charset="0"/>
                <a:cs typeface="Tahoma" panose="020B0604030504040204" pitchFamily="34" charset="0"/>
              </a:rPr>
              <a:t>SMART GAS REGULATOR USING SENSORS</a:t>
            </a:r>
            <a:endParaRPr lang="en-IN" sz="2400" b="1"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CDA42EE5-0F35-4E70-9FA0-0250956EDD1C}"/>
              </a:ext>
            </a:extLst>
          </p:cNvPr>
          <p:cNvSpPr txBox="1"/>
          <p:nvPr/>
        </p:nvSpPr>
        <p:spPr>
          <a:xfrm>
            <a:off x="405642" y="4772879"/>
            <a:ext cx="5042286" cy="1631216"/>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Batch Members</a:t>
            </a:r>
          </a:p>
          <a:p>
            <a:endParaRPr lang="en-US" sz="1400" dirty="0"/>
          </a:p>
          <a:p>
            <a:r>
              <a:rPr lang="en-US" sz="1600" dirty="0"/>
              <a:t>19951A04M6 – Mettu Vishnu Vardhan.</a:t>
            </a:r>
          </a:p>
          <a:p>
            <a:r>
              <a:rPr lang="en-US" sz="1600" dirty="0"/>
              <a:t>19951A04L8 –  Penaka Venkat Sai Nishok Reddy.</a:t>
            </a:r>
          </a:p>
          <a:p>
            <a:r>
              <a:rPr lang="en-US" sz="1600" dirty="0"/>
              <a:t>19951A04M2 – Momula Vikas.</a:t>
            </a:r>
            <a:r>
              <a:rPr lang="en-US" dirty="0"/>
              <a:t>  					</a:t>
            </a:r>
            <a:endParaRPr lang="en-IN" dirty="0"/>
          </a:p>
        </p:txBody>
      </p:sp>
      <p:sp>
        <p:nvSpPr>
          <p:cNvPr id="15" name="TextBox 14">
            <a:extLst>
              <a:ext uri="{FF2B5EF4-FFF2-40B4-BE49-F238E27FC236}">
                <a16:creationId xmlns:a16="http://schemas.microsoft.com/office/drawing/2014/main" id="{0B01EB95-B5AF-406B-AE2F-01311C399ADD}"/>
              </a:ext>
            </a:extLst>
          </p:cNvPr>
          <p:cNvSpPr txBox="1"/>
          <p:nvPr/>
        </p:nvSpPr>
        <p:spPr>
          <a:xfrm>
            <a:off x="7680176" y="4812540"/>
            <a:ext cx="4248472" cy="1877437"/>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Supervisor Name</a:t>
            </a:r>
          </a:p>
          <a:p>
            <a:endParaRPr lang="en-US" sz="1400" dirty="0"/>
          </a:p>
          <a:p>
            <a:r>
              <a:rPr lang="en-US" sz="1600" dirty="0"/>
              <a:t>Mrs. Doma Sreelakshmi</a:t>
            </a:r>
          </a:p>
          <a:p>
            <a:r>
              <a:rPr lang="en-US" sz="1600" dirty="0"/>
              <a:t>Assistant professor</a:t>
            </a:r>
          </a:p>
          <a:p>
            <a:r>
              <a:rPr lang="en-US" sz="1600" dirty="0"/>
              <a:t>Electronics and Communication Engineering</a:t>
            </a:r>
          </a:p>
          <a:p>
            <a:r>
              <a:rPr lang="en-US" dirty="0"/>
              <a:t>					</a:t>
            </a:r>
            <a:endParaRPr lang="en-IN" dirty="0"/>
          </a:p>
        </p:txBody>
      </p:sp>
      <p:sp>
        <p:nvSpPr>
          <p:cNvPr id="11" name="TextBox 10">
            <a:extLst>
              <a:ext uri="{FF2B5EF4-FFF2-40B4-BE49-F238E27FC236}">
                <a16:creationId xmlns:a16="http://schemas.microsoft.com/office/drawing/2014/main" id="{F31CBF15-F6E0-48EC-BF34-728FE651BBEB}"/>
              </a:ext>
            </a:extLst>
          </p:cNvPr>
          <p:cNvSpPr txBox="1"/>
          <p:nvPr/>
        </p:nvSpPr>
        <p:spPr>
          <a:xfrm>
            <a:off x="4802580" y="6312065"/>
            <a:ext cx="1798890" cy="338554"/>
          </a:xfrm>
          <a:prstGeom prst="rect">
            <a:avLst/>
          </a:prstGeom>
          <a:noFill/>
        </p:spPr>
        <p:txBody>
          <a:bodyPr wrap="none" rtlCol="0">
            <a:spAutoFit/>
          </a:bodyPr>
          <a:lstStyle/>
          <a:p>
            <a:pPr algn="ctr"/>
            <a:r>
              <a:rPr lang="en-IN" sz="1600" dirty="0">
                <a:latin typeface="Tahoma" panose="020B0604030504040204" pitchFamily="34" charset="0"/>
                <a:ea typeface="Tahoma" panose="020B0604030504040204" pitchFamily="34" charset="0"/>
                <a:cs typeface="Tahoma" panose="020B0604030504040204" pitchFamily="34" charset="0"/>
              </a:rPr>
              <a:t>Date: 27/12/2021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8C42-AE48-4D00-AF79-288F6F0F9CC5}"/>
              </a:ext>
            </a:extLst>
          </p:cNvPr>
          <p:cNvSpPr>
            <a:spLocks noGrp="1"/>
          </p:cNvSpPr>
          <p:nvPr>
            <p:ph type="title"/>
          </p:nvPr>
        </p:nvSpPr>
        <p:spPr>
          <a:xfrm>
            <a:off x="24249" y="136524"/>
            <a:ext cx="10972800" cy="766762"/>
          </a:xfrm>
        </p:spPr>
        <p:txBody>
          <a:bodyPr/>
          <a:lstStyle/>
          <a:p>
            <a:r>
              <a:rPr lang="en-IN" dirty="0"/>
              <a:t>SOLUTION</a:t>
            </a:r>
          </a:p>
        </p:txBody>
      </p:sp>
      <p:sp>
        <p:nvSpPr>
          <p:cNvPr id="3" name="Content Placeholder 2">
            <a:extLst>
              <a:ext uri="{FF2B5EF4-FFF2-40B4-BE49-F238E27FC236}">
                <a16:creationId xmlns:a16="http://schemas.microsoft.com/office/drawing/2014/main" id="{23A9C357-FEDA-4514-821E-EF2FF8AE93B5}"/>
              </a:ext>
            </a:extLst>
          </p:cNvPr>
          <p:cNvSpPr>
            <a:spLocks noGrp="1"/>
          </p:cNvSpPr>
          <p:nvPr>
            <p:ph idx="1"/>
          </p:nvPr>
        </p:nvSpPr>
        <p:spPr>
          <a:xfrm>
            <a:off x="609600" y="1196753"/>
            <a:ext cx="10972800" cy="5159598"/>
          </a:xfrm>
        </p:spPr>
        <p:txBody>
          <a:bodyPr/>
          <a:lstStyle/>
          <a:p>
            <a:r>
              <a:rPr lang="en-IN" dirty="0">
                <a:solidFill>
                  <a:schemeClr val="tx1"/>
                </a:solidFill>
              </a:rPr>
              <a:t>Stopping the gas flow in case of emergency by using, Solenoid Valve (relay on/off).</a:t>
            </a:r>
          </a:p>
          <a:p>
            <a:endParaRPr lang="en-IN" dirty="0">
              <a:solidFill>
                <a:schemeClr val="tx1"/>
              </a:solidFill>
            </a:endParaRPr>
          </a:p>
          <a:p>
            <a:pPr marL="0" indent="0">
              <a:buNone/>
            </a:pPr>
            <a:endParaRPr lang="en-IN" dirty="0">
              <a:solidFill>
                <a:schemeClr val="tx1"/>
              </a:solidFill>
            </a:endParaRPr>
          </a:p>
          <a:p>
            <a:pPr marL="0" indent="0">
              <a:buNone/>
            </a:pPr>
            <a:r>
              <a:rPr lang="en-IN" dirty="0">
                <a:solidFill>
                  <a:schemeClr val="tx1"/>
                </a:solidFill>
              </a:rPr>
              <a:t>      </a:t>
            </a:r>
          </a:p>
          <a:p>
            <a:pPr marL="0" indent="0">
              <a:buNone/>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50C4D150-8D7A-4C0E-9CCE-CB9AA284BB49}"/>
              </a:ext>
            </a:extLst>
          </p:cNvPr>
          <p:cNvSpPr>
            <a:spLocks noGrp="1"/>
          </p:cNvSpPr>
          <p:nvPr>
            <p:ph type="sldNum" sz="quarter" idx="12"/>
          </p:nvPr>
        </p:nvSpPr>
        <p:spPr>
          <a:xfrm>
            <a:off x="11064552" y="6264958"/>
            <a:ext cx="2844800" cy="365125"/>
          </a:xfrm>
        </p:spPr>
        <p:txBody>
          <a:bodyPr/>
          <a:lstStyle/>
          <a:p>
            <a:fld id="{FBBF61CF-E01E-4A46-BB21-3455A7373A30}" type="slidenum">
              <a:rPr lang="en-US" smtClean="0"/>
              <a:pPr/>
              <a:t>10</a:t>
            </a:fld>
            <a:endParaRPr lang="en-US" dirty="0"/>
          </a:p>
        </p:txBody>
      </p:sp>
      <p:pic>
        <p:nvPicPr>
          <p:cNvPr id="7" name="Picture 6">
            <a:extLst>
              <a:ext uri="{FF2B5EF4-FFF2-40B4-BE49-F238E27FC236}">
                <a16:creationId xmlns:a16="http://schemas.microsoft.com/office/drawing/2014/main" id="{0E7F6CC5-F5A8-4053-9B2B-8AD979CEA5B5}"/>
              </a:ext>
            </a:extLst>
          </p:cNvPr>
          <p:cNvPicPr>
            <a:picLocks noChangeAspect="1"/>
          </p:cNvPicPr>
          <p:nvPr/>
        </p:nvPicPr>
        <p:blipFill>
          <a:blip r:embed="rId2"/>
          <a:stretch>
            <a:fillRect/>
          </a:stretch>
        </p:blipFill>
        <p:spPr>
          <a:xfrm>
            <a:off x="1631504" y="2636912"/>
            <a:ext cx="3024336" cy="3297776"/>
          </a:xfrm>
          <a:prstGeom prst="rect">
            <a:avLst/>
          </a:prstGeom>
        </p:spPr>
      </p:pic>
      <p:pic>
        <p:nvPicPr>
          <p:cNvPr id="10" name="Picture 9">
            <a:extLst>
              <a:ext uri="{FF2B5EF4-FFF2-40B4-BE49-F238E27FC236}">
                <a16:creationId xmlns:a16="http://schemas.microsoft.com/office/drawing/2014/main" id="{BCE03DFD-4784-44AF-853B-BDE4406A3775}"/>
              </a:ext>
            </a:extLst>
          </p:cNvPr>
          <p:cNvPicPr>
            <a:picLocks noChangeAspect="1"/>
          </p:cNvPicPr>
          <p:nvPr/>
        </p:nvPicPr>
        <p:blipFill>
          <a:blip r:embed="rId3"/>
          <a:stretch>
            <a:fillRect/>
          </a:stretch>
        </p:blipFill>
        <p:spPr>
          <a:xfrm>
            <a:off x="5660538" y="2910180"/>
            <a:ext cx="3747830" cy="2751067"/>
          </a:xfrm>
          <a:prstGeom prst="rect">
            <a:avLst/>
          </a:prstGeom>
        </p:spPr>
      </p:pic>
    </p:spTree>
    <p:extLst>
      <p:ext uri="{BB962C8B-B14F-4D97-AF65-F5344CB8AC3E}">
        <p14:creationId xmlns:p14="http://schemas.microsoft.com/office/powerpoint/2010/main" val="231785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8C42-AE48-4D00-AF79-288F6F0F9CC5}"/>
              </a:ext>
            </a:extLst>
          </p:cNvPr>
          <p:cNvSpPr>
            <a:spLocks noGrp="1"/>
          </p:cNvSpPr>
          <p:nvPr>
            <p:ph type="title"/>
          </p:nvPr>
        </p:nvSpPr>
        <p:spPr>
          <a:xfrm>
            <a:off x="119336" y="136524"/>
            <a:ext cx="10972800" cy="766762"/>
          </a:xfrm>
        </p:spPr>
        <p:txBody>
          <a:bodyPr/>
          <a:lstStyle/>
          <a:p>
            <a:r>
              <a:rPr lang="en-IN" dirty="0"/>
              <a:t>SOLUTION</a:t>
            </a:r>
          </a:p>
        </p:txBody>
      </p:sp>
      <p:sp>
        <p:nvSpPr>
          <p:cNvPr id="3" name="Content Placeholder 2">
            <a:extLst>
              <a:ext uri="{FF2B5EF4-FFF2-40B4-BE49-F238E27FC236}">
                <a16:creationId xmlns:a16="http://schemas.microsoft.com/office/drawing/2014/main" id="{23A9C357-FEDA-4514-821E-EF2FF8AE93B5}"/>
              </a:ext>
            </a:extLst>
          </p:cNvPr>
          <p:cNvSpPr>
            <a:spLocks noGrp="1"/>
          </p:cNvSpPr>
          <p:nvPr>
            <p:ph idx="1"/>
          </p:nvPr>
        </p:nvSpPr>
        <p:spPr>
          <a:xfrm>
            <a:off x="609600" y="1196753"/>
            <a:ext cx="10972800" cy="5159598"/>
          </a:xfrm>
        </p:spPr>
        <p:txBody>
          <a:bodyPr/>
          <a:lstStyle/>
          <a:p>
            <a:r>
              <a:rPr lang="en-IN" dirty="0">
                <a:solidFill>
                  <a:schemeClr val="tx1"/>
                </a:solidFill>
              </a:rPr>
              <a:t>Detection of fire is done using “Flame sensor module”</a:t>
            </a: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50C4D150-8D7A-4C0E-9CCE-CB9AA284BB49}"/>
              </a:ext>
            </a:extLst>
          </p:cNvPr>
          <p:cNvSpPr>
            <a:spLocks noGrp="1"/>
          </p:cNvSpPr>
          <p:nvPr>
            <p:ph type="sldNum" sz="quarter" idx="12"/>
          </p:nvPr>
        </p:nvSpPr>
        <p:spPr>
          <a:xfrm>
            <a:off x="11092136" y="6289671"/>
            <a:ext cx="2844800" cy="365125"/>
          </a:xfrm>
        </p:spPr>
        <p:txBody>
          <a:bodyPr/>
          <a:lstStyle/>
          <a:p>
            <a:fld id="{FBBF61CF-E01E-4A46-BB21-3455A7373A30}" type="slidenum">
              <a:rPr lang="en-US" smtClean="0"/>
              <a:pPr/>
              <a:t>11</a:t>
            </a:fld>
            <a:endParaRPr lang="en-US" dirty="0"/>
          </a:p>
        </p:txBody>
      </p:sp>
      <p:pic>
        <p:nvPicPr>
          <p:cNvPr id="6" name="Picture 5">
            <a:extLst>
              <a:ext uri="{FF2B5EF4-FFF2-40B4-BE49-F238E27FC236}">
                <a16:creationId xmlns:a16="http://schemas.microsoft.com/office/drawing/2014/main" id="{F3F87D80-8CDB-4583-ABAD-DC09AFB4577D}"/>
              </a:ext>
            </a:extLst>
          </p:cNvPr>
          <p:cNvPicPr>
            <a:picLocks noChangeAspect="1"/>
          </p:cNvPicPr>
          <p:nvPr/>
        </p:nvPicPr>
        <p:blipFill>
          <a:blip r:embed="rId2"/>
          <a:stretch>
            <a:fillRect/>
          </a:stretch>
        </p:blipFill>
        <p:spPr>
          <a:xfrm>
            <a:off x="2783632" y="2780928"/>
            <a:ext cx="4752528" cy="2723261"/>
          </a:xfrm>
          <a:prstGeom prst="rect">
            <a:avLst/>
          </a:prstGeom>
        </p:spPr>
      </p:pic>
    </p:spTree>
    <p:extLst>
      <p:ext uri="{BB962C8B-B14F-4D97-AF65-F5344CB8AC3E}">
        <p14:creationId xmlns:p14="http://schemas.microsoft.com/office/powerpoint/2010/main" val="2611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8C42-AE48-4D00-AF79-288F6F0F9CC5}"/>
              </a:ext>
            </a:extLst>
          </p:cNvPr>
          <p:cNvSpPr>
            <a:spLocks noGrp="1"/>
          </p:cNvSpPr>
          <p:nvPr>
            <p:ph type="title"/>
          </p:nvPr>
        </p:nvSpPr>
        <p:spPr>
          <a:xfrm>
            <a:off x="5993" y="136524"/>
            <a:ext cx="10972800" cy="766762"/>
          </a:xfrm>
        </p:spPr>
        <p:txBody>
          <a:bodyPr/>
          <a:lstStyle/>
          <a:p>
            <a:r>
              <a:rPr lang="en-IN" dirty="0"/>
              <a:t>SOLUTION (Enhancements)</a:t>
            </a:r>
          </a:p>
        </p:txBody>
      </p:sp>
      <p:sp>
        <p:nvSpPr>
          <p:cNvPr id="3" name="Content Placeholder 2">
            <a:extLst>
              <a:ext uri="{FF2B5EF4-FFF2-40B4-BE49-F238E27FC236}">
                <a16:creationId xmlns:a16="http://schemas.microsoft.com/office/drawing/2014/main" id="{23A9C357-FEDA-4514-821E-EF2FF8AE93B5}"/>
              </a:ext>
            </a:extLst>
          </p:cNvPr>
          <p:cNvSpPr>
            <a:spLocks noGrp="1"/>
          </p:cNvSpPr>
          <p:nvPr>
            <p:ph idx="1"/>
          </p:nvPr>
        </p:nvSpPr>
        <p:spPr>
          <a:xfrm>
            <a:off x="609600" y="1196753"/>
            <a:ext cx="10972800" cy="5159598"/>
          </a:xfrm>
        </p:spPr>
        <p:txBody>
          <a:bodyPr/>
          <a:lstStyle/>
          <a:p>
            <a:pPr marL="0" indent="0">
              <a:buNone/>
            </a:pPr>
            <a:endParaRPr lang="en-IN" dirty="0">
              <a:solidFill>
                <a:schemeClr val="tx1"/>
              </a:solidFill>
            </a:endParaRPr>
          </a:p>
          <a:p>
            <a:r>
              <a:rPr lang="en-IN" dirty="0">
                <a:solidFill>
                  <a:schemeClr val="tx1"/>
                </a:solidFill>
              </a:rPr>
              <a:t>Enhancement of (L.E.D)Blinking indicator.</a:t>
            </a:r>
          </a:p>
          <a:p>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r>
              <a:rPr lang="en-IN" dirty="0">
                <a:solidFill>
                  <a:schemeClr val="tx1"/>
                </a:solidFill>
              </a:rPr>
              <a:t>Enhancement of Buzzer to Speaker to dump an Voice Message</a:t>
            </a:r>
          </a:p>
          <a:p>
            <a:pPr marL="0" indent="0">
              <a:buNone/>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50C4D150-8D7A-4C0E-9CCE-CB9AA284BB49}"/>
              </a:ext>
            </a:extLst>
          </p:cNvPr>
          <p:cNvSpPr>
            <a:spLocks noGrp="1"/>
          </p:cNvSpPr>
          <p:nvPr>
            <p:ph type="sldNum" sz="quarter" idx="12"/>
          </p:nvPr>
        </p:nvSpPr>
        <p:spPr>
          <a:xfrm>
            <a:off x="11278327" y="6300787"/>
            <a:ext cx="2844800" cy="365125"/>
          </a:xfrm>
        </p:spPr>
        <p:txBody>
          <a:bodyPr/>
          <a:lstStyle/>
          <a:p>
            <a:fld id="{FBBF61CF-E01E-4A46-BB21-3455A7373A30}" type="slidenum">
              <a:rPr lang="en-US" smtClean="0"/>
              <a:pPr/>
              <a:t>12</a:t>
            </a:fld>
            <a:endParaRPr lang="en-US" dirty="0"/>
          </a:p>
        </p:txBody>
      </p:sp>
      <p:pic>
        <p:nvPicPr>
          <p:cNvPr id="9" name="Picture 8">
            <a:extLst>
              <a:ext uri="{FF2B5EF4-FFF2-40B4-BE49-F238E27FC236}">
                <a16:creationId xmlns:a16="http://schemas.microsoft.com/office/drawing/2014/main" id="{6FA068A4-225F-4360-8815-D9626FB9D062}"/>
              </a:ext>
            </a:extLst>
          </p:cNvPr>
          <p:cNvPicPr>
            <a:picLocks noChangeAspect="1"/>
          </p:cNvPicPr>
          <p:nvPr/>
        </p:nvPicPr>
        <p:blipFill>
          <a:blip r:embed="rId2"/>
          <a:stretch>
            <a:fillRect/>
          </a:stretch>
        </p:blipFill>
        <p:spPr>
          <a:xfrm>
            <a:off x="3836649" y="4866507"/>
            <a:ext cx="2664296" cy="1783311"/>
          </a:xfrm>
          <a:prstGeom prst="rect">
            <a:avLst/>
          </a:prstGeom>
        </p:spPr>
      </p:pic>
      <p:pic>
        <p:nvPicPr>
          <p:cNvPr id="10" name="Picture 9">
            <a:extLst>
              <a:ext uri="{FF2B5EF4-FFF2-40B4-BE49-F238E27FC236}">
                <a16:creationId xmlns:a16="http://schemas.microsoft.com/office/drawing/2014/main" id="{0A7768F3-436A-4EFD-A79E-04020E8276E5}"/>
              </a:ext>
            </a:extLst>
          </p:cNvPr>
          <p:cNvPicPr>
            <a:picLocks noChangeAspect="1"/>
          </p:cNvPicPr>
          <p:nvPr/>
        </p:nvPicPr>
        <p:blipFill>
          <a:blip r:embed="rId3"/>
          <a:stretch>
            <a:fillRect/>
          </a:stretch>
        </p:blipFill>
        <p:spPr>
          <a:xfrm>
            <a:off x="2652628" y="2420888"/>
            <a:ext cx="2925225" cy="1699610"/>
          </a:xfrm>
          <a:prstGeom prst="rect">
            <a:avLst/>
          </a:prstGeom>
        </p:spPr>
      </p:pic>
      <p:pic>
        <p:nvPicPr>
          <p:cNvPr id="12" name="Picture 11">
            <a:extLst>
              <a:ext uri="{FF2B5EF4-FFF2-40B4-BE49-F238E27FC236}">
                <a16:creationId xmlns:a16="http://schemas.microsoft.com/office/drawing/2014/main" id="{59F528A9-FE41-4CC1-A3A9-599741B7FA95}"/>
              </a:ext>
            </a:extLst>
          </p:cNvPr>
          <p:cNvPicPr>
            <a:picLocks noChangeAspect="1"/>
          </p:cNvPicPr>
          <p:nvPr/>
        </p:nvPicPr>
        <p:blipFill>
          <a:blip r:embed="rId4"/>
          <a:stretch>
            <a:fillRect/>
          </a:stretch>
        </p:blipFill>
        <p:spPr>
          <a:xfrm>
            <a:off x="8076760" y="1548180"/>
            <a:ext cx="3039414" cy="2572318"/>
          </a:xfrm>
          <a:prstGeom prst="rect">
            <a:avLst/>
          </a:prstGeom>
        </p:spPr>
      </p:pic>
    </p:spTree>
    <p:extLst>
      <p:ext uri="{BB962C8B-B14F-4D97-AF65-F5344CB8AC3E}">
        <p14:creationId xmlns:p14="http://schemas.microsoft.com/office/powerpoint/2010/main" val="13313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82334E-6FFA-40B1-AA06-7BEBDF16D55C}"/>
              </a:ext>
            </a:extLst>
          </p:cNvPr>
          <p:cNvPicPr>
            <a:picLocks noChangeAspect="1"/>
          </p:cNvPicPr>
          <p:nvPr/>
        </p:nvPicPr>
        <p:blipFill>
          <a:blip r:embed="rId2"/>
          <a:stretch>
            <a:fillRect/>
          </a:stretch>
        </p:blipFill>
        <p:spPr>
          <a:xfrm>
            <a:off x="1415480" y="1239313"/>
            <a:ext cx="7860072" cy="5301230"/>
          </a:xfrm>
          <a:prstGeom prst="rect">
            <a:avLst/>
          </a:prstGeom>
        </p:spPr>
      </p:pic>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FLOW CAHRT.</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70293600" cy="28242198"/>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13</a:t>
            </a:fld>
            <a:endParaRPr lang="en-US"/>
          </a:p>
        </p:txBody>
      </p:sp>
      <p:sp>
        <p:nvSpPr>
          <p:cNvPr id="5" name="AutoShape 2">
            <a:extLst>
              <a:ext uri="{FF2B5EF4-FFF2-40B4-BE49-F238E27FC236}">
                <a16:creationId xmlns:a16="http://schemas.microsoft.com/office/drawing/2014/main" id="{841A3A39-B463-480D-B96F-81620FE92E19}"/>
              </a:ext>
            </a:extLst>
          </p:cNvPr>
          <p:cNvSpPr>
            <a:spLocks noChangeAspect="1" noChangeArrowheads="1"/>
          </p:cNvSpPr>
          <p:nvPr/>
        </p:nvSpPr>
        <p:spPr bwMode="auto">
          <a:xfrm>
            <a:off x="5943600" y="3276600"/>
            <a:ext cx="1952600" cy="19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39535B0E-07D7-4CB7-8608-93268F9C3E1D}"/>
              </a:ext>
            </a:extLst>
          </p:cNvPr>
          <p:cNvSpPr txBox="1"/>
          <p:nvPr/>
        </p:nvSpPr>
        <p:spPr>
          <a:xfrm>
            <a:off x="3587948" y="3869941"/>
            <a:ext cx="1952600" cy="307777"/>
          </a:xfrm>
          <a:prstGeom prst="rect">
            <a:avLst/>
          </a:prstGeom>
          <a:noFill/>
        </p:spPr>
        <p:txBody>
          <a:bodyPr wrap="square" rtlCol="0">
            <a:spAutoFit/>
          </a:bodyPr>
          <a:lstStyle/>
          <a:p>
            <a:r>
              <a:rPr lang="en-US" sz="1400" dirty="0"/>
              <a:t>(Micro controller)</a:t>
            </a:r>
          </a:p>
        </p:txBody>
      </p:sp>
      <p:sp>
        <p:nvSpPr>
          <p:cNvPr id="9" name="Rectangle 8">
            <a:extLst>
              <a:ext uri="{FF2B5EF4-FFF2-40B4-BE49-F238E27FC236}">
                <a16:creationId xmlns:a16="http://schemas.microsoft.com/office/drawing/2014/main" id="{95401A6E-8116-4465-8369-CD19C916FD5D}"/>
              </a:ext>
            </a:extLst>
          </p:cNvPr>
          <p:cNvSpPr/>
          <p:nvPr/>
        </p:nvSpPr>
        <p:spPr>
          <a:xfrm>
            <a:off x="6816080" y="2204864"/>
            <a:ext cx="187220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B90F90D-C01B-4978-9E87-9BB32B049C43}"/>
              </a:ext>
            </a:extLst>
          </p:cNvPr>
          <p:cNvCxnSpPr/>
          <p:nvPr/>
        </p:nvCxnSpPr>
        <p:spPr>
          <a:xfrm>
            <a:off x="5015880" y="2574026"/>
            <a:ext cx="1800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326EB7EA-C609-459D-800B-55D83BDD4759}"/>
              </a:ext>
            </a:extLst>
          </p:cNvPr>
          <p:cNvSpPr txBox="1"/>
          <p:nvPr/>
        </p:nvSpPr>
        <p:spPr>
          <a:xfrm>
            <a:off x="6888088" y="2276872"/>
            <a:ext cx="1728192" cy="369332"/>
          </a:xfrm>
          <a:prstGeom prst="rect">
            <a:avLst/>
          </a:prstGeom>
          <a:noFill/>
          <a:ln>
            <a:solidFill>
              <a:schemeClr val="bg1"/>
            </a:solidFill>
          </a:ln>
        </p:spPr>
        <p:txBody>
          <a:bodyPr wrap="square" rtlCol="0">
            <a:spAutoFit/>
          </a:bodyPr>
          <a:lstStyle/>
          <a:p>
            <a:pPr algn="ctr"/>
            <a:r>
              <a:rPr lang="en-IN" dirty="0"/>
              <a:t>LED Strip</a:t>
            </a:r>
          </a:p>
        </p:txBody>
      </p:sp>
      <p:sp>
        <p:nvSpPr>
          <p:cNvPr id="13" name="Rectangle 12">
            <a:extLst>
              <a:ext uri="{FF2B5EF4-FFF2-40B4-BE49-F238E27FC236}">
                <a16:creationId xmlns:a16="http://schemas.microsoft.com/office/drawing/2014/main" id="{026CB9CE-2F7A-4733-8A27-4F88A8394E9F}"/>
              </a:ext>
            </a:extLst>
          </p:cNvPr>
          <p:cNvSpPr/>
          <p:nvPr/>
        </p:nvSpPr>
        <p:spPr>
          <a:xfrm>
            <a:off x="6888088" y="1484784"/>
            <a:ext cx="180020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Connector: Elbow 14">
            <a:extLst>
              <a:ext uri="{FF2B5EF4-FFF2-40B4-BE49-F238E27FC236}">
                <a16:creationId xmlns:a16="http://schemas.microsoft.com/office/drawing/2014/main" id="{A53B4A08-CFD6-4EBE-8C7A-AEC85A778955}"/>
              </a:ext>
            </a:extLst>
          </p:cNvPr>
          <p:cNvCxnSpPr>
            <a:cxnSpLocks/>
          </p:cNvCxnSpPr>
          <p:nvPr/>
        </p:nvCxnSpPr>
        <p:spPr>
          <a:xfrm flipV="1">
            <a:off x="5807968" y="1700808"/>
            <a:ext cx="1050032" cy="8557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68508021-210A-48D2-BD72-9A568A3676D7}"/>
              </a:ext>
            </a:extLst>
          </p:cNvPr>
          <p:cNvSpPr txBox="1"/>
          <p:nvPr/>
        </p:nvSpPr>
        <p:spPr>
          <a:xfrm>
            <a:off x="6960412" y="1592797"/>
            <a:ext cx="1583860" cy="369332"/>
          </a:xfrm>
          <a:prstGeom prst="rect">
            <a:avLst/>
          </a:prstGeom>
          <a:noFill/>
        </p:spPr>
        <p:txBody>
          <a:bodyPr wrap="square" rtlCol="0">
            <a:spAutoFit/>
          </a:bodyPr>
          <a:lstStyle/>
          <a:p>
            <a:pPr algn="ctr"/>
            <a:r>
              <a:rPr lang="en-IN" dirty="0"/>
              <a:t>Speaker	</a:t>
            </a:r>
          </a:p>
        </p:txBody>
      </p:sp>
    </p:spTree>
    <p:extLst>
      <p:ext uri="{BB962C8B-B14F-4D97-AF65-F5344CB8AC3E}">
        <p14:creationId xmlns:p14="http://schemas.microsoft.com/office/powerpoint/2010/main" val="46753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REFERENCES.</a:t>
            </a: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14</a:t>
            </a:fld>
            <a:endParaRPr lang="en-US"/>
          </a:p>
        </p:txBody>
      </p:sp>
      <p:sp>
        <p:nvSpPr>
          <p:cNvPr id="5" name="AutoShape 2">
            <a:extLst>
              <a:ext uri="{FF2B5EF4-FFF2-40B4-BE49-F238E27FC236}">
                <a16:creationId xmlns:a16="http://schemas.microsoft.com/office/drawing/2014/main" id="{841A3A39-B463-480D-B96F-81620FE92E19}"/>
              </a:ext>
            </a:extLst>
          </p:cNvPr>
          <p:cNvSpPr>
            <a:spLocks noChangeAspect="1" noChangeArrowheads="1"/>
          </p:cNvSpPr>
          <p:nvPr/>
        </p:nvSpPr>
        <p:spPr bwMode="auto">
          <a:xfrm>
            <a:off x="5943600" y="3276600"/>
            <a:ext cx="1952600" cy="19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AB98E3E1-0688-485B-A83A-1FD9D1AB88C5}"/>
              </a:ext>
            </a:extLst>
          </p:cNvPr>
          <p:cNvSpPr txBox="1"/>
          <p:nvPr/>
        </p:nvSpPr>
        <p:spPr>
          <a:xfrm>
            <a:off x="839416" y="1443841"/>
            <a:ext cx="8496944" cy="3970318"/>
          </a:xfrm>
          <a:prstGeom prst="rect">
            <a:avLst/>
          </a:prstGeom>
          <a:noFill/>
        </p:spPr>
        <p:txBody>
          <a:bodyPr wrap="square">
            <a:spAutoFit/>
          </a:bodyPr>
          <a:lstStyle/>
          <a:p>
            <a:pPr marL="342900" indent="-342900">
              <a:buFontTx/>
              <a:buAutoNum type="arabicPeriod"/>
            </a:pPr>
            <a:r>
              <a:rPr lang="en-US" dirty="0"/>
              <a:t>L. </a:t>
            </a:r>
            <a:r>
              <a:rPr lang="en-US" dirty="0" err="1"/>
              <a:t>Fraiwan</a:t>
            </a:r>
            <a:r>
              <a:rPr lang="en-US" dirty="0"/>
              <a:t> et al, "A wireless home safety gas leakage detection system," 1st Middle East Conference on Biomedical Engineering, 2011, pp. 11-14. </a:t>
            </a:r>
          </a:p>
          <a:p>
            <a:pPr marL="342900" indent="-342900">
              <a:buFontTx/>
              <a:buAutoNum type="arabicPeriod"/>
            </a:pPr>
            <a:endParaRPr lang="en-US" dirty="0"/>
          </a:p>
          <a:p>
            <a:pPr marL="342900" indent="-342900">
              <a:buAutoNum type="arabicPeriod"/>
            </a:pPr>
            <a:r>
              <a:rPr lang="en-US" dirty="0" err="1"/>
              <a:t>Arpitha</a:t>
            </a:r>
            <a:r>
              <a:rPr lang="en-US" dirty="0"/>
              <a:t>, T., Kiran, D., Gupta, V. S. N. S., &amp; </a:t>
            </a:r>
            <a:r>
              <a:rPr lang="en-US" dirty="0" err="1"/>
              <a:t>Duraiswamy</a:t>
            </a:r>
            <a:r>
              <a:rPr lang="en-US" dirty="0"/>
              <a:t>, P. (2016). FPGA-GSM based gas leakage detection-system.2016IEEE.doi:10.1109/indicon.2016.7838952 </a:t>
            </a:r>
          </a:p>
          <a:p>
            <a:pPr marL="342900" indent="-342900">
              <a:buAutoNum type="arabicPeriod"/>
            </a:pPr>
            <a:endParaRPr lang="en-US" dirty="0"/>
          </a:p>
          <a:p>
            <a:pPr marL="342900" indent="-342900">
              <a:buAutoNum type="arabicPeriod"/>
            </a:pPr>
            <a:r>
              <a:rPr lang="en-US" dirty="0" err="1"/>
              <a:t>Luay</a:t>
            </a:r>
            <a:r>
              <a:rPr lang="en-US" dirty="0"/>
              <a:t> </a:t>
            </a:r>
            <a:r>
              <a:rPr lang="en-US" dirty="0" err="1"/>
              <a:t>Friwan</a:t>
            </a:r>
            <a:r>
              <a:rPr lang="en-US" dirty="0"/>
              <a:t> et al, “A Wireless Home Safety Gas Leakage Detection System”, IEEE 2011.</a:t>
            </a:r>
          </a:p>
          <a:p>
            <a:pPr marL="342900" indent="-342900">
              <a:buAutoNum type="arabicPeriod"/>
            </a:pPr>
            <a:endParaRPr lang="en-US" dirty="0"/>
          </a:p>
          <a:p>
            <a:pPr marL="342900" indent="-342900">
              <a:buAutoNum type="arabicPeriod"/>
            </a:pPr>
            <a:r>
              <a:rPr lang="en-US" dirty="0" err="1"/>
              <a:t>Banik</a:t>
            </a:r>
            <a:r>
              <a:rPr lang="en-US" dirty="0"/>
              <a:t>, A., </a:t>
            </a:r>
            <a:r>
              <a:rPr lang="en-US" dirty="0" err="1"/>
              <a:t>Aich</a:t>
            </a:r>
            <a:r>
              <a:rPr lang="en-US" dirty="0"/>
              <a:t>, B. Ghosh, S. (2018). Microcontroller based low cost gas leakage detector with SMS alert. Emerging Trends in Electronic Devices and ComputationalTechniques.doi:10.1109/edct.2018.840509.IEEE 2018.</a:t>
            </a:r>
          </a:p>
          <a:p>
            <a:endParaRPr lang="en-US" dirty="0"/>
          </a:p>
        </p:txBody>
      </p:sp>
    </p:spTree>
    <p:extLst>
      <p:ext uri="{BB962C8B-B14F-4D97-AF65-F5344CB8AC3E}">
        <p14:creationId xmlns:p14="http://schemas.microsoft.com/office/powerpoint/2010/main" val="404584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53C6-7A73-49F6-83D8-FE98362D370E}"/>
              </a:ext>
            </a:extLst>
          </p:cNvPr>
          <p:cNvSpPr>
            <a:spLocks noGrp="1"/>
          </p:cNvSpPr>
          <p:nvPr>
            <p:ph type="title"/>
          </p:nvPr>
        </p:nvSpPr>
        <p:spPr>
          <a:xfrm>
            <a:off x="1055440" y="1124743"/>
            <a:ext cx="9968160" cy="5231607"/>
          </a:xfrm>
        </p:spPr>
        <p:txBody>
          <a:bodyPr/>
          <a:lstStyle/>
          <a:p>
            <a:pPr algn="ctr"/>
            <a:br>
              <a:rPr lang="en-IN" sz="6000" dirty="0">
                <a:solidFill>
                  <a:schemeClr val="tx1"/>
                </a:solidFill>
                <a:latin typeface="Times New Roman" panose="02020603050405020304" pitchFamily="18" charset="0"/>
                <a:cs typeface="Times New Roman" panose="02020603050405020304" pitchFamily="18" charset="0"/>
              </a:rPr>
            </a:br>
            <a:br>
              <a:rPr lang="en-IN" sz="6000" dirty="0">
                <a:solidFill>
                  <a:schemeClr val="tx1"/>
                </a:solidFill>
                <a:latin typeface="Times New Roman" panose="02020603050405020304" pitchFamily="18" charset="0"/>
                <a:cs typeface="Times New Roman" panose="02020603050405020304" pitchFamily="18" charset="0"/>
              </a:rPr>
            </a:br>
            <a:r>
              <a:rPr lang="en-IN" sz="6000" dirty="0">
                <a:solidFill>
                  <a:schemeClr val="tx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D26498A7-780E-485F-8478-1D3430F090D6}"/>
              </a:ext>
            </a:extLst>
          </p:cNvPr>
          <p:cNvSpPr>
            <a:spLocks noGrp="1"/>
          </p:cNvSpPr>
          <p:nvPr>
            <p:ph type="sldNum" sz="quarter" idx="12"/>
          </p:nvPr>
        </p:nvSpPr>
        <p:spPr>
          <a:xfrm>
            <a:off x="11023600" y="6356350"/>
            <a:ext cx="2844800" cy="365125"/>
          </a:xfrm>
        </p:spPr>
        <p:txBody>
          <a:bodyPr/>
          <a:lstStyle/>
          <a:p>
            <a:fld id="{95C3E875-8613-4FA0-971B-DAFC1FE5CF81}" type="slidenum">
              <a:rPr lang="en-US" smtClean="0"/>
              <a:pPr/>
              <a:t>15</a:t>
            </a:fld>
            <a:endParaRPr lang="en-US" dirty="0"/>
          </a:p>
        </p:txBody>
      </p:sp>
    </p:spTree>
    <p:extLst>
      <p:ext uri="{BB962C8B-B14F-4D97-AF65-F5344CB8AC3E}">
        <p14:creationId xmlns:p14="http://schemas.microsoft.com/office/powerpoint/2010/main" val="284383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a:xfrm>
            <a:off x="119336" y="145396"/>
            <a:ext cx="10972800" cy="648071"/>
          </a:xfrm>
        </p:spPr>
        <p:txBody>
          <a:bodyPr>
            <a:no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2F2D727-C448-4244-A564-E38E9AD1D381}"/>
              </a:ext>
            </a:extLst>
          </p:cNvPr>
          <p:cNvSpPr>
            <a:spLocks noGrp="1"/>
          </p:cNvSpPr>
          <p:nvPr>
            <p:ph idx="1"/>
          </p:nvPr>
        </p:nvSpPr>
        <p:spPr>
          <a:xfrm>
            <a:off x="609600" y="1600201"/>
            <a:ext cx="9086800" cy="5069159"/>
          </a:xfrm>
        </p:spPr>
        <p:txBody>
          <a:bodyPr/>
          <a:lstStyle/>
          <a:p>
            <a:r>
              <a:rPr lang="en-US" sz="3000" dirty="0">
                <a:solidFill>
                  <a:schemeClr val="tx1"/>
                </a:solidFill>
                <a:latin typeface="Times New Roman" panose="02020603050405020304" pitchFamily="18" charset="0"/>
                <a:cs typeface="Times New Roman" panose="02020603050405020304" pitchFamily="18" charset="0"/>
              </a:rPr>
              <a:t>L.P.G leakage occurs when the faulty regulation, poor handling of the gas appliances and poor monitoring of the LPG cylinder.</a:t>
            </a:r>
          </a:p>
          <a:p>
            <a:r>
              <a:rPr lang="en-US" sz="3000" dirty="0">
                <a:solidFill>
                  <a:schemeClr val="tx1"/>
                </a:solidFill>
                <a:latin typeface="Times New Roman" panose="02020603050405020304" pitchFamily="18" charset="0"/>
                <a:cs typeface="Times New Roman" panose="02020603050405020304" pitchFamily="18" charset="0"/>
              </a:rPr>
              <a:t>This may lead to the factors of occurring these type of disaster.</a:t>
            </a:r>
          </a:p>
          <a:p>
            <a:r>
              <a:rPr lang="en-US" sz="3000" dirty="0">
                <a:solidFill>
                  <a:schemeClr val="tx1"/>
                </a:solidFill>
                <a:latin typeface="Times New Roman" panose="02020603050405020304" pitchFamily="18" charset="0"/>
                <a:cs typeface="Times New Roman" panose="02020603050405020304" pitchFamily="18" charset="0"/>
              </a:rPr>
              <a:t>This gas leakage when caught with air it becomes highly flammable and potentially explosive.</a:t>
            </a:r>
          </a:p>
          <a:p>
            <a:r>
              <a:rPr lang="en-US" sz="3000" dirty="0">
                <a:solidFill>
                  <a:schemeClr val="tx1"/>
                </a:solidFill>
                <a:latin typeface="Times New Roman" panose="02020603050405020304" pitchFamily="18" charset="0"/>
                <a:cs typeface="Times New Roman" panose="02020603050405020304" pitchFamily="18" charset="0"/>
              </a:rPr>
              <a:t>This level of disaster can convert anything into ashes in a radius of  50 meters.</a:t>
            </a:r>
          </a:p>
          <a:p>
            <a:pPr marL="0" indent="0">
              <a:buNone/>
            </a:pP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726C438-947A-4A1C-95B9-95CA38A76C2B}"/>
              </a:ext>
            </a:extLst>
          </p:cNvPr>
          <p:cNvSpPr>
            <a:spLocks noGrp="1"/>
          </p:cNvSpPr>
          <p:nvPr>
            <p:ph type="sldNum" sz="quarter" idx="12"/>
          </p:nvPr>
        </p:nvSpPr>
        <p:spPr>
          <a:xfrm>
            <a:off x="11424592" y="6304235"/>
            <a:ext cx="2844800" cy="365125"/>
          </a:xfrm>
        </p:spPr>
        <p:txBody>
          <a:bodyPr/>
          <a:lstStyle/>
          <a:p>
            <a:fld id="{FBBF61CF-E01E-4A46-BB21-3455A7373A30}" type="slidenum">
              <a:rPr lang="en-US" smtClean="0"/>
              <a:pPr/>
              <a:t>2</a:t>
            </a:fld>
            <a:endParaRPr lang="en-US"/>
          </a:p>
        </p:txBody>
      </p:sp>
      <p:pic>
        <p:nvPicPr>
          <p:cNvPr id="7" name="Picture 6">
            <a:extLst>
              <a:ext uri="{FF2B5EF4-FFF2-40B4-BE49-F238E27FC236}">
                <a16:creationId xmlns:a16="http://schemas.microsoft.com/office/drawing/2014/main" id="{B7BA0F9E-3D20-445A-9767-CE1236A86E34}"/>
              </a:ext>
            </a:extLst>
          </p:cNvPr>
          <p:cNvPicPr>
            <a:picLocks noChangeAspect="1"/>
          </p:cNvPicPr>
          <p:nvPr/>
        </p:nvPicPr>
        <p:blipFill>
          <a:blip r:embed="rId2"/>
          <a:stretch>
            <a:fillRect/>
          </a:stretch>
        </p:blipFill>
        <p:spPr>
          <a:xfrm>
            <a:off x="9696400" y="1866689"/>
            <a:ext cx="1885311" cy="3391110"/>
          </a:xfrm>
          <a:prstGeom prst="rect">
            <a:avLst/>
          </a:prstGeom>
        </p:spPr>
      </p:pic>
    </p:spTree>
    <p:extLst>
      <p:ext uri="{BB962C8B-B14F-4D97-AF65-F5344CB8AC3E}">
        <p14:creationId xmlns:p14="http://schemas.microsoft.com/office/powerpoint/2010/main" val="150914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E963-2CA5-4336-8604-AB41A29E7396}"/>
              </a:ext>
            </a:extLst>
          </p:cNvPr>
          <p:cNvSpPr>
            <a:spLocks noGrp="1"/>
          </p:cNvSpPr>
          <p:nvPr>
            <p:ph type="ctrTitle"/>
          </p:nvPr>
        </p:nvSpPr>
        <p:spPr>
          <a:xfrm>
            <a:off x="-21704" y="12700"/>
            <a:ext cx="11277600" cy="648072"/>
          </a:xfrm>
        </p:spPr>
        <p:txBody>
          <a:bodyPr/>
          <a:lstStyle/>
          <a:p>
            <a:r>
              <a:rPr lang="en-US" sz="3600" dirty="0">
                <a:solidFill>
                  <a:schemeClr val="bg1"/>
                </a:solidFill>
                <a:latin typeface="Times New Roman" panose="02020603050405020304" pitchFamily="18" charset="0"/>
                <a:cs typeface="Times New Roman" panose="02020603050405020304" pitchFamily="18" charset="0"/>
              </a:rPr>
              <a:t>History of this disaster(Gas leakage)</a:t>
            </a:r>
            <a:r>
              <a:rPr lang="en-US" sz="3600" b="1" i="0" dirty="0">
                <a:solidFill>
                  <a:schemeClr val="bg1"/>
                </a:solidFill>
                <a:effectLst/>
                <a:latin typeface="Times New Roman" panose="02020603050405020304" pitchFamily="18" charset="0"/>
                <a:cs typeface="Times New Roman" panose="02020603050405020304" pitchFamily="18" charset="0"/>
              </a:rPr>
              <a:t> </a:t>
            </a:r>
            <a:br>
              <a:rPr lang="en-US" sz="3600" b="1" i="0" dirty="0">
                <a:solidFill>
                  <a:schemeClr val="bg1"/>
                </a:solidFill>
                <a:effectLst/>
                <a:latin typeface="Times New Roman" panose="02020603050405020304" pitchFamily="18" charset="0"/>
                <a:cs typeface="Times New Roman" panose="02020603050405020304" pitchFamily="18" charset="0"/>
              </a:rPr>
            </a:b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5D1652-BF05-47F1-8C7A-78542300C2C7}"/>
              </a:ext>
            </a:extLst>
          </p:cNvPr>
          <p:cNvSpPr>
            <a:spLocks noGrp="1"/>
          </p:cNvSpPr>
          <p:nvPr>
            <p:ph type="subTitle" idx="1"/>
          </p:nvPr>
        </p:nvSpPr>
        <p:spPr>
          <a:xfrm>
            <a:off x="407368" y="1196751"/>
            <a:ext cx="11175032" cy="5159599"/>
          </a:xfrm>
        </p:spPr>
        <p:txBody>
          <a:bodyPr/>
          <a:lstStyle/>
          <a:p>
            <a:pPr marL="457200" indent="-457200" algn="l">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Over the years, the rate of this disaster occurrences are increasing without any sign of decrement.</a:t>
            </a:r>
          </a:p>
          <a:p>
            <a:pPr marL="457200" indent="-457200"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So to overcome this occurrences to slow down the rate we have developed this new…</a:t>
            </a:r>
          </a:p>
          <a:p>
            <a:pPr algn="l"/>
            <a:r>
              <a:rPr lang="en-IN" dirty="0">
                <a:solidFill>
                  <a:schemeClr val="tx1"/>
                </a:solidFill>
                <a:latin typeface="Times New Roman" panose="02020603050405020304" pitchFamily="18" charset="0"/>
                <a:cs typeface="Times New Roman" panose="02020603050405020304" pitchFamily="18" charset="0"/>
              </a:rPr>
              <a:t>    “LPG leakage detection with the </a:t>
            </a:r>
            <a:r>
              <a:rPr lang="en-IN">
                <a:solidFill>
                  <a:schemeClr val="tx1"/>
                </a:solidFill>
                <a:latin typeface="Times New Roman" panose="02020603050405020304" pitchFamily="18" charset="0"/>
                <a:cs typeface="Times New Roman" panose="02020603050405020304" pitchFamily="18" charset="0"/>
              </a:rPr>
              <a:t>help of</a:t>
            </a:r>
            <a:r>
              <a:rPr lang="en-US">
                <a:solidFill>
                  <a:schemeClr val="tx1"/>
                </a:solidFill>
                <a:latin typeface="Times New Roman" panose="02020603050405020304" pitchFamily="18" charset="0"/>
                <a:cs typeface="Times New Roman" panose="02020603050405020304" pitchFamily="18" charset="0"/>
              </a:rPr>
              <a:t> S.G.R</a:t>
            </a:r>
            <a:r>
              <a:rPr lang="en-IN">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A2AD33-5338-4F6D-A191-B23E636FC055}"/>
              </a:ext>
            </a:extLst>
          </p:cNvPr>
          <p:cNvSpPr>
            <a:spLocks noGrp="1"/>
          </p:cNvSpPr>
          <p:nvPr>
            <p:ph type="sldNum" sz="quarter" idx="12"/>
          </p:nvPr>
        </p:nvSpPr>
        <p:spPr>
          <a:xfrm>
            <a:off x="11496600" y="6389810"/>
            <a:ext cx="2844800" cy="365125"/>
          </a:xfrm>
        </p:spPr>
        <p:txBody>
          <a:bodyPr/>
          <a:lstStyle/>
          <a:p>
            <a:fld id="{71373300-274E-453B-87C3-DFAD840521EE}" type="slidenum">
              <a:rPr lang="en-US" smtClean="0"/>
              <a:pPr/>
              <a:t>3</a:t>
            </a:fld>
            <a:endParaRPr lang="en-US" dirty="0"/>
          </a:p>
        </p:txBody>
      </p:sp>
      <p:pic>
        <p:nvPicPr>
          <p:cNvPr id="6" name="Picture 5">
            <a:extLst>
              <a:ext uri="{FF2B5EF4-FFF2-40B4-BE49-F238E27FC236}">
                <a16:creationId xmlns:a16="http://schemas.microsoft.com/office/drawing/2014/main" id="{6AF88130-C64A-45AA-B102-D6CB70C10A92}"/>
              </a:ext>
            </a:extLst>
          </p:cNvPr>
          <p:cNvPicPr>
            <a:picLocks noChangeAspect="1"/>
          </p:cNvPicPr>
          <p:nvPr/>
        </p:nvPicPr>
        <p:blipFill>
          <a:blip r:embed="rId2"/>
          <a:stretch>
            <a:fillRect/>
          </a:stretch>
        </p:blipFill>
        <p:spPr>
          <a:xfrm>
            <a:off x="1703512" y="2462730"/>
            <a:ext cx="8459386" cy="2627639"/>
          </a:xfrm>
          <a:prstGeom prst="rect">
            <a:avLst/>
          </a:prstGeom>
        </p:spPr>
      </p:pic>
    </p:spTree>
    <p:extLst>
      <p:ext uri="{BB962C8B-B14F-4D97-AF65-F5344CB8AC3E}">
        <p14:creationId xmlns:p14="http://schemas.microsoft.com/office/powerpoint/2010/main" val="324993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ABSTRACT</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10972800" cy="5661248"/>
          </a:xfrm>
        </p:spPr>
        <p:txBody>
          <a:bodyPr/>
          <a:lstStyle/>
          <a:p>
            <a:r>
              <a:rPr lang="en-IN" sz="2800" dirty="0">
                <a:solidFill>
                  <a:schemeClr val="tx1"/>
                </a:solidFill>
              </a:rPr>
              <a:t>GSM Based LPG Weight and Leakage Detection System, has application in Home, Hotels, Restaurants &amp; Industries.  </a:t>
            </a:r>
          </a:p>
          <a:p>
            <a:r>
              <a:rPr lang="en-IN" sz="2800" dirty="0">
                <a:solidFill>
                  <a:schemeClr val="tx1"/>
                </a:solidFill>
                <a:latin typeface="Times New Roman" panose="02020603050405020304" pitchFamily="18" charset="0"/>
                <a:cs typeface="Times New Roman" panose="02020603050405020304" pitchFamily="18" charset="0"/>
              </a:rPr>
              <a:t>This design of this regulator provides an alert for the user by detecting the weight of the gas by “ Load Cell ” and the leakage of the gas by </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    “ MQ-6 ” gas sensor.  </a:t>
            </a: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4</a:t>
            </a:fld>
            <a:endParaRPr lang="en-US"/>
          </a:p>
        </p:txBody>
      </p:sp>
      <p:pic>
        <p:nvPicPr>
          <p:cNvPr id="7" name="Picture 6">
            <a:extLst>
              <a:ext uri="{FF2B5EF4-FFF2-40B4-BE49-F238E27FC236}">
                <a16:creationId xmlns:a16="http://schemas.microsoft.com/office/drawing/2014/main" id="{59BFA5DB-1E7E-49BE-A6B8-E00194175CA3}"/>
              </a:ext>
            </a:extLst>
          </p:cNvPr>
          <p:cNvPicPr>
            <a:picLocks noChangeAspect="1"/>
          </p:cNvPicPr>
          <p:nvPr/>
        </p:nvPicPr>
        <p:blipFill>
          <a:blip r:embed="rId2"/>
          <a:stretch>
            <a:fillRect/>
          </a:stretch>
        </p:blipFill>
        <p:spPr>
          <a:xfrm>
            <a:off x="1658558" y="4022015"/>
            <a:ext cx="3672408" cy="1577495"/>
          </a:xfrm>
          <a:prstGeom prst="rect">
            <a:avLst/>
          </a:prstGeom>
        </p:spPr>
      </p:pic>
      <p:pic>
        <p:nvPicPr>
          <p:cNvPr id="9" name="Picture 8">
            <a:extLst>
              <a:ext uri="{FF2B5EF4-FFF2-40B4-BE49-F238E27FC236}">
                <a16:creationId xmlns:a16="http://schemas.microsoft.com/office/drawing/2014/main" id="{5B696BCE-338D-4F1E-B4BC-F1B53239ED05}"/>
              </a:ext>
            </a:extLst>
          </p:cNvPr>
          <p:cNvPicPr>
            <a:picLocks noChangeAspect="1"/>
          </p:cNvPicPr>
          <p:nvPr/>
        </p:nvPicPr>
        <p:blipFill>
          <a:blip r:embed="rId3"/>
          <a:stretch>
            <a:fillRect/>
          </a:stretch>
        </p:blipFill>
        <p:spPr>
          <a:xfrm>
            <a:off x="6378342" y="4022015"/>
            <a:ext cx="3841595" cy="1978614"/>
          </a:xfrm>
          <a:prstGeom prst="rect">
            <a:avLst/>
          </a:prstGeom>
        </p:spPr>
      </p:pic>
    </p:spTree>
    <p:extLst>
      <p:ext uri="{BB962C8B-B14F-4D97-AF65-F5344CB8AC3E}">
        <p14:creationId xmlns:p14="http://schemas.microsoft.com/office/powerpoint/2010/main" val="143563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LITERATURE SURVEY :</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11319048" cy="5256584"/>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5</a:t>
            </a:fld>
            <a:endParaRPr lang="en-US"/>
          </a:p>
        </p:txBody>
      </p:sp>
      <p:sp>
        <p:nvSpPr>
          <p:cNvPr id="8" name="TextBox 7">
            <a:extLst>
              <a:ext uri="{FF2B5EF4-FFF2-40B4-BE49-F238E27FC236}">
                <a16:creationId xmlns:a16="http://schemas.microsoft.com/office/drawing/2014/main" id="{97681774-656E-4553-89A5-182E6087DD18}"/>
              </a:ext>
            </a:extLst>
          </p:cNvPr>
          <p:cNvSpPr txBox="1"/>
          <p:nvPr/>
        </p:nvSpPr>
        <p:spPr>
          <a:xfrm>
            <a:off x="449591" y="989121"/>
            <a:ext cx="7860410" cy="1538883"/>
          </a:xfrm>
          <a:prstGeom prst="rect">
            <a:avLst/>
          </a:prstGeom>
          <a:noFill/>
        </p:spPr>
        <p:txBody>
          <a:bodyPr wrap="square">
            <a:spAutoFit/>
          </a:bodyPr>
          <a:lstStyle/>
          <a:p>
            <a:r>
              <a:rPr lang="en-IN" b="1" dirty="0"/>
              <a:t>[1] . A Wireless Home Safety Gas Leakage Detection System </a:t>
            </a:r>
            <a:r>
              <a:rPr lang="en-IN" dirty="0"/>
              <a:t>:-</a:t>
            </a:r>
          </a:p>
          <a:p>
            <a:r>
              <a:rPr lang="en-IN" dirty="0"/>
              <a:t>        </a:t>
            </a:r>
            <a:r>
              <a:rPr lang="en-IN" sz="1400" b="1" dirty="0"/>
              <a:t>By :</a:t>
            </a:r>
            <a:r>
              <a:rPr lang="en-US" sz="1400" b="1" dirty="0"/>
              <a:t> </a:t>
            </a:r>
            <a:r>
              <a:rPr lang="en-US" sz="1400" b="1" dirty="0" err="1"/>
              <a:t>Luay</a:t>
            </a:r>
            <a:r>
              <a:rPr lang="en-US" sz="1400" b="1" dirty="0"/>
              <a:t> </a:t>
            </a:r>
            <a:r>
              <a:rPr lang="en-US" sz="1400" b="1" dirty="0" err="1"/>
              <a:t>Fraiwan</a:t>
            </a:r>
            <a:r>
              <a:rPr lang="en-US" sz="1400" b="1" dirty="0"/>
              <a:t>, </a:t>
            </a:r>
            <a:r>
              <a:rPr lang="en-US" sz="1400" b="1" dirty="0" err="1"/>
              <a:t>Khaldon</a:t>
            </a:r>
            <a:r>
              <a:rPr lang="en-US" sz="1400" b="1" dirty="0"/>
              <a:t> </a:t>
            </a:r>
            <a:r>
              <a:rPr lang="en-US" sz="1400" b="1" dirty="0" err="1"/>
              <a:t>Lweesy</a:t>
            </a:r>
            <a:r>
              <a:rPr lang="en-US" sz="1400" b="1" dirty="0"/>
              <a:t>, Aya Bani-Salma, Nour Mani :</a:t>
            </a:r>
          </a:p>
          <a:p>
            <a:endParaRPr lang="en-US" sz="1400" b="1" dirty="0"/>
          </a:p>
          <a:p>
            <a:endParaRPr lang="en-US" sz="1400" b="1" dirty="0"/>
          </a:p>
          <a:p>
            <a:endParaRPr lang="en-US" sz="1400" b="1" dirty="0"/>
          </a:p>
          <a:p>
            <a:endParaRPr lang="en-US" sz="1600" b="1" dirty="0"/>
          </a:p>
        </p:txBody>
      </p:sp>
      <p:pic>
        <p:nvPicPr>
          <p:cNvPr id="10" name="Picture 9">
            <a:extLst>
              <a:ext uri="{FF2B5EF4-FFF2-40B4-BE49-F238E27FC236}">
                <a16:creationId xmlns:a16="http://schemas.microsoft.com/office/drawing/2014/main" id="{F2F143FF-1D41-4075-A066-7E61B1A38E95}"/>
              </a:ext>
            </a:extLst>
          </p:cNvPr>
          <p:cNvPicPr>
            <a:picLocks noChangeAspect="1"/>
          </p:cNvPicPr>
          <p:nvPr/>
        </p:nvPicPr>
        <p:blipFill>
          <a:blip r:embed="rId2"/>
          <a:stretch>
            <a:fillRect/>
          </a:stretch>
        </p:blipFill>
        <p:spPr>
          <a:xfrm>
            <a:off x="717111" y="1622646"/>
            <a:ext cx="4896533" cy="1676634"/>
          </a:xfrm>
          <a:prstGeom prst="rect">
            <a:avLst/>
          </a:prstGeom>
        </p:spPr>
      </p:pic>
      <p:pic>
        <p:nvPicPr>
          <p:cNvPr id="12" name="Picture 11">
            <a:extLst>
              <a:ext uri="{FF2B5EF4-FFF2-40B4-BE49-F238E27FC236}">
                <a16:creationId xmlns:a16="http://schemas.microsoft.com/office/drawing/2014/main" id="{66B8957F-1EBE-4022-9DDD-DC4878961F1B}"/>
              </a:ext>
            </a:extLst>
          </p:cNvPr>
          <p:cNvPicPr>
            <a:picLocks noChangeAspect="1"/>
          </p:cNvPicPr>
          <p:nvPr/>
        </p:nvPicPr>
        <p:blipFill>
          <a:blip r:embed="rId3"/>
          <a:stretch>
            <a:fillRect/>
          </a:stretch>
        </p:blipFill>
        <p:spPr>
          <a:xfrm>
            <a:off x="6237393" y="1584540"/>
            <a:ext cx="3791479" cy="1752845"/>
          </a:xfrm>
          <a:prstGeom prst="rect">
            <a:avLst/>
          </a:prstGeom>
        </p:spPr>
      </p:pic>
      <p:sp>
        <p:nvSpPr>
          <p:cNvPr id="14" name="TextBox 13">
            <a:extLst>
              <a:ext uri="{FF2B5EF4-FFF2-40B4-BE49-F238E27FC236}">
                <a16:creationId xmlns:a16="http://schemas.microsoft.com/office/drawing/2014/main" id="{0EE49D35-CFB6-414B-8335-2303B22BC170}"/>
              </a:ext>
            </a:extLst>
          </p:cNvPr>
          <p:cNvSpPr txBox="1"/>
          <p:nvPr/>
        </p:nvSpPr>
        <p:spPr>
          <a:xfrm>
            <a:off x="302399" y="3233918"/>
            <a:ext cx="10368001" cy="3607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400" dirty="0"/>
              <a:t>The receiver module is a mobile unit that could be placed anywhere within the premises of the house so that the alarm can be detected and heard at a distance from the place of gas leakage. A block diagram for the proposed system is shown in figure.</a:t>
            </a:r>
          </a:p>
          <a:p>
            <a:pPr marL="285750" indent="-285750">
              <a:lnSpc>
                <a:spcPct val="150000"/>
              </a:lnSpc>
              <a:buFont typeface="Wingdings" panose="05000000000000000000" pitchFamily="2" charset="2"/>
              <a:buChar char="§"/>
            </a:pPr>
            <a:r>
              <a:rPr lang="en-IN" sz="1400" dirty="0"/>
              <a:t>The sensor needs to be heated to function properly, which is done through a heating element of a fixed resistance (RH). This means that the sensor should be switched on for a specific period of time before measurements are made. The heating power supply is done through the same power supply of the sensing circuit. </a:t>
            </a:r>
          </a:p>
          <a:p>
            <a:pPr marL="285750" indent="-285750">
              <a:lnSpc>
                <a:spcPct val="150000"/>
              </a:lnSpc>
              <a:buFont typeface="Wingdings" panose="05000000000000000000" pitchFamily="2" charset="2"/>
              <a:buChar char="§"/>
            </a:pPr>
            <a:r>
              <a:rPr lang="en-IN" sz="1400" dirty="0"/>
              <a:t>The sensors in this literature are so good at sensing gas and determining its ranges.</a:t>
            </a:r>
          </a:p>
          <a:p>
            <a:pPr marL="285750" indent="-285750">
              <a:lnSpc>
                <a:spcPct val="150000"/>
              </a:lnSpc>
              <a:buFont typeface="Wingdings" panose="05000000000000000000" pitchFamily="2" charset="2"/>
              <a:buChar char="§"/>
            </a:pPr>
            <a:r>
              <a:rPr lang="en-IN" sz="1400" dirty="0"/>
              <a:t>Alerts to our mobile will be the further step for this system.</a:t>
            </a:r>
          </a:p>
          <a:p>
            <a:pPr marL="285750" indent="-285750">
              <a:lnSpc>
                <a:spcPct val="150000"/>
              </a:lnSpc>
              <a:buFont typeface="Wingdings" panose="05000000000000000000" pitchFamily="2" charset="2"/>
              <a:buChar char="§"/>
            </a:pPr>
            <a:r>
              <a:rPr lang="en-IN" sz="1400" dirty="0"/>
              <a:t>As this literature states that “Further improvement can be introduced to the system by including a temperature measurement system to be used for temperature compensation, which can be done through the microcontroller to reduce the number of false positives and false negatives.” so this device do not consists of any blocking mechanism.</a:t>
            </a:r>
          </a:p>
          <a:p>
            <a:pPr marL="285750" indent="-285750">
              <a:lnSpc>
                <a:spcPct val="150000"/>
              </a:lnSpc>
              <a:buFont typeface="Wingdings" panose="05000000000000000000" pitchFamily="2" charset="2"/>
              <a:buChar char="§"/>
            </a:pPr>
            <a:endParaRPr lang="en-US" sz="1400" dirty="0"/>
          </a:p>
        </p:txBody>
      </p:sp>
    </p:spTree>
    <p:extLst>
      <p:ext uri="{BB962C8B-B14F-4D97-AF65-F5344CB8AC3E}">
        <p14:creationId xmlns:p14="http://schemas.microsoft.com/office/powerpoint/2010/main" val="81459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LITERATURE SURVEY :</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11319048" cy="5256584"/>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6</a:t>
            </a:fld>
            <a:endParaRPr lang="en-US"/>
          </a:p>
        </p:txBody>
      </p:sp>
      <p:sp>
        <p:nvSpPr>
          <p:cNvPr id="8" name="TextBox 7">
            <a:extLst>
              <a:ext uri="{FF2B5EF4-FFF2-40B4-BE49-F238E27FC236}">
                <a16:creationId xmlns:a16="http://schemas.microsoft.com/office/drawing/2014/main" id="{97681774-656E-4553-89A5-182E6087DD18}"/>
              </a:ext>
            </a:extLst>
          </p:cNvPr>
          <p:cNvSpPr txBox="1"/>
          <p:nvPr/>
        </p:nvSpPr>
        <p:spPr>
          <a:xfrm>
            <a:off x="449591" y="989121"/>
            <a:ext cx="7860410" cy="1538883"/>
          </a:xfrm>
          <a:prstGeom prst="rect">
            <a:avLst/>
          </a:prstGeom>
          <a:noFill/>
        </p:spPr>
        <p:txBody>
          <a:bodyPr wrap="square">
            <a:spAutoFit/>
          </a:bodyPr>
          <a:lstStyle/>
          <a:p>
            <a:r>
              <a:rPr lang="en-IN" b="1" dirty="0"/>
              <a:t>[2] . </a:t>
            </a:r>
            <a:r>
              <a:rPr lang="en-US" b="1" dirty="0"/>
              <a:t>FPGA-GSM based Gas Leakage Detection System</a:t>
            </a:r>
            <a:r>
              <a:rPr lang="en-IN" dirty="0"/>
              <a:t>:-</a:t>
            </a:r>
          </a:p>
          <a:p>
            <a:r>
              <a:rPr lang="en-IN" b="1" dirty="0"/>
              <a:t>        </a:t>
            </a:r>
            <a:r>
              <a:rPr lang="en-IN" sz="1400" b="1" dirty="0"/>
              <a:t>By :</a:t>
            </a:r>
            <a:r>
              <a:rPr lang="en-US" sz="1400" b="1" dirty="0"/>
              <a:t> </a:t>
            </a:r>
            <a:r>
              <a:rPr lang="en-US" sz="1400" b="1" dirty="0" err="1"/>
              <a:t>Arpitha</a:t>
            </a:r>
            <a:r>
              <a:rPr lang="en-US" sz="1400" b="1" dirty="0"/>
              <a:t> .T1 , </a:t>
            </a:r>
            <a:r>
              <a:rPr lang="en-US" sz="1400" b="1" dirty="0" err="1"/>
              <a:t>Divya</a:t>
            </a:r>
            <a:r>
              <a:rPr lang="en-US" sz="1400" b="1" dirty="0"/>
              <a:t> Kiran, V. S.N. Sitaram Gupta and </a:t>
            </a:r>
            <a:r>
              <a:rPr lang="en-US" sz="1400" b="1" dirty="0" err="1"/>
              <a:t>Punithavathi</a:t>
            </a:r>
            <a:r>
              <a:rPr lang="en-US" sz="1400" b="1" dirty="0"/>
              <a:t> Duraiswamy2:</a:t>
            </a:r>
          </a:p>
          <a:p>
            <a:endParaRPr lang="en-US" sz="1400" b="1" dirty="0"/>
          </a:p>
          <a:p>
            <a:endParaRPr lang="en-US" sz="1400" b="1" dirty="0"/>
          </a:p>
          <a:p>
            <a:endParaRPr lang="en-US" sz="1400" b="1" dirty="0"/>
          </a:p>
          <a:p>
            <a:endParaRPr lang="en-US" sz="1600" b="1" dirty="0"/>
          </a:p>
        </p:txBody>
      </p:sp>
      <p:sp>
        <p:nvSpPr>
          <p:cNvPr id="14" name="TextBox 13">
            <a:extLst>
              <a:ext uri="{FF2B5EF4-FFF2-40B4-BE49-F238E27FC236}">
                <a16:creationId xmlns:a16="http://schemas.microsoft.com/office/drawing/2014/main" id="{0EE49D35-CFB6-414B-8335-2303B22BC170}"/>
              </a:ext>
            </a:extLst>
          </p:cNvPr>
          <p:cNvSpPr txBox="1"/>
          <p:nvPr/>
        </p:nvSpPr>
        <p:spPr>
          <a:xfrm>
            <a:off x="458042" y="3091051"/>
            <a:ext cx="10368001" cy="32840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400" dirty="0"/>
              <a:t>The sensor’s output is an </a:t>
            </a:r>
            <a:r>
              <a:rPr lang="en-IN" sz="1400" dirty="0" err="1"/>
              <a:t>analog</a:t>
            </a:r>
            <a:r>
              <a:rPr lang="en-IN" sz="1400" dirty="0"/>
              <a:t> resistance. The change in resistance is converted into a voltage by means of a signal conditioning circuit. In this case, a Wheatstone’s bridge along with an operational amplifier is used to convert the change in resistance to voltage. The operational is used to linearize the bridge output.</a:t>
            </a:r>
          </a:p>
          <a:p>
            <a:pPr marL="285750" indent="-285750">
              <a:lnSpc>
                <a:spcPct val="150000"/>
              </a:lnSpc>
              <a:buFont typeface="Wingdings" panose="05000000000000000000" pitchFamily="2" charset="2"/>
              <a:buChar char="§"/>
            </a:pPr>
            <a:r>
              <a:rPr lang="en-IN" sz="1400" dirty="0"/>
              <a:t>The circuit diagram of the operational amplifier based signal conditioning circuit is shown in Fig. An 8-bit ADC converts the sensor </a:t>
            </a:r>
            <a:r>
              <a:rPr lang="en-IN" sz="1400" dirty="0" err="1"/>
              <a:t>analog</a:t>
            </a:r>
            <a:r>
              <a:rPr lang="en-IN" sz="1400" dirty="0"/>
              <a:t> voltage into digital. In FPGA, the data from the ADC is measured and compared with a threshold. If a leakage is detected, a decision is made to initiate a call by reading the mobile number stored in a memory and sending it to the GSM module. An Universal Asynchronous Receiver/Transmitter (UART) is used as an interface between the FPGA and GSM module for sending the data . </a:t>
            </a:r>
          </a:p>
          <a:p>
            <a:pPr marL="285750" indent="-285750">
              <a:lnSpc>
                <a:spcPct val="150000"/>
              </a:lnSpc>
              <a:buFont typeface="Wingdings" panose="05000000000000000000" pitchFamily="2" charset="2"/>
              <a:buChar char="§"/>
            </a:pPr>
            <a:r>
              <a:rPr lang="en-IN" sz="1400" dirty="0"/>
              <a:t>Here additional ADC circuit and FPGA ,URAT interface makes the system more complex .</a:t>
            </a:r>
          </a:p>
          <a:p>
            <a:pPr marL="285750" indent="-285750">
              <a:lnSpc>
                <a:spcPct val="150000"/>
              </a:lnSpc>
              <a:buFont typeface="Wingdings" panose="05000000000000000000" pitchFamily="2" charset="2"/>
              <a:buChar char="§"/>
            </a:pPr>
            <a:r>
              <a:rPr lang="en-IN" sz="1400" dirty="0"/>
              <a:t>As the discussed factors are integrated in an simple micro-controller called ‘Arduino – UNO’.</a:t>
            </a:r>
            <a:endParaRPr lang="en-US" sz="1400" dirty="0"/>
          </a:p>
        </p:txBody>
      </p:sp>
      <p:pic>
        <p:nvPicPr>
          <p:cNvPr id="6" name="Picture 5">
            <a:extLst>
              <a:ext uri="{FF2B5EF4-FFF2-40B4-BE49-F238E27FC236}">
                <a16:creationId xmlns:a16="http://schemas.microsoft.com/office/drawing/2014/main" id="{C5F729A4-3413-4A8E-824E-7D73184AAE87}"/>
              </a:ext>
            </a:extLst>
          </p:cNvPr>
          <p:cNvPicPr>
            <a:picLocks noChangeAspect="1"/>
          </p:cNvPicPr>
          <p:nvPr/>
        </p:nvPicPr>
        <p:blipFill>
          <a:blip r:embed="rId2"/>
          <a:stretch>
            <a:fillRect/>
          </a:stretch>
        </p:blipFill>
        <p:spPr>
          <a:xfrm>
            <a:off x="2495600" y="1741075"/>
            <a:ext cx="6292887" cy="1271733"/>
          </a:xfrm>
          <a:prstGeom prst="rect">
            <a:avLst/>
          </a:prstGeom>
        </p:spPr>
      </p:pic>
    </p:spTree>
    <p:extLst>
      <p:ext uri="{BB962C8B-B14F-4D97-AF65-F5344CB8AC3E}">
        <p14:creationId xmlns:p14="http://schemas.microsoft.com/office/powerpoint/2010/main" val="353142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LITERATURE SURVEY :</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11319048" cy="5256584"/>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7</a:t>
            </a:fld>
            <a:endParaRPr lang="en-US"/>
          </a:p>
        </p:txBody>
      </p:sp>
      <p:sp>
        <p:nvSpPr>
          <p:cNvPr id="8" name="TextBox 7">
            <a:extLst>
              <a:ext uri="{FF2B5EF4-FFF2-40B4-BE49-F238E27FC236}">
                <a16:creationId xmlns:a16="http://schemas.microsoft.com/office/drawing/2014/main" id="{97681774-656E-4553-89A5-182E6087DD18}"/>
              </a:ext>
            </a:extLst>
          </p:cNvPr>
          <p:cNvSpPr txBox="1"/>
          <p:nvPr/>
        </p:nvSpPr>
        <p:spPr>
          <a:xfrm>
            <a:off x="449591" y="989121"/>
            <a:ext cx="9462836" cy="1538883"/>
          </a:xfrm>
          <a:prstGeom prst="rect">
            <a:avLst/>
          </a:prstGeom>
          <a:noFill/>
        </p:spPr>
        <p:txBody>
          <a:bodyPr wrap="square">
            <a:spAutoFit/>
          </a:bodyPr>
          <a:lstStyle/>
          <a:p>
            <a:r>
              <a:rPr lang="en-IN" b="1" dirty="0"/>
              <a:t>[3] . Microcontroller Based Low Cost Gas Leakage Detector with SMS Alert :-</a:t>
            </a:r>
          </a:p>
          <a:p>
            <a:r>
              <a:rPr lang="en-IN" b="1" dirty="0"/>
              <a:t>        </a:t>
            </a:r>
            <a:r>
              <a:rPr lang="en-IN" sz="1400" b="1" dirty="0"/>
              <a:t>By </a:t>
            </a:r>
            <a:r>
              <a:rPr lang="en-IN" sz="1400" dirty="0"/>
              <a:t>:</a:t>
            </a:r>
            <a:r>
              <a:rPr lang="en-US" sz="1400" dirty="0"/>
              <a:t> Mr. Arijit </a:t>
            </a:r>
            <a:r>
              <a:rPr lang="en-US" sz="1400" dirty="0" err="1"/>
              <a:t>Banik</a:t>
            </a:r>
            <a:r>
              <a:rPr lang="en-US" sz="1400" dirty="0"/>
              <a:t>, Mr. </a:t>
            </a:r>
            <a:r>
              <a:rPr lang="en-US" sz="1400" dirty="0" err="1"/>
              <a:t>Bodhayan</a:t>
            </a:r>
            <a:r>
              <a:rPr lang="en-US" sz="1400" dirty="0"/>
              <a:t> </a:t>
            </a:r>
            <a:r>
              <a:rPr lang="en-US" sz="1400" dirty="0" err="1"/>
              <a:t>Aich</a:t>
            </a:r>
            <a:r>
              <a:rPr lang="en-US" sz="1400" dirty="0"/>
              <a:t>, Mr. Suman Ghosh :-</a:t>
            </a:r>
          </a:p>
          <a:p>
            <a:endParaRPr lang="en-US" sz="1400" b="1" dirty="0"/>
          </a:p>
          <a:p>
            <a:endParaRPr lang="en-US" sz="1400" b="1" dirty="0"/>
          </a:p>
          <a:p>
            <a:endParaRPr lang="en-US" sz="1400" b="1" dirty="0"/>
          </a:p>
          <a:p>
            <a:endParaRPr lang="en-US" sz="1600" b="1" dirty="0"/>
          </a:p>
        </p:txBody>
      </p:sp>
      <p:sp>
        <p:nvSpPr>
          <p:cNvPr id="14" name="TextBox 13">
            <a:extLst>
              <a:ext uri="{FF2B5EF4-FFF2-40B4-BE49-F238E27FC236}">
                <a16:creationId xmlns:a16="http://schemas.microsoft.com/office/drawing/2014/main" id="{0EE49D35-CFB6-414B-8335-2303B22BC170}"/>
              </a:ext>
            </a:extLst>
          </p:cNvPr>
          <p:cNvSpPr txBox="1"/>
          <p:nvPr/>
        </p:nvSpPr>
        <p:spPr>
          <a:xfrm>
            <a:off x="609600" y="5137955"/>
            <a:ext cx="10368001" cy="134504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400" dirty="0"/>
              <a:t>This is used to Detect Gas Leakage (like LPG, Butane, Methane) or any such petroleum based gaseous substance that can be detected using MQ-5 </a:t>
            </a:r>
            <a:r>
              <a:rPr lang="en-IN" sz="1400" dirty="0" err="1"/>
              <a:t>Sensor.To</a:t>
            </a:r>
            <a:r>
              <a:rPr lang="en-IN" sz="1400" dirty="0"/>
              <a:t> setup an SMS based Alert Mechanism and send 3 SMS (3 alert messages) to 2.</a:t>
            </a:r>
          </a:p>
          <a:p>
            <a:pPr marL="285750" indent="-285750">
              <a:lnSpc>
                <a:spcPct val="150000"/>
              </a:lnSpc>
              <a:buFont typeface="Wingdings" panose="05000000000000000000" pitchFamily="2" charset="2"/>
              <a:buChar char="§"/>
            </a:pPr>
            <a:r>
              <a:rPr lang="en-IN" sz="1400" dirty="0"/>
              <a:t>Specified mobile numbers (input inside the Arduino Program). To produce a alarm sound upon gas leak and stop the alarm once gas leak is under control. Display status in an LCD using a 16×2 LCD module. </a:t>
            </a:r>
            <a:endParaRPr lang="en-US" sz="1400" dirty="0"/>
          </a:p>
        </p:txBody>
      </p:sp>
      <p:pic>
        <p:nvPicPr>
          <p:cNvPr id="7" name="Picture 6">
            <a:extLst>
              <a:ext uri="{FF2B5EF4-FFF2-40B4-BE49-F238E27FC236}">
                <a16:creationId xmlns:a16="http://schemas.microsoft.com/office/drawing/2014/main" id="{96A57500-2F32-4EEE-88E4-F15DD73DC817}"/>
              </a:ext>
            </a:extLst>
          </p:cNvPr>
          <p:cNvPicPr>
            <a:picLocks noChangeAspect="1"/>
          </p:cNvPicPr>
          <p:nvPr/>
        </p:nvPicPr>
        <p:blipFill>
          <a:blip r:embed="rId2"/>
          <a:stretch>
            <a:fillRect/>
          </a:stretch>
        </p:blipFill>
        <p:spPr>
          <a:xfrm>
            <a:off x="2279573" y="1666084"/>
            <a:ext cx="4752528" cy="3525832"/>
          </a:xfrm>
          <a:prstGeom prst="rect">
            <a:avLst/>
          </a:prstGeom>
        </p:spPr>
      </p:pic>
    </p:spTree>
    <p:extLst>
      <p:ext uri="{BB962C8B-B14F-4D97-AF65-F5344CB8AC3E}">
        <p14:creationId xmlns:p14="http://schemas.microsoft.com/office/powerpoint/2010/main" val="387579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LITERATURE SURVEY :</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11319048" cy="5256584"/>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8</a:t>
            </a:fld>
            <a:endParaRPr lang="en-US"/>
          </a:p>
        </p:txBody>
      </p:sp>
      <p:sp>
        <p:nvSpPr>
          <p:cNvPr id="14" name="TextBox 13">
            <a:extLst>
              <a:ext uri="{FF2B5EF4-FFF2-40B4-BE49-F238E27FC236}">
                <a16:creationId xmlns:a16="http://schemas.microsoft.com/office/drawing/2014/main" id="{0EE49D35-CFB6-414B-8335-2303B22BC170}"/>
              </a:ext>
            </a:extLst>
          </p:cNvPr>
          <p:cNvSpPr txBox="1"/>
          <p:nvPr/>
        </p:nvSpPr>
        <p:spPr>
          <a:xfrm>
            <a:off x="535981" y="1214466"/>
            <a:ext cx="10368001" cy="457670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400" dirty="0"/>
              <a:t>This is used to Detect Gas Leakage (like LPG, Butane, Methane) or any such petroleum based gaseous substance that can be detected using MQ-5 </a:t>
            </a:r>
            <a:r>
              <a:rPr lang="en-IN" sz="1400" dirty="0" err="1"/>
              <a:t>Sensor.To</a:t>
            </a:r>
            <a:r>
              <a:rPr lang="en-IN" sz="1400" dirty="0"/>
              <a:t> setup an SMS based Alert Mechanism and send 3 SMS (3 alert messages) to 2.</a:t>
            </a:r>
          </a:p>
          <a:p>
            <a:pPr marL="285750" indent="-285750">
              <a:lnSpc>
                <a:spcPct val="150000"/>
              </a:lnSpc>
              <a:buFont typeface="Wingdings" panose="05000000000000000000" pitchFamily="2" charset="2"/>
              <a:buChar char="§"/>
            </a:pPr>
            <a:r>
              <a:rPr lang="en-IN" sz="1400" dirty="0"/>
              <a:t>Specified mobile numbers (input inside the Arduino Program). To produce a alarm sound upon gas leak and stop the alarm once gas leak is under control. Display status in an LCD using a 16×2 LCD module. </a:t>
            </a:r>
          </a:p>
          <a:p>
            <a:pPr marL="285750" indent="-285750">
              <a:lnSpc>
                <a:spcPct val="150000"/>
              </a:lnSpc>
              <a:buFont typeface="Wingdings" panose="05000000000000000000" pitchFamily="2" charset="2"/>
              <a:buChar char="§"/>
            </a:pPr>
            <a:r>
              <a:rPr lang="en-IN" sz="1400" dirty="0"/>
              <a:t>With the help of step down transformer of 230V AC primary to 0-12V, 500mA secondary power supply is taken from main supply. Full-wave rectifier and a capacitor filter provide the output voltage and then fed to 5-volt regulator (LM7805) whose output is used as power supply for IC’s and microcontroller.</a:t>
            </a:r>
          </a:p>
          <a:p>
            <a:pPr marL="285750" indent="-285750">
              <a:lnSpc>
                <a:spcPct val="150000"/>
              </a:lnSpc>
              <a:buFont typeface="Wingdings" panose="05000000000000000000" pitchFamily="2" charset="2"/>
              <a:buChar char="§"/>
            </a:pPr>
            <a:r>
              <a:rPr lang="en-IN" sz="1400" dirty="0"/>
              <a:t> Furthermore, temperature sensor and gas sensor is connected to the microcontroller. The Complete Connection Diagram consists of the Microcontroller Circuit, GSM Module, Power Supply, GAS Sensor Module and Exhaust Fan. The Power Supply is fed to the GSM Module. The output of the sensor goes low as soon as the MQ-5 Gas Sensor senses any gas leakage from the storage. </a:t>
            </a:r>
          </a:p>
          <a:p>
            <a:pPr marL="285750" indent="-285750">
              <a:lnSpc>
                <a:spcPct val="150000"/>
              </a:lnSpc>
              <a:buFont typeface="Wingdings" panose="05000000000000000000" pitchFamily="2" charset="2"/>
              <a:buChar char="§"/>
            </a:pPr>
            <a:r>
              <a:rPr lang="en-IN" sz="1400" dirty="0"/>
              <a:t>This is detected by the microcontroller and the LED &amp; buzzer are turned ON. After the delay of a few milliseconds, the exhaust fan is also turned ON for throwing the gas out and the microcontroller continues sending message as “GAS LEAKAGE” to a pre-defined mobile number using GSM Module. </a:t>
            </a:r>
            <a:endParaRPr lang="en-US" sz="1400" dirty="0"/>
          </a:p>
        </p:txBody>
      </p:sp>
    </p:spTree>
    <p:extLst>
      <p:ext uri="{BB962C8B-B14F-4D97-AF65-F5344CB8AC3E}">
        <p14:creationId xmlns:p14="http://schemas.microsoft.com/office/powerpoint/2010/main" val="168902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1884-EFDA-46FD-BE18-B29975D31B56}"/>
              </a:ext>
            </a:extLst>
          </p:cNvPr>
          <p:cNvSpPr>
            <a:spLocks noGrp="1"/>
          </p:cNvSpPr>
          <p:nvPr>
            <p:ph type="title"/>
          </p:nvPr>
        </p:nvSpPr>
        <p:spPr/>
        <p:txBody>
          <a:bodyPr/>
          <a:lstStyle/>
          <a:p>
            <a:r>
              <a:rPr lang="en-IN" dirty="0"/>
              <a:t>PROBLEM FOUND</a:t>
            </a:r>
          </a:p>
        </p:txBody>
      </p:sp>
      <p:sp>
        <p:nvSpPr>
          <p:cNvPr id="3" name="Content Placeholder 2">
            <a:extLst>
              <a:ext uri="{FF2B5EF4-FFF2-40B4-BE49-F238E27FC236}">
                <a16:creationId xmlns:a16="http://schemas.microsoft.com/office/drawing/2014/main" id="{A90BCE58-CC62-4D93-A26C-4EE3D72DE38A}"/>
              </a:ext>
            </a:extLst>
          </p:cNvPr>
          <p:cNvSpPr>
            <a:spLocks noGrp="1"/>
          </p:cNvSpPr>
          <p:nvPr>
            <p:ph idx="1"/>
          </p:nvPr>
        </p:nvSpPr>
        <p:spPr>
          <a:xfrm>
            <a:off x="609600" y="1340769"/>
            <a:ext cx="10972800" cy="4785396"/>
          </a:xfrm>
        </p:spPr>
        <p:txBody>
          <a:bodyPr/>
          <a:lstStyle/>
          <a:p>
            <a:pPr marL="514350" indent="-51435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Gas leakage phenomena can instantly cause fire which may lead the probability occurrence of this disaster more.</a:t>
            </a:r>
          </a:p>
          <a:p>
            <a:pPr marL="514350" indent="-51435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So far we used only gas sensor , which may not detect any fire.</a:t>
            </a:r>
          </a:p>
          <a:p>
            <a:pPr marL="514350" indent="-514350">
              <a:lnSpc>
                <a:spcPct val="150000"/>
              </a:lnSpc>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Enhancement in Buzzer and Indicator is not found.</a:t>
            </a:r>
          </a:p>
          <a:p>
            <a:pPr marL="514350" indent="-51435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No shutting down mechanism.</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a:t>
            </a:r>
          </a:p>
          <a:p>
            <a:pPr marL="514350" indent="-514350">
              <a:buFont typeface="+mj-lt"/>
              <a:buAutoNum type="arabicPeriod"/>
            </a:pPr>
            <a:endParaRPr lang="en-US" sz="2800"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200"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p>
        </p:txBody>
      </p:sp>
      <p:sp>
        <p:nvSpPr>
          <p:cNvPr id="4" name="Slide Number Placeholder 3">
            <a:extLst>
              <a:ext uri="{FF2B5EF4-FFF2-40B4-BE49-F238E27FC236}">
                <a16:creationId xmlns:a16="http://schemas.microsoft.com/office/drawing/2014/main" id="{60F64F8F-9CD3-4B2C-9386-6188C4C78151}"/>
              </a:ext>
            </a:extLst>
          </p:cNvPr>
          <p:cNvSpPr>
            <a:spLocks noGrp="1"/>
          </p:cNvSpPr>
          <p:nvPr>
            <p:ph type="sldNum" sz="quarter" idx="12"/>
          </p:nvPr>
        </p:nvSpPr>
        <p:spPr>
          <a:xfrm>
            <a:off x="11208568" y="6287901"/>
            <a:ext cx="2844800" cy="365125"/>
          </a:xfrm>
        </p:spPr>
        <p:txBody>
          <a:bodyPr/>
          <a:lstStyle/>
          <a:p>
            <a:fld id="{FBBF61CF-E01E-4A46-BB21-3455A7373A30}" type="slidenum">
              <a:rPr lang="en-US" smtClean="0"/>
              <a:pPr/>
              <a:t>9</a:t>
            </a:fld>
            <a:endParaRPr lang="en-US"/>
          </a:p>
        </p:txBody>
      </p:sp>
    </p:spTree>
    <p:extLst>
      <p:ext uri="{BB962C8B-B14F-4D97-AF65-F5344CB8AC3E}">
        <p14:creationId xmlns:p14="http://schemas.microsoft.com/office/powerpoint/2010/main" val="288467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23220</TotalTime>
  <Words>1370</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Bahnschrift SemiBold Condensed</vt:lpstr>
      <vt:lpstr>Berlin Sans FB</vt:lpstr>
      <vt:lpstr>Calibri</vt:lpstr>
      <vt:lpstr>Dubai Medium</vt:lpstr>
      <vt:lpstr>Tahoma</vt:lpstr>
      <vt:lpstr>Times New Roman</vt:lpstr>
      <vt:lpstr>Wingdings</vt:lpstr>
      <vt:lpstr>Office Theme</vt:lpstr>
      <vt:lpstr>PowerPoint Presentation</vt:lpstr>
      <vt:lpstr>Introduction</vt:lpstr>
      <vt:lpstr>History of this disaster(Gas leakage)  </vt:lpstr>
      <vt:lpstr>ABSTRACT</vt:lpstr>
      <vt:lpstr>LITERATURE SURVEY :</vt:lpstr>
      <vt:lpstr>LITERATURE SURVEY :</vt:lpstr>
      <vt:lpstr>LITERATURE SURVEY :</vt:lpstr>
      <vt:lpstr>LITERATURE SURVEY :</vt:lpstr>
      <vt:lpstr>PROBLEM FOUND</vt:lpstr>
      <vt:lpstr>SOLUTION</vt:lpstr>
      <vt:lpstr>SOLUTION</vt:lpstr>
      <vt:lpstr>SOLUTION (Enhancements)</vt:lpstr>
      <vt:lpstr>FLOW CAHRT.</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METTU VISHNU</cp:lastModifiedBy>
  <cp:revision>2235</cp:revision>
  <dcterms:created xsi:type="dcterms:W3CDTF">2011-03-29T09:15:57Z</dcterms:created>
  <dcterms:modified xsi:type="dcterms:W3CDTF">2021-12-26T14:57:11Z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