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5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Study PPO (Proximal Policy Optimization) Reinforcement learning algorithm and SKRL libraty</a:t>
          </a:r>
          <a:endParaRPr lang="en-US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Create an environment using Isaac Gym </a:t>
          </a:r>
          <a:endParaRPr lang="en-US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Implement a Neural Network to control the drone using camera images</a:t>
          </a:r>
          <a:endParaRPr lang="en-US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Study PPO (Proximal Policy Optimization) Reinforcement learning algorithm and SKRL libraty</a:t>
          </a:r>
          <a:endParaRPr lang="en-US" sz="1900" kern="120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Create an environment using Isaac Gym </a:t>
          </a:r>
          <a:endParaRPr lang="en-US" sz="1900" kern="120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Implement a Neural Network to control the drone using camera images</a:t>
          </a:r>
          <a:endParaRPr lang="en-US" sz="1900" kern="120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26/08/2024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Training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7E83E-9D73-72CD-E400-791ACD41A8E7}"/>
              </a:ext>
            </a:extLst>
          </p:cNvPr>
          <p:cNvSpPr txBox="1"/>
          <p:nvPr/>
        </p:nvSpPr>
        <p:spPr>
          <a:xfrm>
            <a:off x="6484562" y="3784362"/>
            <a:ext cx="493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SCREENSHOTS REWARDS DA WANDB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24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Demo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D8EA-71A7-8BA4-4BF3-406CCD259B4B}"/>
              </a:ext>
            </a:extLst>
          </p:cNvPr>
          <p:cNvSpPr txBox="1"/>
          <p:nvPr/>
        </p:nvSpPr>
        <p:spPr>
          <a:xfrm>
            <a:off x="3683961" y="3784362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VIDEO DRONE VERSO PALLA GIALLA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90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B637C-F3FF-4C55-26DB-1A3B05F83B33}"/>
              </a:ext>
            </a:extLst>
          </p:cNvPr>
          <p:cNvSpPr txBox="1"/>
          <p:nvPr/>
        </p:nvSpPr>
        <p:spPr>
          <a:xfrm>
            <a:off x="838199" y="1877938"/>
            <a:ext cx="1062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</a:t>
            </a:r>
            <a:r>
              <a:rPr lang="en-US" b="1" dirty="0"/>
              <a:t>using only the camera sensors</a:t>
            </a:r>
            <a:r>
              <a:rPr lang="en-US" dirty="0"/>
              <a:t> while avoiding collision with either the walls, the floor </a:t>
            </a:r>
            <a:r>
              <a:rPr lang="en-US" b="1" dirty="0"/>
              <a:t>or a set of randomly placed cubic obstacles </a:t>
            </a:r>
            <a:r>
              <a:rPr lang="en-US" dirty="0"/>
              <a:t>and without excessive movements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82899-91E7-3955-C69E-7903493B9433}"/>
              </a:ext>
            </a:extLst>
          </p:cNvPr>
          <p:cNvSpPr/>
          <p:nvPr/>
        </p:nvSpPr>
        <p:spPr>
          <a:xfrm>
            <a:off x="1008339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12F776-A163-1C3A-FAB0-019801ED5CB4}"/>
              </a:ext>
            </a:extLst>
          </p:cNvPr>
          <p:cNvSpPr/>
          <p:nvPr/>
        </p:nvSpPr>
        <p:spPr>
          <a:xfrm>
            <a:off x="9301052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02E31-020B-1CB1-FCBB-7C076379FE63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3061086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8BDDC-9D78-2D91-DA92-FDFF1813C7B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9562" y="4015333"/>
            <a:ext cx="711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C26E8-4CA5-C348-0B2D-B97C191712E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27426" y="4423672"/>
            <a:ext cx="0" cy="904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364963-54AF-4BE2-1629-31F3A3B70161}"/>
              </a:ext>
            </a:extLst>
          </p:cNvPr>
          <p:cNvSpPr/>
          <p:nvPr/>
        </p:nvSpPr>
        <p:spPr>
          <a:xfrm>
            <a:off x="820460" y="3433134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981D3-6D35-5ADD-3712-0C004560BE86}"/>
              </a:ext>
            </a:extLst>
          </p:cNvPr>
          <p:cNvSpPr/>
          <p:nvPr/>
        </p:nvSpPr>
        <p:spPr>
          <a:xfrm>
            <a:off x="6536815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BE9912-FA8D-EFD5-839A-B682D544980A}"/>
              </a:ext>
            </a:extLst>
          </p:cNvPr>
          <p:cNvSpPr/>
          <p:nvPr/>
        </p:nvSpPr>
        <p:spPr>
          <a:xfrm>
            <a:off x="6358820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8C5CD2-B1E5-551C-0E06-7C67C5B3B2E1}"/>
              </a:ext>
            </a:extLst>
          </p:cNvPr>
          <p:cNvSpPr/>
          <p:nvPr/>
        </p:nvSpPr>
        <p:spPr>
          <a:xfrm>
            <a:off x="9123058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F8D58B-28AB-5A34-31D3-8372FA7BC4DB}"/>
              </a:ext>
            </a:extLst>
          </p:cNvPr>
          <p:cNvGrpSpPr/>
          <p:nvPr/>
        </p:nvGrpSpPr>
        <p:grpSpPr>
          <a:xfrm>
            <a:off x="9123057" y="5150333"/>
            <a:ext cx="2230742" cy="994672"/>
            <a:chOff x="9123058" y="5278188"/>
            <a:chExt cx="2230742" cy="9946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20C0D3-5D69-6CAA-8544-254CE764A1CC}"/>
                </a:ext>
              </a:extLst>
            </p:cNvPr>
            <p:cNvSpPr/>
            <p:nvPr/>
          </p:nvSpPr>
          <p:spPr>
            <a:xfrm>
              <a:off x="9301053" y="5456182"/>
              <a:ext cx="2052747" cy="8166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Simulation &amp; Training</a:t>
              </a:r>
              <a:endParaRPr lang="it-IT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93943B-33D5-F2B4-2EFD-E128A0EB1981}"/>
                </a:ext>
              </a:extLst>
            </p:cNvPr>
            <p:cNvSpPr/>
            <p:nvPr/>
          </p:nvSpPr>
          <p:spPr>
            <a:xfrm>
              <a:off x="9123058" y="5278188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it-IT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1075EC-6035-817A-341B-610ADB8B667D}"/>
              </a:ext>
            </a:extLst>
          </p:cNvPr>
          <p:cNvSpPr/>
          <p:nvPr/>
        </p:nvSpPr>
        <p:spPr>
          <a:xfrm>
            <a:off x="1008339" y="5086927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48B15-D038-6586-44C2-9AEE9DCF1BEF}"/>
              </a:ext>
            </a:extLst>
          </p:cNvPr>
          <p:cNvSpPr txBox="1"/>
          <p:nvPr/>
        </p:nvSpPr>
        <p:spPr>
          <a:xfrm>
            <a:off x="913711" y="5246634"/>
            <a:ext cx="224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OSTACOLI</a:t>
            </a:r>
            <a:endParaRPr lang="it-IT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B0F216-838B-6FF3-2174-88052C1B5EA2}"/>
              </a:ext>
            </a:extLst>
          </p:cNvPr>
          <p:cNvCxnSpPr>
            <a:cxnSpLocks/>
          </p:cNvCxnSpPr>
          <p:nvPr/>
        </p:nvCxnSpPr>
        <p:spPr>
          <a:xfrm>
            <a:off x="2003049" y="4433420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2F9E3-935F-848D-3B91-D445F3A07C3E}"/>
              </a:ext>
            </a:extLst>
          </p:cNvPr>
          <p:cNvSpPr/>
          <p:nvPr/>
        </p:nvSpPr>
        <p:spPr>
          <a:xfrm>
            <a:off x="3772577" y="3609247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Sensors Data Collection</a:t>
            </a:r>
            <a:endParaRPr lang="it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D9B3A-5129-B858-9FA1-23C4681490BE}"/>
              </a:ext>
            </a:extLst>
          </p:cNvPr>
          <p:cNvSpPr/>
          <p:nvPr/>
        </p:nvSpPr>
        <p:spPr>
          <a:xfrm>
            <a:off x="3594582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7C3AE1-04A2-1BAF-03CD-E491419A30F0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5825324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Cameras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7C5C-738B-5849-958A-7F3D9369CCFA}"/>
              </a:ext>
            </a:extLst>
          </p:cNvPr>
          <p:cNvSpPr txBox="1"/>
          <p:nvPr/>
        </p:nvSpPr>
        <p:spPr>
          <a:xfrm>
            <a:off x="1855223" y="2828835"/>
            <a:ext cx="8481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CAMERAS ARE NOT AGENTS BUT A SENSORS</a:t>
            </a:r>
          </a:p>
          <a:p>
            <a:pPr marL="285750" indent="-285750">
              <a:buFontTx/>
              <a:buChar char="-"/>
            </a:pPr>
            <a:r>
              <a:rPr lang="it-IT" dirty="0"/>
              <a:t>DIFFERENCE BETWEEN COLOR AND DEPTH CAMERAS</a:t>
            </a:r>
          </a:p>
          <a:p>
            <a:pPr marL="285750" indent="-285750">
              <a:buFontTx/>
              <a:buChar char="-"/>
            </a:pPr>
            <a:r>
              <a:rPr lang="it-IT" dirty="0"/>
              <a:t>IMAGES COPY FROM GPU TO MAIN MEMORY FOR OBSERVATION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40322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CNN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CNN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Issues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7C5C-738B-5849-958A-7F3D9369CCFA}"/>
              </a:ext>
            </a:extLst>
          </p:cNvPr>
          <p:cNvSpPr txBox="1"/>
          <p:nvPr/>
        </p:nvSpPr>
        <p:spPr>
          <a:xfrm>
            <a:off x="1855223" y="2828835"/>
            <a:ext cx="8481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CAMERAS ARE NOT AGENTS BUT A SENSORS</a:t>
            </a:r>
          </a:p>
          <a:p>
            <a:pPr marL="285750" indent="-285750">
              <a:buFontTx/>
              <a:buChar char="-"/>
            </a:pPr>
            <a:r>
              <a:rPr lang="it-IT" dirty="0"/>
              <a:t>DIFFERENCE BETWEEN COLOR AND DEPTH CAMERAS</a:t>
            </a:r>
          </a:p>
          <a:p>
            <a:pPr marL="285750" indent="-285750">
              <a:buFontTx/>
              <a:buChar char="-"/>
            </a:pPr>
            <a:r>
              <a:rPr lang="it-IT" dirty="0"/>
              <a:t>IMAGES COPY FROM GPU TO MAIN MEMORY FOR OBSERVATION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149371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Recap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tos SemiBold" panose="020B0004020202020204" pitchFamily="34" charset="0"/>
              </a:rPr>
              <a:t>Thank you for your attention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61" y="3914938"/>
            <a:ext cx="5076679" cy="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435399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7E94F868-86E3-A192-B6CA-44A47680F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484068"/>
              </p:ext>
            </p:extLst>
          </p:nvPr>
        </p:nvGraphicFramePr>
        <p:xfrm>
          <a:off x="990600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4" name="Immagine 23" descr="Immagine che contiene Elementi grafici, cerchio&#10;&#10;Descrizione generata automaticamente">
            <a:extLst>
              <a:ext uri="{FF2B5EF4-FFF2-40B4-BE49-F238E27FC236}">
                <a16:creationId xmlns:a16="http://schemas.microsoft.com/office/drawing/2014/main" id="{26CB6097-932E-1FEA-A72D-1AC13FF5E4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31" y="1978025"/>
            <a:ext cx="399506" cy="483715"/>
          </a:xfrm>
          <a:prstGeom prst="rect">
            <a:avLst/>
          </a:prstGeom>
        </p:spPr>
      </p:pic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233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 err="1"/>
              <a:t>PyTorch</a:t>
            </a:r>
            <a:endParaRPr lang="it-IT" sz="2400" dirty="0"/>
          </a:p>
          <a:p>
            <a:pPr marL="0" indent="0" algn="ctr">
              <a:buNone/>
            </a:pPr>
            <a:endParaRPr lang="it-IT" sz="500" dirty="0"/>
          </a:p>
          <a:p>
            <a:r>
              <a:rPr lang="en-US" sz="1600" dirty="0"/>
              <a:t>Dynamic computation graph (eager execution)</a:t>
            </a:r>
            <a:endParaRPr lang="it-IT" sz="2400" dirty="0"/>
          </a:p>
          <a:p>
            <a:r>
              <a:rPr lang="it-IT" sz="1600" dirty="0"/>
              <a:t>Strong GPU </a:t>
            </a:r>
            <a:r>
              <a:rPr lang="it-IT" sz="1600" dirty="0" err="1"/>
              <a:t>acceleration</a:t>
            </a:r>
            <a:endParaRPr lang="it-IT" sz="2400" dirty="0"/>
          </a:p>
          <a:p>
            <a:r>
              <a:rPr lang="en-US" sz="1600" dirty="0"/>
              <a:t>Extensive support for machine learning and deep learning</a:t>
            </a:r>
            <a:endParaRPr lang="it-IT" sz="2400" dirty="0"/>
          </a:p>
          <a:p>
            <a:r>
              <a:rPr lang="it-IT" sz="1600" dirty="0"/>
              <a:t>Versatile and user-friendly API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29CABD-B19F-5A7E-FBED-911BB63DC66D}"/>
              </a:ext>
            </a:extLst>
          </p:cNvPr>
          <p:cNvSpPr txBox="1">
            <a:spLocks/>
          </p:cNvSpPr>
          <p:nvPr/>
        </p:nvSpPr>
        <p:spPr>
          <a:xfrm>
            <a:off x="5832695" y="18256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400" dirty="0"/>
              <a:t>SKRL</a:t>
            </a:r>
          </a:p>
          <a:p>
            <a:r>
              <a:rPr lang="en-US" sz="1600" dirty="0"/>
              <a:t>Built on </a:t>
            </a:r>
            <a:r>
              <a:rPr lang="en-US" sz="1600" dirty="0" err="1"/>
              <a:t>PyTorch</a:t>
            </a:r>
            <a:r>
              <a:rPr lang="en-US" sz="1600" dirty="0"/>
              <a:t> for seamless integration</a:t>
            </a:r>
          </a:p>
          <a:p>
            <a:r>
              <a:rPr lang="en-US" sz="1600" dirty="0"/>
              <a:t>Implements popular RL algorithms (included PPO) </a:t>
            </a:r>
          </a:p>
          <a:p>
            <a:r>
              <a:rPr lang="en-US" sz="1600" dirty="0"/>
              <a:t>Modular and extensible design</a:t>
            </a:r>
          </a:p>
          <a:p>
            <a:r>
              <a:rPr lang="en-US" sz="1600" dirty="0"/>
              <a:t>Support for environments like Gym and Isaac Gym</a:t>
            </a:r>
            <a:endParaRPr lang="it-IT" sz="2400" dirty="0"/>
          </a:p>
        </p:txBody>
      </p:sp>
      <p:pic>
        <p:nvPicPr>
          <p:cNvPr id="14" name="Immagine 13" descr="Immagine che contiene Elementi grafici, simbolo, cerchio, Carattere&#10;&#10;Descrizione generata automaticamente">
            <a:extLst>
              <a:ext uri="{FF2B5EF4-FFF2-40B4-BE49-F238E27FC236}">
                <a16:creationId xmlns:a16="http://schemas.microsoft.com/office/drawing/2014/main" id="{C2F9E06B-CF9B-B1E2-95E0-ADC4EDF0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8" y="1767927"/>
            <a:ext cx="347044" cy="420195"/>
          </a:xfrm>
          <a:prstGeom prst="rect">
            <a:avLst/>
          </a:prstGeom>
        </p:spPr>
      </p:pic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52" y="1674149"/>
            <a:ext cx="975898" cy="5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IsaacSim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A4C8F8-68D7-A96F-DE76-40D66292F7DE}"/>
              </a:ext>
            </a:extLst>
          </p:cNvPr>
          <p:cNvSpPr/>
          <p:nvPr/>
        </p:nvSpPr>
        <p:spPr>
          <a:xfrm>
            <a:off x="990599" y="4533830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D610-6B14-46E1-5143-41775D29E50B}"/>
              </a:ext>
            </a:extLst>
          </p:cNvPr>
          <p:cNvSpPr/>
          <p:nvPr/>
        </p:nvSpPr>
        <p:spPr>
          <a:xfrm>
            <a:off x="3760750" y="4533830"/>
            <a:ext cx="2052747" cy="207017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6C189-730F-9BDD-F9FB-441DC7D76FA0}"/>
              </a:ext>
            </a:extLst>
          </p:cNvPr>
          <p:cNvSpPr txBox="1"/>
          <p:nvPr/>
        </p:nvSpPr>
        <p:spPr>
          <a:xfrm>
            <a:off x="838200" y="18706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while avoiding collision with either the walls or the floor and without excessive movements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C621B-F4F5-D4F2-5F7D-AC4D091C4CEF}"/>
              </a:ext>
            </a:extLst>
          </p:cNvPr>
          <p:cNvSpPr/>
          <p:nvPr/>
        </p:nvSpPr>
        <p:spPr>
          <a:xfrm>
            <a:off x="990599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1A444-3923-E77E-0AA3-4CE676819DDC}"/>
              </a:ext>
            </a:extLst>
          </p:cNvPr>
          <p:cNvSpPr/>
          <p:nvPr/>
        </p:nvSpPr>
        <p:spPr>
          <a:xfrm>
            <a:off x="3760750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9F510-4D63-CBFA-26FA-BDC34268D867}"/>
              </a:ext>
            </a:extLst>
          </p:cNvPr>
          <p:cNvSpPr/>
          <p:nvPr/>
        </p:nvSpPr>
        <p:spPr>
          <a:xfrm>
            <a:off x="6530901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5E9D7-1531-C497-491A-D6450DEC9EEA}"/>
              </a:ext>
            </a:extLst>
          </p:cNvPr>
          <p:cNvSpPr/>
          <p:nvPr/>
        </p:nvSpPr>
        <p:spPr>
          <a:xfrm>
            <a:off x="9301053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Simulation &amp; Training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E356E-EECA-8828-E3D5-F4254A8030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3346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A1B13-DCA7-04BD-5E2B-D06102BA04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13497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61E50-CF6E-A778-5B4F-A701F44B96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3648" y="3471984"/>
            <a:ext cx="717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04CD7A-C1B7-CD1A-01BA-A2EE9627F53B}"/>
              </a:ext>
            </a:extLst>
          </p:cNvPr>
          <p:cNvSpPr/>
          <p:nvPr/>
        </p:nvSpPr>
        <p:spPr>
          <a:xfrm>
            <a:off x="802720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D5E6D5-41BD-21CF-0D34-4E893C476D30}"/>
              </a:ext>
            </a:extLst>
          </p:cNvPr>
          <p:cNvSpPr/>
          <p:nvPr/>
        </p:nvSpPr>
        <p:spPr>
          <a:xfrm>
            <a:off x="3582756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588C1-FFEA-AFD7-C9C4-1A162102A284}"/>
              </a:ext>
            </a:extLst>
          </p:cNvPr>
          <p:cNvSpPr/>
          <p:nvPr/>
        </p:nvSpPr>
        <p:spPr>
          <a:xfrm>
            <a:off x="6352907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583D5-F73D-A756-8144-3ED7E01C0BF4}"/>
              </a:ext>
            </a:extLst>
          </p:cNvPr>
          <p:cNvSpPr/>
          <p:nvPr/>
        </p:nvSpPr>
        <p:spPr>
          <a:xfrm>
            <a:off x="9123058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F0D7C-947B-CDC5-3B94-2EB37F3AC334}"/>
              </a:ext>
            </a:extLst>
          </p:cNvPr>
          <p:cNvSpPr txBox="1"/>
          <p:nvPr/>
        </p:nvSpPr>
        <p:spPr>
          <a:xfrm>
            <a:off x="1093059" y="4697001"/>
            <a:ext cx="184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PALLA</a:t>
            </a:r>
            <a:endParaRPr lang="it-IT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AD569-4D4F-02CB-455F-B921108DA333}"/>
              </a:ext>
            </a:extLst>
          </p:cNvPr>
          <p:cNvSpPr txBox="1"/>
          <p:nvPr/>
        </p:nvSpPr>
        <p:spPr>
          <a:xfrm>
            <a:off x="3857090" y="4635053"/>
            <a:ext cx="186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Observations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Actor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Critic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Main parameters</a:t>
            </a:r>
            <a:endParaRPr lang="it-IT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0E0D9-EE53-895B-3742-0C5761520A4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787124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B49413F5-C76F-0303-E527-0D5366C8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5958492"/>
            <a:ext cx="975898" cy="51397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E4D3D-1112-EB89-F6D0-EA6CF7064BE0}"/>
              </a:ext>
            </a:extLst>
          </p:cNvPr>
          <p:cNvCxnSpPr>
            <a:cxnSpLocks/>
          </p:cNvCxnSpPr>
          <p:nvPr/>
        </p:nvCxnSpPr>
        <p:spPr>
          <a:xfrm>
            <a:off x="1985309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472EED-5236-23A7-CBF9-643EE0FBC5BA}"/>
              </a:ext>
            </a:extLst>
          </p:cNvPr>
          <p:cNvSpPr/>
          <p:nvPr/>
        </p:nvSpPr>
        <p:spPr>
          <a:xfrm>
            <a:off x="6530900" y="4524563"/>
            <a:ext cx="2052747" cy="1898481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52609-2C35-856F-45B0-539434CCC92C}"/>
              </a:ext>
            </a:extLst>
          </p:cNvPr>
          <p:cNvSpPr txBox="1"/>
          <p:nvPr/>
        </p:nvSpPr>
        <p:spPr>
          <a:xfrm>
            <a:off x="6627241" y="4635053"/>
            <a:ext cx="186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Inputs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Components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Reset array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D8933F-865E-87A4-AC0B-F316B6C13F41}"/>
              </a:ext>
            </a:extLst>
          </p:cNvPr>
          <p:cNvSpPr/>
          <p:nvPr/>
        </p:nvSpPr>
        <p:spPr>
          <a:xfrm>
            <a:off x="9308344" y="4533830"/>
            <a:ext cx="2052747" cy="142466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681D-FBC1-3E5D-C82C-68973C78FF88}"/>
              </a:ext>
            </a:extLst>
          </p:cNvPr>
          <p:cNvSpPr txBox="1"/>
          <p:nvPr/>
        </p:nvSpPr>
        <p:spPr>
          <a:xfrm>
            <a:off x="9404684" y="4635053"/>
            <a:ext cx="18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  <a:endParaRPr lang="it-IT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64F1FD-FAA4-3BE7-028A-D128CEAD9D8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7557274" y="3880323"/>
            <a:ext cx="1" cy="6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9C5716-206E-DF0D-071E-1D1D1B92047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0327427" y="3880323"/>
            <a:ext cx="7291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ack and white text&#10;&#10;Description automatically generated">
            <a:extLst>
              <a:ext uri="{FF2B5EF4-FFF2-40B4-BE49-F238E27FC236}">
                <a16:creationId xmlns:a16="http://schemas.microsoft.com/office/drawing/2014/main" id="{4D432C0C-A6B7-7E97-57F6-FA63A009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6" y="5383001"/>
            <a:ext cx="2014401" cy="560976"/>
          </a:xfrm>
          <a:prstGeom prst="rect">
            <a:avLst/>
          </a:prstGeom>
        </p:spPr>
      </p:pic>
      <p:pic>
        <p:nvPicPr>
          <p:cNvPr id="46" name="Picture 4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3B3288-7E7F-9026-15FF-69F731F00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0" y="5755298"/>
            <a:ext cx="477284" cy="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11EFA-C739-88CB-42DD-EAF03AAA83F9}"/>
              </a:ext>
            </a:extLst>
          </p:cNvPr>
          <p:cNvSpPr/>
          <p:nvPr/>
        </p:nvSpPr>
        <p:spPr>
          <a:xfrm>
            <a:off x="3472601" y="2317302"/>
            <a:ext cx="3818511" cy="3885084"/>
          </a:xfrm>
          <a:prstGeom prst="roundRect">
            <a:avLst>
              <a:gd name="adj" fmla="val 8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7D341E-6258-60E8-DB27-8D9826D2AFD4}"/>
              </a:ext>
            </a:extLst>
          </p:cNvPr>
          <p:cNvSpPr txBox="1"/>
          <p:nvPr/>
        </p:nvSpPr>
        <p:spPr>
          <a:xfrm>
            <a:off x="4426796" y="185626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Model</a:t>
            </a:r>
            <a:endParaRPr lang="it-IT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MLP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MLP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Reward Function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9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503</Words>
  <Application>Microsoft Office PowerPoint</Application>
  <PresentationFormat>Widescreen</PresentationFormat>
  <Paragraphs>139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Aptos SemiBold</vt:lpstr>
      <vt:lpstr>Arial</vt:lpstr>
      <vt:lpstr>Calibri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SKRL and PyTorch</vt:lpstr>
      <vt:lpstr>IsaacSim and SKRL interaction</vt:lpstr>
      <vt:lpstr>Reaching a target</vt:lpstr>
      <vt:lpstr>Reaching a target – SKRL Model</vt:lpstr>
      <vt:lpstr>Reaching a target – Reward Function</vt:lpstr>
      <vt:lpstr>Reaching a target - Training</vt:lpstr>
      <vt:lpstr>Reaching a target - Demo</vt:lpstr>
      <vt:lpstr>Vision-based navigation</vt:lpstr>
      <vt:lpstr>Vision-based navigation – Cameras</vt:lpstr>
      <vt:lpstr>Vision-based navigation – SKRL Model</vt:lpstr>
      <vt:lpstr>Vision-based navigation – Issues</vt:lpstr>
      <vt:lpstr>Recap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Mattia Guazzaloca - mattia.guazzaloca@studio.unibo.it</cp:lastModifiedBy>
  <cp:revision>6</cp:revision>
  <dcterms:created xsi:type="dcterms:W3CDTF">2024-08-22T18:59:45Z</dcterms:created>
  <dcterms:modified xsi:type="dcterms:W3CDTF">2024-08-26T21:52:44Z</dcterms:modified>
</cp:coreProperties>
</file>