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57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Study PPO (</a:t>
          </a:r>
          <a:r>
            <a:rPr lang="it-IT" dirty="0" err="1"/>
            <a:t>Proximal</a:t>
          </a:r>
          <a:r>
            <a:rPr lang="it-IT" dirty="0"/>
            <a:t> Policy </a:t>
          </a:r>
          <a:r>
            <a:rPr lang="it-IT" dirty="0" err="1"/>
            <a:t>Optimization</a:t>
          </a:r>
          <a:r>
            <a:rPr lang="it-IT" dirty="0"/>
            <a:t>) </a:t>
          </a:r>
          <a:r>
            <a:rPr lang="it-IT" dirty="0" err="1"/>
            <a:t>Reinforcement</a:t>
          </a:r>
          <a:r>
            <a:rPr lang="it-IT" dirty="0"/>
            <a:t> learning </a:t>
          </a:r>
          <a:r>
            <a:rPr lang="it-IT" dirty="0" err="1"/>
            <a:t>algorithm</a:t>
          </a:r>
          <a:r>
            <a:rPr lang="it-IT" dirty="0"/>
            <a:t> and SKRL library</a:t>
          </a:r>
          <a:endParaRPr lang="en-US" dirty="0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Create an </a:t>
          </a:r>
          <a:r>
            <a:rPr lang="it-IT" dirty="0" err="1"/>
            <a:t>environment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Isaac Gym </a:t>
          </a:r>
          <a:r>
            <a:rPr lang="it-IT" dirty="0" err="1"/>
            <a:t>where</a:t>
          </a:r>
          <a:r>
            <a:rPr lang="it-IT" dirty="0"/>
            <a:t> agents can </a:t>
          </a:r>
          <a:r>
            <a:rPr lang="it-IT" dirty="0" err="1"/>
            <a:t>interact</a:t>
          </a:r>
          <a:r>
            <a:rPr lang="it-IT" dirty="0"/>
            <a:t> </a:t>
          </a:r>
          <a:endParaRPr lang="en-US" dirty="0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Implement</a:t>
          </a:r>
          <a:r>
            <a:rPr lang="it-IT" dirty="0"/>
            <a:t> a </a:t>
          </a:r>
          <a:r>
            <a:rPr lang="it-IT" dirty="0" err="1"/>
            <a:t>Neural</a:t>
          </a:r>
          <a:r>
            <a:rPr lang="it-IT" dirty="0"/>
            <a:t> Network to control the drone </a:t>
          </a:r>
          <a:r>
            <a:rPr lang="it-IT" dirty="0" err="1"/>
            <a:t>using</a:t>
          </a:r>
          <a:r>
            <a:rPr lang="it-IT" dirty="0"/>
            <a:t> camera images </a:t>
          </a:r>
          <a:r>
            <a:rPr lang="it-IT" dirty="0" err="1"/>
            <a:t>applying</a:t>
          </a:r>
          <a:r>
            <a:rPr lang="it-IT" dirty="0"/>
            <a:t> PPO</a:t>
          </a:r>
          <a:endParaRPr lang="en-US" dirty="0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or JAX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Study PPO (</a:t>
          </a:r>
          <a:r>
            <a:rPr lang="it-IT" sz="1900" kern="1200" dirty="0" err="1"/>
            <a:t>Proximal</a:t>
          </a:r>
          <a:r>
            <a:rPr lang="it-IT" sz="1900" kern="1200" dirty="0"/>
            <a:t> Policy </a:t>
          </a:r>
          <a:r>
            <a:rPr lang="it-IT" sz="1900" kern="1200" dirty="0" err="1"/>
            <a:t>Optimization</a:t>
          </a:r>
          <a:r>
            <a:rPr lang="it-IT" sz="1900" kern="1200" dirty="0"/>
            <a:t>) </a:t>
          </a:r>
          <a:r>
            <a:rPr lang="it-IT" sz="1900" kern="1200" dirty="0" err="1"/>
            <a:t>Reinforcement</a:t>
          </a:r>
          <a:r>
            <a:rPr lang="it-IT" sz="1900" kern="1200" dirty="0"/>
            <a:t> learning </a:t>
          </a:r>
          <a:r>
            <a:rPr lang="it-IT" sz="1900" kern="1200" dirty="0" err="1"/>
            <a:t>algorithm</a:t>
          </a:r>
          <a:r>
            <a:rPr lang="it-IT" sz="1900" kern="1200" dirty="0"/>
            <a:t> and SKRL library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an </a:t>
          </a:r>
          <a:r>
            <a:rPr lang="it-IT" sz="1900" kern="1200" dirty="0" err="1"/>
            <a:t>environment</a:t>
          </a:r>
          <a:r>
            <a:rPr lang="it-IT" sz="1900" kern="1200" dirty="0"/>
            <a:t> </a:t>
          </a:r>
          <a:r>
            <a:rPr lang="it-IT" sz="1900" kern="1200" dirty="0" err="1"/>
            <a:t>using</a:t>
          </a:r>
          <a:r>
            <a:rPr lang="it-IT" sz="1900" kern="1200" dirty="0"/>
            <a:t> Isaac Gym </a:t>
          </a:r>
          <a:r>
            <a:rPr lang="it-IT" sz="1900" kern="1200" dirty="0" err="1"/>
            <a:t>where</a:t>
          </a:r>
          <a:r>
            <a:rPr lang="it-IT" sz="1900" kern="1200" dirty="0"/>
            <a:t> agents can </a:t>
          </a:r>
          <a:r>
            <a:rPr lang="it-IT" sz="1900" kern="1200" dirty="0" err="1"/>
            <a:t>interact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Implement</a:t>
          </a:r>
          <a:r>
            <a:rPr lang="it-IT" sz="1900" kern="1200" dirty="0"/>
            <a:t> a </a:t>
          </a:r>
          <a:r>
            <a:rPr lang="it-IT" sz="1900" kern="1200" dirty="0" err="1"/>
            <a:t>Neural</a:t>
          </a:r>
          <a:r>
            <a:rPr lang="it-IT" sz="1900" kern="1200" dirty="0"/>
            <a:t> Network to control the drone </a:t>
          </a:r>
          <a:r>
            <a:rPr lang="it-IT" sz="1900" kern="1200" dirty="0" err="1"/>
            <a:t>using</a:t>
          </a:r>
          <a:r>
            <a:rPr lang="it-IT" sz="1900" kern="1200" dirty="0"/>
            <a:t> camera images </a:t>
          </a:r>
          <a:r>
            <a:rPr lang="it-IT" sz="1900" kern="1200" dirty="0" err="1"/>
            <a:t>applying</a:t>
          </a:r>
          <a:r>
            <a:rPr lang="it-IT" sz="1900" kern="1200" dirty="0"/>
            <a:t> PPO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or JAX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Environment Reset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980982" y="3619470"/>
            <a:ext cx="46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INSERIRE VIDEO DRONE CHE SI SCHIANTA E AMBIENTE CHE SI RESETTA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A832A-8263-B652-B0CD-B3C8ADD8E19F}"/>
              </a:ext>
            </a:extLst>
          </p:cNvPr>
          <p:cNvSpPr txBox="1"/>
          <p:nvPr/>
        </p:nvSpPr>
        <p:spPr>
          <a:xfrm>
            <a:off x="838200" y="2988528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Collision with the room walls or the room floor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Maximum episode length of 500 timestamp reached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Distance from the target greater than a certain threshold</a:t>
            </a:r>
            <a:endParaRPr lang="it-IT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0C6E9-528D-F423-4A87-9295248C316B}"/>
              </a:ext>
            </a:extLst>
          </p:cNvPr>
          <p:cNvSpPr txBox="1"/>
          <p:nvPr/>
        </p:nvSpPr>
        <p:spPr>
          <a:xfrm>
            <a:off x="838200" y="2124164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Reset conditions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B637C-F3FF-4C55-26DB-1A3B05F83B33}"/>
              </a:ext>
            </a:extLst>
          </p:cNvPr>
          <p:cNvSpPr txBox="1"/>
          <p:nvPr/>
        </p:nvSpPr>
        <p:spPr>
          <a:xfrm>
            <a:off x="838199" y="1877938"/>
            <a:ext cx="106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</a:t>
            </a:r>
            <a:r>
              <a:rPr lang="en-US" b="1" dirty="0"/>
              <a:t>using only the camera sensors</a:t>
            </a:r>
            <a:r>
              <a:rPr lang="en-US" dirty="0"/>
              <a:t> while avoiding collision with either the walls, the floor </a:t>
            </a:r>
            <a:r>
              <a:rPr lang="en-US" b="1" dirty="0"/>
              <a:t>or a set of randomly placed cubic obstacles </a:t>
            </a:r>
            <a:r>
              <a:rPr lang="en-US" dirty="0"/>
              <a:t>and without excessive movements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82899-91E7-3955-C69E-7903493B9433}"/>
              </a:ext>
            </a:extLst>
          </p:cNvPr>
          <p:cNvSpPr/>
          <p:nvPr/>
        </p:nvSpPr>
        <p:spPr>
          <a:xfrm>
            <a:off x="1008339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2F776-A163-1C3A-FAB0-019801ED5CB4}"/>
              </a:ext>
            </a:extLst>
          </p:cNvPr>
          <p:cNvSpPr/>
          <p:nvPr/>
        </p:nvSpPr>
        <p:spPr>
          <a:xfrm>
            <a:off x="9301052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2E31-020B-1CB1-FCBB-7C076379FE6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061086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8BDDC-9D78-2D91-DA92-FDFF1813C7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9562" y="4015333"/>
            <a:ext cx="71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C26E8-4CA5-C348-0B2D-B97C191712E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7426" y="4423672"/>
            <a:ext cx="0" cy="90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364963-54AF-4BE2-1629-31F3A3B70161}"/>
              </a:ext>
            </a:extLst>
          </p:cNvPr>
          <p:cNvSpPr/>
          <p:nvPr/>
        </p:nvSpPr>
        <p:spPr>
          <a:xfrm>
            <a:off x="820460" y="3433134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981D3-6D35-5ADD-3712-0C004560BE86}"/>
              </a:ext>
            </a:extLst>
          </p:cNvPr>
          <p:cNvSpPr/>
          <p:nvPr/>
        </p:nvSpPr>
        <p:spPr>
          <a:xfrm>
            <a:off x="6536815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BE9912-FA8D-EFD5-839A-B682D544980A}"/>
              </a:ext>
            </a:extLst>
          </p:cNvPr>
          <p:cNvSpPr/>
          <p:nvPr/>
        </p:nvSpPr>
        <p:spPr>
          <a:xfrm>
            <a:off x="6358820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8C5CD2-B1E5-551C-0E06-7C67C5B3B2E1}"/>
              </a:ext>
            </a:extLst>
          </p:cNvPr>
          <p:cNvSpPr/>
          <p:nvPr/>
        </p:nvSpPr>
        <p:spPr>
          <a:xfrm>
            <a:off x="9123058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8D58B-28AB-5A34-31D3-8372FA7BC4DB}"/>
              </a:ext>
            </a:extLst>
          </p:cNvPr>
          <p:cNvGrpSpPr/>
          <p:nvPr/>
        </p:nvGrpSpPr>
        <p:grpSpPr>
          <a:xfrm>
            <a:off x="9123057" y="5150333"/>
            <a:ext cx="2230742" cy="994672"/>
            <a:chOff x="9123058" y="5278188"/>
            <a:chExt cx="2230742" cy="994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0C0D3-5D69-6CAA-8544-254CE764A1CC}"/>
                </a:ext>
              </a:extLst>
            </p:cNvPr>
            <p:cNvSpPr/>
            <p:nvPr/>
          </p:nvSpPr>
          <p:spPr>
            <a:xfrm>
              <a:off x="9301053" y="5456182"/>
              <a:ext cx="2052747" cy="8166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Simulation &amp; Training</a:t>
              </a:r>
              <a:endParaRPr lang="it-IT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3943B-33D5-F2B4-2EFD-E128A0EB1981}"/>
                </a:ext>
              </a:extLst>
            </p:cNvPr>
            <p:cNvSpPr/>
            <p:nvPr/>
          </p:nvSpPr>
          <p:spPr>
            <a:xfrm>
              <a:off x="9123058" y="5278188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t-IT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1075EC-6035-817A-341B-610ADB8B667D}"/>
              </a:ext>
            </a:extLst>
          </p:cNvPr>
          <p:cNvSpPr/>
          <p:nvPr/>
        </p:nvSpPr>
        <p:spPr>
          <a:xfrm>
            <a:off x="1008339" y="5086927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48B15-D038-6586-44C2-9AEE9DCF1BEF}"/>
              </a:ext>
            </a:extLst>
          </p:cNvPr>
          <p:cNvSpPr txBox="1"/>
          <p:nvPr/>
        </p:nvSpPr>
        <p:spPr>
          <a:xfrm>
            <a:off x="913711" y="5246634"/>
            <a:ext cx="224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OSTACOLI</a:t>
            </a:r>
            <a:endParaRPr lang="it-IT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0F216-838B-6FF3-2174-88052C1B5EA2}"/>
              </a:ext>
            </a:extLst>
          </p:cNvPr>
          <p:cNvCxnSpPr>
            <a:cxnSpLocks/>
          </p:cNvCxnSpPr>
          <p:nvPr/>
        </p:nvCxnSpPr>
        <p:spPr>
          <a:xfrm>
            <a:off x="2003049" y="4433420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2F9E3-935F-848D-3B91-D445F3A07C3E}"/>
              </a:ext>
            </a:extLst>
          </p:cNvPr>
          <p:cNvSpPr/>
          <p:nvPr/>
        </p:nvSpPr>
        <p:spPr>
          <a:xfrm>
            <a:off x="3772577" y="3609247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Sensors Data Collection</a:t>
            </a:r>
            <a:endParaRPr lang="it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D9B3A-5129-B858-9FA1-23C4681490BE}"/>
              </a:ext>
            </a:extLst>
          </p:cNvPr>
          <p:cNvSpPr/>
          <p:nvPr/>
        </p:nvSpPr>
        <p:spPr>
          <a:xfrm>
            <a:off x="3594582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C3AE1-04A2-1BAF-03CD-E491419A30F0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825324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Cameras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5" name="Gruppo 33">
            <a:extLst>
              <a:ext uri="{FF2B5EF4-FFF2-40B4-BE49-F238E27FC236}">
                <a16:creationId xmlns:a16="http://schemas.microsoft.com/office/drawing/2014/main" id="{4758A878-B02D-AA8C-DDE7-26B29ACAE3FD}"/>
              </a:ext>
            </a:extLst>
          </p:cNvPr>
          <p:cNvGrpSpPr/>
          <p:nvPr/>
        </p:nvGrpSpPr>
        <p:grpSpPr>
          <a:xfrm>
            <a:off x="838200" y="1873763"/>
            <a:ext cx="2986726" cy="493736"/>
            <a:chOff x="3085457" y="1903220"/>
            <a:chExt cx="2986726" cy="493736"/>
          </a:xfrm>
        </p:grpSpPr>
        <p:sp>
          <p:nvSpPr>
            <p:cNvPr id="6" name="CasellaDiTesto 27">
              <a:extLst>
                <a:ext uri="{FF2B5EF4-FFF2-40B4-BE49-F238E27FC236}">
                  <a16:creationId xmlns:a16="http://schemas.microsoft.com/office/drawing/2014/main" id="{87D76C9A-A62B-6F09-38A7-38946E5FF3A3}"/>
                </a:ext>
              </a:extLst>
            </p:cNvPr>
            <p:cNvSpPr txBox="1"/>
            <p:nvPr/>
          </p:nvSpPr>
          <p:spPr>
            <a:xfrm>
              <a:off x="3579193" y="196542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latin typeface="Iosevka" panose="02000509030000000004" pitchFamily="49" charset="0"/>
                  <a:ea typeface="Iosevka" panose="02000509030000000004" pitchFamily="49" charset="0"/>
                  <a:cs typeface="Iosevka" panose="02000509030000000004" pitchFamily="49" charset="0"/>
                </a:rPr>
                <a:t>quadrotor_cameras.py</a:t>
              </a:r>
            </a:p>
          </p:txBody>
        </p:sp>
        <p:grpSp>
          <p:nvGrpSpPr>
            <p:cNvPr id="7" name="Gruppo 32">
              <a:extLst>
                <a:ext uri="{FF2B5EF4-FFF2-40B4-BE49-F238E27FC236}">
                  <a16:creationId xmlns:a16="http://schemas.microsoft.com/office/drawing/2014/main" id="{B41C686A-AD1F-D535-DC4F-25830A4AFE08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8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1F932FB5-02D7-EC7A-FE28-BDEFC5CF1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FD2203FF-4B10-EE4D-FB93-D146ADCDC7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11" name="Rectangle: Rounded Corners 28">
            <a:extLst>
              <a:ext uri="{FF2B5EF4-FFF2-40B4-BE49-F238E27FC236}">
                <a16:creationId xmlns:a16="http://schemas.microsoft.com/office/drawing/2014/main" id="{2AA5C39D-9887-74F5-FA60-F03318E57409}"/>
              </a:ext>
            </a:extLst>
          </p:cNvPr>
          <p:cNvSpPr/>
          <p:nvPr/>
        </p:nvSpPr>
        <p:spPr>
          <a:xfrm>
            <a:off x="1010119" y="3157005"/>
            <a:ext cx="1655215" cy="58660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create_envs</a:t>
            </a:r>
            <a:endParaRPr lang="it-IT" dirty="0">
              <a:latin typeface="Iosevka" panose="02000509030000000004" pitchFamily="49" charset="0"/>
              <a:ea typeface="Iosevka" panose="02000509030000000004" pitchFamily="49" charset="0"/>
              <a:cs typeface="Iosevka" panose="02000509030000000004" pitchFamily="49" charset="0"/>
            </a:endParaRPr>
          </a:p>
        </p:txBody>
      </p:sp>
      <p:sp>
        <p:nvSpPr>
          <p:cNvPr id="12" name="Rectangle: Rounded Corners 28">
            <a:extLst>
              <a:ext uri="{FF2B5EF4-FFF2-40B4-BE49-F238E27FC236}">
                <a16:creationId xmlns:a16="http://schemas.microsoft.com/office/drawing/2014/main" id="{AC4C20AB-227D-22C7-FC28-E31DABDCD8AD}"/>
              </a:ext>
            </a:extLst>
          </p:cNvPr>
          <p:cNvSpPr/>
          <p:nvPr/>
        </p:nvSpPr>
        <p:spPr>
          <a:xfrm>
            <a:off x="1723162" y="4210038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Create camera sensor and attach to drone agent</a:t>
            </a:r>
            <a:endParaRPr lang="it-IT" sz="1600" dirty="0"/>
          </a:p>
        </p:txBody>
      </p:sp>
      <p:cxnSp>
        <p:nvCxnSpPr>
          <p:cNvPr id="15" name="Connettore a gomito 55">
            <a:extLst>
              <a:ext uri="{FF2B5EF4-FFF2-40B4-BE49-F238E27FC236}">
                <a16:creationId xmlns:a16="http://schemas.microsoft.com/office/drawing/2014/main" id="{A325AE82-0CD1-98A9-3A33-DC60C1B375D7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087608" y="3876383"/>
            <a:ext cx="768334" cy="502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7F45A97A-38E3-CFEC-AA84-4806BAB4730D}"/>
              </a:ext>
            </a:extLst>
          </p:cNvPr>
          <p:cNvSpPr/>
          <p:nvPr/>
        </p:nvSpPr>
        <p:spPr>
          <a:xfrm>
            <a:off x="1723161" y="5280269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Store reference to GPU image tensor</a:t>
            </a:r>
            <a:endParaRPr lang="it-IT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0B8A26-5A95-E863-C0D3-5F4FC921A44A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703443" y="4562449"/>
            <a:ext cx="1536665" cy="502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39DFA1-99B5-7AFB-3D85-A5910B4A8FEC}"/>
              </a:ext>
            </a:extLst>
          </p:cNvPr>
          <p:cNvSpPr/>
          <p:nvPr/>
        </p:nvSpPr>
        <p:spPr>
          <a:xfrm>
            <a:off x="838200" y="297901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33" name="Rectangle: Rounded Corners 28">
            <a:extLst>
              <a:ext uri="{FF2B5EF4-FFF2-40B4-BE49-F238E27FC236}">
                <a16:creationId xmlns:a16="http://schemas.microsoft.com/office/drawing/2014/main" id="{44597D83-5F38-F050-8760-CA26EBD5A5F6}"/>
              </a:ext>
            </a:extLst>
          </p:cNvPr>
          <p:cNvSpPr/>
          <p:nvPr/>
        </p:nvSpPr>
        <p:spPr>
          <a:xfrm>
            <a:off x="7653028" y="3161500"/>
            <a:ext cx="2180772" cy="58660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post_physics_step</a:t>
            </a:r>
          </a:p>
        </p:txBody>
      </p:sp>
      <p:sp>
        <p:nvSpPr>
          <p:cNvPr id="34" name="Rectangle: Rounded Corners 28">
            <a:extLst>
              <a:ext uri="{FF2B5EF4-FFF2-40B4-BE49-F238E27FC236}">
                <a16:creationId xmlns:a16="http://schemas.microsoft.com/office/drawing/2014/main" id="{F5AC98A9-BA09-F195-D9DA-01E9D3F475A2}"/>
              </a:ext>
            </a:extLst>
          </p:cNvPr>
          <p:cNvSpPr/>
          <p:nvPr/>
        </p:nvSpPr>
        <p:spPr>
          <a:xfrm>
            <a:off x="8136166" y="4072547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Render cameras</a:t>
            </a:r>
            <a:endParaRPr lang="it-IT" sz="1600" dirty="0"/>
          </a:p>
        </p:txBody>
      </p:sp>
      <p:cxnSp>
        <p:nvCxnSpPr>
          <p:cNvPr id="35" name="Connettore a gomito 55">
            <a:extLst>
              <a:ext uri="{FF2B5EF4-FFF2-40B4-BE49-F238E27FC236}">
                <a16:creationId xmlns:a16="http://schemas.microsoft.com/office/drawing/2014/main" id="{D0D6CD35-9ED8-D2D4-82C9-F336EEFDAC1B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7700756" y="3939035"/>
            <a:ext cx="630827" cy="239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1AAF9CAF-8CC3-7024-CD54-8C4593F4089C}"/>
              </a:ext>
            </a:extLst>
          </p:cNvPr>
          <p:cNvSpPr/>
          <p:nvPr/>
        </p:nvSpPr>
        <p:spPr>
          <a:xfrm>
            <a:off x="8136167" y="4991829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Copy GPU tensor to CPU</a:t>
            </a:r>
            <a:endParaRPr lang="it-IT" sz="1600" dirty="0"/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1475A99-053A-07B0-D9AC-214A6BA02512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7247838" y="4405398"/>
            <a:ext cx="1536665" cy="239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DAB8823-0523-E42D-994C-1352F2C7A78D}"/>
              </a:ext>
            </a:extLst>
          </p:cNvPr>
          <p:cNvSpPr/>
          <p:nvPr/>
        </p:nvSpPr>
        <p:spPr>
          <a:xfrm>
            <a:off x="7481109" y="2983506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3" name="Rectangle: Rounded Corners 28">
            <a:extLst>
              <a:ext uri="{FF2B5EF4-FFF2-40B4-BE49-F238E27FC236}">
                <a16:creationId xmlns:a16="http://schemas.microsoft.com/office/drawing/2014/main" id="{5638A83A-217E-665C-56F1-EE47756CD834}"/>
              </a:ext>
            </a:extLst>
          </p:cNvPr>
          <p:cNvSpPr/>
          <p:nvPr/>
        </p:nvSpPr>
        <p:spPr>
          <a:xfrm>
            <a:off x="4602136" y="4027491"/>
            <a:ext cx="1576582" cy="35598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Depth camera</a:t>
            </a:r>
            <a:endParaRPr lang="it-IT" sz="1600" dirty="0"/>
          </a:p>
        </p:txBody>
      </p:sp>
      <p:sp>
        <p:nvSpPr>
          <p:cNvPr id="44" name="Rectangle: Rounded Corners 28">
            <a:extLst>
              <a:ext uri="{FF2B5EF4-FFF2-40B4-BE49-F238E27FC236}">
                <a16:creationId xmlns:a16="http://schemas.microsoft.com/office/drawing/2014/main" id="{2B5B2410-8B1E-2C34-912F-4DB4707793BF}"/>
              </a:ext>
            </a:extLst>
          </p:cNvPr>
          <p:cNvSpPr/>
          <p:nvPr/>
        </p:nvSpPr>
        <p:spPr>
          <a:xfrm>
            <a:off x="4602136" y="4635841"/>
            <a:ext cx="1576582" cy="35598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Color camera</a:t>
            </a:r>
            <a:endParaRPr lang="it-IT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43EE73-1D7F-177A-B593-49D07F4628D0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4231516" y="4511937"/>
            <a:ext cx="370620" cy="301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CBDD07-71B4-5FA1-D45E-15321A8F9F61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 flipV="1">
            <a:off x="4231516" y="4205485"/>
            <a:ext cx="370620" cy="306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8B5DD8-8128-F73D-DC5B-1EC598DE38A1}"/>
              </a:ext>
            </a:extLst>
          </p:cNvPr>
          <p:cNvGrpSpPr/>
          <p:nvPr/>
        </p:nvGrpSpPr>
        <p:grpSpPr>
          <a:xfrm>
            <a:off x="3087247" y="3008550"/>
            <a:ext cx="2300572" cy="1527164"/>
            <a:chOff x="3087247" y="3008550"/>
            <a:chExt cx="2300572" cy="1527164"/>
          </a:xfrm>
        </p:grpSpPr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id="{9F8A4196-CF25-80CB-768D-7A0274933FE1}"/>
                </a:ext>
              </a:extLst>
            </p:cNvPr>
            <p:cNvSpPr/>
            <p:nvPr/>
          </p:nvSpPr>
          <p:spPr>
            <a:xfrm>
              <a:off x="3087247" y="3008550"/>
              <a:ext cx="2300572" cy="746147"/>
            </a:xfrm>
            <a:prstGeom prst="roundRect">
              <a:avLst>
                <a:gd name="adj" fmla="val 895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⚠️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Cameras are sensors not actors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3CD71E-7BF3-7E6D-17C9-5516094D6ED8}"/>
                </a:ext>
              </a:extLst>
            </p:cNvPr>
            <p:cNvSpPr/>
            <p:nvPr/>
          </p:nvSpPr>
          <p:spPr>
            <a:xfrm>
              <a:off x="3305627" y="4270828"/>
              <a:ext cx="685800" cy="2648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57E00E-01DD-D3BF-94C7-74275C429B1C}"/>
                </a:ext>
              </a:extLst>
            </p:cNvPr>
            <p:cNvCxnSpPr>
              <a:cxnSpLocks/>
              <a:stCxn id="55" idx="0"/>
              <a:endCxn id="16" idx="2"/>
            </p:cNvCxnSpPr>
            <p:nvPr/>
          </p:nvCxnSpPr>
          <p:spPr>
            <a:xfrm flipV="1">
              <a:off x="3648527" y="3754697"/>
              <a:ext cx="589006" cy="5161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2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2027953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2663914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2425746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D95BAD-CF43-12B5-D736-0F22D557D561}"/>
              </a:ext>
            </a:extLst>
          </p:cNvPr>
          <p:cNvSpPr/>
          <p:nvPr/>
        </p:nvSpPr>
        <p:spPr>
          <a:xfrm>
            <a:off x="128142" y="1792353"/>
            <a:ext cx="2627086" cy="4579247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698D228-FB12-BA20-2E82-94E79DFE88F3}"/>
              </a:ext>
            </a:extLst>
          </p:cNvPr>
          <p:cNvSpPr/>
          <p:nvPr/>
        </p:nvSpPr>
        <p:spPr>
          <a:xfrm rot="10800000">
            <a:off x="893864" y="2315712"/>
            <a:ext cx="205665" cy="1400496"/>
          </a:xfrm>
          <a:prstGeom prst="leftBrace">
            <a:avLst>
              <a:gd name="adj1" fmla="val 6126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A317C52-17DA-020E-BCC6-1B6F23ACD454}"/>
              </a:ext>
            </a:extLst>
          </p:cNvPr>
          <p:cNvSpPr/>
          <p:nvPr/>
        </p:nvSpPr>
        <p:spPr>
          <a:xfrm rot="10800000">
            <a:off x="887909" y="3832503"/>
            <a:ext cx="205665" cy="1414409"/>
          </a:xfrm>
          <a:prstGeom prst="leftBrace">
            <a:avLst>
              <a:gd name="adj1" fmla="val 61263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D191B-0468-3381-7745-EBD0C8E635A1}"/>
              </a:ext>
            </a:extLst>
          </p:cNvPr>
          <p:cNvSpPr txBox="1"/>
          <p:nvPr/>
        </p:nvSpPr>
        <p:spPr>
          <a:xfrm>
            <a:off x="1099530" y="2842979"/>
            <a:ext cx="13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Flatten Image</a:t>
            </a:r>
            <a:endParaRPr lang="it-IT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7FA51-0266-EB1B-425A-3C8E935069DF}"/>
              </a:ext>
            </a:extLst>
          </p:cNvPr>
          <p:cNvSpPr txBox="1"/>
          <p:nvPr/>
        </p:nvSpPr>
        <p:spPr>
          <a:xfrm>
            <a:off x="1088159" y="4367136"/>
            <a:ext cx="132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Drone States</a:t>
            </a:r>
            <a:endParaRPr lang="it-IT" sz="16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D8D6F-3E66-9323-5E0D-FE10A67C25AE}"/>
              </a:ext>
            </a:extLst>
          </p:cNvPr>
          <p:cNvSpPr txBox="1"/>
          <p:nvPr/>
        </p:nvSpPr>
        <p:spPr>
          <a:xfrm>
            <a:off x="623218" y="1856267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  <a:endParaRPr lang="it-I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B1045C-975A-9DA3-A360-DF885B808AB1}"/>
              </a:ext>
            </a:extLst>
          </p:cNvPr>
          <p:cNvSpPr txBox="1"/>
          <p:nvPr/>
        </p:nvSpPr>
        <p:spPr>
          <a:xfrm>
            <a:off x="659349" y="6388501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177783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CNN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28159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CNN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</p:cNvCxnSpPr>
          <p:nvPr/>
        </p:nvCxnSpPr>
        <p:spPr>
          <a:xfrm>
            <a:off x="7291112" y="3027595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3012256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DD84B52F-2CA2-4FF0-BBC3-9113BBB45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112" y="2260515"/>
            <a:ext cx="685515" cy="2986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9E218-48AE-2D70-3352-65DF9AE52A6B}"/>
                  </a:ext>
                </a:extLst>
              </p:cNvPr>
              <p:cNvSpPr txBox="1"/>
              <p:nvPr/>
            </p:nvSpPr>
            <p:spPr>
              <a:xfrm>
                <a:off x="311612" y="5571905"/>
                <a:ext cx="22601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pixel of the image</a:t>
                </a:r>
                <a:endParaRPr lang="it-IT" sz="16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9E218-48AE-2D70-3352-65DF9AE5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2" y="5571905"/>
                <a:ext cx="2260145" cy="584775"/>
              </a:xfrm>
              <a:prstGeom prst="rect">
                <a:avLst/>
              </a:prstGeom>
              <a:blipFill>
                <a:blip r:embed="rId11"/>
                <a:stretch>
                  <a:fillRect t="-3125" r="-1348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0BBFD-3FE7-84E7-C4DC-547EC0CD7BB2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2486961" y="3012256"/>
            <a:ext cx="113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48E732-FE67-A3C8-C467-CF233179BF50}"/>
              </a:ext>
            </a:extLst>
          </p:cNvPr>
          <p:cNvCxnSpPr>
            <a:stCxn id="23" idx="3"/>
            <a:endCxn id="106" idx="1"/>
          </p:cNvCxnSpPr>
          <p:nvPr/>
        </p:nvCxnSpPr>
        <p:spPr>
          <a:xfrm>
            <a:off x="2415702" y="4536413"/>
            <a:ext cx="1202454" cy="626219"/>
          </a:xfrm>
          <a:prstGeom prst="bentConnector3">
            <a:avLst>
              <a:gd name="adj1" fmla="val 4456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8FAB0-4651-D0D6-178C-5C2ED1B0731A}"/>
              </a:ext>
            </a:extLst>
          </p:cNvPr>
          <p:cNvSpPr txBox="1"/>
          <p:nvPr/>
        </p:nvSpPr>
        <p:spPr>
          <a:xfrm>
            <a:off x="8390810" y="491755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 CI METTIAMO QUI?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35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Issues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31D6D-9194-DE49-F150-3C14A3E55E20}"/>
              </a:ext>
            </a:extLst>
          </p:cNvPr>
          <p:cNvSpPr txBox="1"/>
          <p:nvPr/>
        </p:nvSpPr>
        <p:spPr>
          <a:xfrm>
            <a:off x="3069771" y="3599543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DOVE METTIAMO LE RESET CONDITIONS?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37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6" name="Immagine 375">
            <a:extLst>
              <a:ext uri="{FF2B5EF4-FFF2-40B4-BE49-F238E27FC236}">
                <a16:creationId xmlns:a16="http://schemas.microsoft.com/office/drawing/2014/main" id="{42939904-9D0E-1696-6FA6-F42D6BAF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69835">
            <a:off x="3635186" y="5605893"/>
            <a:ext cx="1466000" cy="729342"/>
          </a:xfrm>
          <a:prstGeom prst="rect">
            <a:avLst/>
          </a:prstGeom>
        </p:spPr>
      </p:pic>
      <p:pic>
        <p:nvPicPr>
          <p:cNvPr id="377" name="Immagine 376">
            <a:extLst>
              <a:ext uri="{FF2B5EF4-FFF2-40B4-BE49-F238E27FC236}">
                <a16:creationId xmlns:a16="http://schemas.microsoft.com/office/drawing/2014/main" id="{04900FB7-EE3E-F778-14B3-98B4B15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31913" y="322905"/>
            <a:ext cx="1466000" cy="729342"/>
          </a:xfrm>
          <a:prstGeom prst="rect">
            <a:avLst/>
          </a:prstGeom>
        </p:spPr>
      </p:pic>
      <p:pic>
        <p:nvPicPr>
          <p:cNvPr id="375" name="Immagine 374">
            <a:extLst>
              <a:ext uri="{FF2B5EF4-FFF2-40B4-BE49-F238E27FC236}">
                <a16:creationId xmlns:a16="http://schemas.microsoft.com/office/drawing/2014/main" id="{10F908C2-5FB2-0345-E2C2-3576B4C7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00082" y="3085343"/>
            <a:ext cx="6620036" cy="729342"/>
          </a:xfrm>
          <a:prstGeom prst="rect">
            <a:avLst/>
          </a:prstGeom>
        </p:spPr>
      </p:pic>
      <p:sp useBgFill="1">
        <p:nvSpPr>
          <p:cNvPr id="37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26BF6-173E-9A98-89AD-FE2F39A549BC}"/>
              </a:ext>
            </a:extLst>
          </p:cNvPr>
          <p:cNvSpPr txBox="1"/>
          <p:nvPr/>
        </p:nvSpPr>
        <p:spPr>
          <a:xfrm>
            <a:off x="3777344" y="322905"/>
            <a:ext cx="7630886" cy="631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Practical skills acquired: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Project Organization:</a:t>
            </a:r>
            <a:r>
              <a:rPr lang="en-US" sz="2000" dirty="0"/>
              <a:t> manage projects using GitHub for version control and collaboration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Linux OS</a:t>
            </a:r>
            <a:r>
              <a:rPr lang="en-US" sz="2000" dirty="0"/>
              <a:t>: installing libraries, managing dependencies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Docker Utilization:</a:t>
            </a:r>
            <a:r>
              <a:rPr lang="en-US" sz="2000" dirty="0"/>
              <a:t> managing containers, configuration of virtual memory.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WandB</a:t>
            </a:r>
            <a:r>
              <a:rPr lang="en-US" sz="2000" b="1" dirty="0"/>
              <a:t> Integration:</a:t>
            </a:r>
            <a:r>
              <a:rPr lang="en-US" sz="2000" dirty="0"/>
              <a:t> Learned how to monitor experiments.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Python Programming:</a:t>
            </a:r>
            <a:r>
              <a:rPr lang="en-US" sz="2000" dirty="0"/>
              <a:t> Improved coding abilities with a focus on modularity and readability.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IsaacGym</a:t>
            </a:r>
            <a:r>
              <a:rPr lang="en-US" sz="2000" b="1" dirty="0"/>
              <a:t> API:</a:t>
            </a:r>
            <a:r>
              <a:rPr lang="en-US" sz="2000" dirty="0"/>
              <a:t> Acquired experience in creating custom environments for RL and GPU-accelerated computing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SKRL API Application:</a:t>
            </a:r>
            <a:r>
              <a:rPr lang="en-US" sz="2000" dirty="0"/>
              <a:t> Learned how to train and test reinforcement learning agents.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PyTorch</a:t>
            </a:r>
            <a:r>
              <a:rPr lang="en-US" sz="2000" b="1" dirty="0"/>
              <a:t> Library :</a:t>
            </a:r>
            <a:r>
              <a:rPr lang="en-US" sz="2000" dirty="0"/>
              <a:t> Learned how to built neural networks.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Knowledge acquired: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Proximal Policy Optimization RL algorithm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Reward Function Design for RL</a:t>
            </a:r>
          </a:p>
        </p:txBody>
      </p:sp>
      <p:pic>
        <p:nvPicPr>
          <p:cNvPr id="199" name="Immagine 198">
            <a:extLst>
              <a:ext uri="{FF2B5EF4-FFF2-40B4-BE49-F238E27FC236}">
                <a16:creationId xmlns:a16="http://schemas.microsoft.com/office/drawing/2014/main" id="{6F652D64-3117-A8AD-4E32-9492C77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1" t="-60173" b="-1"/>
          <a:stretch/>
        </p:blipFill>
        <p:spPr>
          <a:xfrm rot="5400000">
            <a:off x="-1563984" y="3266815"/>
            <a:ext cx="3384000" cy="315226"/>
          </a:xfrm>
          <a:prstGeom prst="rect">
            <a:avLst/>
          </a:prstGeom>
        </p:spPr>
      </p:pic>
      <p:pic>
        <p:nvPicPr>
          <p:cNvPr id="373" name="Immagine 372">
            <a:extLst>
              <a:ext uri="{FF2B5EF4-FFF2-40B4-BE49-F238E27FC236}">
                <a16:creationId xmlns:a16="http://schemas.microsoft.com/office/drawing/2014/main" id="{13C19BBC-FF50-ABCD-D197-61142F0C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73" y="0"/>
            <a:ext cx="174161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53" y="1161288"/>
            <a:ext cx="190261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ptos SemiBold" panose="020B0004020202020204" pitchFamily="34" charset="0"/>
              </a:rPr>
              <a:t>Recap</a:t>
            </a:r>
          </a:p>
        </p:txBody>
      </p:sp>
      <p:sp>
        <p:nvSpPr>
          <p:cNvPr id="378" name="CasellaDiTesto 377">
            <a:extLst>
              <a:ext uri="{FF2B5EF4-FFF2-40B4-BE49-F238E27FC236}">
                <a16:creationId xmlns:a16="http://schemas.microsoft.com/office/drawing/2014/main" id="{20203BA2-5F94-171A-E6D0-C696AE07B1BC}"/>
              </a:ext>
            </a:extLst>
          </p:cNvPr>
          <p:cNvSpPr txBox="1"/>
          <p:nvPr/>
        </p:nvSpPr>
        <p:spPr>
          <a:xfrm>
            <a:off x="4187893" y="4715040"/>
            <a:ext cx="7448936" cy="125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</p:txBody>
      </p:sp>
      <p:sp>
        <p:nvSpPr>
          <p:cNvPr id="379" name="Rectangle 1">
            <a:extLst>
              <a:ext uri="{FF2B5EF4-FFF2-40B4-BE49-F238E27FC236}">
                <a16:creationId xmlns:a16="http://schemas.microsoft.com/office/drawing/2014/main" id="{6665D9D0-4A48-FB57-4EC3-7154DA5E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SKRL API Application: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agents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SKRL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tos SemiBold" panose="020B0004020202020204" pitchFamily="34" charset="0"/>
              </a:rPr>
              <a:t>Thank you for your attention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1" y="3914938"/>
            <a:ext cx="5076679" cy="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95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604042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26DC74A-AB05-B25F-16FB-6868FCD7EA24}"/>
              </a:ext>
            </a:extLst>
          </p:cNvPr>
          <p:cNvGrpSpPr/>
          <p:nvPr/>
        </p:nvGrpSpPr>
        <p:grpSpPr>
          <a:xfrm>
            <a:off x="990600" y="1875857"/>
            <a:ext cx="3240000" cy="4356000"/>
            <a:chOff x="990600" y="1875857"/>
            <a:chExt cx="3240000" cy="4356000"/>
          </a:xfrm>
        </p:grpSpPr>
        <p:graphicFrame>
          <p:nvGraphicFramePr>
            <p:cNvPr id="20" name="Segnaposto contenuto 2">
              <a:extLst>
                <a:ext uri="{FF2B5EF4-FFF2-40B4-BE49-F238E27FC236}">
                  <a16:creationId xmlns:a16="http://schemas.microsoft.com/office/drawing/2014/main" id="{7E94F868-86E3-A192-B6CA-44A47680F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099982"/>
                </p:ext>
              </p:extLst>
            </p:nvPr>
          </p:nvGraphicFramePr>
          <p:xfrm>
            <a:off x="990600" y="1875857"/>
            <a:ext cx="3240000" cy="435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pic>
          <p:nvPicPr>
            <p:cNvPr id="24" name="Immagine 23" descr="Immagine che contiene Elementi grafici, cerchio&#10;&#10;Descrizione generata automaticamente">
              <a:extLst>
                <a:ext uri="{FF2B5EF4-FFF2-40B4-BE49-F238E27FC236}">
                  <a16:creationId xmlns:a16="http://schemas.microsoft.com/office/drawing/2014/main" id="{26CB6097-932E-1FEA-A72D-1AC13FF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131" y="1978025"/>
              <a:ext cx="399506" cy="483715"/>
            </a:xfrm>
            <a:prstGeom prst="rect">
              <a:avLst/>
            </a:prstGeom>
          </p:spPr>
        </p:pic>
      </p:grp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28">
            <a:extLst>
              <a:ext uri="{FF2B5EF4-FFF2-40B4-BE49-F238E27FC236}">
                <a16:creationId xmlns:a16="http://schemas.microsoft.com/office/drawing/2014/main" id="{29F1B073-A02A-5C53-1FA5-E75A257F8AE9}"/>
              </a:ext>
            </a:extLst>
          </p:cNvPr>
          <p:cNvSpPr/>
          <p:nvPr/>
        </p:nvSpPr>
        <p:spPr>
          <a:xfrm>
            <a:off x="821099" y="2737289"/>
            <a:ext cx="2365957" cy="2843739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DD891AC-8645-5BD6-3022-16B13823C62F}"/>
              </a:ext>
            </a:extLst>
          </p:cNvPr>
          <p:cNvGrpSpPr/>
          <p:nvPr/>
        </p:nvGrpSpPr>
        <p:grpSpPr>
          <a:xfrm>
            <a:off x="864696" y="3053927"/>
            <a:ext cx="1911773" cy="418223"/>
            <a:chOff x="838200" y="1811265"/>
            <a:chExt cx="1911773" cy="418223"/>
          </a:xfrm>
        </p:grpSpPr>
        <p:pic>
          <p:nvPicPr>
            <p:cNvPr id="6" name="Immagine 5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052D761E-E9F0-21D8-AE09-B9C063B0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3C12F57-E966-556D-A5D9-1DD0307CEA26}"/>
                </a:ext>
              </a:extLst>
            </p:cNvPr>
            <p:cNvSpPr txBox="1"/>
            <p:nvPr/>
          </p:nvSpPr>
          <p:spPr>
            <a:xfrm>
              <a:off x="1256423" y="1857448"/>
              <a:ext cx="149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A3695DD-0AE7-6148-9472-FCCB1E223977}"/>
              </a:ext>
            </a:extLst>
          </p:cNvPr>
          <p:cNvGrpSpPr/>
          <p:nvPr/>
        </p:nvGrpSpPr>
        <p:grpSpPr>
          <a:xfrm>
            <a:off x="4905295" y="2987832"/>
            <a:ext cx="1279741" cy="418223"/>
            <a:chOff x="838200" y="1811265"/>
            <a:chExt cx="1279741" cy="418223"/>
          </a:xfrm>
        </p:grpSpPr>
        <p:pic>
          <p:nvPicPr>
            <p:cNvPr id="10" name="Immagine 9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6F5DCD5F-F9B7-C2D1-4E45-6D747329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8665F29-65D1-FC5C-FE8A-1C91278D663D}"/>
                </a:ext>
              </a:extLst>
            </p:cNvPr>
            <p:cNvSpPr txBox="1"/>
            <p:nvPr/>
          </p:nvSpPr>
          <p:spPr>
            <a:xfrm>
              <a:off x="1256423" y="1857448"/>
              <a:ext cx="861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ppo.py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97FBBB-E5AC-E53B-5944-592FFC254F07}"/>
              </a:ext>
            </a:extLst>
          </p:cNvPr>
          <p:cNvGrpSpPr/>
          <p:nvPr/>
        </p:nvGrpSpPr>
        <p:grpSpPr>
          <a:xfrm>
            <a:off x="838200" y="2269880"/>
            <a:ext cx="2257306" cy="541459"/>
            <a:chOff x="3168196" y="1699181"/>
            <a:chExt cx="1890188" cy="54145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846D46E-A944-FBE2-FC98-CB2565EF3147}"/>
                </a:ext>
              </a:extLst>
            </p:cNvPr>
            <p:cNvGrpSpPr/>
            <p:nvPr/>
          </p:nvGrpSpPr>
          <p:grpSpPr>
            <a:xfrm>
              <a:off x="3168196" y="1699181"/>
              <a:ext cx="1890188" cy="541459"/>
              <a:chOff x="74633" y="0"/>
              <a:chExt cx="3090927" cy="725006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69CC8483-0F1E-8ECC-1245-CEFCED68F52D}"/>
                  </a:ext>
                </a:extLst>
              </p:cNvPr>
              <p:cNvSpPr/>
              <p:nvPr/>
            </p:nvSpPr>
            <p:spPr>
              <a:xfrm>
                <a:off x="74633" y="0"/>
                <a:ext cx="3090927" cy="72500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5FAF4E-27A8-D0C0-3AC7-C8D48C9CDCC8}"/>
                  </a:ext>
                </a:extLst>
              </p:cNvPr>
              <p:cNvSpPr txBox="1"/>
              <p:nvPr/>
            </p:nvSpPr>
            <p:spPr>
              <a:xfrm>
                <a:off x="110025" y="35392"/>
                <a:ext cx="3020143" cy="6542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000" kern="1200" dirty="0" err="1"/>
                  <a:t>IsaacGym</a:t>
                </a:r>
                <a:endParaRPr lang="en-US" sz="2400" kern="1200" dirty="0"/>
              </a:p>
            </p:txBody>
          </p:sp>
        </p:grpSp>
        <p:pic>
          <p:nvPicPr>
            <p:cNvPr id="18" name="Immagine 17" descr="Immagine che contiene simbolo, Elementi grafici, logo&#10;&#10;Descrizione generata automaticamente">
              <a:extLst>
                <a:ext uri="{FF2B5EF4-FFF2-40B4-BE49-F238E27FC236}">
                  <a16:creationId xmlns:a16="http://schemas.microsoft.com/office/drawing/2014/main" id="{3048E9F9-14DB-DF03-3935-D89D1383C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" t="13539" r="23829" b="38867"/>
            <a:stretch/>
          </p:blipFill>
          <p:spPr>
            <a:xfrm>
              <a:off x="3235486" y="1880870"/>
              <a:ext cx="262057" cy="17732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40459AA-6990-4A6D-28D6-546FECD75E7F}"/>
              </a:ext>
            </a:extLst>
          </p:cNvPr>
          <p:cNvGrpSpPr/>
          <p:nvPr/>
        </p:nvGrpSpPr>
        <p:grpSpPr>
          <a:xfrm>
            <a:off x="4888193" y="2309700"/>
            <a:ext cx="4248702" cy="541459"/>
            <a:chOff x="74633" y="0"/>
            <a:chExt cx="3090927" cy="725006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7C331FF-A77F-AD7F-B638-3AAE0A946EDE}"/>
                </a:ext>
              </a:extLst>
            </p:cNvPr>
            <p:cNvSpPr/>
            <p:nvPr/>
          </p:nvSpPr>
          <p:spPr>
            <a:xfrm>
              <a:off x="74633" y="0"/>
              <a:ext cx="3090927" cy="7250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0A2E3A9-C950-450F-2F3D-3927BD34FC32}"/>
                </a:ext>
              </a:extLst>
            </p:cNvPr>
            <p:cNvSpPr txBox="1"/>
            <p:nvPr/>
          </p:nvSpPr>
          <p:spPr>
            <a:xfrm>
              <a:off x="110025" y="35392"/>
              <a:ext cx="3020143" cy="654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SKRL</a:t>
              </a:r>
              <a:endParaRPr lang="en-US" sz="2400" kern="1200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A23C85-591C-E9E6-CF39-95D9537D936D}"/>
              </a:ext>
            </a:extLst>
          </p:cNvPr>
          <p:cNvSpPr txBox="1"/>
          <p:nvPr/>
        </p:nvSpPr>
        <p:spPr>
          <a:xfrm>
            <a:off x="894447" y="3695744"/>
            <a:ext cx="2324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create_sim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pre_physics_step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post_physics_step</a:t>
            </a:r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62141BF-EEE8-0303-5173-1300D0CC1584}"/>
              </a:ext>
            </a:extLst>
          </p:cNvPr>
          <p:cNvGrpSpPr/>
          <p:nvPr/>
        </p:nvGrpSpPr>
        <p:grpSpPr>
          <a:xfrm>
            <a:off x="9694942" y="2313102"/>
            <a:ext cx="1480457" cy="1309008"/>
            <a:chOff x="9635849" y="986186"/>
            <a:chExt cx="1480457" cy="1309008"/>
          </a:xfrm>
        </p:grpSpPr>
        <p:pic>
          <p:nvPicPr>
            <p:cNvPr id="83" name="Immagine 82" descr="Immagine che contiene cerchio, Policromia, arte, linea&#10;&#10;Descrizione generata automaticamente">
              <a:extLst>
                <a:ext uri="{FF2B5EF4-FFF2-40B4-BE49-F238E27FC236}">
                  <a16:creationId xmlns:a16="http://schemas.microsoft.com/office/drawing/2014/main" id="{4FF6D1B9-44AD-BCDB-62F7-425A15CEE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487" y="1594013"/>
              <a:ext cx="701181" cy="701181"/>
            </a:xfrm>
            <a:prstGeom prst="rect">
              <a:avLst/>
            </a:prstGeom>
            <a:noFill/>
          </p:spPr>
        </p:pic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D727B5E6-519E-7042-306C-66F52D2ED3C3}"/>
                </a:ext>
              </a:extLst>
            </p:cNvPr>
            <p:cNvGrpSpPr/>
            <p:nvPr/>
          </p:nvGrpSpPr>
          <p:grpSpPr>
            <a:xfrm>
              <a:off x="9635849" y="986186"/>
              <a:ext cx="1480457" cy="565447"/>
              <a:chOff x="9786257" y="566667"/>
              <a:chExt cx="1480457" cy="565447"/>
            </a:xfrm>
          </p:grpSpPr>
          <p:grpSp>
            <p:nvGrpSpPr>
              <p:cNvPr id="93" name="Gruppo 92">
                <a:extLst>
                  <a:ext uri="{FF2B5EF4-FFF2-40B4-BE49-F238E27FC236}">
                    <a16:creationId xmlns:a16="http://schemas.microsoft.com/office/drawing/2014/main" id="{E749723A-E61E-AD78-8B2A-984669FA3D4A}"/>
                  </a:ext>
                </a:extLst>
              </p:cNvPr>
              <p:cNvGrpSpPr/>
              <p:nvPr/>
            </p:nvGrpSpPr>
            <p:grpSpPr>
              <a:xfrm>
                <a:off x="9786257" y="566667"/>
                <a:ext cx="1480457" cy="565447"/>
                <a:chOff x="0" y="12602"/>
                <a:chExt cx="3240000" cy="651923"/>
              </a:xfrm>
            </p:grpSpPr>
            <p:sp>
              <p:nvSpPr>
                <p:cNvPr id="94" name="Rettangolo con angoli arrotondati 93">
                  <a:extLst>
                    <a:ext uri="{FF2B5EF4-FFF2-40B4-BE49-F238E27FC236}">
                      <a16:creationId xmlns:a16="http://schemas.microsoft.com/office/drawing/2014/main" id="{CCF22185-518F-6237-E4AA-C166387FE087}"/>
                    </a:ext>
                  </a:extLst>
                </p:cNvPr>
                <p:cNvSpPr/>
                <p:nvPr/>
              </p:nvSpPr>
              <p:spPr>
                <a:xfrm>
                  <a:off x="0" y="12602"/>
                  <a:ext cx="3240000" cy="651923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F79FD62-68E5-E47D-FA62-C272679B9C1E}"/>
                    </a:ext>
                  </a:extLst>
                </p:cNvPr>
                <p:cNvSpPr txBox="1"/>
                <p:nvPr/>
              </p:nvSpPr>
              <p:spPr>
                <a:xfrm>
                  <a:off x="31824" y="44426"/>
                  <a:ext cx="3176352" cy="588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1920" tIns="121920" rIns="121920" bIns="121920" numCol="1" spcCol="1270" anchor="ctr" anchorCtr="0">
                  <a:noAutofit/>
                </a:bodyPr>
                <a:lstStyle/>
                <a:p>
                  <a:pPr marL="0" lvl="0" indent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it-IT" sz="1600" dirty="0" err="1"/>
                    <a:t>t</a:t>
                  </a:r>
                  <a:r>
                    <a:rPr lang="it-IT" sz="1600" kern="1200" dirty="0" err="1"/>
                    <a:t>orch.nn</a:t>
                  </a:r>
                  <a:endParaRPr lang="en-US" kern="1200" dirty="0"/>
                </a:p>
              </p:txBody>
            </p:sp>
          </p:grpSp>
          <p:pic>
            <p:nvPicPr>
              <p:cNvPr id="97" name="Immagine 96" descr="Immagine che contiene Elementi grafici, cerchio&#10;&#10;Descrizione generata automaticamente">
                <a:extLst>
                  <a:ext uri="{FF2B5EF4-FFF2-40B4-BE49-F238E27FC236}">
                    <a16:creationId xmlns:a16="http://schemas.microsoft.com/office/drawing/2014/main" id="{EEA722DC-9B30-8A03-1253-2FC15619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366" y="729617"/>
                <a:ext cx="197843" cy="239545"/>
              </a:xfrm>
              <a:prstGeom prst="rect">
                <a:avLst/>
              </a:prstGeom>
            </p:spPr>
          </p:pic>
        </p:grpSp>
      </p:grpSp>
      <p:sp>
        <p:nvSpPr>
          <p:cNvPr id="110" name="Rectangle: Rounded Corners 28">
            <a:extLst>
              <a:ext uri="{FF2B5EF4-FFF2-40B4-BE49-F238E27FC236}">
                <a16:creationId xmlns:a16="http://schemas.microsoft.com/office/drawing/2014/main" id="{BAD96193-3517-FFBA-0AE5-5D7A09315499}"/>
              </a:ext>
            </a:extLst>
          </p:cNvPr>
          <p:cNvSpPr/>
          <p:nvPr/>
        </p:nvSpPr>
        <p:spPr>
          <a:xfrm>
            <a:off x="3760923" y="3742184"/>
            <a:ext cx="64935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env</a:t>
            </a:r>
            <a:endParaRPr lang="it-IT" dirty="0"/>
          </a:p>
        </p:txBody>
      </p:sp>
      <p:sp>
        <p:nvSpPr>
          <p:cNvPr id="111" name="Rectangle: Rounded Corners 28">
            <a:extLst>
              <a:ext uri="{FF2B5EF4-FFF2-40B4-BE49-F238E27FC236}">
                <a16:creationId xmlns:a16="http://schemas.microsoft.com/office/drawing/2014/main" id="{AB38BA96-9544-57A9-E875-211697D1FB59}"/>
              </a:ext>
            </a:extLst>
          </p:cNvPr>
          <p:cNvSpPr/>
          <p:nvPr/>
        </p:nvSpPr>
        <p:spPr>
          <a:xfrm>
            <a:off x="4958173" y="3735986"/>
            <a:ext cx="1246932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wrap_env</a:t>
            </a:r>
            <a:endParaRPr lang="it-IT" dirty="0"/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EF14A7D3-0C89-1DE1-3191-1AF44C789DD0}"/>
              </a:ext>
            </a:extLst>
          </p:cNvPr>
          <p:cNvCxnSpPr>
            <a:cxnSpLocks/>
          </p:cNvCxnSpPr>
          <p:nvPr/>
        </p:nvCxnSpPr>
        <p:spPr>
          <a:xfrm rot="16200000">
            <a:off x="3457056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11E86173-71DF-6C41-1B8D-8CB8740DFB7A}"/>
              </a:ext>
            </a:extLst>
          </p:cNvPr>
          <p:cNvCxnSpPr>
            <a:cxnSpLocks/>
          </p:cNvCxnSpPr>
          <p:nvPr/>
        </p:nvCxnSpPr>
        <p:spPr>
          <a:xfrm rot="16200000">
            <a:off x="4680281" y="3713825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8">
            <a:extLst>
              <a:ext uri="{FF2B5EF4-FFF2-40B4-BE49-F238E27FC236}">
                <a16:creationId xmlns:a16="http://schemas.microsoft.com/office/drawing/2014/main" id="{EA75CD25-7F6C-DFEF-5828-78EEECE0740A}"/>
              </a:ext>
            </a:extLst>
          </p:cNvPr>
          <p:cNvSpPr/>
          <p:nvPr/>
        </p:nvSpPr>
        <p:spPr>
          <a:xfrm>
            <a:off x="6745105" y="3411536"/>
            <a:ext cx="2391789" cy="102287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 - </a:t>
            </a:r>
            <a:r>
              <a:rPr lang="it-IT" dirty="0" err="1"/>
              <a:t>observation_space</a:t>
            </a:r>
            <a:endParaRPr lang="it-IT" dirty="0"/>
          </a:p>
          <a:p>
            <a:endParaRPr lang="it-IT" dirty="0"/>
          </a:p>
          <a:p>
            <a:r>
              <a:rPr lang="it-IT" dirty="0"/>
              <a:t> - </a:t>
            </a:r>
            <a:r>
              <a:rPr lang="it-IT" dirty="0" err="1"/>
              <a:t>action_space</a:t>
            </a:r>
            <a:endParaRPr lang="it-IT" dirty="0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A7285021-935A-C9E0-12E8-0912A537BA70}"/>
              </a:ext>
            </a:extLst>
          </p:cNvPr>
          <p:cNvCxnSpPr>
            <a:cxnSpLocks/>
          </p:cNvCxnSpPr>
          <p:nvPr/>
        </p:nvCxnSpPr>
        <p:spPr>
          <a:xfrm rot="16200000">
            <a:off x="6475105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8">
            <a:extLst>
              <a:ext uri="{FF2B5EF4-FFF2-40B4-BE49-F238E27FC236}">
                <a16:creationId xmlns:a16="http://schemas.microsoft.com/office/drawing/2014/main" id="{1E3E27D6-01A1-7B40-669F-072EC90BB836}"/>
              </a:ext>
            </a:extLst>
          </p:cNvPr>
          <p:cNvSpPr/>
          <p:nvPr/>
        </p:nvSpPr>
        <p:spPr>
          <a:xfrm>
            <a:off x="9676894" y="3716174"/>
            <a:ext cx="164376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agent = PPO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429FA032-20B4-4B55-1373-E6735D9CA69D}"/>
              </a:ext>
            </a:extLst>
          </p:cNvPr>
          <p:cNvGrpSpPr/>
          <p:nvPr/>
        </p:nvGrpSpPr>
        <p:grpSpPr>
          <a:xfrm>
            <a:off x="6830295" y="5003724"/>
            <a:ext cx="2441411" cy="453334"/>
            <a:chOff x="7837094" y="5609885"/>
            <a:chExt cx="2441411" cy="453334"/>
          </a:xfrm>
        </p:grpSpPr>
        <p:sp>
          <p:nvSpPr>
            <p:cNvPr id="119" name="Rectangle: Rounded Corners 28">
              <a:extLst>
                <a:ext uri="{FF2B5EF4-FFF2-40B4-BE49-F238E27FC236}">
                  <a16:creationId xmlns:a16="http://schemas.microsoft.com/office/drawing/2014/main" id="{68F61E9F-6002-85AD-5FC8-86A6703D42B2}"/>
                </a:ext>
              </a:extLst>
            </p:cNvPr>
            <p:cNvSpPr/>
            <p:nvPr/>
          </p:nvSpPr>
          <p:spPr>
            <a:xfrm>
              <a:off x="7837094" y="5609885"/>
              <a:ext cx="2441411" cy="453334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/>
                <a:t>         </a:t>
              </a:r>
              <a:r>
                <a:rPr lang="it-IT" dirty="0" err="1"/>
                <a:t>sequential_trainer</a:t>
              </a:r>
              <a:endParaRPr lang="it-IT" dirty="0"/>
            </a:p>
          </p:txBody>
        </p:sp>
        <p:sp>
          <p:nvSpPr>
            <p:cNvPr id="120" name="Rettangolo 119" descr="Segno di spunta">
              <a:extLst>
                <a:ext uri="{FF2B5EF4-FFF2-40B4-BE49-F238E27FC236}">
                  <a16:creationId xmlns:a16="http://schemas.microsoft.com/office/drawing/2014/main" id="{B10EF2C3-686C-4C1A-B29E-07F1EBB9AF6F}"/>
                </a:ext>
              </a:extLst>
            </p:cNvPr>
            <p:cNvSpPr/>
            <p:nvPr/>
          </p:nvSpPr>
          <p:spPr>
            <a:xfrm>
              <a:off x="7858866" y="5637427"/>
              <a:ext cx="398249" cy="398249"/>
            </a:xfrm>
            <a:prstGeom prst="rect">
              <a:avLst/>
            </a:prstGeom>
            <a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A759EBFE-DD77-A2CB-AEB6-AF0C219F4AB6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5675189" y="4095770"/>
            <a:ext cx="1047700" cy="123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38017773-F078-C704-B5CD-CCB1B1FC6145}"/>
              </a:ext>
            </a:extLst>
          </p:cNvPr>
          <p:cNvCxnSpPr>
            <a:cxnSpLocks/>
          </p:cNvCxnSpPr>
          <p:nvPr/>
        </p:nvCxnSpPr>
        <p:spPr>
          <a:xfrm rot="5400000">
            <a:off x="9364148" y="4104771"/>
            <a:ext cx="1047701" cy="121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0592EC14-737F-0CA9-EF9C-E7BE5AA9513C}"/>
              </a:ext>
            </a:extLst>
          </p:cNvPr>
          <p:cNvCxnSpPr>
            <a:cxnSpLocks/>
          </p:cNvCxnSpPr>
          <p:nvPr/>
        </p:nvCxnSpPr>
        <p:spPr>
          <a:xfrm rot="16200000">
            <a:off x="9406894" y="371382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Immagine 146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C462A4E1-0593-D85E-2C6E-18690F98D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76" y="2440195"/>
            <a:ext cx="462541" cy="243605"/>
          </a:xfrm>
          <a:prstGeom prst="rect">
            <a:avLst/>
          </a:prstGeom>
        </p:spPr>
      </p:pic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FB78EC4-8FA6-F9B6-A83F-703437FA2EE6}"/>
              </a:ext>
            </a:extLst>
          </p:cNvPr>
          <p:cNvSpPr txBox="1"/>
          <p:nvPr/>
        </p:nvSpPr>
        <p:spPr>
          <a:xfrm>
            <a:off x="6502513" y="57688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actions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F89BFFD-76F3-0DCA-8B6B-4AF71DAB3614}"/>
              </a:ext>
            </a:extLst>
          </p:cNvPr>
          <p:cNvSpPr txBox="1"/>
          <p:nvPr/>
        </p:nvSpPr>
        <p:spPr>
          <a:xfrm>
            <a:off x="3936119" y="5754211"/>
            <a:ext cx="1938351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Proportional</a:t>
            </a:r>
            <a:endParaRPr lang="it-IT" sz="1400" dirty="0"/>
          </a:p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/>
              <a:t>Feedback </a:t>
            </a:r>
            <a:r>
              <a:rPr lang="it-IT" sz="1400" dirty="0" err="1"/>
              <a:t>linearization</a:t>
            </a:r>
            <a:endParaRPr lang="it-IT" sz="1400" dirty="0"/>
          </a:p>
        </p:txBody>
      </p: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D37B57D9-0598-A1F0-FA42-DF12A1BB9807}"/>
              </a:ext>
            </a:extLst>
          </p:cNvPr>
          <p:cNvCxnSpPr>
            <a:cxnSpLocks/>
            <a:stCxn id="119" idx="2"/>
            <a:endCxn id="149" idx="3"/>
          </p:cNvCxnSpPr>
          <p:nvPr/>
        </p:nvCxnSpPr>
        <p:spPr>
          <a:xfrm rot="5400000">
            <a:off x="6629494" y="4702035"/>
            <a:ext cx="666485" cy="2176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ECA94F48-2C47-C612-2314-2BBA50565A9A}"/>
              </a:ext>
            </a:extLst>
          </p:cNvPr>
          <p:cNvSpPr txBox="1"/>
          <p:nvPr/>
        </p:nvSpPr>
        <p:spPr>
          <a:xfrm>
            <a:off x="4396456" y="5440236"/>
            <a:ext cx="93737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i="1" dirty="0"/>
              <a:t>controller</a:t>
            </a:r>
          </a:p>
        </p:txBody>
      </p: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3E9F7DE9-1137-C614-687E-E9E36C85E9D1}"/>
              </a:ext>
            </a:extLst>
          </p:cNvPr>
          <p:cNvCxnSpPr>
            <a:cxnSpLocks/>
            <a:stCxn id="149" idx="1"/>
            <a:endCxn id="108" idx="2"/>
          </p:cNvCxnSpPr>
          <p:nvPr/>
        </p:nvCxnSpPr>
        <p:spPr>
          <a:xfrm rot="10800000">
            <a:off x="2004079" y="5581029"/>
            <a:ext cx="1932041" cy="542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environment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creation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5" name="Immagine 4" descr="Immagine che contiene neve, strisce pedonali, aria aperta, inverno&#10;&#10;Descrizione generata automaticamente">
            <a:extLst>
              <a:ext uri="{FF2B5EF4-FFF2-40B4-BE49-F238E27FC236}">
                <a16:creationId xmlns:a16="http://schemas.microsoft.com/office/drawing/2014/main" id="{1D714A25-E60E-56CF-1D03-899E8541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80" y="2093039"/>
            <a:ext cx="5363454" cy="3018562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DB2B2060-6F97-DDB8-9A6B-AB7B86380718}"/>
              </a:ext>
            </a:extLst>
          </p:cNvPr>
          <p:cNvGrpSpPr/>
          <p:nvPr/>
        </p:nvGrpSpPr>
        <p:grpSpPr>
          <a:xfrm>
            <a:off x="838200" y="1791213"/>
            <a:ext cx="1948814" cy="493736"/>
            <a:chOff x="3085457" y="1903220"/>
            <a:chExt cx="1948814" cy="49373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BA13703-9034-899C-BC75-C114DEF23D46}"/>
                </a:ext>
              </a:extLst>
            </p:cNvPr>
            <p:cNvSpPr txBox="1"/>
            <p:nvPr/>
          </p:nvSpPr>
          <p:spPr>
            <a:xfrm>
              <a:off x="3579193" y="1965422"/>
              <a:ext cx="145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50D5DB5A-C6E3-77D5-721E-6175226CEA9A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27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AA1F2D78-2F6F-DF31-C89C-C3520B95D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2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6E51BD63-D8CE-A9F1-6C51-4071A667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35" name="Rectangle: Rounded Corners 28">
            <a:extLst>
              <a:ext uri="{FF2B5EF4-FFF2-40B4-BE49-F238E27FC236}">
                <a16:creationId xmlns:a16="http://schemas.microsoft.com/office/drawing/2014/main" id="{681AAD42-4210-EAE3-A70E-836A74A64A8B}"/>
              </a:ext>
            </a:extLst>
          </p:cNvPr>
          <p:cNvSpPr/>
          <p:nvPr/>
        </p:nvSpPr>
        <p:spPr>
          <a:xfrm>
            <a:off x="2430982" y="2491883"/>
            <a:ext cx="1725477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create_sim</a:t>
            </a:r>
            <a:endParaRPr lang="it-IT" dirty="0"/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2C62D639-11DE-3CD6-B962-DF99E4CA91BC}"/>
              </a:ext>
            </a:extLst>
          </p:cNvPr>
          <p:cNvSpPr/>
          <p:nvPr/>
        </p:nvSpPr>
        <p:spPr>
          <a:xfrm>
            <a:off x="3705109" y="3268783"/>
            <a:ext cx="243304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create_ground_plane</a:t>
            </a:r>
            <a:endParaRPr lang="it-IT" dirty="0"/>
          </a:p>
        </p:txBody>
      </p:sp>
      <p:sp>
        <p:nvSpPr>
          <p:cNvPr id="37" name="Rectangle: Rounded Corners 28">
            <a:extLst>
              <a:ext uri="{FF2B5EF4-FFF2-40B4-BE49-F238E27FC236}">
                <a16:creationId xmlns:a16="http://schemas.microsoft.com/office/drawing/2014/main" id="{0876BB51-04FF-49D1-FE83-9A8180A58327}"/>
              </a:ext>
            </a:extLst>
          </p:cNvPr>
          <p:cNvSpPr/>
          <p:nvPr/>
        </p:nvSpPr>
        <p:spPr>
          <a:xfrm>
            <a:off x="838200" y="3268783"/>
            <a:ext cx="165521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create_envs</a:t>
            </a:r>
            <a:endParaRPr lang="it-IT" dirty="0"/>
          </a:p>
        </p:txBody>
      </p:sp>
      <p:sp>
        <p:nvSpPr>
          <p:cNvPr id="38" name="Rectangle: Rounded Corners 28">
            <a:extLst>
              <a:ext uri="{FF2B5EF4-FFF2-40B4-BE49-F238E27FC236}">
                <a16:creationId xmlns:a16="http://schemas.microsoft.com/office/drawing/2014/main" id="{834A7F59-BC36-CDA0-6570-48CF41703EED}"/>
              </a:ext>
            </a:extLst>
          </p:cNvPr>
          <p:cNvSpPr/>
          <p:nvPr/>
        </p:nvSpPr>
        <p:spPr>
          <a:xfrm>
            <a:off x="838199" y="4462649"/>
            <a:ext cx="4083433" cy="170598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load_assets</a:t>
            </a:r>
            <a:r>
              <a:rPr lang="it-IT" dirty="0"/>
              <a:t>: </a:t>
            </a:r>
            <a:r>
              <a:rPr lang="it-IT" dirty="0" err="1"/>
              <a:t>walls</a:t>
            </a:r>
            <a:r>
              <a:rPr lang="it-IT" dirty="0"/>
              <a:t>, </a:t>
            </a:r>
            <a:r>
              <a:rPr lang="it-IT" dirty="0" err="1"/>
              <a:t>obstacles</a:t>
            </a:r>
            <a:r>
              <a:rPr lang="it-IT" dirty="0"/>
              <a:t> URDF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create_actor</a:t>
            </a:r>
            <a:r>
              <a:rPr lang="it-IT" dirty="0"/>
              <a:t>: </a:t>
            </a:r>
            <a:r>
              <a:rPr lang="it-IT" dirty="0" err="1"/>
              <a:t>initial</a:t>
            </a:r>
            <a:r>
              <a:rPr lang="it-IT" dirty="0"/>
              <a:t> position, </a:t>
            </a:r>
            <a:r>
              <a:rPr lang="it-IT" dirty="0" err="1"/>
              <a:t>collision</a:t>
            </a:r>
            <a:r>
              <a:rPr lang="it-IT" dirty="0"/>
              <a:t> group</a:t>
            </a:r>
          </a:p>
        </p:txBody>
      </p: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A4FCE882-6800-5670-4EAD-56E999640ADF}"/>
              </a:ext>
            </a:extLst>
          </p:cNvPr>
          <p:cNvSpPr/>
          <p:nvPr/>
        </p:nvSpPr>
        <p:spPr>
          <a:xfrm>
            <a:off x="7532078" y="5611469"/>
            <a:ext cx="2775857" cy="55716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Each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object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an </a:t>
            </a:r>
            <a:r>
              <a:rPr lang="it-IT" dirty="0" err="1">
                <a:solidFill>
                  <a:srgbClr val="FF0000"/>
                </a:solidFill>
              </a:rPr>
              <a:t>actor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0A3F642C-5EEA-42BD-AF1B-7A70590E53D7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1665808" y="2718549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3FC31F6-2197-F7E3-BF8F-05E6ADB683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56459" y="2711502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ACC76A20-6733-5F63-33D4-3766DD5AAE2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1902596" y="3485329"/>
            <a:ext cx="740532" cy="121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MLP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3EEFEFF-0164-0A2A-1982-6681C78F00CD}"/>
              </a:ext>
            </a:extLst>
          </p:cNvPr>
          <p:cNvGrpSpPr/>
          <p:nvPr/>
        </p:nvGrpSpPr>
        <p:grpSpPr>
          <a:xfrm>
            <a:off x="838200" y="2152208"/>
            <a:ext cx="10308749" cy="2718314"/>
            <a:chOff x="838200" y="2352019"/>
            <a:chExt cx="10308749" cy="27183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43E2DD-AED4-CF45-71C5-34D7335EE46B}"/>
                </a:ext>
              </a:extLst>
            </p:cNvPr>
            <p:cNvSpPr/>
            <p:nvPr/>
          </p:nvSpPr>
          <p:spPr>
            <a:xfrm>
              <a:off x="838200" y="2352746"/>
              <a:ext cx="1687286" cy="57725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Reward</a:t>
              </a:r>
              <a:endParaRPr lang="it-IT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4BCD0C-6767-1D0F-E5CA-17FD04AF2093}"/>
                </a:ext>
              </a:extLst>
            </p:cNvPr>
            <p:cNvGrpSpPr/>
            <p:nvPr/>
          </p:nvGrpSpPr>
          <p:grpSpPr>
            <a:xfrm>
              <a:off x="3315696" y="3429000"/>
              <a:ext cx="2189651" cy="1641333"/>
              <a:chOff x="3312881" y="3591328"/>
              <a:chExt cx="2189651" cy="164133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755154B-30CF-279D-8B71-100C4659A970}"/>
                  </a:ext>
                </a:extLst>
              </p:cNvPr>
              <p:cNvSpPr/>
              <p:nvPr/>
            </p:nvSpPr>
            <p:spPr>
              <a:xfrm>
                <a:off x="3312881" y="3591328"/>
                <a:ext cx="2189651" cy="1641333"/>
              </a:xfrm>
              <a:prstGeom prst="roundRect">
                <a:avLst>
                  <a:gd name="adj" fmla="val 599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2902BF8-221F-1111-AEE8-1D29D3DB4F63}"/>
                  </a:ext>
                </a:extLst>
              </p:cNvPr>
              <p:cNvSpPr/>
              <p:nvPr/>
            </p:nvSpPr>
            <p:spPr>
              <a:xfrm>
                <a:off x="3380009" y="3661314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Uprightness Reward</a:t>
                </a:r>
                <a:endParaRPr lang="it-IT" sz="16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BA232D-2283-8DFA-9382-147F943E76A3}"/>
                  </a:ext>
                </a:extLst>
              </p:cNvPr>
              <p:cNvSpPr/>
              <p:nvPr/>
            </p:nvSpPr>
            <p:spPr>
              <a:xfrm>
                <a:off x="3381825" y="4193354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Spinnage</a:t>
                </a:r>
                <a:r>
                  <a:rPr lang="en-US" sz="1600" dirty="0"/>
                  <a:t> Reward</a:t>
                </a:r>
                <a:endParaRPr lang="it-IT" sz="16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69EAEA9-F1FC-9866-9A88-32DCCBCCE115}"/>
                  </a:ext>
                </a:extLst>
              </p:cNvPr>
              <p:cNvSpPr/>
              <p:nvPr/>
            </p:nvSpPr>
            <p:spPr>
              <a:xfrm>
                <a:off x="3381824" y="4700621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 Velocity Reward</a:t>
                </a:r>
                <a:endParaRPr lang="it-IT" sz="1600" dirty="0"/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0864E6-1674-2C09-CF25-34964E17D307}"/>
                </a:ext>
              </a:extLst>
            </p:cNvPr>
            <p:cNvSpPr/>
            <p:nvPr/>
          </p:nvSpPr>
          <p:spPr>
            <a:xfrm>
              <a:off x="3421738" y="2352019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Stability Reward</a:t>
              </a:r>
              <a:endParaRPr lang="it-IT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7B10AC-536B-B352-4317-BE3BC8B1D483}"/>
                </a:ext>
              </a:extLst>
            </p:cNvPr>
            <p:cNvSpPr/>
            <p:nvPr/>
          </p:nvSpPr>
          <p:spPr>
            <a:xfrm>
              <a:off x="2795618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  <a:endParaRPr lang="it-IT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078DA4-07A7-1C12-234D-AE18C54F2222}"/>
                </a:ext>
              </a:extLst>
            </p:cNvPr>
            <p:cNvSpPr/>
            <p:nvPr/>
          </p:nvSpPr>
          <p:spPr>
            <a:xfrm>
              <a:off x="5669439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it-IT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FE0B1C-8093-0939-6E10-239D39D9F397}"/>
                </a:ext>
              </a:extLst>
            </p:cNvPr>
            <p:cNvSpPr/>
            <p:nvPr/>
          </p:nvSpPr>
          <p:spPr>
            <a:xfrm>
              <a:off x="6295559" y="2357742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Position Reward</a:t>
              </a:r>
              <a:endParaRPr lang="it-IT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46061E-55F8-83D9-5875-BBA54192E6B1}"/>
                </a:ext>
              </a:extLst>
            </p:cNvPr>
            <p:cNvSpPr/>
            <p:nvPr/>
          </p:nvSpPr>
          <p:spPr>
            <a:xfrm>
              <a:off x="8543260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it-IT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86C2F26-BD8F-1FBF-9DF3-9A89D784FD51}"/>
                </a:ext>
              </a:extLst>
            </p:cNvPr>
            <p:cNvSpPr/>
            <p:nvPr/>
          </p:nvSpPr>
          <p:spPr>
            <a:xfrm>
              <a:off x="9169380" y="2352019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Position Reward</a:t>
              </a:r>
              <a:endParaRPr lang="it-IT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FE5659-210D-312A-EF9E-F1418BB44EC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4410522" y="2929997"/>
              <a:ext cx="1" cy="49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33DF0F-FBF7-831A-2A37-9FDE03649F99}"/>
              </a:ext>
            </a:extLst>
          </p:cNvPr>
          <p:cNvSpPr txBox="1"/>
          <p:nvPr/>
        </p:nvSpPr>
        <p:spPr>
          <a:xfrm>
            <a:off x="8069943" y="4574340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GRAFICI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744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Aptos SemiBold</vt:lpstr>
      <vt:lpstr>Arial</vt:lpstr>
      <vt:lpstr>Calibri</vt:lpstr>
      <vt:lpstr>Cambria Math</vt:lpstr>
      <vt:lpstr>Iosevka</vt:lpstr>
      <vt:lpstr>Times New Roman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IsaacGym and SKRL interaction</vt:lpstr>
      <vt:lpstr>IsaacGym environment creation</vt:lpstr>
      <vt:lpstr>Reaching a target</vt:lpstr>
      <vt:lpstr>Reaching a target – SKRL Model</vt:lpstr>
      <vt:lpstr>Reaching a target – Reward Function</vt:lpstr>
      <vt:lpstr>Reaching a target – Environment Reset</vt:lpstr>
      <vt:lpstr>Reaching a target - Demo</vt:lpstr>
      <vt:lpstr>Vision-based navigation</vt:lpstr>
      <vt:lpstr>Vision-based navigation – Cameras</vt:lpstr>
      <vt:lpstr>Vision-based navigation – SKRL Model</vt:lpstr>
      <vt:lpstr>Vision-based navigation – Issues</vt:lpstr>
      <vt:lpstr>Recap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17</cp:revision>
  <dcterms:created xsi:type="dcterms:W3CDTF">2024-08-22T18:59:45Z</dcterms:created>
  <dcterms:modified xsi:type="dcterms:W3CDTF">2024-09-03T10:52:52Z</dcterms:modified>
</cp:coreProperties>
</file>