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4" r:id="rId7"/>
    <p:sldId id="262" r:id="rId8"/>
    <p:sldId id="263" r:id="rId9"/>
    <p:sldId id="266" r:id="rId10"/>
    <p:sldId id="265" r:id="rId11"/>
    <p:sldId id="264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0A2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8" y="3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7FEE8-E6CA-49AE-A513-93861D1BFC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4479E-690E-482E-8C21-74CD525507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Study PPO (</a:t>
          </a:r>
          <a:r>
            <a:rPr lang="it-IT" dirty="0" err="1"/>
            <a:t>Proximal</a:t>
          </a:r>
          <a:r>
            <a:rPr lang="it-IT" dirty="0"/>
            <a:t> Policy </a:t>
          </a:r>
          <a:r>
            <a:rPr lang="it-IT" dirty="0" err="1"/>
            <a:t>Optimization</a:t>
          </a:r>
          <a:r>
            <a:rPr lang="it-IT" dirty="0"/>
            <a:t>) </a:t>
          </a:r>
          <a:r>
            <a:rPr lang="it-IT" dirty="0" err="1"/>
            <a:t>Reinforcement</a:t>
          </a:r>
          <a:r>
            <a:rPr lang="it-IT" dirty="0"/>
            <a:t> learning </a:t>
          </a:r>
          <a:r>
            <a:rPr lang="it-IT" dirty="0" err="1"/>
            <a:t>algorithm</a:t>
          </a:r>
          <a:r>
            <a:rPr lang="it-IT" dirty="0"/>
            <a:t> and SKRL library</a:t>
          </a:r>
          <a:endParaRPr lang="en-US" dirty="0"/>
        </a:p>
      </dgm:t>
    </dgm:pt>
    <dgm:pt modelId="{DA578B86-3933-47C0-A077-8DADEAFB2F2B}" type="parTrans" cxnId="{412B4E21-A4D6-4932-8287-C0D89EBB3D78}">
      <dgm:prSet/>
      <dgm:spPr/>
      <dgm:t>
        <a:bodyPr/>
        <a:lstStyle/>
        <a:p>
          <a:endParaRPr lang="en-US"/>
        </a:p>
      </dgm:t>
    </dgm:pt>
    <dgm:pt modelId="{FEEC9928-5975-4ACA-9827-EC7FE4565B8F}" type="sibTrans" cxnId="{412B4E21-A4D6-4932-8287-C0D89EBB3D78}">
      <dgm:prSet/>
      <dgm:spPr/>
      <dgm:t>
        <a:bodyPr/>
        <a:lstStyle/>
        <a:p>
          <a:endParaRPr lang="en-US"/>
        </a:p>
      </dgm:t>
    </dgm:pt>
    <dgm:pt modelId="{A27308A7-06F9-4618-8D05-C1BF505EF63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Create an </a:t>
          </a:r>
          <a:r>
            <a:rPr lang="it-IT" dirty="0" err="1"/>
            <a:t>environment</a:t>
          </a:r>
          <a:r>
            <a:rPr lang="it-IT" dirty="0"/>
            <a:t> </a:t>
          </a:r>
          <a:r>
            <a:rPr lang="it-IT" dirty="0" err="1"/>
            <a:t>using</a:t>
          </a:r>
          <a:r>
            <a:rPr lang="it-IT" dirty="0"/>
            <a:t> Isaac Gym </a:t>
          </a:r>
          <a:r>
            <a:rPr lang="it-IT" dirty="0" err="1"/>
            <a:t>where</a:t>
          </a:r>
          <a:r>
            <a:rPr lang="it-IT" dirty="0"/>
            <a:t> agents can </a:t>
          </a:r>
          <a:r>
            <a:rPr lang="it-IT" dirty="0" err="1"/>
            <a:t>interact</a:t>
          </a:r>
          <a:r>
            <a:rPr lang="it-IT" dirty="0"/>
            <a:t> </a:t>
          </a:r>
          <a:endParaRPr lang="en-US" dirty="0"/>
        </a:p>
      </dgm:t>
    </dgm:pt>
    <dgm:pt modelId="{86EC6109-B504-401E-91DC-69BBEAF23888}" type="parTrans" cxnId="{D78DB9FF-6977-4DAB-99B7-097CE4DDFFB3}">
      <dgm:prSet/>
      <dgm:spPr/>
      <dgm:t>
        <a:bodyPr/>
        <a:lstStyle/>
        <a:p>
          <a:endParaRPr lang="en-US"/>
        </a:p>
      </dgm:t>
    </dgm:pt>
    <dgm:pt modelId="{AA3F9189-2ABF-477A-88E1-234F55D54BD6}" type="sibTrans" cxnId="{D78DB9FF-6977-4DAB-99B7-097CE4DDFFB3}">
      <dgm:prSet/>
      <dgm:spPr/>
      <dgm:t>
        <a:bodyPr/>
        <a:lstStyle/>
        <a:p>
          <a:endParaRPr lang="en-US"/>
        </a:p>
      </dgm:t>
    </dgm:pt>
    <dgm:pt modelId="{0EA1EC53-B878-4684-8F50-AA84B464D09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Implement</a:t>
          </a:r>
          <a:r>
            <a:rPr lang="it-IT" dirty="0"/>
            <a:t> a </a:t>
          </a:r>
          <a:r>
            <a:rPr lang="it-IT" dirty="0" err="1"/>
            <a:t>Neural</a:t>
          </a:r>
          <a:r>
            <a:rPr lang="it-IT" dirty="0"/>
            <a:t> Network to control the drone </a:t>
          </a:r>
          <a:r>
            <a:rPr lang="it-IT" dirty="0" err="1"/>
            <a:t>using</a:t>
          </a:r>
          <a:r>
            <a:rPr lang="it-IT" dirty="0"/>
            <a:t> camera images </a:t>
          </a:r>
          <a:r>
            <a:rPr lang="it-IT" dirty="0" err="1"/>
            <a:t>applying</a:t>
          </a:r>
          <a:r>
            <a:rPr lang="it-IT" dirty="0"/>
            <a:t> PPO</a:t>
          </a:r>
          <a:endParaRPr lang="en-US" dirty="0"/>
        </a:p>
      </dgm:t>
    </dgm:pt>
    <dgm:pt modelId="{609CEEB3-3E45-4736-969F-54D4EEF7E20D}" type="parTrans" cxnId="{7B4BAC0E-B2DB-458F-8669-EE55F085006A}">
      <dgm:prSet/>
      <dgm:spPr/>
      <dgm:t>
        <a:bodyPr/>
        <a:lstStyle/>
        <a:p>
          <a:endParaRPr lang="en-US"/>
        </a:p>
      </dgm:t>
    </dgm:pt>
    <dgm:pt modelId="{E32E72C6-C8A0-46D4-B01F-30B0A90A0F87}" type="sibTrans" cxnId="{7B4BAC0E-B2DB-458F-8669-EE55F085006A}">
      <dgm:prSet/>
      <dgm:spPr/>
      <dgm:t>
        <a:bodyPr/>
        <a:lstStyle/>
        <a:p>
          <a:endParaRPr lang="en-US"/>
        </a:p>
      </dgm:t>
    </dgm:pt>
    <dgm:pt modelId="{5C91D67E-1FDF-4F1F-B9EC-4D2AC4C0D77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Design a reward function for obstacle avoidance</a:t>
          </a:r>
          <a:endParaRPr lang="en-US"/>
        </a:p>
      </dgm:t>
    </dgm:pt>
    <dgm:pt modelId="{3EAACF24-5D3E-4335-BB14-C92D92AC577F}" type="parTrans" cxnId="{D1023EA6-27BD-405C-BB05-7D7A75FBA7EF}">
      <dgm:prSet/>
      <dgm:spPr/>
      <dgm:t>
        <a:bodyPr/>
        <a:lstStyle/>
        <a:p>
          <a:endParaRPr lang="en-US"/>
        </a:p>
      </dgm:t>
    </dgm:pt>
    <dgm:pt modelId="{9D6AF801-9F69-4A57-9D5A-37F9E57F8322}" type="sibTrans" cxnId="{D1023EA6-27BD-405C-BB05-7D7A75FBA7EF}">
      <dgm:prSet/>
      <dgm:spPr/>
      <dgm:t>
        <a:bodyPr/>
        <a:lstStyle/>
        <a:p>
          <a:endParaRPr lang="en-US"/>
        </a:p>
      </dgm:t>
    </dgm:pt>
    <dgm:pt modelId="{FB535A4A-6A79-47FD-9A64-5C282FBC169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Train and test</a:t>
          </a:r>
          <a:endParaRPr lang="en-US" dirty="0"/>
        </a:p>
      </dgm:t>
    </dgm:pt>
    <dgm:pt modelId="{70B45BFF-0DC3-41C5-83D5-A8DE86D777C7}" type="parTrans" cxnId="{9226F427-A6C2-4312-BED7-9FCDF125FE34}">
      <dgm:prSet/>
      <dgm:spPr/>
      <dgm:t>
        <a:bodyPr/>
        <a:lstStyle/>
        <a:p>
          <a:endParaRPr lang="en-US"/>
        </a:p>
      </dgm:t>
    </dgm:pt>
    <dgm:pt modelId="{B3B608D9-BBBC-4FC0-9965-53F3BC48F3FE}" type="sibTrans" cxnId="{9226F427-A6C2-4312-BED7-9FCDF125FE34}">
      <dgm:prSet/>
      <dgm:spPr/>
      <dgm:t>
        <a:bodyPr/>
        <a:lstStyle/>
        <a:p>
          <a:endParaRPr lang="en-US"/>
        </a:p>
      </dgm:t>
    </dgm:pt>
    <dgm:pt modelId="{3D127E49-B407-4C4A-82DA-E81BC83AA425}" type="pres">
      <dgm:prSet presAssocID="{F7C7FEE8-E6CA-49AE-A513-93861D1BFC6A}" presName="root" presStyleCnt="0">
        <dgm:presLayoutVars>
          <dgm:dir/>
          <dgm:resizeHandles val="exact"/>
        </dgm:presLayoutVars>
      </dgm:prSet>
      <dgm:spPr/>
    </dgm:pt>
    <dgm:pt modelId="{B2CA4681-3C0C-408C-B736-DABD8398F614}" type="pres">
      <dgm:prSet presAssocID="{5A54479E-690E-482E-8C21-74CD5255071D}" presName="compNode" presStyleCnt="0"/>
      <dgm:spPr/>
    </dgm:pt>
    <dgm:pt modelId="{2785DF8E-F61F-4914-A291-DEA2CC3208C1}" type="pres">
      <dgm:prSet presAssocID="{5A54479E-690E-482E-8C21-74CD5255071D}" presName="bgRect" presStyleLbl="bgShp" presStyleIdx="0" presStyleCnt="5"/>
      <dgm:spPr/>
    </dgm:pt>
    <dgm:pt modelId="{E4391F4F-DB0F-4577-87E7-FC1D5A041D1E}" type="pres">
      <dgm:prSet presAssocID="{5A54479E-690E-482E-8C21-74CD525507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DE6E2F23-E9B0-481E-9534-DC896DD712A8}" type="pres">
      <dgm:prSet presAssocID="{5A54479E-690E-482E-8C21-74CD5255071D}" presName="spaceRect" presStyleCnt="0"/>
      <dgm:spPr/>
    </dgm:pt>
    <dgm:pt modelId="{59B6EE26-DC3A-40A1-AB8F-8BDFC2521925}" type="pres">
      <dgm:prSet presAssocID="{5A54479E-690E-482E-8C21-74CD5255071D}" presName="parTx" presStyleLbl="revTx" presStyleIdx="0" presStyleCnt="5">
        <dgm:presLayoutVars>
          <dgm:chMax val="0"/>
          <dgm:chPref val="0"/>
        </dgm:presLayoutVars>
      </dgm:prSet>
      <dgm:spPr/>
    </dgm:pt>
    <dgm:pt modelId="{ABA1D0D4-E146-4F37-AB4E-3A1A4F1BF773}" type="pres">
      <dgm:prSet presAssocID="{FEEC9928-5975-4ACA-9827-EC7FE4565B8F}" presName="sibTrans" presStyleCnt="0"/>
      <dgm:spPr/>
    </dgm:pt>
    <dgm:pt modelId="{A5A4D911-4D70-4D6C-9362-BEE5CF1FD030}" type="pres">
      <dgm:prSet presAssocID="{A27308A7-06F9-4618-8D05-C1BF505EF630}" presName="compNode" presStyleCnt="0"/>
      <dgm:spPr/>
    </dgm:pt>
    <dgm:pt modelId="{013DB47C-C993-46C6-90C2-615C473F0064}" type="pres">
      <dgm:prSet presAssocID="{A27308A7-06F9-4618-8D05-C1BF505EF630}" presName="bgRect" presStyleLbl="bgShp" presStyleIdx="1" presStyleCnt="5"/>
      <dgm:spPr/>
    </dgm:pt>
    <dgm:pt modelId="{147310EB-26C0-4D3C-AE2F-161ABB8D6B5D}" type="pres">
      <dgm:prSet presAssocID="{A27308A7-06F9-4618-8D05-C1BF505EF6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ubrio"/>
        </a:ext>
      </dgm:extLst>
    </dgm:pt>
    <dgm:pt modelId="{427F4ACD-D62B-4A40-BE7B-34EB87FAEDAF}" type="pres">
      <dgm:prSet presAssocID="{A27308A7-06F9-4618-8D05-C1BF505EF630}" presName="spaceRect" presStyleCnt="0"/>
      <dgm:spPr/>
    </dgm:pt>
    <dgm:pt modelId="{F6238EBE-9125-46C5-8D0D-3F21316465C6}" type="pres">
      <dgm:prSet presAssocID="{A27308A7-06F9-4618-8D05-C1BF505EF630}" presName="parTx" presStyleLbl="revTx" presStyleIdx="1" presStyleCnt="5">
        <dgm:presLayoutVars>
          <dgm:chMax val="0"/>
          <dgm:chPref val="0"/>
        </dgm:presLayoutVars>
      </dgm:prSet>
      <dgm:spPr/>
    </dgm:pt>
    <dgm:pt modelId="{BFED8670-92F4-45EE-8A99-58EA8504E239}" type="pres">
      <dgm:prSet presAssocID="{AA3F9189-2ABF-477A-88E1-234F55D54BD6}" presName="sibTrans" presStyleCnt="0"/>
      <dgm:spPr/>
    </dgm:pt>
    <dgm:pt modelId="{DDA0BBA2-28B0-4583-B55D-19C4F2B8C620}" type="pres">
      <dgm:prSet presAssocID="{0EA1EC53-B878-4684-8F50-AA84B464D09A}" presName="compNode" presStyleCnt="0"/>
      <dgm:spPr/>
    </dgm:pt>
    <dgm:pt modelId="{A1FACAD5-E8D8-48D9-A80C-BF9435FE25C9}" type="pres">
      <dgm:prSet presAssocID="{0EA1EC53-B878-4684-8F50-AA84B464D09A}" presName="bgRect" presStyleLbl="bgShp" presStyleIdx="2" presStyleCnt="5"/>
      <dgm:spPr/>
    </dgm:pt>
    <dgm:pt modelId="{79BE3754-155A-4C4F-AD49-7E0DED738B23}" type="pres">
      <dgm:prSet presAssocID="{0EA1EC53-B878-4684-8F50-AA84B464D09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vello"/>
        </a:ext>
      </dgm:extLst>
    </dgm:pt>
    <dgm:pt modelId="{4B23C1CD-6CF5-48D4-B20A-F32E367E431F}" type="pres">
      <dgm:prSet presAssocID="{0EA1EC53-B878-4684-8F50-AA84B464D09A}" presName="spaceRect" presStyleCnt="0"/>
      <dgm:spPr/>
    </dgm:pt>
    <dgm:pt modelId="{44D2C939-3FA2-4C3F-95E9-1AA82DBF03AB}" type="pres">
      <dgm:prSet presAssocID="{0EA1EC53-B878-4684-8F50-AA84B464D09A}" presName="parTx" presStyleLbl="revTx" presStyleIdx="2" presStyleCnt="5">
        <dgm:presLayoutVars>
          <dgm:chMax val="0"/>
          <dgm:chPref val="0"/>
        </dgm:presLayoutVars>
      </dgm:prSet>
      <dgm:spPr/>
    </dgm:pt>
    <dgm:pt modelId="{D723000F-35D5-4A9B-9856-1DFFDF68278E}" type="pres">
      <dgm:prSet presAssocID="{E32E72C6-C8A0-46D4-B01F-30B0A90A0F87}" presName="sibTrans" presStyleCnt="0"/>
      <dgm:spPr/>
    </dgm:pt>
    <dgm:pt modelId="{900AEE67-1D2B-40CA-9ECE-52E8369F13DD}" type="pres">
      <dgm:prSet presAssocID="{5C91D67E-1FDF-4F1F-B9EC-4D2AC4C0D77B}" presName="compNode" presStyleCnt="0"/>
      <dgm:spPr/>
    </dgm:pt>
    <dgm:pt modelId="{70A61A0F-81C4-49F5-8AB5-5FC118B8E7DC}" type="pres">
      <dgm:prSet presAssocID="{5C91D67E-1FDF-4F1F-B9EC-4D2AC4C0D77B}" presName="bgRect" presStyleLbl="bgShp" presStyleIdx="3" presStyleCnt="5"/>
      <dgm:spPr/>
    </dgm:pt>
    <dgm:pt modelId="{D452E56F-19FF-4DA6-BC47-DAA9D7F67A65}" type="pres">
      <dgm:prSet presAssocID="{5C91D67E-1FDF-4F1F-B9EC-4D2AC4C0D77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AE45A9CC-C5DF-418B-8F10-6C8F231931FC}" type="pres">
      <dgm:prSet presAssocID="{5C91D67E-1FDF-4F1F-B9EC-4D2AC4C0D77B}" presName="spaceRect" presStyleCnt="0"/>
      <dgm:spPr/>
    </dgm:pt>
    <dgm:pt modelId="{83E12BA5-9E84-44B7-94B5-D035CFE3DFCF}" type="pres">
      <dgm:prSet presAssocID="{5C91D67E-1FDF-4F1F-B9EC-4D2AC4C0D77B}" presName="parTx" presStyleLbl="revTx" presStyleIdx="3" presStyleCnt="5">
        <dgm:presLayoutVars>
          <dgm:chMax val="0"/>
          <dgm:chPref val="0"/>
        </dgm:presLayoutVars>
      </dgm:prSet>
      <dgm:spPr/>
    </dgm:pt>
    <dgm:pt modelId="{3AD70033-9D38-4893-AA03-B048EE558347}" type="pres">
      <dgm:prSet presAssocID="{9D6AF801-9F69-4A57-9D5A-37F9E57F8322}" presName="sibTrans" presStyleCnt="0"/>
      <dgm:spPr/>
    </dgm:pt>
    <dgm:pt modelId="{F00E4AD6-0443-4AB6-A3DA-214A66DBA49D}" type="pres">
      <dgm:prSet presAssocID="{FB535A4A-6A79-47FD-9A64-5C282FBC1699}" presName="compNode" presStyleCnt="0"/>
      <dgm:spPr/>
    </dgm:pt>
    <dgm:pt modelId="{D71F6BEA-2335-4C69-AA7D-9E1392E0228D}" type="pres">
      <dgm:prSet presAssocID="{FB535A4A-6A79-47FD-9A64-5C282FBC1699}" presName="bgRect" presStyleLbl="bgShp" presStyleIdx="4" presStyleCnt="5"/>
      <dgm:spPr/>
    </dgm:pt>
    <dgm:pt modelId="{082CC150-A775-4F77-8301-5E4EEC6D90F4}" type="pres">
      <dgm:prSet presAssocID="{FB535A4A-6A79-47FD-9A64-5C282FBC1699}" presName="iconRect" presStyleLbl="node1" presStyleIdx="4" presStyleCnt="5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6064A786-B9F3-4E3C-B3E0-FF9C08414EB2}" type="pres">
      <dgm:prSet presAssocID="{FB535A4A-6A79-47FD-9A64-5C282FBC1699}" presName="spaceRect" presStyleCnt="0"/>
      <dgm:spPr/>
    </dgm:pt>
    <dgm:pt modelId="{61B8FAB7-D710-414A-9BE9-0DAFAF8E6E54}" type="pres">
      <dgm:prSet presAssocID="{FB535A4A-6A79-47FD-9A64-5C282FBC169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512B801-B52E-4415-BB69-F969740930F8}" type="presOf" srcId="{5C91D67E-1FDF-4F1F-B9EC-4D2AC4C0D77B}" destId="{83E12BA5-9E84-44B7-94B5-D035CFE3DFCF}" srcOrd="0" destOrd="0" presId="urn:microsoft.com/office/officeart/2018/2/layout/IconVerticalSolidList"/>
    <dgm:cxn modelId="{7B4BAC0E-B2DB-458F-8669-EE55F085006A}" srcId="{F7C7FEE8-E6CA-49AE-A513-93861D1BFC6A}" destId="{0EA1EC53-B878-4684-8F50-AA84B464D09A}" srcOrd="2" destOrd="0" parTransId="{609CEEB3-3E45-4736-969F-54D4EEF7E20D}" sibTransId="{E32E72C6-C8A0-46D4-B01F-30B0A90A0F87}"/>
    <dgm:cxn modelId="{412B4E21-A4D6-4932-8287-C0D89EBB3D78}" srcId="{F7C7FEE8-E6CA-49AE-A513-93861D1BFC6A}" destId="{5A54479E-690E-482E-8C21-74CD5255071D}" srcOrd="0" destOrd="0" parTransId="{DA578B86-3933-47C0-A077-8DADEAFB2F2B}" sibTransId="{FEEC9928-5975-4ACA-9827-EC7FE4565B8F}"/>
    <dgm:cxn modelId="{9226F427-A6C2-4312-BED7-9FCDF125FE34}" srcId="{F7C7FEE8-E6CA-49AE-A513-93861D1BFC6A}" destId="{FB535A4A-6A79-47FD-9A64-5C282FBC1699}" srcOrd="4" destOrd="0" parTransId="{70B45BFF-0DC3-41C5-83D5-A8DE86D777C7}" sibTransId="{B3B608D9-BBBC-4FC0-9965-53F3BC48F3FE}"/>
    <dgm:cxn modelId="{C042C02D-E72F-47D1-B992-3653E193A399}" type="presOf" srcId="{FB535A4A-6A79-47FD-9A64-5C282FBC1699}" destId="{61B8FAB7-D710-414A-9BE9-0DAFAF8E6E54}" srcOrd="0" destOrd="0" presId="urn:microsoft.com/office/officeart/2018/2/layout/IconVerticalSolidList"/>
    <dgm:cxn modelId="{D1023EA6-27BD-405C-BB05-7D7A75FBA7EF}" srcId="{F7C7FEE8-E6CA-49AE-A513-93861D1BFC6A}" destId="{5C91D67E-1FDF-4F1F-B9EC-4D2AC4C0D77B}" srcOrd="3" destOrd="0" parTransId="{3EAACF24-5D3E-4335-BB14-C92D92AC577F}" sibTransId="{9D6AF801-9F69-4A57-9D5A-37F9E57F8322}"/>
    <dgm:cxn modelId="{B78B8FCF-1526-4534-9432-479CDBEDDA29}" type="presOf" srcId="{A27308A7-06F9-4618-8D05-C1BF505EF630}" destId="{F6238EBE-9125-46C5-8D0D-3F21316465C6}" srcOrd="0" destOrd="0" presId="urn:microsoft.com/office/officeart/2018/2/layout/IconVerticalSolidList"/>
    <dgm:cxn modelId="{A4EA0CD2-CB99-4F6E-9A88-72EF174C0978}" type="presOf" srcId="{F7C7FEE8-E6CA-49AE-A513-93861D1BFC6A}" destId="{3D127E49-B407-4C4A-82DA-E81BC83AA425}" srcOrd="0" destOrd="0" presId="urn:microsoft.com/office/officeart/2018/2/layout/IconVerticalSolidList"/>
    <dgm:cxn modelId="{75C2E6E7-7192-45FA-B494-C39B772EDD85}" type="presOf" srcId="{5A54479E-690E-482E-8C21-74CD5255071D}" destId="{59B6EE26-DC3A-40A1-AB8F-8BDFC2521925}" srcOrd="0" destOrd="0" presId="urn:microsoft.com/office/officeart/2018/2/layout/IconVerticalSolidList"/>
    <dgm:cxn modelId="{59D3C0FC-1EB7-491B-8D2A-76088E5B50D5}" type="presOf" srcId="{0EA1EC53-B878-4684-8F50-AA84B464D09A}" destId="{44D2C939-3FA2-4C3F-95E9-1AA82DBF03AB}" srcOrd="0" destOrd="0" presId="urn:microsoft.com/office/officeart/2018/2/layout/IconVerticalSolidList"/>
    <dgm:cxn modelId="{D78DB9FF-6977-4DAB-99B7-097CE4DDFFB3}" srcId="{F7C7FEE8-E6CA-49AE-A513-93861D1BFC6A}" destId="{A27308A7-06F9-4618-8D05-C1BF505EF630}" srcOrd="1" destOrd="0" parTransId="{86EC6109-B504-401E-91DC-69BBEAF23888}" sibTransId="{AA3F9189-2ABF-477A-88E1-234F55D54BD6}"/>
    <dgm:cxn modelId="{D00BBAF1-CC14-4D25-AA3F-6F67858BD276}" type="presParOf" srcId="{3D127E49-B407-4C4A-82DA-E81BC83AA425}" destId="{B2CA4681-3C0C-408C-B736-DABD8398F614}" srcOrd="0" destOrd="0" presId="urn:microsoft.com/office/officeart/2018/2/layout/IconVerticalSolidList"/>
    <dgm:cxn modelId="{B70BCC9A-E6A1-41A3-A64C-31F1557F14CF}" type="presParOf" srcId="{B2CA4681-3C0C-408C-B736-DABD8398F614}" destId="{2785DF8E-F61F-4914-A291-DEA2CC3208C1}" srcOrd="0" destOrd="0" presId="urn:microsoft.com/office/officeart/2018/2/layout/IconVerticalSolidList"/>
    <dgm:cxn modelId="{51E8A24A-1E8E-4DE8-9537-A71225562998}" type="presParOf" srcId="{B2CA4681-3C0C-408C-B736-DABD8398F614}" destId="{E4391F4F-DB0F-4577-87E7-FC1D5A041D1E}" srcOrd="1" destOrd="0" presId="urn:microsoft.com/office/officeart/2018/2/layout/IconVerticalSolidList"/>
    <dgm:cxn modelId="{CEF64447-FD5C-4B08-B6DC-F528F1437032}" type="presParOf" srcId="{B2CA4681-3C0C-408C-B736-DABD8398F614}" destId="{DE6E2F23-E9B0-481E-9534-DC896DD712A8}" srcOrd="2" destOrd="0" presId="urn:microsoft.com/office/officeart/2018/2/layout/IconVerticalSolidList"/>
    <dgm:cxn modelId="{26627D67-2317-47A9-839C-0BDB59B8A67D}" type="presParOf" srcId="{B2CA4681-3C0C-408C-B736-DABD8398F614}" destId="{59B6EE26-DC3A-40A1-AB8F-8BDFC2521925}" srcOrd="3" destOrd="0" presId="urn:microsoft.com/office/officeart/2018/2/layout/IconVerticalSolidList"/>
    <dgm:cxn modelId="{6672B531-7FCC-4398-B2F0-F297A4AA01BE}" type="presParOf" srcId="{3D127E49-B407-4C4A-82DA-E81BC83AA425}" destId="{ABA1D0D4-E146-4F37-AB4E-3A1A4F1BF773}" srcOrd="1" destOrd="0" presId="urn:microsoft.com/office/officeart/2018/2/layout/IconVerticalSolidList"/>
    <dgm:cxn modelId="{FDE8C2FD-9D55-4DA1-AE21-056E903A0F1F}" type="presParOf" srcId="{3D127E49-B407-4C4A-82DA-E81BC83AA425}" destId="{A5A4D911-4D70-4D6C-9362-BEE5CF1FD030}" srcOrd="2" destOrd="0" presId="urn:microsoft.com/office/officeart/2018/2/layout/IconVerticalSolidList"/>
    <dgm:cxn modelId="{43FC979F-A48C-4009-A398-17529570A7E9}" type="presParOf" srcId="{A5A4D911-4D70-4D6C-9362-BEE5CF1FD030}" destId="{013DB47C-C993-46C6-90C2-615C473F0064}" srcOrd="0" destOrd="0" presId="urn:microsoft.com/office/officeart/2018/2/layout/IconVerticalSolidList"/>
    <dgm:cxn modelId="{9A5B8E3C-F402-4489-AA49-0D68EF61983D}" type="presParOf" srcId="{A5A4D911-4D70-4D6C-9362-BEE5CF1FD030}" destId="{147310EB-26C0-4D3C-AE2F-161ABB8D6B5D}" srcOrd="1" destOrd="0" presId="urn:microsoft.com/office/officeart/2018/2/layout/IconVerticalSolidList"/>
    <dgm:cxn modelId="{6EE01301-B0E4-4DDD-83D7-84C51B589F02}" type="presParOf" srcId="{A5A4D911-4D70-4D6C-9362-BEE5CF1FD030}" destId="{427F4ACD-D62B-4A40-BE7B-34EB87FAEDAF}" srcOrd="2" destOrd="0" presId="urn:microsoft.com/office/officeart/2018/2/layout/IconVerticalSolidList"/>
    <dgm:cxn modelId="{32E83A3C-D1A8-4C05-A9F2-BD9B829DBD33}" type="presParOf" srcId="{A5A4D911-4D70-4D6C-9362-BEE5CF1FD030}" destId="{F6238EBE-9125-46C5-8D0D-3F21316465C6}" srcOrd="3" destOrd="0" presId="urn:microsoft.com/office/officeart/2018/2/layout/IconVerticalSolidList"/>
    <dgm:cxn modelId="{9A6275F3-2960-42B7-97EF-AD47A0CA09FD}" type="presParOf" srcId="{3D127E49-B407-4C4A-82DA-E81BC83AA425}" destId="{BFED8670-92F4-45EE-8A99-58EA8504E239}" srcOrd="3" destOrd="0" presId="urn:microsoft.com/office/officeart/2018/2/layout/IconVerticalSolidList"/>
    <dgm:cxn modelId="{B7F45CA1-A8DD-465E-8C26-155750232CE4}" type="presParOf" srcId="{3D127E49-B407-4C4A-82DA-E81BC83AA425}" destId="{DDA0BBA2-28B0-4583-B55D-19C4F2B8C620}" srcOrd="4" destOrd="0" presId="urn:microsoft.com/office/officeart/2018/2/layout/IconVerticalSolidList"/>
    <dgm:cxn modelId="{5D3E2C79-4435-4051-8192-837180E05305}" type="presParOf" srcId="{DDA0BBA2-28B0-4583-B55D-19C4F2B8C620}" destId="{A1FACAD5-E8D8-48D9-A80C-BF9435FE25C9}" srcOrd="0" destOrd="0" presId="urn:microsoft.com/office/officeart/2018/2/layout/IconVerticalSolidList"/>
    <dgm:cxn modelId="{2C028854-936D-40FB-AE4B-EA613E75F83D}" type="presParOf" srcId="{DDA0BBA2-28B0-4583-B55D-19C4F2B8C620}" destId="{79BE3754-155A-4C4F-AD49-7E0DED738B23}" srcOrd="1" destOrd="0" presId="urn:microsoft.com/office/officeart/2018/2/layout/IconVerticalSolidList"/>
    <dgm:cxn modelId="{FA50C012-434E-4589-A2D7-17C86555C411}" type="presParOf" srcId="{DDA0BBA2-28B0-4583-B55D-19C4F2B8C620}" destId="{4B23C1CD-6CF5-48D4-B20A-F32E367E431F}" srcOrd="2" destOrd="0" presId="urn:microsoft.com/office/officeart/2018/2/layout/IconVerticalSolidList"/>
    <dgm:cxn modelId="{F2C63A11-2960-4B5B-BE28-985FB8EF375A}" type="presParOf" srcId="{DDA0BBA2-28B0-4583-B55D-19C4F2B8C620}" destId="{44D2C939-3FA2-4C3F-95E9-1AA82DBF03AB}" srcOrd="3" destOrd="0" presId="urn:microsoft.com/office/officeart/2018/2/layout/IconVerticalSolidList"/>
    <dgm:cxn modelId="{9E5D6CFF-4D39-4830-8813-38CC4C3AB3F1}" type="presParOf" srcId="{3D127E49-B407-4C4A-82DA-E81BC83AA425}" destId="{D723000F-35D5-4A9B-9856-1DFFDF68278E}" srcOrd="5" destOrd="0" presId="urn:microsoft.com/office/officeart/2018/2/layout/IconVerticalSolidList"/>
    <dgm:cxn modelId="{F34DBF82-4D9B-4627-9B53-8CD89287DAF1}" type="presParOf" srcId="{3D127E49-B407-4C4A-82DA-E81BC83AA425}" destId="{900AEE67-1D2B-40CA-9ECE-52E8369F13DD}" srcOrd="6" destOrd="0" presId="urn:microsoft.com/office/officeart/2018/2/layout/IconVerticalSolidList"/>
    <dgm:cxn modelId="{44E0F4B2-7C19-41BC-B011-E525E3557605}" type="presParOf" srcId="{900AEE67-1D2B-40CA-9ECE-52E8369F13DD}" destId="{70A61A0F-81C4-49F5-8AB5-5FC118B8E7DC}" srcOrd="0" destOrd="0" presId="urn:microsoft.com/office/officeart/2018/2/layout/IconVerticalSolidList"/>
    <dgm:cxn modelId="{8FF822D4-986E-4140-BB59-900775DCA001}" type="presParOf" srcId="{900AEE67-1D2B-40CA-9ECE-52E8369F13DD}" destId="{D452E56F-19FF-4DA6-BC47-DAA9D7F67A65}" srcOrd="1" destOrd="0" presId="urn:microsoft.com/office/officeart/2018/2/layout/IconVerticalSolidList"/>
    <dgm:cxn modelId="{8BCC533A-71BC-40D4-A927-CA1FC0F9C10B}" type="presParOf" srcId="{900AEE67-1D2B-40CA-9ECE-52E8369F13DD}" destId="{AE45A9CC-C5DF-418B-8F10-6C8F231931FC}" srcOrd="2" destOrd="0" presId="urn:microsoft.com/office/officeart/2018/2/layout/IconVerticalSolidList"/>
    <dgm:cxn modelId="{3921BF0F-FF96-441A-9FDA-EF5581DA9AA4}" type="presParOf" srcId="{900AEE67-1D2B-40CA-9ECE-52E8369F13DD}" destId="{83E12BA5-9E84-44B7-94B5-D035CFE3DFCF}" srcOrd="3" destOrd="0" presId="urn:microsoft.com/office/officeart/2018/2/layout/IconVerticalSolidList"/>
    <dgm:cxn modelId="{91EB5C39-3C12-4FDE-B243-302CD43A1D9E}" type="presParOf" srcId="{3D127E49-B407-4C4A-82DA-E81BC83AA425}" destId="{3AD70033-9D38-4893-AA03-B048EE558347}" srcOrd="7" destOrd="0" presId="urn:microsoft.com/office/officeart/2018/2/layout/IconVerticalSolidList"/>
    <dgm:cxn modelId="{59FE8931-A4FF-4C93-BCFE-9E140E5BDA59}" type="presParOf" srcId="{3D127E49-B407-4C4A-82DA-E81BC83AA425}" destId="{F00E4AD6-0443-4AB6-A3DA-214A66DBA49D}" srcOrd="8" destOrd="0" presId="urn:microsoft.com/office/officeart/2018/2/layout/IconVerticalSolidList"/>
    <dgm:cxn modelId="{E3506ED9-B8ED-4C07-B721-2658FD2B204D}" type="presParOf" srcId="{F00E4AD6-0443-4AB6-A3DA-214A66DBA49D}" destId="{D71F6BEA-2335-4C69-AA7D-9E1392E0228D}" srcOrd="0" destOrd="0" presId="urn:microsoft.com/office/officeart/2018/2/layout/IconVerticalSolidList"/>
    <dgm:cxn modelId="{FF5976D1-11A5-425E-934D-BE183E88312D}" type="presParOf" srcId="{F00E4AD6-0443-4AB6-A3DA-214A66DBA49D}" destId="{082CC150-A775-4F77-8301-5E4EEC6D90F4}" srcOrd="1" destOrd="0" presId="urn:microsoft.com/office/officeart/2018/2/layout/IconVerticalSolidList"/>
    <dgm:cxn modelId="{E7156E6A-8AB7-47BC-BCAC-D1AC88535BF9}" type="presParOf" srcId="{F00E4AD6-0443-4AB6-A3DA-214A66DBA49D}" destId="{6064A786-B9F3-4E3C-B3E0-FF9C08414EB2}" srcOrd="2" destOrd="0" presId="urn:microsoft.com/office/officeart/2018/2/layout/IconVerticalSolidList"/>
    <dgm:cxn modelId="{5E48F122-0EC0-48D9-9909-AE8986EAFD62}" type="presParOf" srcId="{F00E4AD6-0443-4AB6-A3DA-214A66DBA49D}" destId="{61B8FAB7-D710-414A-9BE9-0DAFAF8E6E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Built on </a:t>
          </a:r>
          <a:r>
            <a:rPr lang="en-US" sz="2000" dirty="0" err="1"/>
            <a:t>PyTorch</a:t>
          </a:r>
          <a:r>
            <a:rPr lang="en-US" sz="2000" dirty="0"/>
            <a:t> or JAX for seamless integration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5EE07E14-F4E1-4BB4-BFEF-0303C112761D}">
      <dgm:prSet custT="1"/>
      <dgm:spPr/>
      <dgm:t>
        <a:bodyPr/>
        <a:lstStyle/>
        <a:p>
          <a:r>
            <a:rPr lang="en-US" sz="2000" dirty="0"/>
            <a:t>Implements popular RL algorithms (included PPO) </a:t>
          </a:r>
        </a:p>
      </dgm:t>
    </dgm:pt>
    <dgm:pt modelId="{6C6CC246-DE75-4674-9135-5856C665DAC1}" type="parTrans" cxnId="{385D03C1-680C-4C7C-8438-A1714B6C4B92}">
      <dgm:prSet/>
      <dgm:spPr/>
      <dgm:t>
        <a:bodyPr/>
        <a:lstStyle/>
        <a:p>
          <a:endParaRPr lang="en-US"/>
        </a:p>
      </dgm:t>
    </dgm:pt>
    <dgm:pt modelId="{82C1282C-E9D6-4DB9-99AC-8D823A1F6290}" type="sibTrans" cxnId="{385D03C1-680C-4C7C-8438-A1714B6C4B92}">
      <dgm:prSet/>
      <dgm:spPr/>
      <dgm:t>
        <a:bodyPr/>
        <a:lstStyle/>
        <a:p>
          <a:endParaRPr lang="en-US"/>
        </a:p>
      </dgm:t>
    </dgm:pt>
    <dgm:pt modelId="{28F46EFF-6C6D-4DE2-9E4E-9D309D2908B1}">
      <dgm:prSet custT="1"/>
      <dgm:spPr/>
      <dgm:t>
        <a:bodyPr/>
        <a:lstStyle/>
        <a:p>
          <a:r>
            <a:rPr lang="en-US" sz="2000" dirty="0"/>
            <a:t>Modular and extensible design</a:t>
          </a:r>
        </a:p>
      </dgm:t>
    </dgm:pt>
    <dgm:pt modelId="{30E18F18-E243-4745-95F1-CB36C0BD0050}" type="parTrans" cxnId="{20EBFF4F-98A5-4EA0-847C-C222919437A9}">
      <dgm:prSet/>
      <dgm:spPr/>
      <dgm:t>
        <a:bodyPr/>
        <a:lstStyle/>
        <a:p>
          <a:endParaRPr lang="en-US"/>
        </a:p>
      </dgm:t>
    </dgm:pt>
    <dgm:pt modelId="{0F7FEEF3-E954-46F3-A6C4-946C0C58EED0}" type="sibTrans" cxnId="{20EBFF4F-98A5-4EA0-847C-C222919437A9}">
      <dgm:prSet/>
      <dgm:spPr/>
      <dgm:t>
        <a:bodyPr/>
        <a:lstStyle/>
        <a:p>
          <a:endParaRPr lang="en-US"/>
        </a:p>
      </dgm:t>
    </dgm:pt>
    <dgm:pt modelId="{C9AF36DE-3DDE-4F11-B68E-AE59854E8B1A}">
      <dgm:prSet custT="1"/>
      <dgm:spPr/>
      <dgm:t>
        <a:bodyPr/>
        <a:lstStyle/>
        <a:p>
          <a:r>
            <a:rPr lang="en-US" sz="2000" dirty="0"/>
            <a:t>Support for environments like Gym and Isaac Gym</a:t>
          </a:r>
        </a:p>
      </dgm:t>
    </dgm:pt>
    <dgm:pt modelId="{89AA6CFB-324B-4181-98E2-1BF1EDCB049F}" type="parTrans" cxnId="{02872D69-0504-4305-9B71-E3C722A1E858}">
      <dgm:prSet/>
      <dgm:spPr/>
      <dgm:t>
        <a:bodyPr/>
        <a:lstStyle/>
        <a:p>
          <a:endParaRPr lang="en-US"/>
        </a:p>
      </dgm:t>
    </dgm:pt>
    <dgm:pt modelId="{C8DD0DC8-5226-4B96-A3B9-0918ACFA6DE6}" type="sibTrans" cxnId="{02872D69-0504-4305-9B71-E3C722A1E858}">
      <dgm:prSet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/>
            <a:t>SKRL</a:t>
          </a:r>
          <a:endParaRPr lang="en-US" sz="3600" dirty="0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X="95399" custScaleY="56351" custLinFactNeighborX="-456" custLinFactNeighborY="-9510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18460">
        <dgm:presLayoutVars>
          <dgm:bulletEnabled val="1"/>
        </dgm:presLayoutVars>
      </dgm:prSet>
      <dgm:spPr/>
    </dgm:pt>
  </dgm:ptLst>
  <dgm:cxnLst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BCA20443-1DEA-4F64-A8F8-96B21AA97362}" type="presOf" srcId="{C9AF36DE-3DDE-4F11-B68E-AE59854E8B1A}" destId="{B80ABC3B-8E28-41BB-8803-F66FE3EC9627}" srcOrd="0" destOrd="3" presId="urn:microsoft.com/office/officeart/2005/8/layout/vList2"/>
    <dgm:cxn modelId="{02872D69-0504-4305-9B71-E3C722A1E858}" srcId="{EC53C1A3-4F40-40F7-941B-07761D42E005}" destId="{C9AF36DE-3DDE-4F11-B68E-AE59854E8B1A}" srcOrd="3" destOrd="0" parTransId="{89AA6CFB-324B-4181-98E2-1BF1EDCB049F}" sibTransId="{C8DD0DC8-5226-4B96-A3B9-0918ACFA6DE6}"/>
    <dgm:cxn modelId="{20EBFF4F-98A5-4EA0-847C-C222919437A9}" srcId="{EC53C1A3-4F40-40F7-941B-07761D42E005}" destId="{28F46EFF-6C6D-4DE2-9E4E-9D309D2908B1}" srcOrd="2" destOrd="0" parTransId="{30E18F18-E243-4745-95F1-CB36C0BD0050}" sibTransId="{0F7FEEF3-E954-46F3-A6C4-946C0C58EED0}"/>
    <dgm:cxn modelId="{23C927AD-9BAF-4A6D-9830-EA6E6D1F1876}" type="presOf" srcId="{28F46EFF-6C6D-4DE2-9E4E-9D309D2908B1}" destId="{B80ABC3B-8E28-41BB-8803-F66FE3EC9627}" srcOrd="0" destOrd="2" presId="urn:microsoft.com/office/officeart/2005/8/layout/vList2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385D03C1-680C-4C7C-8438-A1714B6C4B92}" srcId="{EC53C1A3-4F40-40F7-941B-07761D42E005}" destId="{5EE07E14-F4E1-4BB4-BFEF-0303C112761D}" srcOrd="1" destOrd="0" parTransId="{6C6CC246-DE75-4674-9135-5856C665DAC1}" sibTransId="{82C1282C-E9D6-4DB9-99AC-8D823A1F6290}"/>
    <dgm:cxn modelId="{99FC2DCA-BF5A-467F-ABB6-5AF3F6D270FB}" type="presOf" srcId="{5EE07E14-F4E1-4BB4-BFEF-0303C112761D}" destId="{B80ABC3B-8E28-41BB-8803-F66FE3EC9627}" srcOrd="0" destOrd="1" presId="urn:microsoft.com/office/officeart/2005/8/layout/vList2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 err="1"/>
            <a:t>PyTorch</a:t>
          </a:r>
          <a:endParaRPr lang="en-US" sz="3600" dirty="0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Dynamic computation graph (eager execution)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CE5F2596-46C5-4A88-8736-D57C19B16F10}">
      <dgm:prSet custT="1"/>
      <dgm:spPr/>
      <dgm:t>
        <a:bodyPr/>
        <a:lstStyle/>
        <a:p>
          <a:r>
            <a:rPr lang="it-IT" sz="2000" dirty="0"/>
            <a:t>Strong GPU </a:t>
          </a:r>
          <a:r>
            <a:rPr lang="it-IT" sz="2000" dirty="0" err="1"/>
            <a:t>acceleration</a:t>
          </a:r>
          <a:endParaRPr lang="it-IT" sz="2000" dirty="0"/>
        </a:p>
      </dgm:t>
    </dgm:pt>
    <dgm:pt modelId="{F716E017-0690-4C0C-9911-B22B9F3FB687}" type="parTrans" cxnId="{D69790B6-CE84-495E-BC5E-49144B16C0F5}">
      <dgm:prSet/>
      <dgm:spPr/>
      <dgm:t>
        <a:bodyPr/>
        <a:lstStyle/>
        <a:p>
          <a:endParaRPr lang="it-IT"/>
        </a:p>
      </dgm:t>
    </dgm:pt>
    <dgm:pt modelId="{7663A592-663F-45E3-A624-3D5F7D1A4DFD}" type="sibTrans" cxnId="{D69790B6-CE84-495E-BC5E-49144B16C0F5}">
      <dgm:prSet/>
      <dgm:spPr/>
      <dgm:t>
        <a:bodyPr/>
        <a:lstStyle/>
        <a:p>
          <a:endParaRPr lang="it-IT"/>
        </a:p>
      </dgm:t>
    </dgm:pt>
    <dgm:pt modelId="{12406056-6A94-494F-BAD4-DE493085701F}">
      <dgm:prSet custT="1"/>
      <dgm:spPr/>
      <dgm:t>
        <a:bodyPr/>
        <a:lstStyle/>
        <a:p>
          <a:r>
            <a:rPr lang="en-US" sz="2000" dirty="0"/>
            <a:t>Extensive support for machine learning and deep learning</a:t>
          </a:r>
          <a:endParaRPr lang="it-IT" sz="2000" dirty="0"/>
        </a:p>
      </dgm:t>
    </dgm:pt>
    <dgm:pt modelId="{2309EAAA-5555-4F63-8245-6E6F87525CCA}" type="parTrans" cxnId="{ACFEC530-A73B-456B-A0CC-67D63E407E2D}">
      <dgm:prSet/>
      <dgm:spPr/>
      <dgm:t>
        <a:bodyPr/>
        <a:lstStyle/>
        <a:p>
          <a:endParaRPr lang="it-IT"/>
        </a:p>
      </dgm:t>
    </dgm:pt>
    <dgm:pt modelId="{EF0FAA09-393F-4D70-87B3-F756FCF4F3F7}" type="sibTrans" cxnId="{ACFEC530-A73B-456B-A0CC-67D63E407E2D}">
      <dgm:prSet/>
      <dgm:spPr/>
      <dgm:t>
        <a:bodyPr/>
        <a:lstStyle/>
        <a:p>
          <a:endParaRPr lang="it-IT"/>
        </a:p>
      </dgm:t>
    </dgm:pt>
    <dgm:pt modelId="{99FA2CAE-F6B9-4766-B3F6-E1B26C971DA1}">
      <dgm:prSet custT="1"/>
      <dgm:spPr/>
      <dgm:t>
        <a:bodyPr/>
        <a:lstStyle/>
        <a:p>
          <a:r>
            <a:rPr lang="it-IT" sz="2000" dirty="0"/>
            <a:t>Versatile and user-friendly API</a:t>
          </a:r>
        </a:p>
      </dgm:t>
    </dgm:pt>
    <dgm:pt modelId="{8DFF916C-93EE-4B9E-960B-71798D69DB40}" type="parTrans" cxnId="{E1A3DD28-F650-491C-834D-638E27B7E976}">
      <dgm:prSet/>
      <dgm:spPr/>
      <dgm:t>
        <a:bodyPr/>
        <a:lstStyle/>
        <a:p>
          <a:endParaRPr lang="it-IT"/>
        </a:p>
      </dgm:t>
    </dgm:pt>
    <dgm:pt modelId="{144A27C8-2DCC-4C84-8A12-85E74D432636}" type="sibTrans" cxnId="{E1A3DD28-F650-491C-834D-638E27B7E976}">
      <dgm:prSet/>
      <dgm:spPr/>
      <dgm:t>
        <a:bodyPr/>
        <a:lstStyle/>
        <a:p>
          <a:endParaRPr lang="it-IT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Y="54414" custLinFactNeighborY="-23077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39607">
        <dgm:presLayoutVars>
          <dgm:bulletEnabled val="1"/>
        </dgm:presLayoutVars>
      </dgm:prSet>
      <dgm:spPr/>
    </dgm:pt>
  </dgm:ptLst>
  <dgm:cxnLst>
    <dgm:cxn modelId="{D7447507-179B-4EBD-A8B4-7E66958FE319}" type="presOf" srcId="{12406056-6A94-494F-BAD4-DE493085701F}" destId="{B80ABC3B-8E28-41BB-8803-F66FE3EC9627}" srcOrd="0" destOrd="2" presId="urn:microsoft.com/office/officeart/2005/8/layout/vList2"/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E1A3DD28-F650-491C-834D-638E27B7E976}" srcId="{EC53C1A3-4F40-40F7-941B-07761D42E005}" destId="{99FA2CAE-F6B9-4766-B3F6-E1B26C971DA1}" srcOrd="3" destOrd="0" parTransId="{8DFF916C-93EE-4B9E-960B-71798D69DB40}" sibTransId="{144A27C8-2DCC-4C84-8A12-85E74D432636}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ACFEC530-A73B-456B-A0CC-67D63E407E2D}" srcId="{EC53C1A3-4F40-40F7-941B-07761D42E005}" destId="{12406056-6A94-494F-BAD4-DE493085701F}" srcOrd="2" destOrd="0" parTransId="{2309EAAA-5555-4F63-8245-6E6F87525CCA}" sibTransId="{EF0FAA09-393F-4D70-87B3-F756FCF4F3F7}"/>
    <dgm:cxn modelId="{5E02B56A-FAD6-4EDA-956A-BF08D3B36820}" type="presOf" srcId="{CE5F2596-46C5-4A88-8736-D57C19B16F10}" destId="{B80ABC3B-8E28-41BB-8803-F66FE3EC9627}" srcOrd="0" destOrd="1" presId="urn:microsoft.com/office/officeart/2005/8/layout/vList2"/>
    <dgm:cxn modelId="{7E1B88A6-2FD0-444A-B03D-7E2C0145A4CB}" type="presOf" srcId="{99FA2CAE-F6B9-4766-B3F6-E1B26C971DA1}" destId="{B80ABC3B-8E28-41BB-8803-F66FE3EC9627}" srcOrd="0" destOrd="3" presId="urn:microsoft.com/office/officeart/2005/8/layout/vList2"/>
    <dgm:cxn modelId="{D69790B6-CE84-495E-BC5E-49144B16C0F5}" srcId="{EC53C1A3-4F40-40F7-941B-07761D42E005}" destId="{CE5F2596-46C5-4A88-8736-D57C19B16F10}" srcOrd="1" destOrd="0" parTransId="{F716E017-0690-4C0C-9911-B22B9F3FB687}" sibTransId="{7663A592-663F-45E3-A624-3D5F7D1A4DFD}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Supports large-scale simulations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 err="1"/>
            <a:t>IsaacGym</a:t>
          </a:r>
          <a:endParaRPr lang="en-US" sz="3600" dirty="0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9C6E3CF0-DDD8-43EA-83F3-F0EBEBC14FF7}">
      <dgm:prSet custT="1"/>
      <dgm:spPr/>
      <dgm:t>
        <a:bodyPr/>
        <a:lstStyle/>
        <a:p>
          <a:r>
            <a:rPr lang="en-US" sz="2000" dirty="0"/>
            <a:t>Realistic physics simulations</a:t>
          </a:r>
        </a:p>
      </dgm:t>
    </dgm:pt>
    <dgm:pt modelId="{37FED3D7-008C-4FD1-9038-C073E7471176}" type="parTrans" cxnId="{4EF74B69-FEEA-4D89-8847-70744C412988}">
      <dgm:prSet/>
      <dgm:spPr/>
      <dgm:t>
        <a:bodyPr/>
        <a:lstStyle/>
        <a:p>
          <a:endParaRPr lang="it-IT"/>
        </a:p>
      </dgm:t>
    </dgm:pt>
    <dgm:pt modelId="{121E8CDD-FC69-4602-A182-B78745FFE4A9}" type="sibTrans" cxnId="{4EF74B69-FEEA-4D89-8847-70744C412988}">
      <dgm:prSet/>
      <dgm:spPr/>
      <dgm:t>
        <a:bodyPr/>
        <a:lstStyle/>
        <a:p>
          <a:endParaRPr lang="it-IT"/>
        </a:p>
      </dgm:t>
    </dgm:pt>
    <dgm:pt modelId="{98838446-7B23-4C67-9D25-40567C687504}">
      <dgm:prSet custT="1"/>
      <dgm:spPr/>
      <dgm:t>
        <a:bodyPr/>
        <a:lstStyle/>
        <a:p>
          <a:r>
            <a:rPr lang="en-US" sz="2000" dirty="0"/>
            <a:t>Exploits NVIDIA GPU</a:t>
          </a:r>
        </a:p>
      </dgm:t>
    </dgm:pt>
    <dgm:pt modelId="{73BCD7AA-8623-41C9-B2DB-080D7F0661CA}" type="parTrans" cxnId="{F9E82928-40B8-48A5-AD7A-5623F07408D8}">
      <dgm:prSet/>
      <dgm:spPr/>
      <dgm:t>
        <a:bodyPr/>
        <a:lstStyle/>
        <a:p>
          <a:endParaRPr lang="it-IT"/>
        </a:p>
      </dgm:t>
    </dgm:pt>
    <dgm:pt modelId="{5DB3E5E5-D1B8-45E2-9995-D596DB850088}" type="sibTrans" cxnId="{F9E82928-40B8-48A5-AD7A-5623F07408D8}">
      <dgm:prSet/>
      <dgm:spPr/>
      <dgm:t>
        <a:bodyPr/>
        <a:lstStyle/>
        <a:p>
          <a:endParaRPr lang="it-IT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X="95399" custScaleY="60514" custLinFactNeighborX="3" custLinFactNeighborY="-95687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82412">
        <dgm:presLayoutVars>
          <dgm:bulletEnabled val="1"/>
        </dgm:presLayoutVars>
      </dgm:prSet>
      <dgm:spPr/>
    </dgm:pt>
  </dgm:ptLst>
  <dgm:cxnLst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F9E82928-40B8-48A5-AD7A-5623F07408D8}" srcId="{EC53C1A3-4F40-40F7-941B-07761D42E005}" destId="{98838446-7B23-4C67-9D25-40567C687504}" srcOrd="2" destOrd="0" parTransId="{73BCD7AA-8623-41C9-B2DB-080D7F0661CA}" sibTransId="{5DB3E5E5-D1B8-45E2-9995-D596DB850088}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EB36E82C-8901-4263-A378-BADDB59CA294}" type="presOf" srcId="{98838446-7B23-4C67-9D25-40567C687504}" destId="{B80ABC3B-8E28-41BB-8803-F66FE3EC9627}" srcOrd="0" destOrd="2" presId="urn:microsoft.com/office/officeart/2005/8/layout/vList2"/>
    <dgm:cxn modelId="{4EF74B69-FEEA-4D89-8847-70744C412988}" srcId="{EC53C1A3-4F40-40F7-941B-07761D42E005}" destId="{9C6E3CF0-DDD8-43EA-83F3-F0EBEBC14FF7}" srcOrd="1" destOrd="0" parTransId="{37FED3D7-008C-4FD1-9038-C073E7471176}" sibTransId="{121E8CDD-FC69-4602-A182-B78745FFE4A9}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AD565CE8-012D-42DB-9E56-E6E41FC2486B}" type="presOf" srcId="{9C6E3CF0-DDD8-43EA-83F3-F0EBEBC14FF7}" destId="{B80ABC3B-8E28-41BB-8803-F66FE3EC9627}" srcOrd="0" destOrd="1" presId="urn:microsoft.com/office/officeart/2005/8/layout/vList2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DF8E-F61F-4914-A291-DEA2CC3208C1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91F4F-DB0F-4577-87E7-FC1D5A041D1E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6EE26-DC3A-40A1-AB8F-8BDFC2521925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Study PPO (</a:t>
          </a:r>
          <a:r>
            <a:rPr lang="it-IT" sz="1900" kern="1200" dirty="0" err="1"/>
            <a:t>Proximal</a:t>
          </a:r>
          <a:r>
            <a:rPr lang="it-IT" sz="1900" kern="1200" dirty="0"/>
            <a:t> Policy </a:t>
          </a:r>
          <a:r>
            <a:rPr lang="it-IT" sz="1900" kern="1200" dirty="0" err="1"/>
            <a:t>Optimization</a:t>
          </a:r>
          <a:r>
            <a:rPr lang="it-IT" sz="1900" kern="1200" dirty="0"/>
            <a:t>) </a:t>
          </a:r>
          <a:r>
            <a:rPr lang="it-IT" sz="1900" kern="1200" dirty="0" err="1"/>
            <a:t>Reinforcement</a:t>
          </a:r>
          <a:r>
            <a:rPr lang="it-IT" sz="1900" kern="1200" dirty="0"/>
            <a:t> learning </a:t>
          </a:r>
          <a:r>
            <a:rPr lang="it-IT" sz="1900" kern="1200" dirty="0" err="1"/>
            <a:t>algorithm</a:t>
          </a:r>
          <a:r>
            <a:rPr lang="it-IT" sz="1900" kern="1200" dirty="0"/>
            <a:t> and SKRL library</a:t>
          </a:r>
          <a:endParaRPr lang="en-US" sz="1900" kern="1200" dirty="0"/>
        </a:p>
      </dsp:txBody>
      <dsp:txXfrm>
        <a:off x="836323" y="3399"/>
        <a:ext cx="9679276" cy="724089"/>
      </dsp:txXfrm>
    </dsp:sp>
    <dsp:sp modelId="{013DB47C-C993-46C6-90C2-615C473F0064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310EB-26C0-4D3C-AE2F-161ABB8D6B5D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38EBE-9125-46C5-8D0D-3F21316465C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Create an </a:t>
          </a:r>
          <a:r>
            <a:rPr lang="it-IT" sz="1900" kern="1200" dirty="0" err="1"/>
            <a:t>environment</a:t>
          </a:r>
          <a:r>
            <a:rPr lang="it-IT" sz="1900" kern="1200" dirty="0"/>
            <a:t> </a:t>
          </a:r>
          <a:r>
            <a:rPr lang="it-IT" sz="1900" kern="1200" dirty="0" err="1"/>
            <a:t>using</a:t>
          </a:r>
          <a:r>
            <a:rPr lang="it-IT" sz="1900" kern="1200" dirty="0"/>
            <a:t> Isaac Gym </a:t>
          </a:r>
          <a:r>
            <a:rPr lang="it-IT" sz="1900" kern="1200" dirty="0" err="1"/>
            <a:t>where</a:t>
          </a:r>
          <a:r>
            <a:rPr lang="it-IT" sz="1900" kern="1200" dirty="0"/>
            <a:t> agents can </a:t>
          </a:r>
          <a:r>
            <a:rPr lang="it-IT" sz="1900" kern="1200" dirty="0" err="1"/>
            <a:t>interact</a:t>
          </a:r>
          <a:r>
            <a:rPr lang="it-IT" sz="1900" kern="1200" dirty="0"/>
            <a:t> </a:t>
          </a:r>
          <a:endParaRPr lang="en-US" sz="1900" kern="1200" dirty="0"/>
        </a:p>
      </dsp:txBody>
      <dsp:txXfrm>
        <a:off x="836323" y="908511"/>
        <a:ext cx="9679276" cy="724089"/>
      </dsp:txXfrm>
    </dsp:sp>
    <dsp:sp modelId="{A1FACAD5-E8D8-48D9-A80C-BF9435FE25C9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E3754-155A-4C4F-AD49-7E0DED738B23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2C939-3FA2-4C3F-95E9-1AA82DBF03AB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Implement</a:t>
          </a:r>
          <a:r>
            <a:rPr lang="it-IT" sz="1900" kern="1200" dirty="0"/>
            <a:t> a </a:t>
          </a:r>
          <a:r>
            <a:rPr lang="it-IT" sz="1900" kern="1200" dirty="0" err="1"/>
            <a:t>Neural</a:t>
          </a:r>
          <a:r>
            <a:rPr lang="it-IT" sz="1900" kern="1200" dirty="0"/>
            <a:t> Network to control the drone </a:t>
          </a:r>
          <a:r>
            <a:rPr lang="it-IT" sz="1900" kern="1200" dirty="0" err="1"/>
            <a:t>using</a:t>
          </a:r>
          <a:r>
            <a:rPr lang="it-IT" sz="1900" kern="1200" dirty="0"/>
            <a:t> camera images </a:t>
          </a:r>
          <a:r>
            <a:rPr lang="it-IT" sz="1900" kern="1200" dirty="0" err="1"/>
            <a:t>applying</a:t>
          </a:r>
          <a:r>
            <a:rPr lang="it-IT" sz="1900" kern="1200" dirty="0"/>
            <a:t> PPO</a:t>
          </a:r>
          <a:endParaRPr lang="en-US" sz="1900" kern="1200" dirty="0"/>
        </a:p>
      </dsp:txBody>
      <dsp:txXfrm>
        <a:off x="836323" y="1813624"/>
        <a:ext cx="9679276" cy="724089"/>
      </dsp:txXfrm>
    </dsp:sp>
    <dsp:sp modelId="{70A61A0F-81C4-49F5-8AB5-5FC118B8E7DC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2E56F-19FF-4DA6-BC47-DAA9D7F67A65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12BA5-9E84-44B7-94B5-D035CFE3DFCF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Design a reward function for obstacle avoidance</a:t>
          </a:r>
          <a:endParaRPr lang="en-US" sz="1900" kern="1200"/>
        </a:p>
      </dsp:txBody>
      <dsp:txXfrm>
        <a:off x="836323" y="2718736"/>
        <a:ext cx="9679276" cy="724089"/>
      </dsp:txXfrm>
    </dsp:sp>
    <dsp:sp modelId="{D71F6BEA-2335-4C69-AA7D-9E1392E0228D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CC150-A775-4F77-8301-5E4EEC6D90F4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8FAB7-D710-414A-9BE9-0DAFAF8E6E54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Train and test</a:t>
          </a:r>
          <a:endParaRPr lang="en-US" sz="1900" kern="1200" dirty="0"/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59761" y="27141"/>
          <a:ext cx="3090927" cy="675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SKRL</a:t>
          </a:r>
          <a:endParaRPr lang="en-US" sz="3600" kern="1200" dirty="0"/>
        </a:p>
      </dsp:txBody>
      <dsp:txXfrm>
        <a:off x="92718" y="60098"/>
        <a:ext cx="3025013" cy="609216"/>
      </dsp:txXfrm>
    </dsp:sp>
    <dsp:sp modelId="{B80ABC3B-8E28-41BB-8803-F66FE3EC9627}">
      <dsp:nvSpPr>
        <dsp:cNvPr id="0" name=""/>
        <dsp:cNvSpPr/>
      </dsp:nvSpPr>
      <dsp:spPr>
        <a:xfrm>
          <a:off x="0" y="770879"/>
          <a:ext cx="3240000" cy="304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Built on </a:t>
          </a:r>
          <a:r>
            <a:rPr lang="en-US" sz="2000" kern="1200" dirty="0" err="1"/>
            <a:t>PyTorch</a:t>
          </a:r>
          <a:r>
            <a:rPr lang="en-US" sz="2000" kern="1200" dirty="0"/>
            <a:t> or JAX for seamless integration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Implements popular RL algorithms (included PPO)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Modular and extensible design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Support for environments like Gym and Isaac Gym</a:t>
          </a:r>
        </a:p>
      </dsp:txBody>
      <dsp:txXfrm>
        <a:off x="0" y="770879"/>
        <a:ext cx="3240000" cy="3047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0" y="12602"/>
          <a:ext cx="3240000" cy="651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PyTorch</a:t>
          </a:r>
          <a:endParaRPr lang="en-US" sz="3600" kern="1200" dirty="0"/>
        </a:p>
      </dsp:txBody>
      <dsp:txXfrm>
        <a:off x="31824" y="44426"/>
        <a:ext cx="3176352" cy="588275"/>
      </dsp:txXfrm>
    </dsp:sp>
    <dsp:sp modelId="{B80ABC3B-8E28-41BB-8803-F66FE3EC9627}">
      <dsp:nvSpPr>
        <dsp:cNvPr id="0" name=""/>
        <dsp:cNvSpPr/>
      </dsp:nvSpPr>
      <dsp:spPr>
        <a:xfrm>
          <a:off x="0" y="770878"/>
          <a:ext cx="3240000" cy="251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Dynamic computation graph (eager execution)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Strong GPU </a:t>
          </a:r>
          <a:r>
            <a:rPr lang="it-IT" sz="2000" kern="1200" dirty="0" err="1"/>
            <a:t>acceleration</a:t>
          </a:r>
          <a:endParaRPr lang="it-I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Extensive support for machine learning and deep learning</a:t>
          </a:r>
          <a:endParaRPr lang="it-I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Versatile and user-friendly API</a:t>
          </a:r>
        </a:p>
      </dsp:txBody>
      <dsp:txXfrm>
        <a:off x="0" y="770878"/>
        <a:ext cx="3240000" cy="2517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74633" y="0"/>
          <a:ext cx="3090927" cy="725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IsaacGym</a:t>
          </a:r>
          <a:endParaRPr lang="en-US" sz="3600" kern="1200" dirty="0"/>
        </a:p>
      </dsp:txBody>
      <dsp:txXfrm>
        <a:off x="110025" y="35392"/>
        <a:ext cx="3020143" cy="654222"/>
      </dsp:txXfrm>
    </dsp:sp>
    <dsp:sp modelId="{B80ABC3B-8E28-41BB-8803-F66FE3EC9627}">
      <dsp:nvSpPr>
        <dsp:cNvPr id="0" name=""/>
        <dsp:cNvSpPr/>
      </dsp:nvSpPr>
      <dsp:spPr>
        <a:xfrm>
          <a:off x="0" y="758261"/>
          <a:ext cx="3240000" cy="158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Supports large-scale simulations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Realistic physics simulations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Exploits NVIDIA GPU</a:t>
          </a:r>
        </a:p>
      </dsp:txBody>
      <dsp:txXfrm>
        <a:off x="0" y="758261"/>
        <a:ext cx="3240000" cy="1589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96C60-A8E6-7B43-121E-6EDD79A3C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73AA7C-36E6-C111-38CD-453DF1365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BD674B-1934-DF22-FF24-F18AC782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4781F-0941-7B1C-C746-5FAFAABF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800EF3-2E2D-7C91-75D0-6DE28EB9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81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E2927-5A63-3F0A-E5DD-387DBBBE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47EACE-B04B-4F4B-DDE2-58C41ED54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E767EC-FE48-DE6A-30FD-41B58476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9E437A-4F6A-9865-CB77-8B48EAA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07B8D9-3027-467D-11B6-C2F3F858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28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3C4EC63-BAFE-A362-352C-C3E57F03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58EBA6-ADF2-F3E9-CFFD-0BBD37AB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7BE624-2C0E-89F7-B580-7B90C42C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89E625-C544-0802-E174-2455C928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BFD2AC-D00C-3E6B-2C64-62078F4B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26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DB3EA-5F22-17BF-A26A-5FEFA231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F013FF-8888-D418-0D0F-ABBAEBBF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310AE4-218B-323B-033A-116F4A47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C4525-F54C-854A-74E9-EE4462BB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191CE1-8B28-6D0E-8123-71888EEA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51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6228BB-8101-5386-FE62-F08F7916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735AC4-9E11-1686-E317-57D775A8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A7E7AB-D540-78A8-BF86-F04A6B5D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AF9A89-481A-D1F9-8A59-E1E2C61E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336937-3F2B-1A9A-40D8-E86B184A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139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95AC1-7ECF-5C5C-68C6-FFFB5081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A04F83-6A0A-5E50-3A83-98494E12A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0AE08D-1EE6-720F-6120-0C22442B1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B079F5-E70A-6107-6418-33ADCFD4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FBFD6A-8539-EFCD-F3FE-9AD5A81D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CBE3B4-8A1E-8293-4B84-D1722448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15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3F307C-FE44-AEDA-45CD-D4C6A182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7B0212-82E5-EF3C-7C48-B8930633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38413B-BD61-053F-616C-1B22AC617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E6EE06-064B-C280-E39F-207E3EBD6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6E8AF73-6A87-3E3A-0794-5CD7E5CE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D690212-7F64-24C9-9FAF-384DBF03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0846EEF-4942-F33A-1910-9F4E9CF7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1372A2C-7976-E203-6B0E-6C34E3EA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5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A8E79-713C-6A38-32C6-9E99F1F9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328DF49-9401-4BA6-B432-BB6F6EC7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2DD9E2-53CE-66C9-C88C-D9565058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5F74D7C-14D7-AA0A-C3B9-EFAE0B8F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10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61C3F07-B66D-C4F8-2FAE-BF557CF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91457C-D1BE-F594-70BC-A897D9F9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5444AE-5649-51DD-200D-DD8B549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61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FA0FE-A5DC-420D-294E-C25AA0FE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5B0612-9978-468F-C196-83F0173F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6B0CF3-57CD-7295-1F3C-E903A5C81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12EAF8-8E7C-6FAE-00B3-E5E64520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3E7735-3BA9-114E-A7CE-F53157CE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4FC0DB-B20F-9473-49C1-E609AD4B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38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C3A08-7D7C-6534-59D1-B20853BD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1F29479-4C76-D871-8254-0CA997293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740E8B-FC89-6A2F-5657-90EC0EDCF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0B919-E1AE-CEA0-0F57-346DDBDA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3C798B-55E2-E3D2-E4FE-DAA82107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625ACC-A0C2-2EB2-CE64-A2CB249F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0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E715AB0-E006-4DC2-0028-8DE20E9E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EAFD7-0DC0-979B-FF46-6C6AA7814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80403C-A662-8459-8920-1249B79CD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BE7C8-F44F-46A4-ADFD-275A97E64713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A69759-7F6D-2AD2-59B9-AF11BF10C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64D3AE-8BA6-C2FE-CF01-081AA07C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63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11" Type="http://schemas.openxmlformats.org/officeDocument/2006/relationships/image" Target="../media/image340.png"/><Relationship Id="rId5" Type="http://schemas.openxmlformats.org/officeDocument/2006/relationships/image" Target="../media/image29.png"/><Relationship Id="rId10" Type="http://schemas.openxmlformats.org/officeDocument/2006/relationships/image" Target="../media/image37.svg"/><Relationship Id="rId4" Type="http://schemas.openxmlformats.org/officeDocument/2006/relationships/image" Target="../media/image26.sv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pm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diagramDrawing" Target="../diagrams/drawing3.xml"/><Relationship Id="rId18" Type="http://schemas.openxmlformats.org/officeDocument/2006/relationships/diagramColors" Target="../diagrams/colors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17" Type="http://schemas.openxmlformats.org/officeDocument/2006/relationships/diagramQuickStyle" Target="../diagrams/quickStyle4.xml"/><Relationship Id="rId2" Type="http://schemas.openxmlformats.org/officeDocument/2006/relationships/image" Target="../media/image2.png"/><Relationship Id="rId16" Type="http://schemas.openxmlformats.org/officeDocument/2006/relationships/diagramLayout" Target="../diagrams/layout4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5" Type="http://schemas.openxmlformats.org/officeDocument/2006/relationships/diagramData" Target="../diagrams/data4.xml"/><Relationship Id="rId10" Type="http://schemas.openxmlformats.org/officeDocument/2006/relationships/diagramLayout" Target="../diagrams/layout3.xml"/><Relationship Id="rId19" Type="http://schemas.microsoft.com/office/2007/relationships/diagramDrawing" Target="../diagrams/drawing4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chizzo, disegno, clipart, cerchio&#10;&#10;Descrizione generata automaticamente">
            <a:extLst>
              <a:ext uri="{FF2B5EF4-FFF2-40B4-BE49-F238E27FC236}">
                <a16:creationId xmlns:a16="http://schemas.microsoft.com/office/drawing/2014/main" id="{5C552D87-C058-B865-6537-607075936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2" r="13811" b="-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639FC3-2658-9C69-80E8-32C874AEC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Simulation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and control of </a:t>
            </a:r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autonomous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drone </a:t>
            </a:r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using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it-IT" sz="3700" noProof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Reinforcement Learning</a:t>
            </a:r>
            <a:endParaRPr lang="it-IT" sz="3700" dirty="0">
              <a:latin typeface="Aptos SemiBold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DE8CBB-EA24-D57E-3E5A-D844776C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CPSP Project – 2023/2024</a:t>
            </a:r>
          </a:p>
          <a:p>
            <a:pPr algn="l"/>
            <a:r>
              <a:rPr lang="it-IT" sz="2000" dirty="0"/>
              <a:t>Daniele Paccusse – Mattia Guazzaloca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EDEDBEC-6090-FAB1-74F7-BD00DE03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0" y="625683"/>
            <a:ext cx="707137" cy="1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– Environment Reset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17E83E-9D73-72CD-E400-791ACD41A8E7}"/>
              </a:ext>
            </a:extLst>
          </p:cNvPr>
          <p:cNvSpPr txBox="1"/>
          <p:nvPr/>
        </p:nvSpPr>
        <p:spPr>
          <a:xfrm>
            <a:off x="6980982" y="3619470"/>
            <a:ext cx="465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INSERIRE VIDEO DRONE CHE SI SCHIANTA E AMBIENTE CHE SI RESETTA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A832A-8263-B652-B0CD-B3C8ADD8E19F}"/>
              </a:ext>
            </a:extLst>
          </p:cNvPr>
          <p:cNvSpPr txBox="1"/>
          <p:nvPr/>
        </p:nvSpPr>
        <p:spPr>
          <a:xfrm>
            <a:off x="838200" y="2988528"/>
            <a:ext cx="5257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Collision with the room walls or the room floor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Maximum episode length of 500 timestamp reached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Distance from the target greater than a certain threshold</a:t>
            </a:r>
            <a:endParaRPr lang="it-IT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0C6E9-528D-F423-4A87-9295248C316B}"/>
              </a:ext>
            </a:extLst>
          </p:cNvPr>
          <p:cNvSpPr txBox="1"/>
          <p:nvPr/>
        </p:nvSpPr>
        <p:spPr>
          <a:xfrm>
            <a:off x="838200" y="2124164"/>
            <a:ext cx="2351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Reset conditions</a:t>
            </a:r>
            <a:endParaRPr lang="it-IT" sz="2200" b="1" dirty="0"/>
          </a:p>
        </p:txBody>
      </p:sp>
    </p:spTree>
    <p:extLst>
      <p:ext uri="{BB962C8B-B14F-4D97-AF65-F5344CB8AC3E}">
        <p14:creationId xmlns:p14="http://schemas.microsoft.com/office/powerpoint/2010/main" val="293724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- Demo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DD8EA-71A7-8BA4-4BF3-406CCD259B4B}"/>
              </a:ext>
            </a:extLst>
          </p:cNvPr>
          <p:cNvSpPr txBox="1"/>
          <p:nvPr/>
        </p:nvSpPr>
        <p:spPr>
          <a:xfrm>
            <a:off x="3683961" y="3784362"/>
            <a:ext cx="482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INSERIRE VIDEO DRONE VERSO PALLA GIALLA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190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1069917-984F-6494-E04C-91D83BF32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4" y="5082885"/>
            <a:ext cx="1922096" cy="1484170"/>
          </a:xfrm>
          <a:prstGeom prst="round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Vision-based navigation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2B637C-F3FF-4C55-26DB-1A3B05F83B33}"/>
              </a:ext>
            </a:extLst>
          </p:cNvPr>
          <p:cNvSpPr txBox="1"/>
          <p:nvPr/>
        </p:nvSpPr>
        <p:spPr>
          <a:xfrm>
            <a:off x="838199" y="1877938"/>
            <a:ext cx="10620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reach a yellow sphere in a simulated rectangular room </a:t>
            </a:r>
            <a:r>
              <a:rPr lang="en-US" b="1" dirty="0"/>
              <a:t>using only the camera sensors</a:t>
            </a:r>
            <a:r>
              <a:rPr lang="en-US" dirty="0"/>
              <a:t> while avoiding collision with either the walls, the floor </a:t>
            </a:r>
            <a:r>
              <a:rPr lang="en-US" b="1" dirty="0"/>
              <a:t>or a set of randomly placed cubic obstacles </a:t>
            </a:r>
            <a:r>
              <a:rPr lang="en-US" dirty="0"/>
              <a:t>and without excessive movements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A82899-91E7-3955-C69E-7903493B9433}"/>
              </a:ext>
            </a:extLst>
          </p:cNvPr>
          <p:cNvSpPr/>
          <p:nvPr/>
        </p:nvSpPr>
        <p:spPr>
          <a:xfrm>
            <a:off x="1008339" y="3606994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Creation</a:t>
            </a:r>
            <a:endParaRPr lang="it-IT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12F776-A163-1C3A-FAB0-019801ED5CB4}"/>
              </a:ext>
            </a:extLst>
          </p:cNvPr>
          <p:cNvSpPr/>
          <p:nvPr/>
        </p:nvSpPr>
        <p:spPr>
          <a:xfrm>
            <a:off x="9301052" y="3606994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Reward Function Definition</a:t>
            </a:r>
            <a:endParaRPr lang="it-IT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02E31-020B-1CB1-FCBB-7C076379FE63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3061086" y="4015333"/>
            <a:ext cx="711491" cy="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58BDDC-9D78-2D91-DA92-FDFF1813C7B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589562" y="4015333"/>
            <a:ext cx="7114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0C26E8-4CA5-C348-0B2D-B97C191712E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327426" y="4423672"/>
            <a:ext cx="0" cy="904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4364963-54AF-4BE2-1629-31F3A3B70161}"/>
              </a:ext>
            </a:extLst>
          </p:cNvPr>
          <p:cNvSpPr/>
          <p:nvPr/>
        </p:nvSpPr>
        <p:spPr>
          <a:xfrm>
            <a:off x="820460" y="3433134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t-IT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F981D3-6D35-5ADD-3712-0C004560BE86}"/>
              </a:ext>
            </a:extLst>
          </p:cNvPr>
          <p:cNvSpPr/>
          <p:nvPr/>
        </p:nvSpPr>
        <p:spPr>
          <a:xfrm>
            <a:off x="6536815" y="3606994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SKRL Model Implementation</a:t>
            </a:r>
            <a:endParaRPr lang="it-IT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BE9912-FA8D-EFD5-839A-B682D544980A}"/>
              </a:ext>
            </a:extLst>
          </p:cNvPr>
          <p:cNvSpPr/>
          <p:nvPr/>
        </p:nvSpPr>
        <p:spPr>
          <a:xfrm>
            <a:off x="6358820" y="3429000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8C5CD2-B1E5-551C-0E06-7C67C5B3B2E1}"/>
              </a:ext>
            </a:extLst>
          </p:cNvPr>
          <p:cNvSpPr/>
          <p:nvPr/>
        </p:nvSpPr>
        <p:spPr>
          <a:xfrm>
            <a:off x="9123058" y="3429000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1F8D58B-28AB-5A34-31D3-8372FA7BC4DB}"/>
              </a:ext>
            </a:extLst>
          </p:cNvPr>
          <p:cNvGrpSpPr/>
          <p:nvPr/>
        </p:nvGrpSpPr>
        <p:grpSpPr>
          <a:xfrm>
            <a:off x="9123057" y="5150333"/>
            <a:ext cx="2230742" cy="994672"/>
            <a:chOff x="9123058" y="5278188"/>
            <a:chExt cx="2230742" cy="99467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920C0D3-5D69-6CAA-8544-254CE764A1CC}"/>
                </a:ext>
              </a:extLst>
            </p:cNvPr>
            <p:cNvSpPr/>
            <p:nvPr/>
          </p:nvSpPr>
          <p:spPr>
            <a:xfrm>
              <a:off x="9301053" y="5456182"/>
              <a:ext cx="2052747" cy="81667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 Simulation &amp; Training</a:t>
              </a:r>
              <a:endParaRPr lang="it-IT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E93943B-33D5-F2B4-2EFD-E128A0EB1981}"/>
                </a:ext>
              </a:extLst>
            </p:cNvPr>
            <p:cNvSpPr/>
            <p:nvPr/>
          </p:nvSpPr>
          <p:spPr>
            <a:xfrm>
              <a:off x="9123058" y="5278188"/>
              <a:ext cx="355988" cy="35598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it-IT" dirty="0"/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1075EC-6035-817A-341B-610ADB8B667D}"/>
              </a:ext>
            </a:extLst>
          </p:cNvPr>
          <p:cNvSpPr/>
          <p:nvPr/>
        </p:nvSpPr>
        <p:spPr>
          <a:xfrm>
            <a:off x="1073664" y="5086927"/>
            <a:ext cx="1922095" cy="148012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B0F216-838B-6FF3-2174-88052C1B5EA2}"/>
              </a:ext>
            </a:extLst>
          </p:cNvPr>
          <p:cNvCxnSpPr>
            <a:cxnSpLocks/>
          </p:cNvCxnSpPr>
          <p:nvPr/>
        </p:nvCxnSpPr>
        <p:spPr>
          <a:xfrm>
            <a:off x="2003049" y="4433420"/>
            <a:ext cx="0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8E2F9E3-935F-848D-3B91-D445F3A07C3E}"/>
              </a:ext>
            </a:extLst>
          </p:cNvPr>
          <p:cNvSpPr/>
          <p:nvPr/>
        </p:nvSpPr>
        <p:spPr>
          <a:xfrm>
            <a:off x="3772577" y="3609247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 Sensors Data Collection</a:t>
            </a:r>
            <a:endParaRPr lang="it-IT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1D9B3A-5129-B858-9FA1-23C4681490BE}"/>
              </a:ext>
            </a:extLst>
          </p:cNvPr>
          <p:cNvSpPr/>
          <p:nvPr/>
        </p:nvSpPr>
        <p:spPr>
          <a:xfrm>
            <a:off x="3594582" y="3429000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7C3AE1-04A2-1BAF-03CD-E491419A30F0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 flipV="1">
            <a:off x="5825324" y="4015333"/>
            <a:ext cx="711491" cy="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7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96B24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Vision-based navigation – Cameras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grpSp>
        <p:nvGrpSpPr>
          <p:cNvPr id="5" name="Gruppo 33">
            <a:extLst>
              <a:ext uri="{FF2B5EF4-FFF2-40B4-BE49-F238E27FC236}">
                <a16:creationId xmlns:a16="http://schemas.microsoft.com/office/drawing/2014/main" id="{4758A878-B02D-AA8C-DDE7-26B29ACAE3FD}"/>
              </a:ext>
            </a:extLst>
          </p:cNvPr>
          <p:cNvGrpSpPr/>
          <p:nvPr/>
        </p:nvGrpSpPr>
        <p:grpSpPr>
          <a:xfrm>
            <a:off x="838200" y="1873763"/>
            <a:ext cx="2986726" cy="493736"/>
            <a:chOff x="3085457" y="1903220"/>
            <a:chExt cx="2986726" cy="493736"/>
          </a:xfrm>
        </p:grpSpPr>
        <p:sp>
          <p:nvSpPr>
            <p:cNvPr id="6" name="CasellaDiTesto 27">
              <a:extLst>
                <a:ext uri="{FF2B5EF4-FFF2-40B4-BE49-F238E27FC236}">
                  <a16:creationId xmlns:a16="http://schemas.microsoft.com/office/drawing/2014/main" id="{87D76C9A-A62B-6F09-38A7-38946E5FF3A3}"/>
                </a:ext>
              </a:extLst>
            </p:cNvPr>
            <p:cNvSpPr txBox="1"/>
            <p:nvPr/>
          </p:nvSpPr>
          <p:spPr>
            <a:xfrm>
              <a:off x="3579193" y="1965422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>
                  <a:latin typeface="Iosevka" panose="02000509030000000004" pitchFamily="49" charset="0"/>
                  <a:ea typeface="Iosevka" panose="02000509030000000004" pitchFamily="49" charset="0"/>
                  <a:cs typeface="Iosevka" panose="02000509030000000004" pitchFamily="49" charset="0"/>
                </a:rPr>
                <a:t>quadrotor_cameras.py</a:t>
              </a:r>
            </a:p>
          </p:txBody>
        </p:sp>
        <p:grpSp>
          <p:nvGrpSpPr>
            <p:cNvPr id="7" name="Gruppo 32">
              <a:extLst>
                <a:ext uri="{FF2B5EF4-FFF2-40B4-BE49-F238E27FC236}">
                  <a16:creationId xmlns:a16="http://schemas.microsoft.com/office/drawing/2014/main" id="{B41C686A-AD1F-D535-DC4F-25830A4AFE08}"/>
                </a:ext>
              </a:extLst>
            </p:cNvPr>
            <p:cNvGrpSpPr/>
            <p:nvPr/>
          </p:nvGrpSpPr>
          <p:grpSpPr>
            <a:xfrm>
              <a:off x="3085457" y="1903220"/>
              <a:ext cx="493736" cy="493736"/>
              <a:chOff x="964950" y="2028486"/>
              <a:chExt cx="2115708" cy="2115708"/>
            </a:xfrm>
          </p:grpSpPr>
          <p:pic>
            <p:nvPicPr>
              <p:cNvPr id="8" name="Immagine 26" descr="Immagine che contiene schermata, clipart, design&#10;&#10;Descrizione generata automaticamente">
                <a:extLst>
                  <a:ext uri="{FF2B5EF4-FFF2-40B4-BE49-F238E27FC236}">
                    <a16:creationId xmlns:a16="http://schemas.microsoft.com/office/drawing/2014/main" id="{1F932FB5-02D7-EC7A-FE28-BDEFC5CF1E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4950" y="2028486"/>
                <a:ext cx="2115708" cy="2115708"/>
              </a:xfrm>
              <a:prstGeom prst="rect">
                <a:avLst/>
              </a:prstGeom>
            </p:spPr>
          </p:pic>
          <p:pic>
            <p:nvPicPr>
              <p:cNvPr id="9" name="Immagine 28" descr="Immagine che contiene simbolo, Elementi grafici, logo&#10;&#10;Descrizione generata automaticamente">
                <a:extLst>
                  <a:ext uri="{FF2B5EF4-FFF2-40B4-BE49-F238E27FC236}">
                    <a16:creationId xmlns:a16="http://schemas.microsoft.com/office/drawing/2014/main" id="{FD2203FF-4B10-EE4D-FB93-D146ADCDC7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35" t="13539" r="23829" b="38867"/>
              <a:stretch/>
            </p:blipFill>
            <p:spPr>
              <a:xfrm>
                <a:off x="1296774" y="2394831"/>
                <a:ext cx="833988" cy="472546"/>
              </a:xfrm>
              <a:prstGeom prst="rect">
                <a:avLst/>
              </a:prstGeom>
            </p:spPr>
          </p:pic>
        </p:grpSp>
      </p:grpSp>
      <p:sp>
        <p:nvSpPr>
          <p:cNvPr id="11" name="Rectangle: Rounded Corners 28">
            <a:extLst>
              <a:ext uri="{FF2B5EF4-FFF2-40B4-BE49-F238E27FC236}">
                <a16:creationId xmlns:a16="http://schemas.microsoft.com/office/drawing/2014/main" id="{2AA5C39D-9887-74F5-FA60-F03318E57409}"/>
              </a:ext>
            </a:extLst>
          </p:cNvPr>
          <p:cNvSpPr/>
          <p:nvPr/>
        </p:nvSpPr>
        <p:spPr>
          <a:xfrm>
            <a:off x="1010119" y="3157005"/>
            <a:ext cx="1655215" cy="586600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create_envs</a:t>
            </a:r>
            <a:endParaRPr lang="it-IT" dirty="0">
              <a:latin typeface="Iosevka" panose="02000509030000000004" pitchFamily="49" charset="0"/>
              <a:ea typeface="Iosevka" panose="02000509030000000004" pitchFamily="49" charset="0"/>
              <a:cs typeface="Iosevka" panose="02000509030000000004" pitchFamily="49" charset="0"/>
            </a:endParaRPr>
          </a:p>
        </p:txBody>
      </p:sp>
      <p:sp>
        <p:nvSpPr>
          <p:cNvPr id="12" name="Rectangle: Rounded Corners 28">
            <a:extLst>
              <a:ext uri="{FF2B5EF4-FFF2-40B4-BE49-F238E27FC236}">
                <a16:creationId xmlns:a16="http://schemas.microsoft.com/office/drawing/2014/main" id="{AC4C20AB-227D-22C7-FC28-E31DABDCD8AD}"/>
              </a:ext>
            </a:extLst>
          </p:cNvPr>
          <p:cNvSpPr/>
          <p:nvPr/>
        </p:nvSpPr>
        <p:spPr>
          <a:xfrm>
            <a:off x="1723162" y="4210038"/>
            <a:ext cx="2508354" cy="603798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ea typeface="Iosevka" panose="02000509030000000004" pitchFamily="49" charset="0"/>
                <a:cs typeface="Iosevka" panose="02000509030000000004" pitchFamily="49" charset="0"/>
              </a:rPr>
              <a:t>Create camera sensor and attach to drone agent</a:t>
            </a:r>
            <a:endParaRPr lang="it-IT" sz="1600" dirty="0"/>
          </a:p>
        </p:txBody>
      </p:sp>
      <p:cxnSp>
        <p:nvCxnSpPr>
          <p:cNvPr id="15" name="Connettore a gomito 55">
            <a:extLst>
              <a:ext uri="{FF2B5EF4-FFF2-40B4-BE49-F238E27FC236}">
                <a16:creationId xmlns:a16="http://schemas.microsoft.com/office/drawing/2014/main" id="{A325AE82-0CD1-98A9-3A33-DC60C1B375D7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1087608" y="3876383"/>
            <a:ext cx="768334" cy="5027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28">
            <a:extLst>
              <a:ext uri="{FF2B5EF4-FFF2-40B4-BE49-F238E27FC236}">
                <a16:creationId xmlns:a16="http://schemas.microsoft.com/office/drawing/2014/main" id="{7F45A97A-38E3-CFEC-AA84-4806BAB4730D}"/>
              </a:ext>
            </a:extLst>
          </p:cNvPr>
          <p:cNvSpPr/>
          <p:nvPr/>
        </p:nvSpPr>
        <p:spPr>
          <a:xfrm>
            <a:off x="1723161" y="5280269"/>
            <a:ext cx="2508354" cy="603798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ea typeface="Iosevka" panose="02000509030000000004" pitchFamily="49" charset="0"/>
                <a:cs typeface="Iosevka" panose="02000509030000000004" pitchFamily="49" charset="0"/>
              </a:rPr>
              <a:t>Store reference to GPU image tensor</a:t>
            </a:r>
            <a:endParaRPr lang="it-IT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0B8A26-5A95-E863-C0D3-5F4FC921A44A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703443" y="4562449"/>
            <a:ext cx="1536665" cy="5027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E39DFA1-99B5-7AFB-3D85-A5910B4A8FEC}"/>
              </a:ext>
            </a:extLst>
          </p:cNvPr>
          <p:cNvSpPr/>
          <p:nvPr/>
        </p:nvSpPr>
        <p:spPr>
          <a:xfrm>
            <a:off x="838200" y="2979011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t-IT" dirty="0"/>
          </a:p>
        </p:txBody>
      </p:sp>
      <p:sp>
        <p:nvSpPr>
          <p:cNvPr id="33" name="Rectangle: Rounded Corners 28">
            <a:extLst>
              <a:ext uri="{FF2B5EF4-FFF2-40B4-BE49-F238E27FC236}">
                <a16:creationId xmlns:a16="http://schemas.microsoft.com/office/drawing/2014/main" id="{44597D83-5F38-F050-8760-CA26EBD5A5F6}"/>
              </a:ext>
            </a:extLst>
          </p:cNvPr>
          <p:cNvSpPr/>
          <p:nvPr/>
        </p:nvSpPr>
        <p:spPr>
          <a:xfrm>
            <a:off x="7653028" y="3161500"/>
            <a:ext cx="2180772" cy="586600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post_physics_step</a:t>
            </a:r>
          </a:p>
        </p:txBody>
      </p:sp>
      <p:sp>
        <p:nvSpPr>
          <p:cNvPr id="34" name="Rectangle: Rounded Corners 28">
            <a:extLst>
              <a:ext uri="{FF2B5EF4-FFF2-40B4-BE49-F238E27FC236}">
                <a16:creationId xmlns:a16="http://schemas.microsoft.com/office/drawing/2014/main" id="{F5AC98A9-BA09-F195-D9DA-01E9D3F475A2}"/>
              </a:ext>
            </a:extLst>
          </p:cNvPr>
          <p:cNvSpPr/>
          <p:nvPr/>
        </p:nvSpPr>
        <p:spPr>
          <a:xfrm>
            <a:off x="8136166" y="4072547"/>
            <a:ext cx="2508354" cy="603798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ea typeface="Iosevka" panose="02000509030000000004" pitchFamily="49" charset="0"/>
                <a:cs typeface="Iosevka" panose="02000509030000000004" pitchFamily="49" charset="0"/>
              </a:rPr>
              <a:t>Render cameras</a:t>
            </a:r>
            <a:endParaRPr lang="it-IT" sz="1600" dirty="0"/>
          </a:p>
        </p:txBody>
      </p:sp>
      <p:cxnSp>
        <p:nvCxnSpPr>
          <p:cNvPr id="35" name="Connettore a gomito 55">
            <a:extLst>
              <a:ext uri="{FF2B5EF4-FFF2-40B4-BE49-F238E27FC236}">
                <a16:creationId xmlns:a16="http://schemas.microsoft.com/office/drawing/2014/main" id="{D0D6CD35-9ED8-D2D4-82C9-F336EEFDAC1B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7700756" y="3939035"/>
            <a:ext cx="630827" cy="2399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28">
            <a:extLst>
              <a:ext uri="{FF2B5EF4-FFF2-40B4-BE49-F238E27FC236}">
                <a16:creationId xmlns:a16="http://schemas.microsoft.com/office/drawing/2014/main" id="{1AAF9CAF-8CC3-7024-CD54-8C4593F4089C}"/>
              </a:ext>
            </a:extLst>
          </p:cNvPr>
          <p:cNvSpPr/>
          <p:nvPr/>
        </p:nvSpPr>
        <p:spPr>
          <a:xfrm>
            <a:off x="8136167" y="4991829"/>
            <a:ext cx="2508354" cy="603798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ea typeface="Iosevka" panose="02000509030000000004" pitchFamily="49" charset="0"/>
                <a:cs typeface="Iosevka" panose="02000509030000000004" pitchFamily="49" charset="0"/>
              </a:rPr>
              <a:t>Copy GPU image tensor to CPU</a:t>
            </a:r>
            <a:endParaRPr lang="it-IT" sz="1600" dirty="0"/>
          </a:p>
        </p:txBody>
      </p:sp>
      <p:cxnSp>
        <p:nvCxnSpPr>
          <p:cNvPr id="37" name="Straight Arrow Connector 29">
            <a:extLst>
              <a:ext uri="{FF2B5EF4-FFF2-40B4-BE49-F238E27FC236}">
                <a16:creationId xmlns:a16="http://schemas.microsoft.com/office/drawing/2014/main" id="{31475A99-053A-07B0-D9AC-214A6BA02512}"/>
              </a:ext>
            </a:extLst>
          </p:cNvPr>
          <p:cNvCxnSpPr>
            <a:cxnSpLocks/>
            <a:endCxn id="36" idx="1"/>
          </p:cNvCxnSpPr>
          <p:nvPr/>
        </p:nvCxnSpPr>
        <p:spPr>
          <a:xfrm rot="16200000" flipH="1">
            <a:off x="7247838" y="4405398"/>
            <a:ext cx="1536665" cy="2399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DAB8823-0523-E42D-994C-1352F2C7A78D}"/>
              </a:ext>
            </a:extLst>
          </p:cNvPr>
          <p:cNvSpPr/>
          <p:nvPr/>
        </p:nvSpPr>
        <p:spPr>
          <a:xfrm>
            <a:off x="7481109" y="2983506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43EE73-1D7F-177A-B593-49D07F4628D0}"/>
              </a:ext>
            </a:extLst>
          </p:cNvPr>
          <p:cNvCxnSpPr>
            <a:cxnSpLocks/>
            <a:stCxn id="12" idx="3"/>
            <a:endCxn id="44" idx="1"/>
          </p:cNvCxnSpPr>
          <p:nvPr/>
        </p:nvCxnSpPr>
        <p:spPr>
          <a:xfrm>
            <a:off x="4231516" y="4511937"/>
            <a:ext cx="368012" cy="698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CBDD07-71B4-5FA1-D45E-15321A8F9F61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 flipV="1">
            <a:off x="4231516" y="3996450"/>
            <a:ext cx="370620" cy="5154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53CD71E-7BF3-7E6D-17C9-5516094D6ED8}"/>
              </a:ext>
            </a:extLst>
          </p:cNvPr>
          <p:cNvSpPr/>
          <p:nvPr/>
        </p:nvSpPr>
        <p:spPr>
          <a:xfrm>
            <a:off x="3305627" y="4270828"/>
            <a:ext cx="685800" cy="264886"/>
          </a:xfrm>
          <a:prstGeom prst="ellipse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657E00E-01DD-D3BF-94C7-74275C429B1C}"/>
              </a:ext>
            </a:extLst>
          </p:cNvPr>
          <p:cNvCxnSpPr>
            <a:cxnSpLocks/>
            <a:stCxn id="55" idx="0"/>
            <a:endCxn id="16" idx="2"/>
          </p:cNvCxnSpPr>
          <p:nvPr/>
        </p:nvCxnSpPr>
        <p:spPr>
          <a:xfrm flipV="1">
            <a:off x="3648527" y="3763233"/>
            <a:ext cx="360368" cy="50759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F99DA6-E84B-CEDA-C402-94B1C5F9E23A}"/>
              </a:ext>
            </a:extLst>
          </p:cNvPr>
          <p:cNvGrpSpPr/>
          <p:nvPr/>
        </p:nvGrpSpPr>
        <p:grpSpPr>
          <a:xfrm>
            <a:off x="4602136" y="3452256"/>
            <a:ext cx="1576582" cy="1088387"/>
            <a:chOff x="4602136" y="3793380"/>
            <a:chExt cx="1576582" cy="1088387"/>
          </a:xfrm>
        </p:grpSpPr>
        <p:sp>
          <p:nvSpPr>
            <p:cNvPr id="43" name="Rectangle: Rounded Corners 28">
              <a:extLst>
                <a:ext uri="{FF2B5EF4-FFF2-40B4-BE49-F238E27FC236}">
                  <a16:creationId xmlns:a16="http://schemas.microsoft.com/office/drawing/2014/main" id="{5638A83A-217E-665C-56F1-EE47756CD834}"/>
                </a:ext>
              </a:extLst>
            </p:cNvPr>
            <p:cNvSpPr/>
            <p:nvPr/>
          </p:nvSpPr>
          <p:spPr>
            <a:xfrm>
              <a:off x="4602136" y="3793380"/>
              <a:ext cx="1576582" cy="1088387"/>
            </a:xfrm>
            <a:prstGeom prst="roundRect">
              <a:avLst>
                <a:gd name="adj" fmla="val 895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Depth camera</a:t>
              </a:r>
              <a:endParaRPr lang="it-IT" sz="1600" dirty="0"/>
            </a:p>
          </p:txBody>
        </p:sp>
        <p:pic>
          <p:nvPicPr>
            <p:cNvPr id="10" name="Picture 9" descr="A black and white square&#10;&#10;Description automatically generated">
              <a:extLst>
                <a:ext uri="{FF2B5EF4-FFF2-40B4-BE49-F238E27FC236}">
                  <a16:creationId xmlns:a16="http://schemas.microsoft.com/office/drawing/2014/main" id="{0732685C-F0E4-8F3C-654F-76B5B89C9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927" y="4175661"/>
              <a:ext cx="1143000" cy="638175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C647F77-3BEA-7EA4-9C34-DB4CA1714D34}"/>
              </a:ext>
            </a:extLst>
          </p:cNvPr>
          <p:cNvGrpSpPr/>
          <p:nvPr/>
        </p:nvGrpSpPr>
        <p:grpSpPr>
          <a:xfrm>
            <a:off x="4599528" y="4665853"/>
            <a:ext cx="1576582" cy="1088387"/>
            <a:chOff x="4602136" y="4992020"/>
            <a:chExt cx="1576582" cy="1088387"/>
          </a:xfrm>
        </p:grpSpPr>
        <p:sp>
          <p:nvSpPr>
            <p:cNvPr id="44" name="Rectangle: Rounded Corners 28">
              <a:extLst>
                <a:ext uri="{FF2B5EF4-FFF2-40B4-BE49-F238E27FC236}">
                  <a16:creationId xmlns:a16="http://schemas.microsoft.com/office/drawing/2014/main" id="{2B5B2410-8B1E-2C34-912F-4DB4707793BF}"/>
                </a:ext>
              </a:extLst>
            </p:cNvPr>
            <p:cNvSpPr/>
            <p:nvPr/>
          </p:nvSpPr>
          <p:spPr>
            <a:xfrm>
              <a:off x="4602136" y="4992020"/>
              <a:ext cx="1576582" cy="1088387"/>
            </a:xfrm>
            <a:prstGeom prst="roundRect">
              <a:avLst>
                <a:gd name="adj" fmla="val 895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Color camera</a:t>
              </a:r>
              <a:endParaRPr lang="it-IT" sz="1600" dirty="0"/>
            </a:p>
          </p:txBody>
        </p:sp>
        <p:pic>
          <p:nvPicPr>
            <p:cNvPr id="23" name="Picture 22" descr="A pixelated room with squares&#10;&#10;Description automatically generated">
              <a:extLst>
                <a:ext uri="{FF2B5EF4-FFF2-40B4-BE49-F238E27FC236}">
                  <a16:creationId xmlns:a16="http://schemas.microsoft.com/office/drawing/2014/main" id="{4ACBB947-3EB5-2310-A847-55FB436AF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927" y="5370072"/>
              <a:ext cx="1143000" cy="638175"/>
            </a:xfrm>
            <a:prstGeom prst="rect">
              <a:avLst/>
            </a:prstGeom>
          </p:spPr>
        </p:pic>
      </p:grpSp>
      <p:sp>
        <p:nvSpPr>
          <p:cNvPr id="16" name="Rectangle: Rounded Corners 28">
            <a:extLst>
              <a:ext uri="{FF2B5EF4-FFF2-40B4-BE49-F238E27FC236}">
                <a16:creationId xmlns:a16="http://schemas.microsoft.com/office/drawing/2014/main" id="{9F8A4196-CF25-80CB-768D-7A0274933FE1}"/>
              </a:ext>
            </a:extLst>
          </p:cNvPr>
          <p:cNvSpPr/>
          <p:nvPr/>
        </p:nvSpPr>
        <p:spPr>
          <a:xfrm>
            <a:off x="2858609" y="3017086"/>
            <a:ext cx="2300572" cy="746147"/>
          </a:xfrm>
          <a:prstGeom prst="roundRect">
            <a:avLst>
              <a:gd name="adj" fmla="val 895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⚠️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Cameras are sensors not actors</a:t>
            </a:r>
            <a:endParaRPr lang="it-I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1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1BEA770-C534-0FAA-2E9E-0EFA58DA671F}"/>
              </a:ext>
            </a:extLst>
          </p:cNvPr>
          <p:cNvSpPr>
            <a:spLocks/>
          </p:cNvSpPr>
          <p:nvPr/>
        </p:nvSpPr>
        <p:spPr>
          <a:xfrm>
            <a:off x="3141290" y="1792353"/>
            <a:ext cx="8847510" cy="4596148"/>
          </a:xfrm>
          <a:prstGeom prst="roundRect">
            <a:avLst>
              <a:gd name="adj" fmla="val 56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Vision-based navigation – SKRL Model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17C830-57D2-EC2C-DC21-E64DBA1B1A5E}"/>
              </a:ext>
            </a:extLst>
          </p:cNvPr>
          <p:cNvGrpSpPr/>
          <p:nvPr/>
        </p:nvGrpSpPr>
        <p:grpSpPr>
          <a:xfrm>
            <a:off x="7882691" y="3302108"/>
            <a:ext cx="1840679" cy="1570814"/>
            <a:chOff x="7954172" y="3272330"/>
            <a:chExt cx="1840679" cy="157081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E2F909-1E46-8372-31B1-0879D5D3F3A1}"/>
                </a:ext>
              </a:extLst>
            </p:cNvPr>
            <p:cNvSpPr txBox="1"/>
            <p:nvPr/>
          </p:nvSpPr>
          <p:spPr>
            <a:xfrm>
              <a:off x="8405473" y="3272330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Actions</a:t>
              </a:r>
              <a:endParaRPr lang="it-IT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3F60516-DCBA-0817-D950-AFFA8A8C0AD2}"/>
                </a:ext>
              </a:extLst>
            </p:cNvPr>
            <p:cNvGrpSpPr/>
            <p:nvPr/>
          </p:nvGrpSpPr>
          <p:grpSpPr>
            <a:xfrm>
              <a:off x="7954172" y="3665468"/>
              <a:ext cx="1840679" cy="1177676"/>
              <a:chOff x="7954172" y="3665468"/>
              <a:chExt cx="1840679" cy="117767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1787CE-2637-76DF-97EE-7F2695873D77}"/>
                  </a:ext>
                </a:extLst>
              </p:cNvPr>
              <p:cNvSpPr txBox="1"/>
              <p:nvPr/>
            </p:nvSpPr>
            <p:spPr>
              <a:xfrm>
                <a:off x="8746590" y="4146839"/>
                <a:ext cx="1048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</a:rPr>
                  <a:t>Linear Velocities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6FF80E69-A9B8-6857-4502-A050C6CD1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54172" y="3676544"/>
                <a:ext cx="566604" cy="1166600"/>
              </a:xfrm>
              <a:prstGeom prst="rect">
                <a:avLst/>
              </a:prstGeom>
            </p:spPr>
          </p:pic>
          <p:sp>
            <p:nvSpPr>
              <p:cNvPr id="56" name="Left Brace 55">
                <a:extLst>
                  <a:ext uri="{FF2B5EF4-FFF2-40B4-BE49-F238E27FC236}">
                    <a16:creationId xmlns:a16="http://schemas.microsoft.com/office/drawing/2014/main" id="{E55727D5-1BD0-8C4B-AAEA-698B3A54B129}"/>
                  </a:ext>
                </a:extLst>
              </p:cNvPr>
              <p:cNvSpPr/>
              <p:nvPr/>
            </p:nvSpPr>
            <p:spPr>
              <a:xfrm rot="10800000">
                <a:off x="8562498" y="4081976"/>
                <a:ext cx="205665" cy="714502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6B9ECB1-0926-FA60-A89A-58F314643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2191" y="3834745"/>
                <a:ext cx="2056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F18E8D-5206-8716-9E36-82FA77BDCEC2}"/>
                  </a:ext>
                </a:extLst>
              </p:cNvPr>
              <p:cNvSpPr txBox="1"/>
              <p:nvPr/>
            </p:nvSpPr>
            <p:spPr>
              <a:xfrm>
                <a:off x="8732483" y="3665468"/>
                <a:ext cx="1001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Yaw Rate</a:t>
                </a:r>
                <a:endParaRPr lang="it-IT" sz="16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B88C7D9-9233-AF62-C0CD-641D729C8B68}"/>
              </a:ext>
            </a:extLst>
          </p:cNvPr>
          <p:cNvSpPr/>
          <p:nvPr/>
        </p:nvSpPr>
        <p:spPr>
          <a:xfrm>
            <a:off x="10269762" y="3938069"/>
            <a:ext cx="1509485" cy="696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it-IT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7D95BAD-CF43-12B5-D736-0F22D557D561}"/>
              </a:ext>
            </a:extLst>
          </p:cNvPr>
          <p:cNvSpPr/>
          <p:nvPr/>
        </p:nvSpPr>
        <p:spPr>
          <a:xfrm>
            <a:off x="128142" y="1792353"/>
            <a:ext cx="2627086" cy="4579247"/>
          </a:xfrm>
          <a:prstGeom prst="roundRect">
            <a:avLst>
              <a:gd name="adj" fmla="val 56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698D228-FB12-BA20-2E82-94E79DFE88F3}"/>
              </a:ext>
            </a:extLst>
          </p:cNvPr>
          <p:cNvSpPr/>
          <p:nvPr/>
        </p:nvSpPr>
        <p:spPr>
          <a:xfrm rot="10800000">
            <a:off x="893864" y="2315712"/>
            <a:ext cx="205665" cy="1400496"/>
          </a:xfrm>
          <a:prstGeom prst="leftBrace">
            <a:avLst>
              <a:gd name="adj1" fmla="val 6126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A317C52-17DA-020E-BCC6-1B6F23ACD454}"/>
              </a:ext>
            </a:extLst>
          </p:cNvPr>
          <p:cNvSpPr/>
          <p:nvPr/>
        </p:nvSpPr>
        <p:spPr>
          <a:xfrm rot="10800000">
            <a:off x="887909" y="3832503"/>
            <a:ext cx="205665" cy="1414409"/>
          </a:xfrm>
          <a:prstGeom prst="leftBrace">
            <a:avLst>
              <a:gd name="adj1" fmla="val 61263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FD191B-0468-3381-7745-EBD0C8E635A1}"/>
              </a:ext>
            </a:extLst>
          </p:cNvPr>
          <p:cNvSpPr txBox="1"/>
          <p:nvPr/>
        </p:nvSpPr>
        <p:spPr>
          <a:xfrm>
            <a:off x="1099530" y="2842979"/>
            <a:ext cx="13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Flatten Image</a:t>
            </a:r>
            <a:endParaRPr lang="it-IT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77FA51-0266-EB1B-425A-3C8E935069DF}"/>
              </a:ext>
            </a:extLst>
          </p:cNvPr>
          <p:cNvSpPr txBox="1"/>
          <p:nvPr/>
        </p:nvSpPr>
        <p:spPr>
          <a:xfrm>
            <a:off x="1088159" y="4367136"/>
            <a:ext cx="1327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Drone States</a:t>
            </a:r>
            <a:endParaRPr lang="it-IT" sz="1600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8D8D6F-3E66-9323-5E0D-FE10A67C25AE}"/>
              </a:ext>
            </a:extLst>
          </p:cNvPr>
          <p:cNvSpPr txBox="1"/>
          <p:nvPr/>
        </p:nvSpPr>
        <p:spPr>
          <a:xfrm>
            <a:off x="623218" y="1856267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</a:t>
            </a:r>
            <a:endParaRPr lang="it-IT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7B1045C-975A-9DA3-A360-DF885B808AB1}"/>
              </a:ext>
            </a:extLst>
          </p:cNvPr>
          <p:cNvSpPr txBox="1"/>
          <p:nvPr/>
        </p:nvSpPr>
        <p:spPr>
          <a:xfrm>
            <a:off x="659349" y="6388501"/>
            <a:ext cx="14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Environment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45E90D-66EE-51C8-6D65-AAA93C3683D9}"/>
              </a:ext>
            </a:extLst>
          </p:cNvPr>
          <p:cNvSpPr txBox="1"/>
          <p:nvPr/>
        </p:nvSpPr>
        <p:spPr>
          <a:xfrm>
            <a:off x="7276598" y="6382677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Agent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D5C6E0B-9A96-A746-4C82-E0C7E71457B2}"/>
              </a:ext>
            </a:extLst>
          </p:cNvPr>
          <p:cNvGrpSpPr/>
          <p:nvPr/>
        </p:nvGrpSpPr>
        <p:grpSpPr>
          <a:xfrm>
            <a:off x="3618156" y="2177783"/>
            <a:ext cx="3527402" cy="1668946"/>
            <a:chOff x="3628067" y="2542757"/>
            <a:chExt cx="3527402" cy="166894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8EE5151-E581-FA32-A97F-50220ED3364A}"/>
                </a:ext>
              </a:extLst>
            </p:cNvPr>
            <p:cNvSpPr/>
            <p:nvPr/>
          </p:nvSpPr>
          <p:spPr>
            <a:xfrm>
              <a:off x="3628067" y="2542757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Actor Model – Gaussian CNN</a:t>
              </a:r>
              <a:endParaRPr lang="it-IT" sz="1600" dirty="0"/>
            </a:p>
          </p:txBody>
        </p:sp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C397CB9D-2F0E-F1C2-BDDF-6B52D42AD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33452" y="2925355"/>
              <a:ext cx="3116632" cy="1134328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C6E2526-6A43-1FA7-E11E-298580A89389}"/>
              </a:ext>
            </a:extLst>
          </p:cNvPr>
          <p:cNvGrpSpPr/>
          <p:nvPr/>
        </p:nvGrpSpPr>
        <p:grpSpPr>
          <a:xfrm>
            <a:off x="3618156" y="4328159"/>
            <a:ext cx="3527402" cy="1668946"/>
            <a:chOff x="3618156" y="4399628"/>
            <a:chExt cx="3527402" cy="166894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5F8C2DC7-456C-FA46-125D-19174F34536F}"/>
                </a:ext>
              </a:extLst>
            </p:cNvPr>
            <p:cNvSpPr/>
            <p:nvPr/>
          </p:nvSpPr>
          <p:spPr>
            <a:xfrm>
              <a:off x="3618156" y="4399628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Critic Model – Deterministic MLP</a:t>
              </a:r>
              <a:endParaRPr lang="it-IT" sz="1600" dirty="0"/>
            </a:p>
          </p:txBody>
        </p:sp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DFA2D938-D3F2-5C60-2402-51359C090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81216" y="4864532"/>
              <a:ext cx="2201282" cy="1105482"/>
            </a:xfrm>
            <a:prstGeom prst="rect">
              <a:avLst/>
            </a:prstGeom>
          </p:spPr>
        </p:pic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DD84B52F-2CA2-4FF0-BBC3-9113BBB458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8112" y="2260515"/>
            <a:ext cx="685515" cy="2986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39E218-48AE-2D70-3352-65DF9AE52A6B}"/>
                  </a:ext>
                </a:extLst>
              </p:cNvPr>
              <p:cNvSpPr txBox="1"/>
              <p:nvPr/>
            </p:nvSpPr>
            <p:spPr>
              <a:xfrm>
                <a:off x="311612" y="5571905"/>
                <a:ext cx="22601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6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6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pixel of the image</a:t>
                </a:r>
                <a:endParaRPr lang="it-IT" sz="1600" kern="1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39E218-48AE-2D70-3352-65DF9AE52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12" y="5571905"/>
                <a:ext cx="2260145" cy="584775"/>
              </a:xfrm>
              <a:prstGeom prst="rect">
                <a:avLst/>
              </a:prstGeom>
              <a:blipFill>
                <a:blip r:embed="rId11"/>
                <a:stretch>
                  <a:fillRect t="-3125" r="-1348" b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0BBFD-3FE7-84E7-C4DC-547EC0CD7BB2}"/>
              </a:ext>
            </a:extLst>
          </p:cNvPr>
          <p:cNvCxnSpPr>
            <a:stCxn id="21" idx="3"/>
            <a:endCxn id="6" idx="1"/>
          </p:cNvCxnSpPr>
          <p:nvPr/>
        </p:nvCxnSpPr>
        <p:spPr>
          <a:xfrm>
            <a:off x="2486961" y="3012256"/>
            <a:ext cx="11311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48E732-FE67-A3C8-C467-CF233179BF50}"/>
              </a:ext>
            </a:extLst>
          </p:cNvPr>
          <p:cNvCxnSpPr>
            <a:cxnSpLocks/>
            <a:stCxn id="23" idx="3"/>
            <a:endCxn id="106" idx="1"/>
          </p:cNvCxnSpPr>
          <p:nvPr/>
        </p:nvCxnSpPr>
        <p:spPr>
          <a:xfrm>
            <a:off x="2415702" y="4536413"/>
            <a:ext cx="1202454" cy="626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CBD2448-141D-B09E-D8F2-8A72AFEA55A2}"/>
              </a:ext>
            </a:extLst>
          </p:cNvPr>
          <p:cNvCxnSpPr>
            <a:stCxn id="106" idx="3"/>
            <a:endCxn id="55" idx="1"/>
          </p:cNvCxnSpPr>
          <p:nvPr/>
        </p:nvCxnSpPr>
        <p:spPr>
          <a:xfrm flipV="1">
            <a:off x="7145558" y="4289622"/>
            <a:ext cx="737133" cy="8730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8F1385D-2464-BD74-7B4E-1D3EA6C7BFE3}"/>
              </a:ext>
            </a:extLst>
          </p:cNvPr>
          <p:cNvCxnSpPr>
            <a:stCxn id="6" idx="3"/>
            <a:endCxn id="55" idx="1"/>
          </p:cNvCxnSpPr>
          <p:nvPr/>
        </p:nvCxnSpPr>
        <p:spPr>
          <a:xfrm>
            <a:off x="7145558" y="3012256"/>
            <a:ext cx="737133" cy="12773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1959885-2FE7-BF1C-276B-250E751D24D6}"/>
              </a:ext>
            </a:extLst>
          </p:cNvPr>
          <p:cNvCxnSpPr>
            <a:endCxn id="75" idx="1"/>
          </p:cNvCxnSpPr>
          <p:nvPr/>
        </p:nvCxnSpPr>
        <p:spPr>
          <a:xfrm>
            <a:off x="9662092" y="3716208"/>
            <a:ext cx="607670" cy="570203"/>
          </a:xfrm>
          <a:prstGeom prst="bentConnector3">
            <a:avLst>
              <a:gd name="adj1" fmla="val 292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D859B5A-5669-D1D5-F608-E05ADF49C7CC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9662092" y="4286411"/>
            <a:ext cx="607670" cy="570203"/>
          </a:xfrm>
          <a:prstGeom prst="bentConnector3">
            <a:avLst>
              <a:gd name="adj1" fmla="val 292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1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Vision-based navigation – Issues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1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6" name="Immagine 375">
            <a:extLst>
              <a:ext uri="{FF2B5EF4-FFF2-40B4-BE49-F238E27FC236}">
                <a16:creationId xmlns:a16="http://schemas.microsoft.com/office/drawing/2014/main" id="{42939904-9D0E-1696-6FA6-F42D6BAF2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669835">
            <a:off x="3635186" y="5605893"/>
            <a:ext cx="1466000" cy="729342"/>
          </a:xfrm>
          <a:prstGeom prst="rect">
            <a:avLst/>
          </a:prstGeom>
        </p:spPr>
      </p:pic>
      <p:pic>
        <p:nvPicPr>
          <p:cNvPr id="377" name="Immagine 376">
            <a:extLst>
              <a:ext uri="{FF2B5EF4-FFF2-40B4-BE49-F238E27FC236}">
                <a16:creationId xmlns:a16="http://schemas.microsoft.com/office/drawing/2014/main" id="{04900FB7-EE3E-F778-14B3-98B4B159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631913" y="322905"/>
            <a:ext cx="1466000" cy="729342"/>
          </a:xfrm>
          <a:prstGeom prst="rect">
            <a:avLst/>
          </a:prstGeom>
        </p:spPr>
      </p:pic>
      <p:pic>
        <p:nvPicPr>
          <p:cNvPr id="375" name="Immagine 374">
            <a:extLst>
              <a:ext uri="{FF2B5EF4-FFF2-40B4-BE49-F238E27FC236}">
                <a16:creationId xmlns:a16="http://schemas.microsoft.com/office/drawing/2014/main" id="{10F908C2-5FB2-0345-E2C2-3576B4C7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00082" y="3085343"/>
            <a:ext cx="6620036" cy="729342"/>
          </a:xfrm>
          <a:prstGeom prst="rect">
            <a:avLst/>
          </a:prstGeom>
        </p:spPr>
      </p:pic>
      <p:sp useBgFill="1">
        <p:nvSpPr>
          <p:cNvPr id="371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2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E26BF6-173E-9A98-89AD-FE2F39A549BC}"/>
              </a:ext>
            </a:extLst>
          </p:cNvPr>
          <p:cNvSpPr txBox="1"/>
          <p:nvPr/>
        </p:nvSpPr>
        <p:spPr>
          <a:xfrm>
            <a:off x="3777344" y="322905"/>
            <a:ext cx="7630886" cy="6317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Practical skills acquired: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Project Organization:</a:t>
            </a:r>
            <a:r>
              <a:rPr lang="en-US" sz="2000" dirty="0"/>
              <a:t> manage projects using GitHub for version control and collaboration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Linux OS</a:t>
            </a:r>
            <a:r>
              <a:rPr lang="en-US" sz="2000" dirty="0"/>
              <a:t>: installing libraries, managing dependencies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Docker Utilization:</a:t>
            </a:r>
            <a:r>
              <a:rPr lang="en-US" sz="2000" dirty="0"/>
              <a:t> managing containers, configuration of virtual memory. 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WandB</a:t>
            </a:r>
            <a:r>
              <a:rPr lang="en-US" sz="2000" b="1" dirty="0"/>
              <a:t> Integration:</a:t>
            </a:r>
            <a:r>
              <a:rPr lang="en-US" sz="2000" dirty="0"/>
              <a:t> Learned how to monitor experiments.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Python Programming:</a:t>
            </a:r>
            <a:r>
              <a:rPr lang="en-US" sz="2000" dirty="0"/>
              <a:t> Improved coding abilities with a focus on modularity and readability.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IsaacGym</a:t>
            </a:r>
            <a:r>
              <a:rPr lang="en-US" sz="2000" b="1" dirty="0"/>
              <a:t> API:</a:t>
            </a:r>
            <a:r>
              <a:rPr lang="en-US" sz="2000" dirty="0"/>
              <a:t> Acquired experience in creating custom environments for RL and GPU-accelerated computing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SKRL API Application:</a:t>
            </a:r>
            <a:r>
              <a:rPr lang="en-US" sz="2000" dirty="0"/>
              <a:t> Learned how to train and test reinforcement learning agents.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PyTorch</a:t>
            </a:r>
            <a:r>
              <a:rPr lang="en-US" sz="2000" b="1" dirty="0"/>
              <a:t> Library :</a:t>
            </a:r>
            <a:r>
              <a:rPr lang="en-US" sz="2000" dirty="0"/>
              <a:t> Learned how to build neural networks.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Knowledge acquired: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Proximal Policy Optimization RL algorithm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Reward Function Design for RL</a:t>
            </a:r>
          </a:p>
        </p:txBody>
      </p:sp>
      <p:pic>
        <p:nvPicPr>
          <p:cNvPr id="199" name="Immagine 198">
            <a:extLst>
              <a:ext uri="{FF2B5EF4-FFF2-40B4-BE49-F238E27FC236}">
                <a16:creationId xmlns:a16="http://schemas.microsoft.com/office/drawing/2014/main" id="{6F652D64-3117-A8AD-4E32-9492C777D7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71" t="-60173" b="-1"/>
          <a:stretch/>
        </p:blipFill>
        <p:spPr>
          <a:xfrm rot="5400000">
            <a:off x="-1563984" y="3266815"/>
            <a:ext cx="3384000" cy="315226"/>
          </a:xfrm>
          <a:prstGeom prst="rect">
            <a:avLst/>
          </a:prstGeom>
        </p:spPr>
      </p:pic>
      <p:pic>
        <p:nvPicPr>
          <p:cNvPr id="373" name="Immagine 372">
            <a:extLst>
              <a:ext uri="{FF2B5EF4-FFF2-40B4-BE49-F238E27FC236}">
                <a16:creationId xmlns:a16="http://schemas.microsoft.com/office/drawing/2014/main" id="{13C19BBC-FF50-ABCD-D197-61142F0C7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773" y="0"/>
            <a:ext cx="1741613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53" y="1161288"/>
            <a:ext cx="1902618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Aptos SemiBold" panose="020B0004020202020204" pitchFamily="34" charset="0"/>
              </a:rPr>
              <a:t>Recap</a:t>
            </a:r>
          </a:p>
        </p:txBody>
      </p:sp>
      <p:sp>
        <p:nvSpPr>
          <p:cNvPr id="379" name="Rectangle 1">
            <a:extLst>
              <a:ext uri="{FF2B5EF4-FFF2-40B4-BE49-F238E27FC236}">
                <a16:creationId xmlns:a16="http://schemas.microsoft.com/office/drawing/2014/main" id="{6665D9D0-4A48-FB57-4EC3-7154DA5ED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SKRL API Application: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test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reinforcement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agents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SKRL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7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ptos SemiBold" panose="020B0004020202020204" pitchFamily="34" charset="0"/>
              </a:rPr>
              <a:t>Thank you for your attention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661" y="3914938"/>
            <a:ext cx="5076679" cy="2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1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3168D0-90D1-513B-AEF7-02781D19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Aptos SemiBold" panose="020B0004020202020204" pitchFamily="34" charset="0"/>
              </a:rPr>
              <a:t>Main</a:t>
            </a:r>
            <a:r>
              <a:rPr lang="it-IT" dirty="0">
                <a:latin typeface="Aptos SemiBold" panose="020B0004020202020204" pitchFamily="34" charset="0"/>
              </a:rPr>
              <a:t> Goals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2C7C922F-9595-CF76-D8AD-318518AF0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4955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54581D9D-B711-B8D6-0CEA-6BD4FFCC1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78722"/>
            <a:ext cx="3528000" cy="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7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>
                <a:latin typeface="Aptos SemiBold" panose="020B0004020202020204" pitchFamily="34" charset="0"/>
              </a:rPr>
              <a:t>Proximal Policy Optimization (PPO)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5670B-6748-0CD1-6049-4BE8109E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/>
              <a:t>Stochastic</a:t>
            </a:r>
            <a:r>
              <a:rPr lang="it-IT" sz="1800" dirty="0"/>
              <a:t> on-policy </a:t>
            </a:r>
            <a:r>
              <a:rPr lang="it-IT" sz="1800" dirty="0" err="1"/>
              <a:t>gradient</a:t>
            </a:r>
            <a:r>
              <a:rPr lang="it-IT" sz="1800" dirty="0"/>
              <a:t> </a:t>
            </a:r>
            <a:r>
              <a:rPr lang="it-IT" sz="1800" dirty="0" err="1"/>
              <a:t>algorithm</a:t>
            </a:r>
            <a:endParaRPr lang="it-IT" sz="1800" dirty="0"/>
          </a:p>
          <a:p>
            <a:r>
              <a:rPr lang="it-IT" sz="1800" dirty="0" err="1"/>
              <a:t>Actor-Critic</a:t>
            </a:r>
            <a:r>
              <a:rPr lang="it-IT" sz="1800" dirty="0"/>
              <a:t> </a:t>
            </a:r>
            <a:r>
              <a:rPr lang="it-IT" sz="1800" dirty="0" err="1"/>
              <a:t>method</a:t>
            </a:r>
            <a:endParaRPr lang="it-IT" sz="1800" dirty="0"/>
          </a:p>
          <a:p>
            <a:r>
              <a:rPr lang="it-IT" sz="1800" dirty="0" err="1"/>
              <a:t>Main</a:t>
            </a:r>
            <a:r>
              <a:rPr lang="it-IT" sz="1800" dirty="0"/>
              <a:t> steps: </a:t>
            </a:r>
            <a:r>
              <a:rPr lang="en-US" sz="1600" dirty="0"/>
              <a:t>sampling data, optimize a </a:t>
            </a:r>
            <a:r>
              <a:rPr lang="en-US" sz="1600" i="1" dirty="0"/>
              <a:t>surrogate objective function </a:t>
            </a:r>
            <a:endParaRPr lang="it-IT" sz="1600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76D3783-A352-D700-F26C-F9AFB3181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rcRect l="4028" t="24600" b="22275"/>
          <a:stretch/>
        </p:blipFill>
        <p:spPr>
          <a:xfrm>
            <a:off x="7818098" y="4480851"/>
            <a:ext cx="3253273" cy="2631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Immagine 8" descr="Immagine che contiene testo, diagramma, Carattere, schermata&#10;&#10;Descrizione generata automaticamente">
            <a:extLst>
              <a:ext uri="{FF2B5EF4-FFF2-40B4-BE49-F238E27FC236}">
                <a16:creationId xmlns:a16="http://schemas.microsoft.com/office/drawing/2014/main" id="{A9C7F3C7-C4B2-F1B3-629C-7774FAF15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0408"/>
            <a:ext cx="6850418" cy="3264023"/>
          </a:xfrm>
          <a:prstGeom prst="rect">
            <a:avLst/>
          </a:prstGeom>
          <a:ln>
            <a:solidFill>
              <a:srgbClr val="0A2058"/>
            </a:solidFill>
          </a:ln>
        </p:spPr>
      </p:pic>
    </p:spTree>
    <p:extLst>
      <p:ext uri="{BB962C8B-B14F-4D97-AF65-F5344CB8AC3E}">
        <p14:creationId xmlns:p14="http://schemas.microsoft.com/office/powerpoint/2010/main" val="46624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Aptos SemiBold" panose="020B0004020202020204" pitchFamily="34" charset="0"/>
              </a:rPr>
              <a:t>SKRL and </a:t>
            </a:r>
            <a:r>
              <a:rPr lang="it-IT" dirty="0" err="1">
                <a:latin typeface="Aptos SemiBold" panose="020B0004020202020204" pitchFamily="34" charset="0"/>
              </a:rPr>
              <a:t>PyTorch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F012E3B5-08F9-AFD3-B370-FB51BE834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604042"/>
              </p:ext>
            </p:extLst>
          </p:nvPr>
        </p:nvGraphicFramePr>
        <p:xfrm>
          <a:off x="4757408" y="1875857"/>
          <a:ext cx="32400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Immagine 15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6F69AC7A-9A67-6F45-A365-099483DD17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2" y="1978469"/>
            <a:ext cx="975898" cy="513973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326DC74A-AB05-B25F-16FB-6868FCD7EA24}"/>
              </a:ext>
            </a:extLst>
          </p:cNvPr>
          <p:cNvGrpSpPr/>
          <p:nvPr/>
        </p:nvGrpSpPr>
        <p:grpSpPr>
          <a:xfrm>
            <a:off x="990600" y="1875857"/>
            <a:ext cx="3240000" cy="4356000"/>
            <a:chOff x="990600" y="1875857"/>
            <a:chExt cx="3240000" cy="4356000"/>
          </a:xfrm>
        </p:grpSpPr>
        <p:graphicFrame>
          <p:nvGraphicFramePr>
            <p:cNvPr id="20" name="Segnaposto contenuto 2">
              <a:extLst>
                <a:ext uri="{FF2B5EF4-FFF2-40B4-BE49-F238E27FC236}">
                  <a16:creationId xmlns:a16="http://schemas.microsoft.com/office/drawing/2014/main" id="{7E94F868-86E3-A192-B6CA-44A47680F23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5099982"/>
                </p:ext>
              </p:extLst>
            </p:nvPr>
          </p:nvGraphicFramePr>
          <p:xfrm>
            <a:off x="990600" y="1875857"/>
            <a:ext cx="3240000" cy="4356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pic>
          <p:nvPicPr>
            <p:cNvPr id="24" name="Immagine 23" descr="Immagine che contiene Elementi grafici, cerchio&#10;&#10;Descrizione generata automaticamente">
              <a:extLst>
                <a:ext uri="{FF2B5EF4-FFF2-40B4-BE49-F238E27FC236}">
                  <a16:creationId xmlns:a16="http://schemas.microsoft.com/office/drawing/2014/main" id="{26CB6097-932E-1FEA-A72D-1AC13FF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131" y="1978025"/>
              <a:ext cx="399506" cy="483715"/>
            </a:xfrm>
            <a:prstGeom prst="rect">
              <a:avLst/>
            </a:prstGeom>
          </p:spPr>
        </p:pic>
      </p:grpSp>
      <p:graphicFrame>
        <p:nvGraphicFramePr>
          <p:cNvPr id="27" name="Segnaposto contenuto 2">
            <a:extLst>
              <a:ext uri="{FF2B5EF4-FFF2-40B4-BE49-F238E27FC236}">
                <a16:creationId xmlns:a16="http://schemas.microsoft.com/office/drawing/2014/main" id="{7A40219C-2DD2-79F1-31CA-2707D4BEA8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515745"/>
              </p:ext>
            </p:extLst>
          </p:nvPr>
        </p:nvGraphicFramePr>
        <p:xfrm>
          <a:off x="8524216" y="1875857"/>
          <a:ext cx="32400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31" name="Immagine 30" descr="Immagine che contiene simbolo, Elementi grafici, logo&#10;&#10;Descrizione generata automaticamente">
            <a:extLst>
              <a:ext uri="{FF2B5EF4-FFF2-40B4-BE49-F238E27FC236}">
                <a16:creationId xmlns:a16="http://schemas.microsoft.com/office/drawing/2014/main" id="{0E152AE2-789A-E6CE-3E98-E80851F1C16A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" t="13539" r="23829" b="38867"/>
          <a:stretch/>
        </p:blipFill>
        <p:spPr>
          <a:xfrm>
            <a:off x="8645885" y="2092032"/>
            <a:ext cx="546374" cy="3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: Rounded Corners 28">
            <a:extLst>
              <a:ext uri="{FF2B5EF4-FFF2-40B4-BE49-F238E27FC236}">
                <a16:creationId xmlns:a16="http://schemas.microsoft.com/office/drawing/2014/main" id="{29F1B073-A02A-5C53-1FA5-E75A257F8AE9}"/>
              </a:ext>
            </a:extLst>
          </p:cNvPr>
          <p:cNvSpPr/>
          <p:nvPr/>
        </p:nvSpPr>
        <p:spPr>
          <a:xfrm>
            <a:off x="821099" y="2737289"/>
            <a:ext cx="2365957" cy="2843739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latin typeface="Aptos SemiBold" panose="020B0004020202020204" pitchFamily="34" charset="0"/>
              </a:rPr>
              <a:t>IsaacGym</a:t>
            </a:r>
            <a:r>
              <a:rPr lang="it-IT" dirty="0">
                <a:latin typeface="Aptos SemiBold" panose="020B0004020202020204" pitchFamily="34" charset="0"/>
              </a:rPr>
              <a:t> and SKRL interaction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3DD891AC-8645-5BD6-3022-16B13823C62F}"/>
              </a:ext>
            </a:extLst>
          </p:cNvPr>
          <p:cNvGrpSpPr/>
          <p:nvPr/>
        </p:nvGrpSpPr>
        <p:grpSpPr>
          <a:xfrm>
            <a:off x="864696" y="3053927"/>
            <a:ext cx="1987883" cy="418223"/>
            <a:chOff x="838200" y="1811265"/>
            <a:chExt cx="1987883" cy="418223"/>
          </a:xfrm>
        </p:grpSpPr>
        <p:pic>
          <p:nvPicPr>
            <p:cNvPr id="6" name="Immagine 5" descr="Immagine che contiene schermata, clipart, design&#10;&#10;Descrizione generata automaticamente">
              <a:extLst>
                <a:ext uri="{FF2B5EF4-FFF2-40B4-BE49-F238E27FC236}">
                  <a16:creationId xmlns:a16="http://schemas.microsoft.com/office/drawing/2014/main" id="{052D761E-E9F0-21D8-AE09-B9C063B0D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811265"/>
              <a:ext cx="418223" cy="418223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3C12F57-E966-556D-A5D9-1DD0307CEA26}"/>
                </a:ext>
              </a:extLst>
            </p:cNvPr>
            <p:cNvSpPr txBox="1"/>
            <p:nvPr/>
          </p:nvSpPr>
          <p:spPr>
            <a:xfrm>
              <a:off x="1256423" y="185744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>
                  <a:latin typeface="Iosevka" panose="02000509030000000004" pitchFamily="49" charset="0"/>
                  <a:ea typeface="Iosevka" panose="02000509030000000004" pitchFamily="49" charset="0"/>
                  <a:cs typeface="Iosevka" panose="02000509030000000004" pitchFamily="49" charset="0"/>
                </a:rPr>
                <a:t>quadrotor.py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7A3695DD-0AE7-6148-9472-FCCB1E223977}"/>
              </a:ext>
            </a:extLst>
          </p:cNvPr>
          <p:cNvGrpSpPr/>
          <p:nvPr/>
        </p:nvGrpSpPr>
        <p:grpSpPr>
          <a:xfrm>
            <a:off x="4905295" y="2987832"/>
            <a:ext cx="1295386" cy="418223"/>
            <a:chOff x="838200" y="1811265"/>
            <a:chExt cx="1295386" cy="418223"/>
          </a:xfrm>
        </p:grpSpPr>
        <p:pic>
          <p:nvPicPr>
            <p:cNvPr id="10" name="Immagine 9" descr="Immagine che contiene schermata, clipart, design&#10;&#10;Descrizione generata automaticamente">
              <a:extLst>
                <a:ext uri="{FF2B5EF4-FFF2-40B4-BE49-F238E27FC236}">
                  <a16:creationId xmlns:a16="http://schemas.microsoft.com/office/drawing/2014/main" id="{6F5DCD5F-F9B7-C2D1-4E45-6D7473296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811265"/>
              <a:ext cx="418223" cy="418223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8665F29-65D1-FC5C-FE8A-1C91278D663D}"/>
                </a:ext>
              </a:extLst>
            </p:cNvPr>
            <p:cNvSpPr txBox="1"/>
            <p:nvPr/>
          </p:nvSpPr>
          <p:spPr>
            <a:xfrm>
              <a:off x="1256423" y="185744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>
                  <a:latin typeface="Iosevka" panose="02000509030000000004" pitchFamily="49" charset="0"/>
                  <a:ea typeface="Iosevka" panose="02000509030000000004" pitchFamily="49" charset="0"/>
                  <a:cs typeface="Iosevka" panose="02000509030000000004" pitchFamily="49" charset="0"/>
                </a:rPr>
                <a:t>ppo.py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6897FBBB-E5AC-E53B-5944-592FFC254F07}"/>
              </a:ext>
            </a:extLst>
          </p:cNvPr>
          <p:cNvGrpSpPr/>
          <p:nvPr/>
        </p:nvGrpSpPr>
        <p:grpSpPr>
          <a:xfrm>
            <a:off x="838200" y="2269880"/>
            <a:ext cx="2257306" cy="541459"/>
            <a:chOff x="3168196" y="1699181"/>
            <a:chExt cx="1890188" cy="541459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8846D46E-A944-FBE2-FC98-CB2565EF3147}"/>
                </a:ext>
              </a:extLst>
            </p:cNvPr>
            <p:cNvGrpSpPr/>
            <p:nvPr/>
          </p:nvGrpSpPr>
          <p:grpSpPr>
            <a:xfrm>
              <a:off x="3168196" y="1699181"/>
              <a:ext cx="1890188" cy="541459"/>
              <a:chOff x="74633" y="0"/>
              <a:chExt cx="3090927" cy="725006"/>
            </a:xfrm>
          </p:grpSpPr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69CC8483-0F1E-8ECC-1245-CEFCED68F52D}"/>
                  </a:ext>
                </a:extLst>
              </p:cNvPr>
              <p:cNvSpPr/>
              <p:nvPr/>
            </p:nvSpPr>
            <p:spPr>
              <a:xfrm>
                <a:off x="74633" y="0"/>
                <a:ext cx="3090927" cy="72500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it-IT"/>
              </a:p>
            </p:txBody>
          </p: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95FAF4E-27A8-D0C0-3AC7-C8D48C9CDCC8}"/>
                  </a:ext>
                </a:extLst>
              </p:cNvPr>
              <p:cNvSpPr txBox="1"/>
              <p:nvPr/>
            </p:nvSpPr>
            <p:spPr>
              <a:xfrm>
                <a:off x="110025" y="35392"/>
                <a:ext cx="3020143" cy="6542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1920" tIns="121920" rIns="121920" bIns="12192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2000" kern="1200" dirty="0" err="1"/>
                  <a:t>IsaacGym</a:t>
                </a:r>
                <a:endParaRPr lang="en-US" sz="2400" kern="1200" dirty="0"/>
              </a:p>
            </p:txBody>
          </p:sp>
        </p:grpSp>
        <p:pic>
          <p:nvPicPr>
            <p:cNvPr id="18" name="Immagine 17" descr="Immagine che contiene simbolo, Elementi grafici, logo&#10;&#10;Descrizione generata automaticamente">
              <a:extLst>
                <a:ext uri="{FF2B5EF4-FFF2-40B4-BE49-F238E27FC236}">
                  <a16:creationId xmlns:a16="http://schemas.microsoft.com/office/drawing/2014/main" id="{3048E9F9-14DB-DF03-3935-D89D1383C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5" t="13539" r="23829" b="38867"/>
            <a:stretch/>
          </p:blipFill>
          <p:spPr>
            <a:xfrm>
              <a:off x="3235486" y="1880870"/>
              <a:ext cx="262057" cy="177323"/>
            </a:xfrm>
            <a:prstGeom prst="rect">
              <a:avLst/>
            </a:prstGeom>
          </p:spPr>
        </p:pic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540459AA-6990-4A6D-28D6-546FECD75E7F}"/>
              </a:ext>
            </a:extLst>
          </p:cNvPr>
          <p:cNvGrpSpPr/>
          <p:nvPr/>
        </p:nvGrpSpPr>
        <p:grpSpPr>
          <a:xfrm>
            <a:off x="4888193" y="2309700"/>
            <a:ext cx="4248702" cy="541459"/>
            <a:chOff x="74633" y="0"/>
            <a:chExt cx="3090927" cy="725006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C7C331FF-A77F-AD7F-B638-3AAE0A946EDE}"/>
                </a:ext>
              </a:extLst>
            </p:cNvPr>
            <p:cNvSpPr/>
            <p:nvPr/>
          </p:nvSpPr>
          <p:spPr>
            <a:xfrm>
              <a:off x="74633" y="0"/>
              <a:ext cx="3090927" cy="7250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90A2E3A9-C950-450F-2F3D-3927BD34FC32}"/>
                </a:ext>
              </a:extLst>
            </p:cNvPr>
            <p:cNvSpPr txBox="1"/>
            <p:nvPr/>
          </p:nvSpPr>
          <p:spPr>
            <a:xfrm>
              <a:off x="110025" y="35392"/>
              <a:ext cx="3020143" cy="6542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 dirty="0"/>
                <a:t>SKRL</a:t>
              </a:r>
              <a:endParaRPr lang="en-US" sz="2400" kern="1200" dirty="0"/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1A23C85-591C-E9E6-CF39-95D9537D936D}"/>
              </a:ext>
            </a:extLst>
          </p:cNvPr>
          <p:cNvSpPr txBox="1"/>
          <p:nvPr/>
        </p:nvSpPr>
        <p:spPr>
          <a:xfrm>
            <a:off x="894447" y="3695744"/>
            <a:ext cx="2324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create_sim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pre_physics_step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post_physics_step</a:t>
            </a:r>
          </a:p>
        </p:txBody>
      </p: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962141BF-EEE8-0303-5173-1300D0CC1584}"/>
              </a:ext>
            </a:extLst>
          </p:cNvPr>
          <p:cNvGrpSpPr/>
          <p:nvPr/>
        </p:nvGrpSpPr>
        <p:grpSpPr>
          <a:xfrm>
            <a:off x="9694942" y="2313102"/>
            <a:ext cx="1480457" cy="1309008"/>
            <a:chOff x="9635849" y="986186"/>
            <a:chExt cx="1480457" cy="1309008"/>
          </a:xfrm>
        </p:grpSpPr>
        <p:pic>
          <p:nvPicPr>
            <p:cNvPr id="83" name="Immagine 82" descr="Immagine che contiene cerchio, Policromia, arte, linea&#10;&#10;Descrizione generata automaticamente">
              <a:extLst>
                <a:ext uri="{FF2B5EF4-FFF2-40B4-BE49-F238E27FC236}">
                  <a16:creationId xmlns:a16="http://schemas.microsoft.com/office/drawing/2014/main" id="{4FF6D1B9-44AD-BCDB-62F7-425A15CEE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5487" y="1594013"/>
              <a:ext cx="701181" cy="701181"/>
            </a:xfrm>
            <a:prstGeom prst="rect">
              <a:avLst/>
            </a:prstGeom>
            <a:noFill/>
          </p:spPr>
        </p:pic>
        <p:grpSp>
          <p:nvGrpSpPr>
            <p:cNvPr id="98" name="Gruppo 97">
              <a:extLst>
                <a:ext uri="{FF2B5EF4-FFF2-40B4-BE49-F238E27FC236}">
                  <a16:creationId xmlns:a16="http://schemas.microsoft.com/office/drawing/2014/main" id="{D727B5E6-519E-7042-306C-66F52D2ED3C3}"/>
                </a:ext>
              </a:extLst>
            </p:cNvPr>
            <p:cNvGrpSpPr/>
            <p:nvPr/>
          </p:nvGrpSpPr>
          <p:grpSpPr>
            <a:xfrm>
              <a:off x="9635849" y="986186"/>
              <a:ext cx="1480457" cy="565447"/>
              <a:chOff x="9786257" y="566667"/>
              <a:chExt cx="1480457" cy="565447"/>
            </a:xfrm>
          </p:grpSpPr>
          <p:grpSp>
            <p:nvGrpSpPr>
              <p:cNvPr id="93" name="Gruppo 92">
                <a:extLst>
                  <a:ext uri="{FF2B5EF4-FFF2-40B4-BE49-F238E27FC236}">
                    <a16:creationId xmlns:a16="http://schemas.microsoft.com/office/drawing/2014/main" id="{E749723A-E61E-AD78-8B2A-984669FA3D4A}"/>
                  </a:ext>
                </a:extLst>
              </p:cNvPr>
              <p:cNvGrpSpPr/>
              <p:nvPr/>
            </p:nvGrpSpPr>
            <p:grpSpPr>
              <a:xfrm>
                <a:off x="9786257" y="566667"/>
                <a:ext cx="1480457" cy="565447"/>
                <a:chOff x="0" y="12602"/>
                <a:chExt cx="3240000" cy="651923"/>
              </a:xfrm>
            </p:grpSpPr>
            <p:sp>
              <p:nvSpPr>
                <p:cNvPr id="94" name="Rettangolo con angoli arrotondati 93">
                  <a:extLst>
                    <a:ext uri="{FF2B5EF4-FFF2-40B4-BE49-F238E27FC236}">
                      <a16:creationId xmlns:a16="http://schemas.microsoft.com/office/drawing/2014/main" id="{CCF22185-518F-6237-E4AA-C166387FE087}"/>
                    </a:ext>
                  </a:extLst>
                </p:cNvPr>
                <p:cNvSpPr/>
                <p:nvPr/>
              </p:nvSpPr>
              <p:spPr>
                <a:xfrm>
                  <a:off x="0" y="12602"/>
                  <a:ext cx="3240000" cy="651923"/>
                </a:xfrm>
                <a:prstGeom prst="roundRect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95" name="CasellaDiTesto 94">
                  <a:extLst>
                    <a:ext uri="{FF2B5EF4-FFF2-40B4-BE49-F238E27FC236}">
                      <a16:creationId xmlns:a16="http://schemas.microsoft.com/office/drawing/2014/main" id="{DF79FD62-68E5-E47D-FA62-C272679B9C1E}"/>
                    </a:ext>
                  </a:extLst>
                </p:cNvPr>
                <p:cNvSpPr txBox="1"/>
                <p:nvPr/>
              </p:nvSpPr>
              <p:spPr>
                <a:xfrm>
                  <a:off x="31824" y="44426"/>
                  <a:ext cx="3176352" cy="58827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1920" tIns="121920" rIns="121920" bIns="121920" numCol="1" spcCol="1270" anchor="ctr" anchorCtr="0">
                  <a:noAutofit/>
                </a:bodyPr>
                <a:lstStyle/>
                <a:p>
                  <a:pPr marL="0" lvl="0" indent="0" algn="ctr" defTabSz="1422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it-IT" sz="1600" dirty="0" err="1"/>
                    <a:t>t</a:t>
                  </a:r>
                  <a:r>
                    <a:rPr lang="it-IT" sz="1600" kern="1200" dirty="0" err="1"/>
                    <a:t>orch.nn</a:t>
                  </a:r>
                  <a:endParaRPr lang="en-US" kern="1200" dirty="0"/>
                </a:p>
              </p:txBody>
            </p:sp>
          </p:grpSp>
          <p:pic>
            <p:nvPicPr>
              <p:cNvPr id="97" name="Immagine 96" descr="Immagine che contiene Elementi grafici, cerchio&#10;&#10;Descrizione generata automaticamente">
                <a:extLst>
                  <a:ext uri="{FF2B5EF4-FFF2-40B4-BE49-F238E27FC236}">
                    <a16:creationId xmlns:a16="http://schemas.microsoft.com/office/drawing/2014/main" id="{EEA722DC-9B30-8A03-1253-2FC15619A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4366" y="729617"/>
                <a:ext cx="197843" cy="239545"/>
              </a:xfrm>
              <a:prstGeom prst="rect">
                <a:avLst/>
              </a:prstGeom>
            </p:spPr>
          </p:pic>
        </p:grpSp>
      </p:grpSp>
      <p:sp>
        <p:nvSpPr>
          <p:cNvPr id="110" name="Rectangle: Rounded Corners 28">
            <a:extLst>
              <a:ext uri="{FF2B5EF4-FFF2-40B4-BE49-F238E27FC236}">
                <a16:creationId xmlns:a16="http://schemas.microsoft.com/office/drawing/2014/main" id="{BAD96193-3517-FFBA-0AE5-5D7A09315499}"/>
              </a:ext>
            </a:extLst>
          </p:cNvPr>
          <p:cNvSpPr/>
          <p:nvPr/>
        </p:nvSpPr>
        <p:spPr>
          <a:xfrm>
            <a:off x="3760923" y="3742184"/>
            <a:ext cx="649358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env</a:t>
            </a:r>
            <a:endParaRPr lang="it-IT" dirty="0"/>
          </a:p>
        </p:txBody>
      </p:sp>
      <p:sp>
        <p:nvSpPr>
          <p:cNvPr id="111" name="Rectangle: Rounded Corners 28">
            <a:extLst>
              <a:ext uri="{FF2B5EF4-FFF2-40B4-BE49-F238E27FC236}">
                <a16:creationId xmlns:a16="http://schemas.microsoft.com/office/drawing/2014/main" id="{AB38BA96-9544-57A9-E875-211697D1FB59}"/>
              </a:ext>
            </a:extLst>
          </p:cNvPr>
          <p:cNvSpPr/>
          <p:nvPr/>
        </p:nvSpPr>
        <p:spPr>
          <a:xfrm>
            <a:off x="4958173" y="3735986"/>
            <a:ext cx="1246932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wrap_env</a:t>
            </a:r>
            <a:endParaRPr lang="it-IT" dirty="0"/>
          </a:p>
        </p:txBody>
      </p: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EF14A7D3-0C89-1DE1-3191-1AF44C789DD0}"/>
              </a:ext>
            </a:extLst>
          </p:cNvPr>
          <p:cNvCxnSpPr>
            <a:cxnSpLocks/>
          </p:cNvCxnSpPr>
          <p:nvPr/>
        </p:nvCxnSpPr>
        <p:spPr>
          <a:xfrm rot="16200000">
            <a:off x="3457056" y="3705070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11E86173-71DF-6C41-1B8D-8CB8740DFB7A}"/>
              </a:ext>
            </a:extLst>
          </p:cNvPr>
          <p:cNvCxnSpPr>
            <a:cxnSpLocks/>
          </p:cNvCxnSpPr>
          <p:nvPr/>
        </p:nvCxnSpPr>
        <p:spPr>
          <a:xfrm rot="16200000">
            <a:off x="4680281" y="3713825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28">
            <a:extLst>
              <a:ext uri="{FF2B5EF4-FFF2-40B4-BE49-F238E27FC236}">
                <a16:creationId xmlns:a16="http://schemas.microsoft.com/office/drawing/2014/main" id="{EA75CD25-7F6C-DFEF-5828-78EEECE0740A}"/>
              </a:ext>
            </a:extLst>
          </p:cNvPr>
          <p:cNvSpPr/>
          <p:nvPr/>
        </p:nvSpPr>
        <p:spPr>
          <a:xfrm>
            <a:off x="6745105" y="3411536"/>
            <a:ext cx="2391789" cy="1022872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/>
              <a:t> - </a:t>
            </a:r>
            <a:r>
              <a:rPr lang="it-IT" dirty="0" err="1"/>
              <a:t>observation_space</a:t>
            </a:r>
            <a:endParaRPr lang="it-IT" dirty="0"/>
          </a:p>
          <a:p>
            <a:endParaRPr lang="it-IT" dirty="0"/>
          </a:p>
          <a:p>
            <a:r>
              <a:rPr lang="it-IT" dirty="0"/>
              <a:t> - </a:t>
            </a:r>
            <a:r>
              <a:rPr lang="it-IT" dirty="0" err="1"/>
              <a:t>action_space</a:t>
            </a:r>
            <a:endParaRPr lang="it-IT" dirty="0"/>
          </a:p>
        </p:txBody>
      </p: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A7285021-935A-C9E0-12E8-0912A537BA70}"/>
              </a:ext>
            </a:extLst>
          </p:cNvPr>
          <p:cNvCxnSpPr>
            <a:cxnSpLocks/>
          </p:cNvCxnSpPr>
          <p:nvPr/>
        </p:nvCxnSpPr>
        <p:spPr>
          <a:xfrm rot="16200000">
            <a:off x="6475105" y="3705070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28">
            <a:extLst>
              <a:ext uri="{FF2B5EF4-FFF2-40B4-BE49-F238E27FC236}">
                <a16:creationId xmlns:a16="http://schemas.microsoft.com/office/drawing/2014/main" id="{1E3E27D6-01A1-7B40-669F-072EC90BB836}"/>
              </a:ext>
            </a:extLst>
          </p:cNvPr>
          <p:cNvSpPr/>
          <p:nvPr/>
        </p:nvSpPr>
        <p:spPr>
          <a:xfrm>
            <a:off x="9676894" y="3716174"/>
            <a:ext cx="1643765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agent = PPO</a:t>
            </a:r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429FA032-20B4-4B55-1373-E6735D9CA69D}"/>
              </a:ext>
            </a:extLst>
          </p:cNvPr>
          <p:cNvGrpSpPr/>
          <p:nvPr/>
        </p:nvGrpSpPr>
        <p:grpSpPr>
          <a:xfrm>
            <a:off x="6830295" y="5003724"/>
            <a:ext cx="2441411" cy="453334"/>
            <a:chOff x="7837094" y="5609885"/>
            <a:chExt cx="2441411" cy="453334"/>
          </a:xfrm>
        </p:grpSpPr>
        <p:sp>
          <p:nvSpPr>
            <p:cNvPr id="119" name="Rectangle: Rounded Corners 28">
              <a:extLst>
                <a:ext uri="{FF2B5EF4-FFF2-40B4-BE49-F238E27FC236}">
                  <a16:creationId xmlns:a16="http://schemas.microsoft.com/office/drawing/2014/main" id="{68F61E9F-6002-85AD-5FC8-86A6703D42B2}"/>
                </a:ext>
              </a:extLst>
            </p:cNvPr>
            <p:cNvSpPr/>
            <p:nvPr/>
          </p:nvSpPr>
          <p:spPr>
            <a:xfrm>
              <a:off x="7837094" y="5609885"/>
              <a:ext cx="2441411" cy="453334"/>
            </a:xfrm>
            <a:prstGeom prst="roundRect">
              <a:avLst>
                <a:gd name="adj" fmla="val 895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dirty="0"/>
                <a:t>         </a:t>
              </a:r>
              <a:r>
                <a:rPr lang="it-IT" dirty="0" err="1"/>
                <a:t>sequential_trainer</a:t>
              </a:r>
              <a:endParaRPr lang="it-IT" dirty="0"/>
            </a:p>
          </p:txBody>
        </p:sp>
        <p:sp>
          <p:nvSpPr>
            <p:cNvPr id="120" name="Rettangolo 119" descr="Segno di spunta">
              <a:extLst>
                <a:ext uri="{FF2B5EF4-FFF2-40B4-BE49-F238E27FC236}">
                  <a16:creationId xmlns:a16="http://schemas.microsoft.com/office/drawing/2014/main" id="{B10EF2C3-686C-4C1A-B29E-07F1EBB9AF6F}"/>
                </a:ext>
              </a:extLst>
            </p:cNvPr>
            <p:cNvSpPr/>
            <p:nvPr/>
          </p:nvSpPr>
          <p:spPr>
            <a:xfrm>
              <a:off x="7858866" y="5637427"/>
              <a:ext cx="398249" cy="398249"/>
            </a:xfrm>
            <a:prstGeom prst="rect">
              <a:avLst/>
            </a:prstGeom>
            <a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cxnSp>
        <p:nvCxnSpPr>
          <p:cNvPr id="131" name="Connettore a gomito 130">
            <a:extLst>
              <a:ext uri="{FF2B5EF4-FFF2-40B4-BE49-F238E27FC236}">
                <a16:creationId xmlns:a16="http://schemas.microsoft.com/office/drawing/2014/main" id="{A759EBFE-DD77-A2CB-AEB6-AF0C219F4AB6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5675189" y="4095770"/>
            <a:ext cx="1047700" cy="1234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a gomito 137">
            <a:extLst>
              <a:ext uri="{FF2B5EF4-FFF2-40B4-BE49-F238E27FC236}">
                <a16:creationId xmlns:a16="http://schemas.microsoft.com/office/drawing/2014/main" id="{38017773-F078-C704-B5CD-CCB1B1FC6145}"/>
              </a:ext>
            </a:extLst>
          </p:cNvPr>
          <p:cNvCxnSpPr>
            <a:cxnSpLocks/>
          </p:cNvCxnSpPr>
          <p:nvPr/>
        </p:nvCxnSpPr>
        <p:spPr>
          <a:xfrm rot="5400000">
            <a:off x="9364148" y="4104771"/>
            <a:ext cx="1047701" cy="1216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39">
            <a:extLst>
              <a:ext uri="{FF2B5EF4-FFF2-40B4-BE49-F238E27FC236}">
                <a16:creationId xmlns:a16="http://schemas.microsoft.com/office/drawing/2014/main" id="{0592EC14-737F-0CA9-EF9C-E7BE5AA9513C}"/>
              </a:ext>
            </a:extLst>
          </p:cNvPr>
          <p:cNvCxnSpPr>
            <a:cxnSpLocks/>
          </p:cNvCxnSpPr>
          <p:nvPr/>
        </p:nvCxnSpPr>
        <p:spPr>
          <a:xfrm rot="16200000">
            <a:off x="9406894" y="3713824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7" name="Immagine 146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C462A4E1-0593-D85E-2C6E-18690F98D2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76" y="2440195"/>
            <a:ext cx="462541" cy="243605"/>
          </a:xfrm>
          <a:prstGeom prst="rect">
            <a:avLst/>
          </a:prstGeom>
        </p:spPr>
      </p:pic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1FB78EC4-8FA6-F9B6-A83F-703437FA2EE6}"/>
              </a:ext>
            </a:extLst>
          </p:cNvPr>
          <p:cNvSpPr txBox="1"/>
          <p:nvPr/>
        </p:nvSpPr>
        <p:spPr>
          <a:xfrm>
            <a:off x="6502513" y="576888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actions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9F89BFFD-76F3-0DCA-8B6B-4AF71DAB3614}"/>
              </a:ext>
            </a:extLst>
          </p:cNvPr>
          <p:cNvSpPr txBox="1"/>
          <p:nvPr/>
        </p:nvSpPr>
        <p:spPr>
          <a:xfrm>
            <a:off x="3936119" y="5754211"/>
            <a:ext cx="1938351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dirty="0" err="1"/>
              <a:t>Proportional</a:t>
            </a:r>
            <a:endParaRPr lang="it-IT" sz="1400" dirty="0"/>
          </a:p>
          <a:p>
            <a:pPr algn="ctr"/>
            <a:r>
              <a:rPr lang="it-IT" sz="1400" dirty="0"/>
              <a:t>+</a:t>
            </a:r>
          </a:p>
          <a:p>
            <a:pPr algn="ctr"/>
            <a:r>
              <a:rPr lang="it-IT" sz="1400" dirty="0"/>
              <a:t>Feedback </a:t>
            </a:r>
            <a:r>
              <a:rPr lang="it-IT" sz="1400" dirty="0" err="1"/>
              <a:t>linearization</a:t>
            </a:r>
            <a:endParaRPr lang="it-IT" sz="1400" dirty="0"/>
          </a:p>
        </p:txBody>
      </p:sp>
      <p:cxnSp>
        <p:nvCxnSpPr>
          <p:cNvPr id="150" name="Connettore a gomito 149">
            <a:extLst>
              <a:ext uri="{FF2B5EF4-FFF2-40B4-BE49-F238E27FC236}">
                <a16:creationId xmlns:a16="http://schemas.microsoft.com/office/drawing/2014/main" id="{D37B57D9-0598-A1F0-FA42-DF12A1BB9807}"/>
              </a:ext>
            </a:extLst>
          </p:cNvPr>
          <p:cNvCxnSpPr>
            <a:cxnSpLocks/>
            <a:stCxn id="119" idx="2"/>
            <a:endCxn id="149" idx="3"/>
          </p:cNvCxnSpPr>
          <p:nvPr/>
        </p:nvCxnSpPr>
        <p:spPr>
          <a:xfrm rot="5400000">
            <a:off x="6629494" y="4702035"/>
            <a:ext cx="666485" cy="21765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ECA94F48-2C47-C612-2314-2BBA50565A9A}"/>
              </a:ext>
            </a:extLst>
          </p:cNvPr>
          <p:cNvSpPr txBox="1"/>
          <p:nvPr/>
        </p:nvSpPr>
        <p:spPr>
          <a:xfrm>
            <a:off x="4396456" y="5440236"/>
            <a:ext cx="937372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i="1" dirty="0"/>
              <a:t>controller</a:t>
            </a:r>
          </a:p>
        </p:txBody>
      </p:sp>
      <p:cxnSp>
        <p:nvCxnSpPr>
          <p:cNvPr id="155" name="Connettore a gomito 154">
            <a:extLst>
              <a:ext uri="{FF2B5EF4-FFF2-40B4-BE49-F238E27FC236}">
                <a16:creationId xmlns:a16="http://schemas.microsoft.com/office/drawing/2014/main" id="{3E9F7DE9-1137-C614-687E-E9E36C85E9D1}"/>
              </a:ext>
            </a:extLst>
          </p:cNvPr>
          <p:cNvCxnSpPr>
            <a:cxnSpLocks/>
            <a:stCxn id="149" idx="1"/>
            <a:endCxn id="108" idx="2"/>
          </p:cNvCxnSpPr>
          <p:nvPr/>
        </p:nvCxnSpPr>
        <p:spPr>
          <a:xfrm rot="10800000">
            <a:off x="2004079" y="5581029"/>
            <a:ext cx="1932041" cy="5425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latin typeface="Aptos SemiBold" panose="020B0004020202020204" pitchFamily="34" charset="0"/>
              </a:rPr>
              <a:t>IsaacGym</a:t>
            </a:r>
            <a:r>
              <a:rPr lang="it-IT" dirty="0">
                <a:latin typeface="Aptos SemiBold" panose="020B0004020202020204" pitchFamily="34" charset="0"/>
              </a:rPr>
              <a:t> </a:t>
            </a:r>
            <a:r>
              <a:rPr lang="it-IT" dirty="0" err="1">
                <a:latin typeface="Aptos SemiBold" panose="020B0004020202020204" pitchFamily="34" charset="0"/>
              </a:rPr>
              <a:t>environment</a:t>
            </a:r>
            <a:r>
              <a:rPr lang="it-IT" dirty="0">
                <a:latin typeface="Aptos SemiBold" panose="020B0004020202020204" pitchFamily="34" charset="0"/>
              </a:rPr>
              <a:t> </a:t>
            </a:r>
            <a:r>
              <a:rPr lang="it-IT" dirty="0" err="1">
                <a:latin typeface="Aptos SemiBold" panose="020B0004020202020204" pitchFamily="34" charset="0"/>
              </a:rPr>
              <a:t>creation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D714A25-E60E-56CF-1D03-899E8541C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"/>
          <a:stretch/>
        </p:blipFill>
        <p:spPr>
          <a:xfrm>
            <a:off x="6379596" y="2156246"/>
            <a:ext cx="5363454" cy="2832296"/>
          </a:xfrm>
          <a:prstGeom prst="rect">
            <a:avLst/>
          </a:prstGeom>
        </p:spPr>
      </p:pic>
      <p:grpSp>
        <p:nvGrpSpPr>
          <p:cNvPr id="34" name="Gruppo 33">
            <a:extLst>
              <a:ext uri="{FF2B5EF4-FFF2-40B4-BE49-F238E27FC236}">
                <a16:creationId xmlns:a16="http://schemas.microsoft.com/office/drawing/2014/main" id="{DB2B2060-6F97-DDB8-9A6B-AB7B86380718}"/>
              </a:ext>
            </a:extLst>
          </p:cNvPr>
          <p:cNvGrpSpPr/>
          <p:nvPr/>
        </p:nvGrpSpPr>
        <p:grpSpPr>
          <a:xfrm>
            <a:off x="838200" y="1791213"/>
            <a:ext cx="2063396" cy="493736"/>
            <a:chOff x="3085457" y="1903220"/>
            <a:chExt cx="2063396" cy="49373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7BA13703-9034-899C-BC75-C114DEF23D46}"/>
                </a:ext>
              </a:extLst>
            </p:cNvPr>
            <p:cNvSpPr txBox="1"/>
            <p:nvPr/>
          </p:nvSpPr>
          <p:spPr>
            <a:xfrm>
              <a:off x="3579193" y="196542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>
                  <a:latin typeface="Iosevka" panose="02000509030000000004" pitchFamily="49" charset="0"/>
                  <a:ea typeface="Iosevka" panose="02000509030000000004" pitchFamily="49" charset="0"/>
                  <a:cs typeface="Iosevka" panose="02000509030000000004" pitchFamily="49" charset="0"/>
                </a:rPr>
                <a:t>quadrotor.py</a:t>
              </a:r>
            </a:p>
          </p:txBody>
        </p: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50D5DB5A-C6E3-77D5-721E-6175226CEA9A}"/>
                </a:ext>
              </a:extLst>
            </p:cNvPr>
            <p:cNvGrpSpPr/>
            <p:nvPr/>
          </p:nvGrpSpPr>
          <p:grpSpPr>
            <a:xfrm>
              <a:off x="3085457" y="1903220"/>
              <a:ext cx="493736" cy="493736"/>
              <a:chOff x="964950" y="2028486"/>
              <a:chExt cx="2115708" cy="2115708"/>
            </a:xfrm>
          </p:grpSpPr>
          <p:pic>
            <p:nvPicPr>
              <p:cNvPr id="27" name="Immagine 26" descr="Immagine che contiene schermata, clipart, design&#10;&#10;Descrizione generata automaticamente">
                <a:extLst>
                  <a:ext uri="{FF2B5EF4-FFF2-40B4-BE49-F238E27FC236}">
                    <a16:creationId xmlns:a16="http://schemas.microsoft.com/office/drawing/2014/main" id="{AA1F2D78-2F6F-DF31-C89C-C3520B95D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4950" y="2028486"/>
                <a:ext cx="2115708" cy="2115708"/>
              </a:xfrm>
              <a:prstGeom prst="rect">
                <a:avLst/>
              </a:prstGeom>
            </p:spPr>
          </p:pic>
          <p:pic>
            <p:nvPicPr>
              <p:cNvPr id="29" name="Immagine 28" descr="Immagine che contiene simbolo, Elementi grafici, logo&#10;&#10;Descrizione generata automaticamente">
                <a:extLst>
                  <a:ext uri="{FF2B5EF4-FFF2-40B4-BE49-F238E27FC236}">
                    <a16:creationId xmlns:a16="http://schemas.microsoft.com/office/drawing/2014/main" id="{6E51BD63-D8CE-A9F1-6C51-4071A66786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35" t="13539" r="23829" b="38867"/>
              <a:stretch/>
            </p:blipFill>
            <p:spPr>
              <a:xfrm>
                <a:off x="1296774" y="2394831"/>
                <a:ext cx="833988" cy="472546"/>
              </a:xfrm>
              <a:prstGeom prst="rect">
                <a:avLst/>
              </a:prstGeom>
            </p:spPr>
          </p:pic>
        </p:grpSp>
      </p:grpSp>
      <p:sp>
        <p:nvSpPr>
          <p:cNvPr id="35" name="Rectangle: Rounded Corners 28">
            <a:extLst>
              <a:ext uri="{FF2B5EF4-FFF2-40B4-BE49-F238E27FC236}">
                <a16:creationId xmlns:a16="http://schemas.microsoft.com/office/drawing/2014/main" id="{681AAD42-4210-EAE3-A70E-836A74A64A8B}"/>
              </a:ext>
            </a:extLst>
          </p:cNvPr>
          <p:cNvSpPr/>
          <p:nvPr/>
        </p:nvSpPr>
        <p:spPr>
          <a:xfrm>
            <a:off x="2430982" y="2491883"/>
            <a:ext cx="1725477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create_sim</a:t>
            </a:r>
            <a:endParaRPr lang="it-IT" dirty="0"/>
          </a:p>
        </p:txBody>
      </p:sp>
      <p:sp>
        <p:nvSpPr>
          <p:cNvPr id="36" name="Rectangle: Rounded Corners 28">
            <a:extLst>
              <a:ext uri="{FF2B5EF4-FFF2-40B4-BE49-F238E27FC236}">
                <a16:creationId xmlns:a16="http://schemas.microsoft.com/office/drawing/2014/main" id="{2C62D639-11DE-3CD6-B962-DF99E4CA91BC}"/>
              </a:ext>
            </a:extLst>
          </p:cNvPr>
          <p:cNvSpPr/>
          <p:nvPr/>
        </p:nvSpPr>
        <p:spPr>
          <a:xfrm>
            <a:off x="3705109" y="3268783"/>
            <a:ext cx="2433048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create_ground_plane</a:t>
            </a:r>
            <a:endParaRPr lang="it-IT" dirty="0"/>
          </a:p>
        </p:txBody>
      </p:sp>
      <p:sp>
        <p:nvSpPr>
          <p:cNvPr id="37" name="Rectangle: Rounded Corners 28">
            <a:extLst>
              <a:ext uri="{FF2B5EF4-FFF2-40B4-BE49-F238E27FC236}">
                <a16:creationId xmlns:a16="http://schemas.microsoft.com/office/drawing/2014/main" id="{0876BB51-04FF-49D1-FE83-9A8180A58327}"/>
              </a:ext>
            </a:extLst>
          </p:cNvPr>
          <p:cNvSpPr/>
          <p:nvPr/>
        </p:nvSpPr>
        <p:spPr>
          <a:xfrm>
            <a:off x="838200" y="3268783"/>
            <a:ext cx="1655215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create_envs</a:t>
            </a:r>
            <a:endParaRPr lang="it-IT" dirty="0"/>
          </a:p>
        </p:txBody>
      </p:sp>
      <p:sp>
        <p:nvSpPr>
          <p:cNvPr id="38" name="Rectangle: Rounded Corners 28">
            <a:extLst>
              <a:ext uri="{FF2B5EF4-FFF2-40B4-BE49-F238E27FC236}">
                <a16:creationId xmlns:a16="http://schemas.microsoft.com/office/drawing/2014/main" id="{834A7F59-BC36-CDA0-6570-48CF41703EED}"/>
              </a:ext>
            </a:extLst>
          </p:cNvPr>
          <p:cNvSpPr/>
          <p:nvPr/>
        </p:nvSpPr>
        <p:spPr>
          <a:xfrm>
            <a:off x="838199" y="4462649"/>
            <a:ext cx="4083433" cy="1705986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load_assets</a:t>
            </a:r>
            <a:r>
              <a:rPr lang="it-IT" dirty="0"/>
              <a:t>: </a:t>
            </a:r>
            <a:r>
              <a:rPr lang="it-IT" dirty="0" err="1"/>
              <a:t>walls</a:t>
            </a:r>
            <a:r>
              <a:rPr lang="it-IT" dirty="0"/>
              <a:t>, </a:t>
            </a:r>
            <a:r>
              <a:rPr lang="it-IT" dirty="0" err="1"/>
              <a:t>obstacles</a:t>
            </a:r>
            <a:r>
              <a:rPr lang="it-IT" dirty="0"/>
              <a:t> URDF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create_actor</a:t>
            </a:r>
            <a:r>
              <a:rPr lang="it-IT" dirty="0"/>
              <a:t>: </a:t>
            </a:r>
            <a:r>
              <a:rPr lang="it-IT" dirty="0" err="1"/>
              <a:t>initial</a:t>
            </a:r>
            <a:r>
              <a:rPr lang="it-IT" dirty="0"/>
              <a:t> position, </a:t>
            </a:r>
            <a:r>
              <a:rPr lang="it-IT" dirty="0" err="1"/>
              <a:t>collision</a:t>
            </a:r>
            <a:r>
              <a:rPr lang="it-IT" dirty="0"/>
              <a:t> group</a:t>
            </a:r>
          </a:p>
        </p:txBody>
      </p:sp>
      <p:sp>
        <p:nvSpPr>
          <p:cNvPr id="46" name="Rectangle: Rounded Corners 28">
            <a:extLst>
              <a:ext uri="{FF2B5EF4-FFF2-40B4-BE49-F238E27FC236}">
                <a16:creationId xmlns:a16="http://schemas.microsoft.com/office/drawing/2014/main" id="{A4FCE882-6800-5670-4EAD-56E999640ADF}"/>
              </a:ext>
            </a:extLst>
          </p:cNvPr>
          <p:cNvSpPr/>
          <p:nvPr/>
        </p:nvSpPr>
        <p:spPr>
          <a:xfrm>
            <a:off x="7532078" y="5611469"/>
            <a:ext cx="2775857" cy="557166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</a:rPr>
              <a:t>Each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object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is</a:t>
            </a:r>
            <a:r>
              <a:rPr lang="it-IT" dirty="0">
                <a:solidFill>
                  <a:srgbClr val="FF0000"/>
                </a:solidFill>
              </a:rPr>
              <a:t> an </a:t>
            </a:r>
            <a:r>
              <a:rPr lang="it-IT" dirty="0" err="1">
                <a:solidFill>
                  <a:srgbClr val="FF0000"/>
                </a:solidFill>
              </a:rPr>
              <a:t>actor</a:t>
            </a:r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0A3F642C-5EEA-42BD-AF1B-7A70590E53D7}"/>
              </a:ext>
            </a:extLst>
          </p:cNvPr>
          <p:cNvCxnSpPr>
            <a:cxnSpLocks/>
            <a:stCxn id="35" idx="1"/>
            <a:endCxn id="37" idx="0"/>
          </p:cNvCxnSpPr>
          <p:nvPr/>
        </p:nvCxnSpPr>
        <p:spPr>
          <a:xfrm rot="10800000" flipV="1">
            <a:off x="1665808" y="2718549"/>
            <a:ext cx="765174" cy="550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a gomito 53">
            <a:extLst>
              <a:ext uri="{FF2B5EF4-FFF2-40B4-BE49-F238E27FC236}">
                <a16:creationId xmlns:a16="http://schemas.microsoft.com/office/drawing/2014/main" id="{13FC31F6-2197-F7E3-BF8F-05E6ADB683B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156459" y="2711502"/>
            <a:ext cx="765174" cy="550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a gomito 55">
            <a:extLst>
              <a:ext uri="{FF2B5EF4-FFF2-40B4-BE49-F238E27FC236}">
                <a16:creationId xmlns:a16="http://schemas.microsoft.com/office/drawing/2014/main" id="{ACC76A20-6733-5F63-33D4-3766DD5AAE2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rot="16200000" flipH="1">
            <a:off x="1902596" y="3485329"/>
            <a:ext cx="740532" cy="1214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55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ball in a room&#10;&#10;Description automatically generated">
            <a:extLst>
              <a:ext uri="{FF2B5EF4-FFF2-40B4-BE49-F238E27FC236}">
                <a16:creationId xmlns:a16="http://schemas.microsoft.com/office/drawing/2014/main" id="{7BFF417D-2A05-9609-86A4-9F0BB28EF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91" y="4557485"/>
            <a:ext cx="2142393" cy="1313543"/>
          </a:xfrm>
          <a:prstGeom prst="roundRect">
            <a:avLst>
              <a:gd name="adj" fmla="val 14733"/>
            </a:avLst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5A4C8F8-68D7-A96F-DE76-40D66292F7DE}"/>
              </a:ext>
            </a:extLst>
          </p:cNvPr>
          <p:cNvSpPr/>
          <p:nvPr/>
        </p:nvSpPr>
        <p:spPr>
          <a:xfrm>
            <a:off x="927247" y="4550164"/>
            <a:ext cx="2161642" cy="1325346"/>
          </a:xfrm>
          <a:prstGeom prst="roundRect">
            <a:avLst>
              <a:gd name="adj" fmla="val 1724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15DD610-6B14-46E1-5143-41775D29E50B}"/>
              </a:ext>
            </a:extLst>
          </p:cNvPr>
          <p:cNvSpPr/>
          <p:nvPr/>
        </p:nvSpPr>
        <p:spPr>
          <a:xfrm>
            <a:off x="3760750" y="4533830"/>
            <a:ext cx="2052747" cy="2070170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B6C189-730F-9BDD-F9FB-441DC7D76FA0}"/>
              </a:ext>
            </a:extLst>
          </p:cNvPr>
          <p:cNvSpPr txBox="1"/>
          <p:nvPr/>
        </p:nvSpPr>
        <p:spPr>
          <a:xfrm>
            <a:off x="838200" y="187068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reach a yellow sphere in a simulated rectangular room while avoiding collision with either the walls or the floor and without excessive movements</a:t>
            </a:r>
            <a:endParaRPr lang="it-IT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CC621B-F4F5-D4F2-5F7D-AC4D091C4CEF}"/>
              </a:ext>
            </a:extLst>
          </p:cNvPr>
          <p:cNvSpPr/>
          <p:nvPr/>
        </p:nvSpPr>
        <p:spPr>
          <a:xfrm>
            <a:off x="990599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Creation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81A444-3923-E77E-0AA3-4CE676819DDC}"/>
              </a:ext>
            </a:extLst>
          </p:cNvPr>
          <p:cNvSpPr/>
          <p:nvPr/>
        </p:nvSpPr>
        <p:spPr>
          <a:xfrm>
            <a:off x="3760750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SKRL Model Implementation</a:t>
            </a:r>
            <a:endParaRPr lang="it-IT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99F510-4D63-CBFA-26FA-BDC34268D867}"/>
              </a:ext>
            </a:extLst>
          </p:cNvPr>
          <p:cNvSpPr/>
          <p:nvPr/>
        </p:nvSpPr>
        <p:spPr>
          <a:xfrm>
            <a:off x="6530901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Reward Function Definition</a:t>
            </a:r>
            <a:endParaRPr lang="it-IT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45E9D7-1531-C497-491A-D6450DEC9EEA}"/>
              </a:ext>
            </a:extLst>
          </p:cNvPr>
          <p:cNvSpPr/>
          <p:nvPr/>
        </p:nvSpPr>
        <p:spPr>
          <a:xfrm>
            <a:off x="9301053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Simulation &amp; Training</a:t>
            </a:r>
            <a:endParaRPr lang="it-IT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0E356E-EECA-8828-E3D5-F4254A80300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43346" y="3471984"/>
            <a:ext cx="717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AA1B13-DCA7-04BD-5E2B-D06102BA048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813497" y="3471984"/>
            <a:ext cx="717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161E50-CF6E-A778-5B4F-A701F44B96E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583648" y="3471984"/>
            <a:ext cx="7174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904CD7A-C1B7-CD1A-01BA-A2EE9627F53B}"/>
              </a:ext>
            </a:extLst>
          </p:cNvPr>
          <p:cNvSpPr/>
          <p:nvPr/>
        </p:nvSpPr>
        <p:spPr>
          <a:xfrm>
            <a:off x="802720" y="2889785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t-IT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D5E6D5-41BD-21CF-0D34-4E893C476D30}"/>
              </a:ext>
            </a:extLst>
          </p:cNvPr>
          <p:cNvSpPr/>
          <p:nvPr/>
        </p:nvSpPr>
        <p:spPr>
          <a:xfrm>
            <a:off x="3582756" y="2889785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3588C1-FFEA-AFD7-C9C4-1A162102A284}"/>
              </a:ext>
            </a:extLst>
          </p:cNvPr>
          <p:cNvSpPr/>
          <p:nvPr/>
        </p:nvSpPr>
        <p:spPr>
          <a:xfrm>
            <a:off x="6352907" y="2885651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C583D5-F73D-A756-8144-3ED7E01C0BF4}"/>
              </a:ext>
            </a:extLst>
          </p:cNvPr>
          <p:cNvSpPr/>
          <p:nvPr/>
        </p:nvSpPr>
        <p:spPr>
          <a:xfrm>
            <a:off x="9123058" y="2885651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9AD569-4D4F-02CB-455F-B921108DA333}"/>
              </a:ext>
            </a:extLst>
          </p:cNvPr>
          <p:cNvSpPr txBox="1"/>
          <p:nvPr/>
        </p:nvSpPr>
        <p:spPr>
          <a:xfrm>
            <a:off x="3857090" y="4635053"/>
            <a:ext cx="1860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Observations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Actions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Actor model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Critic model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Main parameters</a:t>
            </a:r>
            <a:endParaRPr lang="it-IT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B0E0D9-EE53-895B-3742-0C5761520A4F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4787124" y="3880323"/>
            <a:ext cx="0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Immagine 15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B49413F5-C76F-0303-E527-0D5366C86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74" y="5958492"/>
            <a:ext cx="975898" cy="51397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1E4D3D-1112-EB89-F6D0-EA6CF7064BE0}"/>
              </a:ext>
            </a:extLst>
          </p:cNvPr>
          <p:cNvCxnSpPr>
            <a:cxnSpLocks/>
          </p:cNvCxnSpPr>
          <p:nvPr/>
        </p:nvCxnSpPr>
        <p:spPr>
          <a:xfrm>
            <a:off x="1985309" y="3880323"/>
            <a:ext cx="0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472EED-5236-23A7-CBF9-643EE0FBC5BA}"/>
              </a:ext>
            </a:extLst>
          </p:cNvPr>
          <p:cNvSpPr/>
          <p:nvPr/>
        </p:nvSpPr>
        <p:spPr>
          <a:xfrm>
            <a:off x="6530900" y="4524563"/>
            <a:ext cx="2052747" cy="1898481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452609-2C35-856F-45B0-539434CCC92C}"/>
              </a:ext>
            </a:extLst>
          </p:cNvPr>
          <p:cNvSpPr txBox="1"/>
          <p:nvPr/>
        </p:nvSpPr>
        <p:spPr>
          <a:xfrm>
            <a:off x="6627241" y="4635053"/>
            <a:ext cx="1860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Inputs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Outputs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Components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Reset array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BD8933F-865E-87A4-AC0B-F316B6C13F41}"/>
              </a:ext>
            </a:extLst>
          </p:cNvPr>
          <p:cNvSpPr/>
          <p:nvPr/>
        </p:nvSpPr>
        <p:spPr>
          <a:xfrm>
            <a:off x="9308344" y="4533830"/>
            <a:ext cx="2052747" cy="1424662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11681D-FBC1-3E5D-C82C-68973C78FF88}"/>
              </a:ext>
            </a:extLst>
          </p:cNvPr>
          <p:cNvSpPr txBox="1"/>
          <p:nvPr/>
        </p:nvSpPr>
        <p:spPr>
          <a:xfrm>
            <a:off x="9404684" y="4635053"/>
            <a:ext cx="1860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Physics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Logging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Data collection</a:t>
            </a:r>
            <a:endParaRPr lang="it-IT" sz="16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64F1FD-FAA4-3BE7-028A-D128CEAD9D82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 flipH="1">
            <a:off x="7557274" y="3880323"/>
            <a:ext cx="1" cy="644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9C5716-206E-DF0D-071E-1D1D1B92047E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>
            <a:off x="10327427" y="3880323"/>
            <a:ext cx="7291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black and white text&#10;&#10;Description automatically generated">
            <a:extLst>
              <a:ext uri="{FF2B5EF4-FFF2-40B4-BE49-F238E27FC236}">
                <a16:creationId xmlns:a16="http://schemas.microsoft.com/office/drawing/2014/main" id="{4D432C0C-A6B7-7E97-57F6-FA63A009C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16" y="5383001"/>
            <a:ext cx="2014401" cy="560976"/>
          </a:xfrm>
          <a:prstGeom prst="rect">
            <a:avLst/>
          </a:prstGeom>
        </p:spPr>
      </p:pic>
      <p:pic>
        <p:nvPicPr>
          <p:cNvPr id="46" name="Picture 45" descr="A blue and yellow snake logo&#10;&#10;Description automatically generated">
            <a:extLst>
              <a:ext uri="{FF2B5EF4-FFF2-40B4-BE49-F238E27FC236}">
                <a16:creationId xmlns:a16="http://schemas.microsoft.com/office/drawing/2014/main" id="{0B3B3288-7E7F-9026-15FF-69F731F002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30" y="5755298"/>
            <a:ext cx="477284" cy="5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8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511EFA-C739-88CB-42DD-EAF03AAA83F9}"/>
              </a:ext>
            </a:extLst>
          </p:cNvPr>
          <p:cNvSpPr/>
          <p:nvPr/>
        </p:nvSpPr>
        <p:spPr>
          <a:xfrm>
            <a:off x="3472601" y="2317302"/>
            <a:ext cx="3818511" cy="3885084"/>
          </a:xfrm>
          <a:prstGeom prst="roundRect">
            <a:avLst>
              <a:gd name="adj" fmla="val 86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it-IT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1BEA770-C534-0FAA-2E9E-0EFA58DA671F}"/>
              </a:ext>
            </a:extLst>
          </p:cNvPr>
          <p:cNvSpPr>
            <a:spLocks/>
          </p:cNvSpPr>
          <p:nvPr/>
        </p:nvSpPr>
        <p:spPr>
          <a:xfrm>
            <a:off x="3141290" y="1792353"/>
            <a:ext cx="8847510" cy="4596148"/>
          </a:xfrm>
          <a:prstGeom prst="roundRect">
            <a:avLst>
              <a:gd name="adj" fmla="val 56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– SKRL Model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17C830-57D2-EC2C-DC21-E64DBA1B1A5E}"/>
              </a:ext>
            </a:extLst>
          </p:cNvPr>
          <p:cNvGrpSpPr/>
          <p:nvPr/>
        </p:nvGrpSpPr>
        <p:grpSpPr>
          <a:xfrm>
            <a:off x="7837503" y="3260202"/>
            <a:ext cx="1840679" cy="1570814"/>
            <a:chOff x="7954172" y="3272330"/>
            <a:chExt cx="1840679" cy="157081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E2F909-1E46-8372-31B1-0879D5D3F3A1}"/>
                </a:ext>
              </a:extLst>
            </p:cNvPr>
            <p:cNvSpPr txBox="1"/>
            <p:nvPr/>
          </p:nvSpPr>
          <p:spPr>
            <a:xfrm>
              <a:off x="8405473" y="3272330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Actions</a:t>
              </a:r>
              <a:endParaRPr lang="it-IT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3F60516-DCBA-0817-D950-AFFA8A8C0AD2}"/>
                </a:ext>
              </a:extLst>
            </p:cNvPr>
            <p:cNvGrpSpPr/>
            <p:nvPr/>
          </p:nvGrpSpPr>
          <p:grpSpPr>
            <a:xfrm>
              <a:off x="7954172" y="3665468"/>
              <a:ext cx="1840679" cy="1177676"/>
              <a:chOff x="7954172" y="3665468"/>
              <a:chExt cx="1840679" cy="117767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1787CE-2637-76DF-97EE-7F2695873D77}"/>
                  </a:ext>
                </a:extLst>
              </p:cNvPr>
              <p:cNvSpPr txBox="1"/>
              <p:nvPr/>
            </p:nvSpPr>
            <p:spPr>
              <a:xfrm>
                <a:off x="8746590" y="4146839"/>
                <a:ext cx="1048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</a:rPr>
                  <a:t>Linear Velocities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6FF80E69-A9B8-6857-4502-A050C6CD1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54172" y="3676544"/>
                <a:ext cx="566604" cy="1166600"/>
              </a:xfrm>
              <a:prstGeom prst="rect">
                <a:avLst/>
              </a:prstGeom>
            </p:spPr>
          </p:pic>
          <p:sp>
            <p:nvSpPr>
              <p:cNvPr id="56" name="Left Brace 55">
                <a:extLst>
                  <a:ext uri="{FF2B5EF4-FFF2-40B4-BE49-F238E27FC236}">
                    <a16:creationId xmlns:a16="http://schemas.microsoft.com/office/drawing/2014/main" id="{E55727D5-1BD0-8C4B-AAEA-698B3A54B129}"/>
                  </a:ext>
                </a:extLst>
              </p:cNvPr>
              <p:cNvSpPr/>
              <p:nvPr/>
            </p:nvSpPr>
            <p:spPr>
              <a:xfrm rot="10800000">
                <a:off x="8562498" y="4081976"/>
                <a:ext cx="205665" cy="714502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6B9ECB1-0926-FA60-A89A-58F314643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2191" y="3834745"/>
                <a:ext cx="2056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F18E8D-5206-8716-9E36-82FA77BDCEC2}"/>
                  </a:ext>
                </a:extLst>
              </p:cNvPr>
              <p:cNvSpPr txBox="1"/>
              <p:nvPr/>
            </p:nvSpPr>
            <p:spPr>
              <a:xfrm>
                <a:off x="8732483" y="3665468"/>
                <a:ext cx="1001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Yaw Rate</a:t>
                </a:r>
                <a:endParaRPr lang="it-IT" sz="16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B88C7D9-9233-AF62-C0CD-641D729C8B68}"/>
              </a:ext>
            </a:extLst>
          </p:cNvPr>
          <p:cNvSpPr/>
          <p:nvPr/>
        </p:nvSpPr>
        <p:spPr>
          <a:xfrm>
            <a:off x="10224574" y="3896163"/>
            <a:ext cx="1509485" cy="696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it-IT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2F5D85D-C5B4-9A3F-286A-3DC17A8D4875}"/>
              </a:ext>
            </a:extLst>
          </p:cNvPr>
          <p:cNvGrpSpPr/>
          <p:nvPr/>
        </p:nvGrpSpPr>
        <p:grpSpPr>
          <a:xfrm>
            <a:off x="128142" y="1792353"/>
            <a:ext cx="3202887" cy="4965480"/>
            <a:chOff x="128142" y="1966525"/>
            <a:chExt cx="3202887" cy="4965480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7D95BAD-CF43-12B5-D736-0F22D557D561}"/>
                </a:ext>
              </a:extLst>
            </p:cNvPr>
            <p:cNvSpPr/>
            <p:nvPr/>
          </p:nvSpPr>
          <p:spPr>
            <a:xfrm>
              <a:off x="128142" y="1966525"/>
              <a:ext cx="2627086" cy="4579247"/>
            </a:xfrm>
            <a:prstGeom prst="roundRect">
              <a:avLst>
                <a:gd name="adj" fmla="val 561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542501E-2185-C85B-1A7A-6F72A5C904CC}"/>
                </a:ext>
              </a:extLst>
            </p:cNvPr>
            <p:cNvGrpSpPr/>
            <p:nvPr/>
          </p:nvGrpSpPr>
          <p:grpSpPr>
            <a:xfrm>
              <a:off x="286731" y="2489885"/>
              <a:ext cx="2190377" cy="3884633"/>
              <a:chOff x="1635322" y="2453615"/>
              <a:chExt cx="2190377" cy="3884633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056C63BC-BC08-C1AB-23EF-34836002B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35322" y="2453615"/>
                <a:ext cx="597924" cy="3877859"/>
              </a:xfrm>
              <a:prstGeom prst="rect">
                <a:avLst/>
              </a:prstGeom>
            </p:spPr>
          </p:pic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D698D228-FB12-BA20-2E82-94E79DFE88F3}"/>
                  </a:ext>
                </a:extLst>
              </p:cNvPr>
              <p:cNvSpPr/>
              <p:nvPr/>
            </p:nvSpPr>
            <p:spPr>
              <a:xfrm rot="10800000">
                <a:off x="2242456" y="2453615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6A317C52-17DA-020E-BCC6-1B6F23ACD454}"/>
                  </a:ext>
                </a:extLst>
              </p:cNvPr>
              <p:cNvSpPr/>
              <p:nvPr/>
            </p:nvSpPr>
            <p:spPr>
              <a:xfrm rot="10800000">
                <a:off x="2236501" y="3382578"/>
                <a:ext cx="205665" cy="1097744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1DAE7E2A-9BEB-79B7-F4B5-888C718A7EC3}"/>
                  </a:ext>
                </a:extLst>
              </p:cNvPr>
              <p:cNvSpPr/>
              <p:nvPr/>
            </p:nvSpPr>
            <p:spPr>
              <a:xfrm rot="10800000">
                <a:off x="2242233" y="4626212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Left Brace 19">
                <a:extLst>
                  <a:ext uri="{FF2B5EF4-FFF2-40B4-BE49-F238E27FC236}">
                    <a16:creationId xmlns:a16="http://schemas.microsoft.com/office/drawing/2014/main" id="{AFF2842F-32BB-37A0-6811-23D6E23985D5}"/>
                  </a:ext>
                </a:extLst>
              </p:cNvPr>
              <p:cNvSpPr/>
              <p:nvPr/>
            </p:nvSpPr>
            <p:spPr>
              <a:xfrm rot="10800000">
                <a:off x="2246389" y="5555175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FD191B-0468-3381-7745-EBD0C8E635A1}"/>
                  </a:ext>
                </a:extLst>
              </p:cNvPr>
              <p:cNvSpPr txBox="1"/>
              <p:nvPr/>
            </p:nvSpPr>
            <p:spPr>
              <a:xfrm>
                <a:off x="2436750" y="2675874"/>
                <a:ext cx="901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Position</a:t>
                </a:r>
                <a:endParaRPr lang="it-IT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77FA51-0266-EB1B-425A-3C8E935069DF}"/>
                  </a:ext>
                </a:extLst>
              </p:cNvPr>
              <p:cNvSpPr txBox="1"/>
              <p:nvPr/>
            </p:nvSpPr>
            <p:spPr>
              <a:xfrm>
                <a:off x="2436750" y="3762173"/>
                <a:ext cx="11903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/>
                    </a:solidFill>
                  </a:rPr>
                  <a:t>Orientation</a:t>
                </a:r>
                <a:endParaRPr lang="it-IT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04D9FF-4377-1830-6203-EB50E198255C}"/>
                  </a:ext>
                </a:extLst>
              </p:cNvPr>
              <p:cNvSpPr txBox="1"/>
              <p:nvPr/>
            </p:nvSpPr>
            <p:spPr>
              <a:xfrm>
                <a:off x="2443941" y="4721534"/>
                <a:ext cx="13817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</a:rPr>
                  <a:t>Linear Velocities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6A7512-DFE0-330C-44F2-1E87BFD03064}"/>
                  </a:ext>
                </a:extLst>
              </p:cNvPr>
              <p:cNvSpPr txBox="1"/>
              <p:nvPr/>
            </p:nvSpPr>
            <p:spPr>
              <a:xfrm>
                <a:off x="2436750" y="5658151"/>
                <a:ext cx="13817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/>
                    </a:solidFill>
                  </a:rPr>
                  <a:t>Angular Velocities</a:t>
                </a:r>
                <a:endParaRPr lang="it-IT" sz="16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8D8D6F-3E66-9323-5E0D-FE10A67C25AE}"/>
                </a:ext>
              </a:extLst>
            </p:cNvPr>
            <p:cNvSpPr txBox="1"/>
            <p:nvPr/>
          </p:nvSpPr>
          <p:spPr>
            <a:xfrm>
              <a:off x="623218" y="2030439"/>
              <a:ext cx="1517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Observations</a:t>
              </a:r>
              <a:endParaRPr lang="it-IT" dirty="0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BE3DF1C0-B464-5A00-45BC-AAF4C11CCE6A}"/>
                </a:ext>
              </a:extLst>
            </p:cNvPr>
            <p:cNvSpPr/>
            <p:nvPr/>
          </p:nvSpPr>
          <p:spPr>
            <a:xfrm>
              <a:off x="2388022" y="2489432"/>
              <a:ext cx="297038" cy="3875330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54CBD1A-9292-8F69-26DF-B7936B53F9C2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>
              <a:off x="2685060" y="4427097"/>
              <a:ext cx="645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7B1045C-975A-9DA3-A360-DF885B808AB1}"/>
                </a:ext>
              </a:extLst>
            </p:cNvPr>
            <p:cNvSpPr txBox="1"/>
            <p:nvPr/>
          </p:nvSpPr>
          <p:spPr>
            <a:xfrm>
              <a:off x="659349" y="6562673"/>
              <a:ext cx="1445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Environment</a:t>
              </a:r>
              <a:endParaRPr lang="it-IT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3A45E90D-66EE-51C8-6D65-AAA93C3683D9}"/>
              </a:ext>
            </a:extLst>
          </p:cNvPr>
          <p:cNvSpPr txBox="1"/>
          <p:nvPr/>
        </p:nvSpPr>
        <p:spPr>
          <a:xfrm>
            <a:off x="7276598" y="6382677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Agent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7D341E-6258-60E8-DB27-8D9826D2AFD4}"/>
              </a:ext>
            </a:extLst>
          </p:cNvPr>
          <p:cNvSpPr txBox="1"/>
          <p:nvPr/>
        </p:nvSpPr>
        <p:spPr>
          <a:xfrm>
            <a:off x="4426796" y="1856267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Model</a:t>
            </a:r>
            <a:endParaRPr lang="it-IT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D5C6E0B-9A96-A746-4C82-E0C7E71457B2}"/>
              </a:ext>
            </a:extLst>
          </p:cNvPr>
          <p:cNvGrpSpPr/>
          <p:nvPr/>
        </p:nvGrpSpPr>
        <p:grpSpPr>
          <a:xfrm>
            <a:off x="3618156" y="2507234"/>
            <a:ext cx="3527402" cy="1668946"/>
            <a:chOff x="3628067" y="2542757"/>
            <a:chExt cx="3527402" cy="166894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8EE5151-E581-FA32-A97F-50220ED3364A}"/>
                </a:ext>
              </a:extLst>
            </p:cNvPr>
            <p:cNvSpPr/>
            <p:nvPr/>
          </p:nvSpPr>
          <p:spPr>
            <a:xfrm>
              <a:off x="3628067" y="2542757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Actor Model – Gaussian MLP</a:t>
              </a:r>
              <a:endParaRPr lang="it-IT" sz="1600" dirty="0"/>
            </a:p>
          </p:txBody>
        </p:sp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C397CB9D-2F0E-F1C2-BDDF-6B52D42AD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33452" y="2925355"/>
              <a:ext cx="3116632" cy="1134328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C6E2526-6A43-1FA7-E11E-298580A89389}"/>
              </a:ext>
            </a:extLst>
          </p:cNvPr>
          <p:cNvGrpSpPr/>
          <p:nvPr/>
        </p:nvGrpSpPr>
        <p:grpSpPr>
          <a:xfrm>
            <a:off x="3618156" y="4366112"/>
            <a:ext cx="3527402" cy="1668946"/>
            <a:chOff x="3618156" y="4399628"/>
            <a:chExt cx="3527402" cy="166894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5F8C2DC7-456C-FA46-125D-19174F34536F}"/>
                </a:ext>
              </a:extLst>
            </p:cNvPr>
            <p:cNvSpPr/>
            <p:nvPr/>
          </p:nvSpPr>
          <p:spPr>
            <a:xfrm>
              <a:off x="3618156" y="4399628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Critic Model – Deterministic MLP</a:t>
              </a:r>
              <a:endParaRPr lang="it-IT" sz="1600" dirty="0"/>
            </a:p>
          </p:txBody>
        </p:sp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DFA2D938-D3F2-5C60-2402-51359C090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81216" y="4864532"/>
              <a:ext cx="2201282" cy="1105482"/>
            </a:xfrm>
            <a:prstGeom prst="rect">
              <a:avLst/>
            </a:prstGeom>
          </p:spPr>
        </p:pic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F8F6A79-9283-29AC-A617-C01D5A692CA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291112" y="4259844"/>
            <a:ext cx="466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67223BF-9FB8-4CB4-4754-77037049D054}"/>
              </a:ext>
            </a:extLst>
          </p:cNvPr>
          <p:cNvCxnSpPr/>
          <p:nvPr/>
        </p:nvCxnSpPr>
        <p:spPr>
          <a:xfrm>
            <a:off x="9597586" y="3664416"/>
            <a:ext cx="607670" cy="570203"/>
          </a:xfrm>
          <a:prstGeom prst="bentConnector3">
            <a:avLst>
              <a:gd name="adj1" fmla="val 292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4047E93-AC9E-DBD7-C87C-43B55136B794}"/>
              </a:ext>
            </a:extLst>
          </p:cNvPr>
          <p:cNvCxnSpPr>
            <a:cxnSpLocks/>
          </p:cNvCxnSpPr>
          <p:nvPr/>
        </p:nvCxnSpPr>
        <p:spPr>
          <a:xfrm flipV="1">
            <a:off x="9597586" y="4234619"/>
            <a:ext cx="607670" cy="570203"/>
          </a:xfrm>
          <a:prstGeom prst="bentConnector3">
            <a:avLst>
              <a:gd name="adj1" fmla="val 292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23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– Reward Function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63EEFEFF-0164-0A2A-1982-6681C78F00CD}"/>
              </a:ext>
            </a:extLst>
          </p:cNvPr>
          <p:cNvGrpSpPr/>
          <p:nvPr/>
        </p:nvGrpSpPr>
        <p:grpSpPr>
          <a:xfrm>
            <a:off x="838200" y="2152208"/>
            <a:ext cx="10308749" cy="2718314"/>
            <a:chOff x="838200" y="2352019"/>
            <a:chExt cx="10308749" cy="271831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C43E2DD-AED4-CF45-71C5-34D7335EE46B}"/>
                </a:ext>
              </a:extLst>
            </p:cNvPr>
            <p:cNvSpPr/>
            <p:nvPr/>
          </p:nvSpPr>
          <p:spPr>
            <a:xfrm>
              <a:off x="838200" y="2352746"/>
              <a:ext cx="1687286" cy="57725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Total Reward</a:t>
              </a:r>
              <a:endParaRPr lang="it-IT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94BCD0C-6767-1D0F-E5CA-17FD04AF2093}"/>
                </a:ext>
              </a:extLst>
            </p:cNvPr>
            <p:cNvGrpSpPr/>
            <p:nvPr/>
          </p:nvGrpSpPr>
          <p:grpSpPr>
            <a:xfrm>
              <a:off x="3315696" y="3429000"/>
              <a:ext cx="2189651" cy="1641333"/>
              <a:chOff x="3312881" y="3591328"/>
              <a:chExt cx="2189651" cy="164133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755154B-30CF-279D-8B71-100C4659A970}"/>
                  </a:ext>
                </a:extLst>
              </p:cNvPr>
              <p:cNvSpPr/>
              <p:nvPr/>
            </p:nvSpPr>
            <p:spPr>
              <a:xfrm>
                <a:off x="3312881" y="3591328"/>
                <a:ext cx="2189651" cy="1641333"/>
              </a:xfrm>
              <a:prstGeom prst="roundRect">
                <a:avLst>
                  <a:gd name="adj" fmla="val 599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2902BF8-221F-1111-AEE8-1D29D3DB4F63}"/>
                  </a:ext>
                </a:extLst>
              </p:cNvPr>
              <p:cNvSpPr/>
              <p:nvPr/>
            </p:nvSpPr>
            <p:spPr>
              <a:xfrm>
                <a:off x="3380009" y="3661314"/>
                <a:ext cx="2055393" cy="47171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Uprightness Reward</a:t>
                </a:r>
                <a:endParaRPr lang="it-IT" sz="1600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3BA232D-2283-8DFA-9382-147F943E76A3}"/>
                  </a:ext>
                </a:extLst>
              </p:cNvPr>
              <p:cNvSpPr/>
              <p:nvPr/>
            </p:nvSpPr>
            <p:spPr>
              <a:xfrm>
                <a:off x="3381825" y="4193354"/>
                <a:ext cx="2055393" cy="47171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Spinnage</a:t>
                </a:r>
                <a:r>
                  <a:rPr lang="en-US" sz="1600" dirty="0"/>
                  <a:t> Reward</a:t>
                </a:r>
                <a:endParaRPr lang="it-IT" sz="1600" dirty="0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69EAEA9-F1FC-9866-9A88-32DCCBCCE115}"/>
                  </a:ext>
                </a:extLst>
              </p:cNvPr>
              <p:cNvSpPr/>
              <p:nvPr/>
            </p:nvSpPr>
            <p:spPr>
              <a:xfrm>
                <a:off x="3381824" y="4700621"/>
                <a:ext cx="2055393" cy="47171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 Velocity Reward</a:t>
                </a:r>
                <a:endParaRPr lang="it-IT" sz="1600" dirty="0"/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60864E6-1674-2C09-CF25-34964E17D307}"/>
                </a:ext>
              </a:extLst>
            </p:cNvPr>
            <p:cNvSpPr/>
            <p:nvPr/>
          </p:nvSpPr>
          <p:spPr>
            <a:xfrm>
              <a:off x="3421738" y="2352019"/>
              <a:ext cx="1977569" cy="57797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Stability Reward</a:t>
              </a:r>
              <a:endParaRPr lang="it-IT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97B10AC-536B-B352-4317-BE3BC8B1D483}"/>
                </a:ext>
              </a:extLst>
            </p:cNvPr>
            <p:cNvSpPr/>
            <p:nvPr/>
          </p:nvSpPr>
          <p:spPr>
            <a:xfrm>
              <a:off x="2795618" y="2457503"/>
              <a:ext cx="355988" cy="35598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  <a:endParaRPr lang="it-IT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1078DA4-07A7-1C12-234D-AE18C54F2222}"/>
                </a:ext>
              </a:extLst>
            </p:cNvPr>
            <p:cNvSpPr/>
            <p:nvPr/>
          </p:nvSpPr>
          <p:spPr>
            <a:xfrm>
              <a:off x="5669439" y="2457503"/>
              <a:ext cx="355988" cy="35598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it-IT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7FE0B1C-8093-0939-6E10-239D39D9F397}"/>
                </a:ext>
              </a:extLst>
            </p:cNvPr>
            <p:cNvSpPr/>
            <p:nvPr/>
          </p:nvSpPr>
          <p:spPr>
            <a:xfrm>
              <a:off x="6295559" y="2357742"/>
              <a:ext cx="1977569" cy="57797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Position Reward</a:t>
              </a:r>
              <a:endParaRPr lang="it-IT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46061E-55F8-83D9-5875-BBA54192E6B1}"/>
                </a:ext>
              </a:extLst>
            </p:cNvPr>
            <p:cNvSpPr/>
            <p:nvPr/>
          </p:nvSpPr>
          <p:spPr>
            <a:xfrm>
              <a:off x="8543260" y="2457503"/>
              <a:ext cx="355988" cy="35598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  <a:endParaRPr lang="it-IT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86C2F26-BD8F-1FBF-9DF3-9A89D784FD51}"/>
                </a:ext>
              </a:extLst>
            </p:cNvPr>
            <p:cNvSpPr/>
            <p:nvPr/>
          </p:nvSpPr>
          <p:spPr>
            <a:xfrm>
              <a:off x="9169380" y="2352019"/>
              <a:ext cx="1977569" cy="57797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Position Reward</a:t>
              </a:r>
              <a:endParaRPr lang="it-IT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FE5659-210D-312A-EF9E-F1418BB44ECD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flipH="1">
              <a:off x="4410522" y="2929997"/>
              <a:ext cx="1" cy="499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033DF0F-FBF7-831A-2A37-9FDE03649F99}"/>
              </a:ext>
            </a:extLst>
          </p:cNvPr>
          <p:cNvSpPr txBox="1"/>
          <p:nvPr/>
        </p:nvSpPr>
        <p:spPr>
          <a:xfrm>
            <a:off x="8069943" y="4574340"/>
            <a:ext cx="28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INSERIRE GRAFICI WANDB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3946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714</Words>
  <Application>Microsoft Office PowerPoint</Application>
  <PresentationFormat>Widescreen</PresentationFormat>
  <Paragraphs>182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Aptos Display</vt:lpstr>
      <vt:lpstr>Aptos SemiBold</vt:lpstr>
      <vt:lpstr>Arial</vt:lpstr>
      <vt:lpstr>Calibri</vt:lpstr>
      <vt:lpstr>Cambria Math</vt:lpstr>
      <vt:lpstr>Iosevka</vt:lpstr>
      <vt:lpstr>Times New Roman</vt:lpstr>
      <vt:lpstr>Tema di Office</vt:lpstr>
      <vt:lpstr>Simulation and control of autonomous drone using Reinforcement Learning</vt:lpstr>
      <vt:lpstr>Main Goals</vt:lpstr>
      <vt:lpstr>Proximal Policy Optimization (PPO)</vt:lpstr>
      <vt:lpstr>SKRL and PyTorch</vt:lpstr>
      <vt:lpstr>IsaacGym and SKRL interaction</vt:lpstr>
      <vt:lpstr>IsaacGym environment creation</vt:lpstr>
      <vt:lpstr>Reaching a target</vt:lpstr>
      <vt:lpstr>Reaching a target – SKRL Model</vt:lpstr>
      <vt:lpstr>Reaching a target – Reward Function</vt:lpstr>
      <vt:lpstr>Reaching a target – Environment Reset</vt:lpstr>
      <vt:lpstr>Reaching a target - Demo</vt:lpstr>
      <vt:lpstr>Vision-based navigation</vt:lpstr>
      <vt:lpstr>Vision-based navigation – Cameras</vt:lpstr>
      <vt:lpstr>Vision-based navigation – SKRL Model</vt:lpstr>
      <vt:lpstr>Vision-based navigation – Issues</vt:lpstr>
      <vt:lpstr>Recap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Paccusse - daniele.paccusse@studio.unibo.it</dc:creator>
  <cp:lastModifiedBy>Mattia Guazzaloca - mattia.guazzaloca@studio.unibo.it</cp:lastModifiedBy>
  <cp:revision>28</cp:revision>
  <dcterms:created xsi:type="dcterms:W3CDTF">2024-08-22T18:59:45Z</dcterms:created>
  <dcterms:modified xsi:type="dcterms:W3CDTF">2024-09-10T17:05:05Z</dcterms:modified>
</cp:coreProperties>
</file>